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3.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6"/>
  </p:notesMasterIdLst>
  <p:sldIdLst>
    <p:sldId id="3325" r:id="rId2"/>
    <p:sldId id="261" r:id="rId3"/>
    <p:sldId id="3302" r:id="rId4"/>
    <p:sldId id="3303" r:id="rId5"/>
    <p:sldId id="3312" r:id="rId6"/>
    <p:sldId id="3313" r:id="rId7"/>
    <p:sldId id="3310" r:id="rId8"/>
    <p:sldId id="3294" r:id="rId9"/>
    <p:sldId id="3324" r:id="rId10"/>
    <p:sldId id="3323" r:id="rId11"/>
    <p:sldId id="3319" r:id="rId12"/>
    <p:sldId id="3320" r:id="rId13"/>
    <p:sldId id="3292" r:id="rId14"/>
    <p:sldId id="3293" r:id="rId15"/>
    <p:sldId id="3318" r:id="rId16"/>
    <p:sldId id="3316" r:id="rId17"/>
    <p:sldId id="3317" r:id="rId18"/>
    <p:sldId id="3271" r:id="rId19"/>
    <p:sldId id="3321" r:id="rId20"/>
    <p:sldId id="3289" r:id="rId21"/>
    <p:sldId id="3288" r:id="rId22"/>
    <p:sldId id="3286" r:id="rId23"/>
    <p:sldId id="3282" r:id="rId24"/>
    <p:sldId id="3278" r:id="rId25"/>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3875C42-2AA9-1295-96A5-EA7061602D6D}" name="Jeymy Idrovo-Gonzalez" initials="JIG" userId="fd5753afe29418f1" providerId="Windows Live"/>
  <p188:author id="{32F65246-D8ED-374E-0EF3-46FA49A9B8B3}" name="Madison Fox" initials="MF" userId="S::madison@keepingcurrentmatters.com::3aa81375-bad6-4989-ab9f-3380454686fc" providerId="AD"/>
  <p188:author id="{62062649-5152-CED5-BEB4-91A027F5E61C}" name="Jeymy Idrovo" initials="JI" userId="Jeymy Idrovo" providerId="None"/>
  <p188:author id="{6BBFFE90-92D4-2882-A70B-8C2CB9645044}" name="Kate Rezabek" initials="KR" userId="S::kate@keepingcurrentmatters.com::c82c6c9b-0862-4e9b-b07e-8ec0e0a445f7" providerId="AD"/>
  <p188:author id="{0272E9A7-D024-99C7-DB0B-8A7C79BB310A}" name="Caety Cox" initials="CC" userId="S::caety@keepingcurrentmatters.com::b6fa9b11-05f3-4d1a-86ee-89285bd8cf0f" providerId="AD"/>
  <p188:author id="{ADB4C4AD-B500-1689-94EC-4EEAEDD3FE00}" name="Jeymy Idrovo" initials="JI" userId="S::jeymy@keepingcurrentmatters.com::567584d3-5eb9-4337-9ebd-e3c56279d744" providerId="AD"/>
  <p188:author id="{FA443FB4-748F-D942-9D0E-EE87C8DDC7EC}" name="Nikki Arpino" initials="NA" userId="WhutqSSPiFnB3YdNPNZ3vvYP7h2tGQzXDooSVebKFXQ=" providerId="None"/>
  <p188:author id="{944F0CB8-A37A-533B-5220-AF166686168D}" name="Alex Rowsey" initials="AR" userId="S::alex.rowsey@keepingcurrentmatters.com::bd2b0ae8-de0d-4e41-9115-deb422f565cd" providerId="AD"/>
  <p188:author id="{F1F5C9EC-6132-2128-77E5-22A8EDD96165}" name="Nikki Arpino" initials="NA" userId="S::nikki@keepingcurrentmatters.com::dbfd9e7a-e7be-442f-91df-319a4bd6a35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ommy Proffitt (he/him)" initials="TP(" lastIdx="2" clrIdx="6">
    <p:extLst>
      <p:ext uri="{19B8F6BF-5375-455C-9EA6-DF929625EA0E}">
        <p15:presenceInfo xmlns:p15="http://schemas.microsoft.com/office/powerpoint/2012/main" userId="S::tommy@keepingcurrentmatters.com::d8c11b56-f8b8-4a59-ab46-a7325032f9d2" providerId="AD"/>
      </p:ext>
    </p:extLst>
  </p:cmAuthor>
  <p:cmAuthor id="1" name="Caety Cox" initials="CC" lastIdx="31" clrIdx="0">
    <p:extLst>
      <p:ext uri="{19B8F6BF-5375-455C-9EA6-DF929625EA0E}">
        <p15:presenceInfo xmlns:p15="http://schemas.microsoft.com/office/powerpoint/2012/main" userId="S::caety@keepingcurrentmatters.com::b6fa9b11-05f3-4d1a-86ee-89285bd8cf0f" providerId="AD"/>
      </p:ext>
    </p:extLst>
  </p:cmAuthor>
  <p:cmAuthor id="2" name="Nikki Arpino" initials="NA" lastIdx="285" clrIdx="1">
    <p:extLst>
      <p:ext uri="{19B8F6BF-5375-455C-9EA6-DF929625EA0E}">
        <p15:presenceInfo xmlns:p15="http://schemas.microsoft.com/office/powerpoint/2012/main" userId="S::nikki@keepingcurrentmatters.com::dbfd9e7a-e7be-442f-91df-319a4bd6a35e" providerId="AD"/>
      </p:ext>
    </p:extLst>
  </p:cmAuthor>
  <p:cmAuthor id="3" name="Becca Rand" initials="BR" lastIdx="7" clrIdx="2">
    <p:extLst>
      <p:ext uri="{19B8F6BF-5375-455C-9EA6-DF929625EA0E}">
        <p15:presenceInfo xmlns:p15="http://schemas.microsoft.com/office/powerpoint/2012/main" userId="S::becca@keepingcurrentmatters.com::0f7e16d1-6d0f-49e0-b94a-678b82a6f1a8" providerId="AD"/>
      </p:ext>
    </p:extLst>
  </p:cmAuthor>
  <p:cmAuthor id="4" name="Nikki Arpino" initials="NA [2]" lastIdx="19" clrIdx="3">
    <p:extLst>
      <p:ext uri="{19B8F6BF-5375-455C-9EA6-DF929625EA0E}">
        <p15:presenceInfo xmlns:p15="http://schemas.microsoft.com/office/powerpoint/2012/main" userId="WhutqSSPiFnB3YdNPNZ3vvYP7h2tGQzXDooSVebKFXQ=" providerId="None"/>
      </p:ext>
    </p:extLst>
  </p:cmAuthor>
  <p:cmAuthor id="5" name="Jeymy Idrovo" initials="JI" lastIdx="86" clrIdx="4">
    <p:extLst>
      <p:ext uri="{19B8F6BF-5375-455C-9EA6-DF929625EA0E}">
        <p15:presenceInfo xmlns:p15="http://schemas.microsoft.com/office/powerpoint/2012/main" userId="Jeymy Idrovo" providerId="None"/>
      </p:ext>
    </p:extLst>
  </p:cmAuthor>
  <p:cmAuthor id="6" name="Kate Rezabek" initials="KR" lastIdx="78" clrIdx="5">
    <p:extLst>
      <p:ext uri="{19B8F6BF-5375-455C-9EA6-DF929625EA0E}">
        <p15:presenceInfo xmlns:p15="http://schemas.microsoft.com/office/powerpoint/2012/main" userId="S::kate@keepingcurrentmatters.com::c82c6c9b-0862-4e9b-b07e-8ec0e0a445f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73C359"/>
    <a:srgbClr val="366826"/>
    <a:srgbClr val="FF0000"/>
    <a:srgbClr val="5B7077"/>
    <a:srgbClr val="3CB0F0"/>
    <a:srgbClr val="6C7E90"/>
    <a:srgbClr val="C9F0FF"/>
    <a:srgbClr val="F2F2F2"/>
    <a:srgbClr val="7979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165" autoAdjust="0"/>
    <p:restoredTop sz="88912" autoAdjust="0"/>
  </p:normalViewPr>
  <p:slideViewPr>
    <p:cSldViewPr snapToGrid="0" snapToObjects="1">
      <p:cViewPr varScale="1">
        <p:scale>
          <a:sx n="67" d="100"/>
          <a:sy n="67" d="100"/>
        </p:scale>
        <p:origin x="3708" y="90"/>
      </p:cViewPr>
      <p:guideLst/>
    </p:cSldViewPr>
  </p:slideViewPr>
  <p:notesTextViewPr>
    <p:cViewPr>
      <p:scale>
        <a:sx n="1" d="1"/>
        <a:sy n="1" d="1"/>
      </p:scale>
      <p:origin x="0" y="0"/>
    </p:cViewPr>
  </p:notesTextViewPr>
  <p:sorterViewPr>
    <p:cViewPr varScale="1">
      <p:scale>
        <a:sx n="1" d="1"/>
        <a:sy n="1" d="1"/>
      </p:scale>
      <p:origin x="0" y="-91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2702017628282975E-2"/>
          <c:y val="4.8026457037049733E-2"/>
          <c:w val="0.92266282293333923"/>
          <c:h val="0.90965772013645874"/>
        </c:manualLayout>
      </c:layout>
      <c:lineChart>
        <c:grouping val="standard"/>
        <c:varyColors val="0"/>
        <c:ser>
          <c:idx val="0"/>
          <c:order val="0"/>
          <c:tx>
            <c:strRef>
              <c:f>Sheet1!$B$1</c:f>
              <c:strCache>
                <c:ptCount val="1"/>
                <c:pt idx="0">
                  <c:v>Series 1</c:v>
                </c:pt>
              </c:strCache>
            </c:strRef>
          </c:tx>
          <c:spPr>
            <a:ln w="28575" cap="rnd">
              <a:solidFill>
                <a:schemeClr val="bg1"/>
              </a:solidFill>
              <a:round/>
            </a:ln>
            <a:effectLst/>
          </c:spPr>
          <c:marker>
            <c:symbol val="none"/>
          </c:marker>
          <c:cat>
            <c:strRef>
              <c:f>Sheet1!$A$2:$A$299</c:f>
              <c:strCache>
                <c:ptCount val="289"/>
                <c:pt idx="0">
                  <c:v>1999</c:v>
                </c:pt>
                <c:pt idx="12">
                  <c:v>2000</c:v>
                </c:pt>
                <c:pt idx="72">
                  <c:v>2005</c:v>
                </c:pt>
                <c:pt idx="84">
                  <c:v>2006</c:v>
                </c:pt>
                <c:pt idx="96">
                  <c:v>2007</c:v>
                </c:pt>
                <c:pt idx="132">
                  <c:v>2010</c:v>
                </c:pt>
                <c:pt idx="192">
                  <c:v>2015</c:v>
                </c:pt>
                <c:pt idx="240">
                  <c:v>2019</c:v>
                </c:pt>
                <c:pt idx="252">
                  <c:v>2020</c:v>
                </c:pt>
                <c:pt idx="264">
                  <c:v>2021</c:v>
                </c:pt>
                <c:pt idx="276">
                  <c:v>2022</c:v>
                </c:pt>
                <c:pt idx="288">
                  <c:v>2023</c:v>
                </c:pt>
              </c:strCache>
            </c:strRef>
          </c:cat>
          <c:val>
            <c:numRef>
              <c:f>Sheet1!$B$2:$B$299</c:f>
              <c:numCache>
                <c:formatCode>#,##0.0</c:formatCode>
                <c:ptCount val="298"/>
                <c:pt idx="0">
                  <c:v>5.0999999999999996</c:v>
                </c:pt>
                <c:pt idx="1">
                  <c:v>5</c:v>
                </c:pt>
                <c:pt idx="2">
                  <c:v>5</c:v>
                </c:pt>
                <c:pt idx="3">
                  <c:v>5.0999999999999996</c:v>
                </c:pt>
                <c:pt idx="4">
                  <c:v>5</c:v>
                </c:pt>
                <c:pt idx="5">
                  <c:v>4.7</c:v>
                </c:pt>
                <c:pt idx="6">
                  <c:v>4.5999999999999996</c:v>
                </c:pt>
                <c:pt idx="7">
                  <c:v>4.7</c:v>
                </c:pt>
                <c:pt idx="8">
                  <c:v>4.7</c:v>
                </c:pt>
                <c:pt idx="9">
                  <c:v>4.8</c:v>
                </c:pt>
                <c:pt idx="10">
                  <c:v>4.5</c:v>
                </c:pt>
                <c:pt idx="11" formatCode="0.0">
                  <c:v>4</c:v>
                </c:pt>
                <c:pt idx="12" formatCode="0.0">
                  <c:v>4.2</c:v>
                </c:pt>
                <c:pt idx="13" formatCode="0.0">
                  <c:v>4.7</c:v>
                </c:pt>
                <c:pt idx="14" formatCode="0.0">
                  <c:v>4.0999999999999996</c:v>
                </c:pt>
                <c:pt idx="15" formatCode="0.0">
                  <c:v>4.5999999999999996</c:v>
                </c:pt>
                <c:pt idx="16" formatCode="0.0">
                  <c:v>4.5999999999999996</c:v>
                </c:pt>
                <c:pt idx="17" formatCode="0.0">
                  <c:v>4.7</c:v>
                </c:pt>
                <c:pt idx="18" formatCode="0.0">
                  <c:v>4.5999999999999996</c:v>
                </c:pt>
                <c:pt idx="19" formatCode="0.0">
                  <c:v>4.7</c:v>
                </c:pt>
                <c:pt idx="20" formatCode="0.0">
                  <c:v>4.4000000000000004</c:v>
                </c:pt>
                <c:pt idx="21" formatCode="0.0">
                  <c:v>4.5</c:v>
                </c:pt>
                <c:pt idx="22" formatCode="0.0">
                  <c:v>4.2</c:v>
                </c:pt>
                <c:pt idx="23" formatCode="0.0">
                  <c:v>4.4000000000000004</c:v>
                </c:pt>
                <c:pt idx="24" formatCode="0.0">
                  <c:v>4.2</c:v>
                </c:pt>
                <c:pt idx="25" formatCode="0.0">
                  <c:v>4.5</c:v>
                </c:pt>
                <c:pt idx="26" formatCode="0.0">
                  <c:v>4.4000000000000004</c:v>
                </c:pt>
                <c:pt idx="27" formatCode="0.0">
                  <c:v>4.8</c:v>
                </c:pt>
                <c:pt idx="28" formatCode="0.0">
                  <c:v>4.5999999999999996</c:v>
                </c:pt>
                <c:pt idx="29" formatCode="0.0">
                  <c:v>4.7</c:v>
                </c:pt>
                <c:pt idx="30" formatCode="0.0">
                  <c:v>4.4000000000000004</c:v>
                </c:pt>
                <c:pt idx="31" formatCode="0.0">
                  <c:v>4.9000000000000004</c:v>
                </c:pt>
                <c:pt idx="32" formatCode="0.0">
                  <c:v>5</c:v>
                </c:pt>
                <c:pt idx="33" formatCode="0.0">
                  <c:v>4.5999999999999996</c:v>
                </c:pt>
                <c:pt idx="34" formatCode="0.0">
                  <c:v>5</c:v>
                </c:pt>
                <c:pt idx="35" formatCode="0.0">
                  <c:v>4.0999999999999996</c:v>
                </c:pt>
                <c:pt idx="36" formatCode="0.0">
                  <c:v>4.3</c:v>
                </c:pt>
                <c:pt idx="37" formatCode="0.0">
                  <c:v>4.5999999999999996</c:v>
                </c:pt>
                <c:pt idx="38" formatCode="0.0">
                  <c:v>4.5999999999999996</c:v>
                </c:pt>
                <c:pt idx="39" formatCode="0.0">
                  <c:v>4.9000000000000004</c:v>
                </c:pt>
                <c:pt idx="40" formatCode="0.0">
                  <c:v>4.7</c:v>
                </c:pt>
                <c:pt idx="41" formatCode="0.0">
                  <c:v>4.9000000000000004</c:v>
                </c:pt>
                <c:pt idx="42" formatCode="0.0">
                  <c:v>4.5999999999999996</c:v>
                </c:pt>
                <c:pt idx="43" formatCode="0.0">
                  <c:v>5</c:v>
                </c:pt>
                <c:pt idx="44" formatCode="0.0">
                  <c:v>4.8</c:v>
                </c:pt>
                <c:pt idx="45" formatCode="0.0">
                  <c:v>4.9000000000000004</c:v>
                </c:pt>
                <c:pt idx="46" formatCode="0.0">
                  <c:v>4.9000000000000004</c:v>
                </c:pt>
                <c:pt idx="47" formatCode="0.0">
                  <c:v>4.3</c:v>
                </c:pt>
                <c:pt idx="48" formatCode="0.0">
                  <c:v>4.5999999999999996</c:v>
                </c:pt>
                <c:pt idx="49" formatCode="0.0">
                  <c:v>4.7</c:v>
                </c:pt>
                <c:pt idx="50" formatCode="0.0">
                  <c:v>4.7</c:v>
                </c:pt>
                <c:pt idx="51" formatCode="0.0">
                  <c:v>5.0999999999999996</c:v>
                </c:pt>
                <c:pt idx="52" formatCode="0.0">
                  <c:v>4.8</c:v>
                </c:pt>
                <c:pt idx="53" formatCode="0.0">
                  <c:v>5</c:v>
                </c:pt>
                <c:pt idx="54" formatCode="0.0">
                  <c:v>4.5</c:v>
                </c:pt>
                <c:pt idx="55" formatCode="0.0">
                  <c:v>4.5</c:v>
                </c:pt>
                <c:pt idx="56" formatCode="0.0">
                  <c:v>4.3</c:v>
                </c:pt>
                <c:pt idx="57" formatCode="0.0">
                  <c:v>4.5</c:v>
                </c:pt>
                <c:pt idx="58" formatCode="0.0">
                  <c:v>4.8</c:v>
                </c:pt>
                <c:pt idx="59" formatCode="0.0">
                  <c:v>4.2</c:v>
                </c:pt>
                <c:pt idx="60" formatCode="0.0">
                  <c:v>4.3</c:v>
                </c:pt>
                <c:pt idx="61" formatCode="0.0">
                  <c:v>4.5</c:v>
                </c:pt>
                <c:pt idx="62" formatCode="0.0">
                  <c:v>4.4000000000000004</c:v>
                </c:pt>
                <c:pt idx="63" formatCode="0.0">
                  <c:v>4.3</c:v>
                </c:pt>
                <c:pt idx="64" formatCode="0.0">
                  <c:v>4.2</c:v>
                </c:pt>
                <c:pt idx="65" formatCode="0.0">
                  <c:v>4.0999999999999996</c:v>
                </c:pt>
                <c:pt idx="66" formatCode="0.0">
                  <c:v>4.3</c:v>
                </c:pt>
                <c:pt idx="67" formatCode="0.0">
                  <c:v>4.5</c:v>
                </c:pt>
                <c:pt idx="68" formatCode="0.0">
                  <c:v>4.2</c:v>
                </c:pt>
                <c:pt idx="69" formatCode="0.0">
                  <c:v>4.3</c:v>
                </c:pt>
                <c:pt idx="70" formatCode="0.0">
                  <c:v>4.4000000000000004</c:v>
                </c:pt>
                <c:pt idx="71" formatCode="0.0">
                  <c:v>3.9</c:v>
                </c:pt>
                <c:pt idx="72" formatCode="0.0">
                  <c:v>4</c:v>
                </c:pt>
                <c:pt idx="73" formatCode="0.0">
                  <c:v>4.0999999999999996</c:v>
                </c:pt>
                <c:pt idx="74" formatCode="0.0">
                  <c:v>4</c:v>
                </c:pt>
                <c:pt idx="75" formatCode="0.0">
                  <c:v>4.2</c:v>
                </c:pt>
                <c:pt idx="76" formatCode="0.0">
                  <c:v>4.3</c:v>
                </c:pt>
                <c:pt idx="77" formatCode="0.0">
                  <c:v>4.5</c:v>
                </c:pt>
                <c:pt idx="78" formatCode="0.0">
                  <c:v>4.5999999999999996</c:v>
                </c:pt>
                <c:pt idx="79" formatCode="0.0">
                  <c:v>4.7</c:v>
                </c:pt>
                <c:pt idx="80" formatCode="0.0">
                  <c:v>4.5999999999999996</c:v>
                </c:pt>
                <c:pt idx="81" formatCode="0.0">
                  <c:v>4.8</c:v>
                </c:pt>
                <c:pt idx="82" formatCode="0.0">
                  <c:v>5</c:v>
                </c:pt>
                <c:pt idx="83" formatCode="0.0">
                  <c:v>5</c:v>
                </c:pt>
                <c:pt idx="84" formatCode="0.0">
                  <c:v>5.2</c:v>
                </c:pt>
                <c:pt idx="85" formatCode="0.0">
                  <c:v>5.2</c:v>
                </c:pt>
                <c:pt idx="86" formatCode="0.0">
                  <c:v>5.6</c:v>
                </c:pt>
                <c:pt idx="87" formatCode="0.0">
                  <c:v>6.1</c:v>
                </c:pt>
                <c:pt idx="88" formatCode="0.0">
                  <c:v>6.5</c:v>
                </c:pt>
                <c:pt idx="89" formatCode="0.0">
                  <c:v>6.9</c:v>
                </c:pt>
                <c:pt idx="90" formatCode="0.0">
                  <c:v>7.3</c:v>
                </c:pt>
                <c:pt idx="91" formatCode="0.0">
                  <c:v>7.3</c:v>
                </c:pt>
                <c:pt idx="92" formatCode="0.0">
                  <c:v>7.2</c:v>
                </c:pt>
                <c:pt idx="93" formatCode="0.0">
                  <c:v>7.3</c:v>
                </c:pt>
                <c:pt idx="94" formatCode="0.0">
                  <c:v>7.2</c:v>
                </c:pt>
                <c:pt idx="95" formatCode="0.0">
                  <c:v>6.4</c:v>
                </c:pt>
                <c:pt idx="96" formatCode="0.0">
                  <c:v>6.6</c:v>
                </c:pt>
                <c:pt idx="97" formatCode="0.0">
                  <c:v>7</c:v>
                </c:pt>
                <c:pt idx="98" formatCode="0.0">
                  <c:v>7.4</c:v>
                </c:pt>
                <c:pt idx="99" formatCode="0.0">
                  <c:v>8.5</c:v>
                </c:pt>
                <c:pt idx="100" formatCode="0.0">
                  <c:v>8.9</c:v>
                </c:pt>
                <c:pt idx="101" formatCode="0.0">
                  <c:v>9.1</c:v>
                </c:pt>
                <c:pt idx="102" formatCode="0.0">
                  <c:v>9.6</c:v>
                </c:pt>
                <c:pt idx="103" formatCode="0.0">
                  <c:v>9.6</c:v>
                </c:pt>
                <c:pt idx="104" formatCode="0.0">
                  <c:v>10.199999999999999</c:v>
                </c:pt>
                <c:pt idx="105" formatCode="0.0">
                  <c:v>10.6</c:v>
                </c:pt>
                <c:pt idx="106" formatCode="0.0">
                  <c:v>10</c:v>
                </c:pt>
                <c:pt idx="107" formatCode="0.0">
                  <c:v>9.6</c:v>
                </c:pt>
                <c:pt idx="108" formatCode="0.0">
                  <c:v>10</c:v>
                </c:pt>
                <c:pt idx="109" formatCode="0.0">
                  <c:v>9.8000000000000007</c:v>
                </c:pt>
                <c:pt idx="110" formatCode="0.0">
                  <c:v>9.8000000000000007</c:v>
                </c:pt>
                <c:pt idx="111" formatCode="0.0">
                  <c:v>11.1</c:v>
                </c:pt>
                <c:pt idx="112" formatCode="0.0">
                  <c:v>10.8</c:v>
                </c:pt>
                <c:pt idx="113" formatCode="0.0">
                  <c:v>11.1</c:v>
                </c:pt>
                <c:pt idx="114" formatCode="0.0">
                  <c:v>11</c:v>
                </c:pt>
                <c:pt idx="115" formatCode="0.0">
                  <c:v>10.3</c:v>
                </c:pt>
                <c:pt idx="116" formatCode="0.0">
                  <c:v>10.1</c:v>
                </c:pt>
                <c:pt idx="117" formatCode="0.0">
                  <c:v>10.4</c:v>
                </c:pt>
                <c:pt idx="118" formatCode="0.0">
                  <c:v>11</c:v>
                </c:pt>
                <c:pt idx="119" formatCode="0.0">
                  <c:v>9.4</c:v>
                </c:pt>
                <c:pt idx="120" formatCode="0.0">
                  <c:v>9.5</c:v>
                </c:pt>
                <c:pt idx="121" formatCode="0.0">
                  <c:v>9.6999999999999993</c:v>
                </c:pt>
                <c:pt idx="122" formatCode="0.0">
                  <c:v>9.6</c:v>
                </c:pt>
                <c:pt idx="123" formatCode="0.0">
                  <c:v>10.199999999999999</c:v>
                </c:pt>
                <c:pt idx="124" formatCode="0.0">
                  <c:v>9.6999999999999993</c:v>
                </c:pt>
                <c:pt idx="125" formatCode="0.0">
                  <c:v>9.4</c:v>
                </c:pt>
                <c:pt idx="126" formatCode="0.0">
                  <c:v>9.3000000000000007</c:v>
                </c:pt>
                <c:pt idx="127" formatCode="0.0">
                  <c:v>8.9</c:v>
                </c:pt>
                <c:pt idx="128" formatCode="0.0">
                  <c:v>8.1</c:v>
                </c:pt>
                <c:pt idx="129" formatCode="0.0">
                  <c:v>7.1</c:v>
                </c:pt>
                <c:pt idx="130" formatCode="0.0">
                  <c:v>6.5</c:v>
                </c:pt>
                <c:pt idx="131" formatCode="0.0">
                  <c:v>7.5</c:v>
                </c:pt>
                <c:pt idx="132" formatCode="0.0">
                  <c:v>7.9</c:v>
                </c:pt>
                <c:pt idx="133" formatCode="0.0">
                  <c:v>8.4</c:v>
                </c:pt>
                <c:pt idx="134" formatCode="0.0">
                  <c:v>8.3000000000000007</c:v>
                </c:pt>
                <c:pt idx="135" formatCode="0.0">
                  <c:v>8.5</c:v>
                </c:pt>
                <c:pt idx="136" formatCode="0.0">
                  <c:v>8.1</c:v>
                </c:pt>
                <c:pt idx="137" formatCode="0.0">
                  <c:v>8.9</c:v>
                </c:pt>
                <c:pt idx="138" formatCode="0.0">
                  <c:v>11.9</c:v>
                </c:pt>
                <c:pt idx="139" formatCode="0.0">
                  <c:v>11.5</c:v>
                </c:pt>
                <c:pt idx="140" formatCode="0.0">
                  <c:v>10.7</c:v>
                </c:pt>
                <c:pt idx="141" formatCode="0.0">
                  <c:v>10.3</c:v>
                </c:pt>
                <c:pt idx="142" formatCode="0.0">
                  <c:v>9.4</c:v>
                </c:pt>
                <c:pt idx="143" formatCode="0.0">
                  <c:v>8.5</c:v>
                </c:pt>
                <c:pt idx="144" formatCode="0.0">
                  <c:v>7.9</c:v>
                </c:pt>
                <c:pt idx="145" formatCode="0.0">
                  <c:v>8.6999999999999993</c:v>
                </c:pt>
                <c:pt idx="146" formatCode="0.0">
                  <c:v>8.5</c:v>
                </c:pt>
                <c:pt idx="147" formatCode="0.0">
                  <c:v>9.1999999999999993</c:v>
                </c:pt>
                <c:pt idx="148" formatCode="0.0">
                  <c:v>9.1</c:v>
                </c:pt>
                <c:pt idx="149" formatCode="0.0">
                  <c:v>9</c:v>
                </c:pt>
                <c:pt idx="150" formatCode="0.0">
                  <c:v>9.1</c:v>
                </c:pt>
                <c:pt idx="151" formatCode="0.0">
                  <c:v>8.3000000000000007</c:v>
                </c:pt>
                <c:pt idx="152" formatCode="0.0">
                  <c:v>8</c:v>
                </c:pt>
                <c:pt idx="153" formatCode="0.0">
                  <c:v>7.6</c:v>
                </c:pt>
                <c:pt idx="154" formatCode="0.0">
                  <c:v>7.2</c:v>
                </c:pt>
                <c:pt idx="155" formatCode="0.0">
                  <c:v>6.4</c:v>
                </c:pt>
                <c:pt idx="156" formatCode="0.0">
                  <c:v>6.2</c:v>
                </c:pt>
                <c:pt idx="157" formatCode="0.0">
                  <c:v>6.3</c:v>
                </c:pt>
                <c:pt idx="158" formatCode="0.0">
                  <c:v>6.2</c:v>
                </c:pt>
                <c:pt idx="159" formatCode="0.0">
                  <c:v>6.5</c:v>
                </c:pt>
                <c:pt idx="160" formatCode="0.0">
                  <c:v>6.4</c:v>
                </c:pt>
                <c:pt idx="161" formatCode="0.0">
                  <c:v>6.4</c:v>
                </c:pt>
                <c:pt idx="162" formatCode="0.0">
                  <c:v>6.4</c:v>
                </c:pt>
                <c:pt idx="163" formatCode="0.0">
                  <c:v>6.1</c:v>
                </c:pt>
                <c:pt idx="164" formatCode="0.0">
                  <c:v>5.5</c:v>
                </c:pt>
                <c:pt idx="165" formatCode="0.0">
                  <c:v>5.3</c:v>
                </c:pt>
                <c:pt idx="166" formatCode="0.0">
                  <c:v>4.8</c:v>
                </c:pt>
                <c:pt idx="167" formatCode="0.0">
                  <c:v>4.5</c:v>
                </c:pt>
                <c:pt idx="168" formatCode="0.0">
                  <c:v>4.3</c:v>
                </c:pt>
                <c:pt idx="169" formatCode="0.0">
                  <c:v>4.5</c:v>
                </c:pt>
                <c:pt idx="170" formatCode="0.0">
                  <c:v>4.5999999999999996</c:v>
                </c:pt>
                <c:pt idx="171" formatCode="0.0">
                  <c:v>5.0999999999999996</c:v>
                </c:pt>
                <c:pt idx="172" formatCode="0.0">
                  <c:v>5</c:v>
                </c:pt>
                <c:pt idx="173" formatCode="0.0">
                  <c:v>5.0999999999999996</c:v>
                </c:pt>
                <c:pt idx="174" formatCode="0.0">
                  <c:v>5.0999999999999996</c:v>
                </c:pt>
                <c:pt idx="175" formatCode="0.0">
                  <c:v>5</c:v>
                </c:pt>
                <c:pt idx="176" formatCode="0.0">
                  <c:v>5.0999999999999996</c:v>
                </c:pt>
                <c:pt idx="177" formatCode="0.0">
                  <c:v>5</c:v>
                </c:pt>
                <c:pt idx="178" formatCode="0.0">
                  <c:v>5</c:v>
                </c:pt>
                <c:pt idx="179" formatCode="0.0">
                  <c:v>4.5999999999999996</c:v>
                </c:pt>
                <c:pt idx="180" formatCode="0.0">
                  <c:v>4.7</c:v>
                </c:pt>
                <c:pt idx="181" formatCode="0.0">
                  <c:v>4.8</c:v>
                </c:pt>
                <c:pt idx="182" formatCode="0.0">
                  <c:v>5</c:v>
                </c:pt>
                <c:pt idx="183" formatCode="0.0">
                  <c:v>5.6</c:v>
                </c:pt>
                <c:pt idx="184" formatCode="0.0">
                  <c:v>5.5</c:v>
                </c:pt>
                <c:pt idx="185" formatCode="0.0">
                  <c:v>5.6</c:v>
                </c:pt>
                <c:pt idx="186" formatCode="0.0">
                  <c:v>5.7</c:v>
                </c:pt>
                <c:pt idx="187" formatCode="0.0">
                  <c:v>5.6</c:v>
                </c:pt>
                <c:pt idx="188" formatCode="0.0">
                  <c:v>5.5</c:v>
                </c:pt>
                <c:pt idx="189" formatCode="0.0">
                  <c:v>5.3</c:v>
                </c:pt>
                <c:pt idx="190" formatCode="0.0">
                  <c:v>5</c:v>
                </c:pt>
                <c:pt idx="191" formatCode="0.0">
                  <c:v>4.4000000000000004</c:v>
                </c:pt>
                <c:pt idx="192" formatCode="0.0">
                  <c:v>4.5</c:v>
                </c:pt>
                <c:pt idx="193" formatCode="0.0">
                  <c:v>4.5</c:v>
                </c:pt>
                <c:pt idx="194" formatCode="0.0">
                  <c:v>4.5999999999999996</c:v>
                </c:pt>
                <c:pt idx="195" formatCode="0.0">
                  <c:v>5.2</c:v>
                </c:pt>
                <c:pt idx="196" formatCode="0.0">
                  <c:v>5.2</c:v>
                </c:pt>
                <c:pt idx="197" formatCode="0.0">
                  <c:v>5</c:v>
                </c:pt>
                <c:pt idx="198" formatCode="0.0">
                  <c:v>5</c:v>
                </c:pt>
                <c:pt idx="199" formatCode="0.0">
                  <c:v>5.0999999999999996</c:v>
                </c:pt>
                <c:pt idx="200" formatCode="0.0">
                  <c:v>4.9000000000000004</c:v>
                </c:pt>
                <c:pt idx="201" formatCode="0.0">
                  <c:v>4.8</c:v>
                </c:pt>
                <c:pt idx="202" formatCode="0.0">
                  <c:v>5.0999999999999996</c:v>
                </c:pt>
                <c:pt idx="203" formatCode="0.0">
                  <c:v>3.9</c:v>
                </c:pt>
                <c:pt idx="204" formatCode="0.0">
                  <c:v>4</c:v>
                </c:pt>
                <c:pt idx="205" formatCode="0.0">
                  <c:v>4.3</c:v>
                </c:pt>
                <c:pt idx="206" formatCode="0.0">
                  <c:v>4.4000000000000004</c:v>
                </c:pt>
                <c:pt idx="207" formatCode="0.0">
                  <c:v>4.7</c:v>
                </c:pt>
                <c:pt idx="208" formatCode="0.0">
                  <c:v>4.7</c:v>
                </c:pt>
                <c:pt idx="209" formatCode="0.0">
                  <c:v>4.5999999999999996</c:v>
                </c:pt>
                <c:pt idx="210" formatCode="0.0">
                  <c:v>4.7</c:v>
                </c:pt>
                <c:pt idx="211" formatCode="0.0">
                  <c:v>4.5</c:v>
                </c:pt>
                <c:pt idx="212" formatCode="0.0">
                  <c:v>4.5</c:v>
                </c:pt>
                <c:pt idx="213" formatCode="0.0">
                  <c:v>4.3</c:v>
                </c:pt>
                <c:pt idx="214" formatCode="0.0">
                  <c:v>4</c:v>
                </c:pt>
                <c:pt idx="215" formatCode="0.0">
                  <c:v>3.6</c:v>
                </c:pt>
                <c:pt idx="216" formatCode="0.0">
                  <c:v>3.6</c:v>
                </c:pt>
                <c:pt idx="217" formatCode="0.0">
                  <c:v>3.8</c:v>
                </c:pt>
                <c:pt idx="218" formatCode="0.0">
                  <c:v>3.9</c:v>
                </c:pt>
                <c:pt idx="219" formatCode="0.0">
                  <c:v>4.0999999999999996</c:v>
                </c:pt>
                <c:pt idx="220" formatCode="0.0">
                  <c:v>4.2</c:v>
                </c:pt>
                <c:pt idx="221" formatCode="0.0">
                  <c:v>4.2</c:v>
                </c:pt>
                <c:pt idx="222" formatCode="0.0">
                  <c:v>4.2</c:v>
                </c:pt>
                <c:pt idx="223" formatCode="0.0">
                  <c:v>4.2</c:v>
                </c:pt>
                <c:pt idx="224" formatCode="0.0">
                  <c:v>4.0999999999999996</c:v>
                </c:pt>
                <c:pt idx="225" formatCode="0.0">
                  <c:v>4</c:v>
                </c:pt>
                <c:pt idx="226" formatCode="0.0">
                  <c:v>3.6</c:v>
                </c:pt>
                <c:pt idx="227" formatCode="0.0">
                  <c:v>3.1</c:v>
                </c:pt>
                <c:pt idx="228" formatCode="0.0">
                  <c:v>3.3</c:v>
                </c:pt>
                <c:pt idx="229" formatCode="0.0">
                  <c:v>3.4</c:v>
                </c:pt>
                <c:pt idx="230" formatCode="0.0">
                  <c:v>3.6</c:v>
                </c:pt>
                <c:pt idx="231" formatCode="0.0">
                  <c:v>4</c:v>
                </c:pt>
                <c:pt idx="232" formatCode="0.0">
                  <c:v>4.2</c:v>
                </c:pt>
                <c:pt idx="233" formatCode="0.0">
                  <c:v>4.3</c:v>
                </c:pt>
                <c:pt idx="234" formatCode="0.0">
                  <c:v>4.3</c:v>
                </c:pt>
                <c:pt idx="235" formatCode="0.0">
                  <c:v>4.3</c:v>
                </c:pt>
                <c:pt idx="236" formatCode="0.0">
                  <c:v>4.3</c:v>
                </c:pt>
                <c:pt idx="237" formatCode="0.0">
                  <c:v>4.3</c:v>
                </c:pt>
                <c:pt idx="238" formatCode="0.0">
                  <c:v>4</c:v>
                </c:pt>
                <c:pt idx="239" formatCode="0.0">
                  <c:v>3.7</c:v>
                </c:pt>
                <c:pt idx="240" formatCode="0.0">
                  <c:v>3.8</c:v>
                </c:pt>
                <c:pt idx="241" formatCode="0.0">
                  <c:v>3.6</c:v>
                </c:pt>
                <c:pt idx="242" formatCode="0.0">
                  <c:v>3.8</c:v>
                </c:pt>
                <c:pt idx="243" formatCode="0.0">
                  <c:v>4.2</c:v>
                </c:pt>
                <c:pt idx="244" formatCode="0.0">
                  <c:v>4.3</c:v>
                </c:pt>
                <c:pt idx="245" formatCode="0.0">
                  <c:v>4.3</c:v>
                </c:pt>
                <c:pt idx="246" formatCode="0.0">
                  <c:v>4.2</c:v>
                </c:pt>
                <c:pt idx="247" formatCode="0.0">
                  <c:v>4</c:v>
                </c:pt>
                <c:pt idx="248" formatCode="0.0">
                  <c:v>4</c:v>
                </c:pt>
                <c:pt idx="249" formatCode="0.0">
                  <c:v>3.9</c:v>
                </c:pt>
                <c:pt idx="250" formatCode="0.0">
                  <c:v>3.7</c:v>
                </c:pt>
                <c:pt idx="251" formatCode="0.0">
                  <c:v>3</c:v>
                </c:pt>
                <c:pt idx="252" formatCode="0.0">
                  <c:v>3</c:v>
                </c:pt>
                <c:pt idx="253" formatCode="0.0">
                  <c:v>3.1</c:v>
                </c:pt>
                <c:pt idx="254" formatCode="0.0">
                  <c:v>3</c:v>
                </c:pt>
                <c:pt idx="255" formatCode="0.0">
                  <c:v>3.1</c:v>
                </c:pt>
                <c:pt idx="256" formatCode="0.0">
                  <c:v>2.9</c:v>
                </c:pt>
                <c:pt idx="257" formatCode="0.0">
                  <c:v>3</c:v>
                </c:pt>
                <c:pt idx="258" formatCode="0.0">
                  <c:v>2.9</c:v>
                </c:pt>
                <c:pt idx="259" formatCode="0.0">
                  <c:v>3</c:v>
                </c:pt>
                <c:pt idx="260" formatCode="0.0">
                  <c:v>2.7</c:v>
                </c:pt>
                <c:pt idx="261" formatCode="0.0">
                  <c:v>2.5</c:v>
                </c:pt>
                <c:pt idx="262" formatCode="0.0">
                  <c:v>2.2999999999999998</c:v>
                </c:pt>
                <c:pt idx="263" formatCode="0.0">
                  <c:v>1.9</c:v>
                </c:pt>
                <c:pt idx="264" formatCode="0.0">
                  <c:v>1.9</c:v>
                </c:pt>
                <c:pt idx="265" formatCode="0.0">
                  <c:v>2</c:v>
                </c:pt>
                <c:pt idx="266" formatCode="0.0">
                  <c:v>2.1</c:v>
                </c:pt>
                <c:pt idx="267" formatCode="0.0">
                  <c:v>2.2999999999999998</c:v>
                </c:pt>
                <c:pt idx="268" formatCode="0.0">
                  <c:v>2.5</c:v>
                </c:pt>
                <c:pt idx="269" formatCode="0.0">
                  <c:v>2.5</c:v>
                </c:pt>
                <c:pt idx="270" formatCode="0.0">
                  <c:v>2.6</c:v>
                </c:pt>
                <c:pt idx="271" formatCode="0.0">
                  <c:v>2.6</c:v>
                </c:pt>
                <c:pt idx="272" formatCode="0.0">
                  <c:v>2.4</c:v>
                </c:pt>
                <c:pt idx="273" formatCode="0.0">
                  <c:v>2.4</c:v>
                </c:pt>
                <c:pt idx="274" formatCode="0.0">
                  <c:v>2.1</c:v>
                </c:pt>
                <c:pt idx="275" formatCode="0.0">
                  <c:v>1.7</c:v>
                </c:pt>
                <c:pt idx="276" formatCode="0.0">
                  <c:v>1.6</c:v>
                </c:pt>
                <c:pt idx="277" formatCode="0.0">
                  <c:v>1.7</c:v>
                </c:pt>
                <c:pt idx="278" formatCode="0.0">
                  <c:v>1.9</c:v>
                </c:pt>
                <c:pt idx="279" formatCode="0.0">
                  <c:v>2.2000000000000002</c:v>
                </c:pt>
                <c:pt idx="280" formatCode="0.0">
                  <c:v>2.6</c:v>
                </c:pt>
                <c:pt idx="281" formatCode="0.0">
                  <c:v>2.9</c:v>
                </c:pt>
                <c:pt idx="282" formatCode="0.0">
                  <c:v>3.2</c:v>
                </c:pt>
                <c:pt idx="283" formatCode="0.0">
                  <c:v>3.2</c:v>
                </c:pt>
                <c:pt idx="284" formatCode="0.0">
                  <c:v>3.2</c:v>
                </c:pt>
                <c:pt idx="285" formatCode="0.0">
                  <c:v>3.3</c:v>
                </c:pt>
                <c:pt idx="286" formatCode="0.0">
                  <c:v>3.3</c:v>
                </c:pt>
                <c:pt idx="287" formatCode="0.0">
                  <c:v>2.9</c:v>
                </c:pt>
                <c:pt idx="288" formatCode="0.0">
                  <c:v>2.9</c:v>
                </c:pt>
                <c:pt idx="289" formatCode="0.0">
                  <c:v>2.6</c:v>
                </c:pt>
                <c:pt idx="290" formatCode="0.0">
                  <c:v>2.6</c:v>
                </c:pt>
                <c:pt idx="291" formatCode="0.0">
                  <c:v>2.9</c:v>
                </c:pt>
                <c:pt idx="292" formatCode="0.0">
                  <c:v>3</c:v>
                </c:pt>
                <c:pt idx="293" formatCode="0.0">
                  <c:v>3.1</c:v>
                </c:pt>
                <c:pt idx="294" formatCode="0.0">
                  <c:v>3.3</c:v>
                </c:pt>
                <c:pt idx="295" formatCode="0.0">
                  <c:v>3.3</c:v>
                </c:pt>
                <c:pt idx="296" formatCode="0.0">
                  <c:v>3.4</c:v>
                </c:pt>
                <c:pt idx="297" formatCode="0.0">
                  <c:v>3.6</c:v>
                </c:pt>
              </c:numCache>
            </c:numRef>
          </c:val>
          <c:smooth val="1"/>
          <c:extLst>
            <c:ext xmlns:c16="http://schemas.microsoft.com/office/drawing/2014/chart" uri="{C3380CC4-5D6E-409C-BE32-E72D297353CC}">
              <c16:uniqueId val="{00000000-B068-4737-814A-2054DD224FE0}"/>
            </c:ext>
          </c:extLst>
        </c:ser>
        <c:dLbls>
          <c:showLegendKey val="0"/>
          <c:showVal val="0"/>
          <c:showCatName val="0"/>
          <c:showSerName val="0"/>
          <c:showPercent val="0"/>
          <c:showBubbleSize val="0"/>
        </c:dLbls>
        <c:smooth val="0"/>
        <c:axId val="1228829632"/>
        <c:axId val="1228832560"/>
      </c:lineChart>
      <c:catAx>
        <c:axId val="1228829632"/>
        <c:scaling>
          <c:orientation val="minMax"/>
        </c:scaling>
        <c:delete val="1"/>
        <c:axPos val="b"/>
        <c:numFmt formatCode="General" sourceLinked="1"/>
        <c:majorTickMark val="out"/>
        <c:minorTickMark val="none"/>
        <c:tickLblPos val="nextTo"/>
        <c:crossAx val="1228832560"/>
        <c:crosses val="autoZero"/>
        <c:auto val="1"/>
        <c:lblAlgn val="ctr"/>
        <c:lblOffset val="100"/>
        <c:noMultiLvlLbl val="0"/>
      </c:catAx>
      <c:valAx>
        <c:axId val="1228832560"/>
        <c:scaling>
          <c:orientation val="minMax"/>
          <c:max val="13"/>
        </c:scaling>
        <c:delete val="0"/>
        <c:axPos val="l"/>
        <c:numFmt formatCode="#,##0" sourceLinked="0"/>
        <c:majorTickMark val="none"/>
        <c:minorTickMark val="none"/>
        <c:tickLblPos val="nextTo"/>
        <c:spPr>
          <a:noFill/>
          <a:ln w="19050">
            <a:solidFill>
              <a:srgbClr val="4E8BAA"/>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8829632"/>
        <c:crosses val="autoZero"/>
        <c:crossBetween val="between"/>
        <c:majorUnit val="1"/>
      </c:valAx>
      <c:spPr>
        <a:noFill/>
        <a:ln w="25400">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668211381635306E-2"/>
          <c:y val="6.8856646462628471E-2"/>
          <c:w val="0.96719560892410184"/>
          <c:h val="0.8275928267934799"/>
        </c:manualLayout>
      </c:layout>
      <c:barChart>
        <c:barDir val="col"/>
        <c:grouping val="clustered"/>
        <c:varyColors val="0"/>
        <c:ser>
          <c:idx val="0"/>
          <c:order val="0"/>
          <c:tx>
            <c:strRef>
              <c:f>Sheet1!$B$1</c:f>
              <c:strCache>
                <c:ptCount val="1"/>
                <c:pt idx="0">
                  <c:v>Active Listings</c:v>
                </c:pt>
              </c:strCache>
            </c:strRef>
          </c:tx>
          <c:spPr>
            <a:solidFill>
              <a:schemeClr val="tx2"/>
            </a:solidFill>
            <a:ln>
              <a:noFill/>
            </a:ln>
            <a:effectLst/>
          </c:spPr>
          <c:invertIfNegative val="0"/>
          <c:dPt>
            <c:idx val="3"/>
            <c:invertIfNegative val="0"/>
            <c:bubble3D val="0"/>
            <c:spPr>
              <a:solidFill>
                <a:srgbClr val="FF0000"/>
              </a:solidFill>
              <a:ln>
                <a:noFill/>
              </a:ln>
              <a:effectLst/>
            </c:spPr>
            <c:extLst>
              <c:ext xmlns:c16="http://schemas.microsoft.com/office/drawing/2014/chart" uri="{C3380CC4-5D6E-409C-BE32-E72D297353CC}">
                <c16:uniqueId val="{00000001-E01A-4B9A-A1B4-0553FBA78090}"/>
              </c:ext>
            </c:extLst>
          </c:dPt>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Arial" panose="020B0604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2017</c:v>
                </c:pt>
                <c:pt idx="1">
                  <c:v>2018</c:v>
                </c:pt>
                <c:pt idx="2">
                  <c:v>2019</c:v>
                </c:pt>
                <c:pt idx="3">
                  <c:v>2023</c:v>
                </c:pt>
              </c:numCache>
            </c:numRef>
          </c:cat>
          <c:val>
            <c:numRef>
              <c:f>Sheet1!$B$2:$B$5</c:f>
              <c:numCache>
                <c:formatCode>#,##0</c:formatCode>
                <c:ptCount val="4"/>
                <c:pt idx="0">
                  <c:v>1227700</c:v>
                </c:pt>
                <c:pt idx="1">
                  <c:v>1272566</c:v>
                </c:pt>
                <c:pt idx="2">
                  <c:v>1142966</c:v>
                </c:pt>
                <c:pt idx="3">
                  <c:v>754846</c:v>
                </c:pt>
              </c:numCache>
            </c:numRef>
          </c:val>
          <c:extLst>
            <c:ext xmlns:c16="http://schemas.microsoft.com/office/drawing/2014/chart" uri="{C3380CC4-5D6E-409C-BE32-E72D297353CC}">
              <c16:uniqueId val="{00000002-E01A-4B9A-A1B4-0553FBA78090}"/>
            </c:ext>
          </c:extLst>
        </c:ser>
        <c:dLbls>
          <c:showLegendKey val="0"/>
          <c:showVal val="0"/>
          <c:showCatName val="0"/>
          <c:showSerName val="0"/>
          <c:showPercent val="0"/>
          <c:showBubbleSize val="0"/>
        </c:dLbls>
        <c:gapWidth val="50"/>
        <c:overlap val="-27"/>
        <c:axId val="547401391"/>
        <c:axId val="547401807"/>
      </c:barChart>
      <c:catAx>
        <c:axId val="547401391"/>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547401807"/>
        <c:crosses val="autoZero"/>
        <c:auto val="1"/>
        <c:lblAlgn val="ctr"/>
        <c:lblOffset val="100"/>
        <c:noMultiLvlLbl val="0"/>
      </c:catAx>
      <c:valAx>
        <c:axId val="547401807"/>
        <c:scaling>
          <c:orientation val="minMax"/>
        </c:scaling>
        <c:delete val="1"/>
        <c:axPos val="l"/>
        <c:numFmt formatCode="#,##0" sourceLinked="1"/>
        <c:majorTickMark val="none"/>
        <c:minorTickMark val="none"/>
        <c:tickLblPos val="nextTo"/>
        <c:crossAx val="5474013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aseline="0">
          <a:latin typeface="Arial" panose="020B06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5114193062680277E-2"/>
          <c:y val="0.16275144382475595"/>
          <c:w val="0.96969925800781342"/>
          <c:h val="0.75837842864160199"/>
        </c:manualLayout>
      </c:layout>
      <c:barChart>
        <c:barDir val="col"/>
        <c:grouping val="clustered"/>
        <c:varyColors val="0"/>
        <c:ser>
          <c:idx val="0"/>
          <c:order val="0"/>
          <c:tx>
            <c:strRef>
              <c:f>Sheet1!$B$1</c:f>
              <c:strCache>
                <c:ptCount val="1"/>
                <c:pt idx="0">
                  <c:v>Series 1</c:v>
                </c:pt>
              </c:strCache>
            </c:strRef>
          </c:tx>
          <c:spPr>
            <a:solidFill>
              <a:schemeClr val="tx1"/>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1-9035-46B1-B4A0-7DB86C7CFE1A}"/>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9035-46B1-B4A0-7DB86C7CFE1A}"/>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5-9035-46B1-B4A0-7DB86C7CFE1A}"/>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7-9035-46B1-B4A0-7DB86C7CFE1A}"/>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9-9035-46B1-B4A0-7DB86C7CFE1A}"/>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B-9035-46B1-B4A0-7DB86C7CFE1A}"/>
              </c:ext>
            </c:extLst>
          </c:dPt>
          <c:dPt>
            <c:idx val="6"/>
            <c:invertIfNegative val="0"/>
            <c:bubble3D val="0"/>
            <c:spPr>
              <a:solidFill>
                <a:srgbClr val="FF0000"/>
              </a:solidFill>
              <a:ln>
                <a:noFill/>
              </a:ln>
              <a:effectLst/>
            </c:spPr>
            <c:extLst>
              <c:ext xmlns:c16="http://schemas.microsoft.com/office/drawing/2014/chart" uri="{C3380CC4-5D6E-409C-BE32-E72D297353CC}">
                <c16:uniqueId val="{0000000D-9035-46B1-B4A0-7DB86C7CFE1A}"/>
              </c:ext>
            </c:extLst>
          </c:dPt>
          <c:dPt>
            <c:idx val="7"/>
            <c:invertIfNegative val="0"/>
            <c:bubble3D val="0"/>
            <c:spPr>
              <a:solidFill>
                <a:srgbClr val="FF0000"/>
              </a:solidFill>
              <a:ln>
                <a:noFill/>
              </a:ln>
              <a:effectLst/>
            </c:spPr>
            <c:extLst>
              <c:ext xmlns:c16="http://schemas.microsoft.com/office/drawing/2014/chart" uri="{C3380CC4-5D6E-409C-BE32-E72D297353CC}">
                <c16:uniqueId val="{0000000F-9035-46B1-B4A0-7DB86C7CFE1A}"/>
              </c:ext>
            </c:extLst>
          </c:dPt>
          <c:dPt>
            <c:idx val="8"/>
            <c:invertIfNegative val="0"/>
            <c:bubble3D val="0"/>
            <c:spPr>
              <a:solidFill>
                <a:srgbClr val="FF0000"/>
              </a:solidFill>
              <a:ln>
                <a:noFill/>
              </a:ln>
              <a:effectLst/>
            </c:spPr>
            <c:extLst>
              <c:ext xmlns:c16="http://schemas.microsoft.com/office/drawing/2014/chart" uri="{C3380CC4-5D6E-409C-BE32-E72D297353CC}">
                <c16:uniqueId val="{00000011-9035-46B1-B4A0-7DB86C7CFE1A}"/>
              </c:ext>
            </c:extLst>
          </c:dPt>
          <c:dPt>
            <c:idx val="9"/>
            <c:invertIfNegative val="0"/>
            <c:bubble3D val="0"/>
            <c:spPr>
              <a:solidFill>
                <a:srgbClr val="FF0000"/>
              </a:solidFill>
              <a:ln>
                <a:noFill/>
              </a:ln>
              <a:effectLst/>
            </c:spPr>
            <c:extLst>
              <c:ext xmlns:c16="http://schemas.microsoft.com/office/drawing/2014/chart" uri="{C3380CC4-5D6E-409C-BE32-E72D297353CC}">
                <c16:uniqueId val="{00000013-9035-46B1-B4A0-7DB86C7CFE1A}"/>
              </c:ext>
            </c:extLst>
          </c:dPt>
          <c:dPt>
            <c:idx val="10"/>
            <c:invertIfNegative val="0"/>
            <c:bubble3D val="0"/>
            <c:spPr>
              <a:solidFill>
                <a:srgbClr val="FF0000"/>
              </a:solidFill>
              <a:ln>
                <a:noFill/>
              </a:ln>
              <a:effectLst/>
            </c:spPr>
            <c:extLst>
              <c:ext xmlns:c16="http://schemas.microsoft.com/office/drawing/2014/chart" uri="{C3380CC4-5D6E-409C-BE32-E72D297353CC}">
                <c16:uniqueId val="{00000015-9035-46B1-B4A0-7DB86C7CFE1A}"/>
              </c:ext>
            </c:extLst>
          </c:dPt>
          <c:dPt>
            <c:idx val="11"/>
            <c:invertIfNegative val="0"/>
            <c:bubble3D val="0"/>
            <c:spPr>
              <a:solidFill>
                <a:srgbClr val="FF0000"/>
              </a:solidFill>
              <a:ln>
                <a:noFill/>
              </a:ln>
              <a:effectLst/>
            </c:spPr>
            <c:extLst>
              <c:ext xmlns:c16="http://schemas.microsoft.com/office/drawing/2014/chart" uri="{C3380CC4-5D6E-409C-BE32-E72D297353CC}">
                <c16:uniqueId val="{00000017-9035-46B1-B4A0-7DB86C7CFE1A}"/>
              </c:ext>
            </c:extLst>
          </c:dPt>
          <c:dPt>
            <c:idx val="12"/>
            <c:invertIfNegative val="0"/>
            <c:bubble3D val="0"/>
            <c:spPr>
              <a:solidFill>
                <a:srgbClr val="FF0000"/>
              </a:solidFill>
              <a:ln>
                <a:noFill/>
              </a:ln>
              <a:effectLst/>
            </c:spPr>
            <c:extLst>
              <c:ext xmlns:c16="http://schemas.microsoft.com/office/drawing/2014/chart" uri="{C3380CC4-5D6E-409C-BE32-E72D297353CC}">
                <c16:uniqueId val="{00000019-9035-46B1-B4A0-7DB86C7CFE1A}"/>
              </c:ext>
            </c:extLst>
          </c:dPt>
          <c:dPt>
            <c:idx val="13"/>
            <c:invertIfNegative val="0"/>
            <c:bubble3D val="0"/>
            <c:spPr>
              <a:solidFill>
                <a:schemeClr val="accent2"/>
              </a:solidFill>
              <a:ln>
                <a:noFill/>
              </a:ln>
              <a:effectLst/>
            </c:spPr>
            <c:extLst>
              <c:ext xmlns:c16="http://schemas.microsoft.com/office/drawing/2014/chart" uri="{C3380CC4-5D6E-409C-BE32-E72D297353CC}">
                <c16:uniqueId val="{0000001B-9035-46B1-B4A0-7DB86C7CFE1A}"/>
              </c:ext>
            </c:extLst>
          </c:dPt>
          <c:dPt>
            <c:idx val="14"/>
            <c:invertIfNegative val="0"/>
            <c:bubble3D val="0"/>
            <c:spPr>
              <a:solidFill>
                <a:schemeClr val="accent2"/>
              </a:solidFill>
              <a:ln>
                <a:noFill/>
              </a:ln>
              <a:effectLst/>
            </c:spPr>
            <c:extLst>
              <c:ext xmlns:c16="http://schemas.microsoft.com/office/drawing/2014/chart" uri="{C3380CC4-5D6E-409C-BE32-E72D297353CC}">
                <c16:uniqueId val="{0000001D-9035-46B1-B4A0-7DB86C7CFE1A}"/>
              </c:ext>
            </c:extLst>
          </c:dPt>
          <c:dPt>
            <c:idx val="15"/>
            <c:invertIfNegative val="0"/>
            <c:bubble3D val="0"/>
            <c:spPr>
              <a:solidFill>
                <a:schemeClr val="accent2"/>
              </a:solidFill>
              <a:ln>
                <a:noFill/>
              </a:ln>
              <a:effectLst/>
            </c:spPr>
            <c:extLst>
              <c:ext xmlns:c16="http://schemas.microsoft.com/office/drawing/2014/chart" uri="{C3380CC4-5D6E-409C-BE32-E72D297353CC}">
                <c16:uniqueId val="{0000001F-9035-46B1-B4A0-7DB86C7CFE1A}"/>
              </c:ext>
            </c:extLst>
          </c:dPt>
          <c:dPt>
            <c:idx val="16"/>
            <c:invertIfNegative val="0"/>
            <c:bubble3D val="0"/>
            <c:spPr>
              <a:solidFill>
                <a:schemeClr val="accent2"/>
              </a:solidFill>
              <a:ln>
                <a:noFill/>
              </a:ln>
              <a:effectLst/>
            </c:spPr>
            <c:extLst>
              <c:ext xmlns:c16="http://schemas.microsoft.com/office/drawing/2014/chart" uri="{C3380CC4-5D6E-409C-BE32-E72D297353CC}">
                <c16:uniqueId val="{00000021-9035-46B1-B4A0-7DB86C7CFE1A}"/>
              </c:ext>
            </c:extLst>
          </c:dPt>
          <c:dPt>
            <c:idx val="17"/>
            <c:invertIfNegative val="0"/>
            <c:bubble3D val="0"/>
            <c:spPr>
              <a:solidFill>
                <a:srgbClr val="73C359"/>
              </a:solidFill>
              <a:ln>
                <a:noFill/>
              </a:ln>
              <a:effectLst/>
            </c:spPr>
            <c:extLst>
              <c:ext xmlns:c16="http://schemas.microsoft.com/office/drawing/2014/chart" uri="{C3380CC4-5D6E-409C-BE32-E72D297353CC}">
                <c16:uniqueId val="{00000023-9035-46B1-B4A0-7DB86C7CFE1A}"/>
              </c:ext>
            </c:extLst>
          </c:dPt>
          <c:dPt>
            <c:idx val="18"/>
            <c:invertIfNegative val="0"/>
            <c:bubble3D val="0"/>
            <c:spPr>
              <a:solidFill>
                <a:schemeClr val="accent2"/>
              </a:solidFill>
              <a:ln>
                <a:noFill/>
              </a:ln>
              <a:effectLst/>
            </c:spPr>
            <c:extLst>
              <c:ext xmlns:c16="http://schemas.microsoft.com/office/drawing/2014/chart" uri="{C3380CC4-5D6E-409C-BE32-E72D297353CC}">
                <c16:uniqueId val="{00000025-9035-46B1-B4A0-7DB86C7CFE1A}"/>
              </c:ext>
            </c:extLst>
          </c:dPt>
          <c:dPt>
            <c:idx val="19"/>
            <c:invertIfNegative val="0"/>
            <c:bubble3D val="0"/>
            <c:spPr>
              <a:solidFill>
                <a:schemeClr val="accent2"/>
              </a:solidFill>
              <a:ln>
                <a:noFill/>
              </a:ln>
              <a:effectLst/>
            </c:spPr>
            <c:extLst>
              <c:ext xmlns:c16="http://schemas.microsoft.com/office/drawing/2014/chart" uri="{C3380CC4-5D6E-409C-BE32-E72D297353CC}">
                <c16:uniqueId val="{00000027-9035-46B1-B4A0-7DB86C7CFE1A}"/>
              </c:ext>
            </c:extLst>
          </c:dPt>
          <c:dPt>
            <c:idx val="20"/>
            <c:invertIfNegative val="0"/>
            <c:bubble3D val="0"/>
            <c:spPr>
              <a:solidFill>
                <a:srgbClr val="73C359"/>
              </a:solidFill>
              <a:ln>
                <a:noFill/>
              </a:ln>
              <a:effectLst/>
            </c:spPr>
            <c:extLst>
              <c:ext xmlns:c16="http://schemas.microsoft.com/office/drawing/2014/chart" uri="{C3380CC4-5D6E-409C-BE32-E72D297353CC}">
                <c16:uniqueId val="{00000028-316A-4C66-A485-75271EFE85AA}"/>
              </c:ext>
            </c:extLst>
          </c:dPt>
          <c:dLbls>
            <c:dLbl>
              <c:idx val="6"/>
              <c:spPr>
                <a:noFill/>
                <a:ln>
                  <a:noFill/>
                </a:ln>
                <a:effectLst/>
              </c:spPr>
              <c:txPr>
                <a:bodyPr rot="0" spcFirstLastPara="1" vertOverflow="ellipsis" vert="horz" wrap="square" anchor="ctr" anchorCtr="1"/>
                <a:lstStyle/>
                <a:p>
                  <a:pPr>
                    <a:defRPr sz="1000"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D-9035-46B1-B4A0-7DB86C7CFE1A}"/>
                </c:ext>
              </c:extLst>
            </c:dLbl>
            <c:dLbl>
              <c:idx val="7"/>
              <c:spPr>
                <a:noFill/>
                <a:ln>
                  <a:noFill/>
                </a:ln>
                <a:effectLst/>
              </c:spPr>
              <c:txPr>
                <a:bodyPr rot="0" spcFirstLastPara="1" vertOverflow="ellipsis" vert="horz" wrap="square" anchor="ctr" anchorCtr="1"/>
                <a:lstStyle/>
                <a:p>
                  <a:pPr>
                    <a:defRPr sz="1000"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F-9035-46B1-B4A0-7DB86C7CFE1A}"/>
                </c:ext>
              </c:extLst>
            </c:dLbl>
            <c:dLbl>
              <c:idx val="8"/>
              <c:spPr>
                <a:noFill/>
                <a:ln>
                  <a:noFill/>
                </a:ln>
                <a:effectLst/>
              </c:spPr>
              <c:txPr>
                <a:bodyPr rot="0" spcFirstLastPara="1" vertOverflow="ellipsis" vert="horz" wrap="square" anchor="ctr" anchorCtr="1"/>
                <a:lstStyle/>
                <a:p>
                  <a:pPr>
                    <a:defRPr sz="1000"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11-9035-46B1-B4A0-7DB86C7CFE1A}"/>
                </c:ext>
              </c:extLst>
            </c:dLbl>
            <c:dLbl>
              <c:idx val="9"/>
              <c:tx>
                <c:rich>
                  <a:bodyPr/>
                  <a:lstStyle/>
                  <a:p>
                    <a:fld id="{DFA144B3-19A2-492B-8E8D-AAF09A46E4F9}" type="VALUE">
                      <a:rPr lang="en-US">
                        <a:solidFill>
                          <a:srgbClr val="FF0000"/>
                        </a:solidFill>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3-9035-46B1-B4A0-7DB86C7CFE1A}"/>
                </c:ext>
              </c:extLst>
            </c:dLbl>
            <c:dLbl>
              <c:idx val="10"/>
              <c:spPr>
                <a:noFill/>
                <a:ln>
                  <a:noFill/>
                </a:ln>
                <a:effectLst/>
              </c:spPr>
              <c:txPr>
                <a:bodyPr rot="0" spcFirstLastPara="1" vertOverflow="ellipsis" vert="horz" wrap="square" anchor="ctr" anchorCtr="1"/>
                <a:lstStyle/>
                <a:p>
                  <a:pPr>
                    <a:defRPr sz="1000"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15-9035-46B1-B4A0-7DB86C7CFE1A}"/>
                </c:ext>
              </c:extLst>
            </c:dLbl>
            <c:dLbl>
              <c:idx val="11"/>
              <c:tx>
                <c:rich>
                  <a:bodyPr/>
                  <a:lstStyle/>
                  <a:p>
                    <a:fld id="{84B7BA58-37B8-459D-8671-189598444876}" type="VALUE">
                      <a:rPr lang="en-US">
                        <a:solidFill>
                          <a:srgbClr val="FF0000"/>
                        </a:solidFill>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7-9035-46B1-B4A0-7DB86C7CFE1A}"/>
                </c:ext>
              </c:extLst>
            </c:dLbl>
            <c:dLbl>
              <c:idx val="12"/>
              <c:tx>
                <c:rich>
                  <a:bodyPr/>
                  <a:lstStyle/>
                  <a:p>
                    <a:fld id="{F8A12959-B768-44B0-9521-75E9C0CDC5CA}" type="VALUE">
                      <a:rPr lang="en-US">
                        <a:solidFill>
                          <a:srgbClr val="FF0000"/>
                        </a:solidFill>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9-9035-46B1-B4A0-7DB86C7CFE1A}"/>
                </c:ext>
              </c:extLst>
            </c:dLbl>
            <c:dLbl>
              <c:idx val="13"/>
              <c:tx>
                <c:rich>
                  <a:bodyPr/>
                  <a:lstStyle/>
                  <a:p>
                    <a:fld id="{6811AA86-F26F-4F8E-A020-F1F76DCF9E18}" type="VALUE">
                      <a:rPr lang="en-US">
                        <a:solidFill>
                          <a:schemeClr val="tx1"/>
                        </a:solidFill>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B-9035-46B1-B4A0-7DB86C7CFE1A}"/>
                </c:ext>
              </c:extLst>
            </c:dLbl>
            <c:dLbl>
              <c:idx val="19"/>
              <c:tx>
                <c:rich>
                  <a:bodyPr/>
                  <a:lstStyle/>
                  <a:p>
                    <a:fld id="{861C6F4A-570F-4D6D-BB74-94649AAD6799}" type="VALUE">
                      <a:rPr lang="en-US">
                        <a:solidFill>
                          <a:schemeClr val="tx1"/>
                        </a:solidFill>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7-9035-46B1-B4A0-7DB86C7CFE1A}"/>
                </c:ext>
              </c:extLst>
            </c:dLbl>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Jan '22</c:v>
                </c:pt>
                <c:pt idx="1">
                  <c:v>Feb</c:v>
                </c:pt>
                <c:pt idx="2">
                  <c:v>Mar</c:v>
                </c:pt>
                <c:pt idx="3">
                  <c:v>Apr</c:v>
                </c:pt>
                <c:pt idx="4">
                  <c:v>May</c:v>
                </c:pt>
                <c:pt idx="5">
                  <c:v>Jun</c:v>
                </c:pt>
                <c:pt idx="6">
                  <c:v>Jul</c:v>
                </c:pt>
                <c:pt idx="7">
                  <c:v>Aug</c:v>
                </c:pt>
                <c:pt idx="8">
                  <c:v>Sep</c:v>
                </c:pt>
                <c:pt idx="9">
                  <c:v>Oct</c:v>
                </c:pt>
                <c:pt idx="10">
                  <c:v>Nov</c:v>
                </c:pt>
                <c:pt idx="11">
                  <c:v>Dec</c:v>
                </c:pt>
                <c:pt idx="12">
                  <c:v>Jan '23</c:v>
                </c:pt>
                <c:pt idx="13">
                  <c:v>Feb</c:v>
                </c:pt>
                <c:pt idx="14">
                  <c:v>Mar</c:v>
                </c:pt>
                <c:pt idx="15">
                  <c:v>Apr</c:v>
                </c:pt>
                <c:pt idx="16">
                  <c:v>May</c:v>
                </c:pt>
                <c:pt idx="17">
                  <c:v>Jun</c:v>
                </c:pt>
                <c:pt idx="18">
                  <c:v>Jul</c:v>
                </c:pt>
                <c:pt idx="19">
                  <c:v>Aug</c:v>
                </c:pt>
                <c:pt idx="20">
                  <c:v>Sep</c:v>
                </c:pt>
              </c:strCache>
            </c:strRef>
          </c:cat>
          <c:val>
            <c:numRef>
              <c:f>Sheet1!$B$2:$B$22</c:f>
              <c:numCache>
                <c:formatCode>General</c:formatCode>
                <c:ptCount val="21"/>
                <c:pt idx="0">
                  <c:v>1.6</c:v>
                </c:pt>
                <c:pt idx="1">
                  <c:v>1.9</c:v>
                </c:pt>
                <c:pt idx="2">
                  <c:v>2</c:v>
                </c:pt>
                <c:pt idx="3">
                  <c:v>1.6</c:v>
                </c:pt>
                <c:pt idx="4">
                  <c:v>1.3</c:v>
                </c:pt>
                <c:pt idx="5">
                  <c:v>0.4</c:v>
                </c:pt>
                <c:pt idx="6">
                  <c:v>-0.3</c:v>
                </c:pt>
                <c:pt idx="7">
                  <c:v>-0.9</c:v>
                </c:pt>
                <c:pt idx="8">
                  <c:v>-0.8</c:v>
                </c:pt>
                <c:pt idx="9">
                  <c:v>-0.2</c:v>
                </c:pt>
                <c:pt idx="10">
                  <c:v>-0.3</c:v>
                </c:pt>
                <c:pt idx="11">
                  <c:v>-0.3</c:v>
                </c:pt>
                <c:pt idx="12">
                  <c:v>-0.2</c:v>
                </c:pt>
                <c:pt idx="13">
                  <c:v>0.2</c:v>
                </c:pt>
                <c:pt idx="14">
                  <c:v>0.4</c:v>
                </c:pt>
                <c:pt idx="15">
                  <c:v>0.5</c:v>
                </c:pt>
                <c:pt idx="16">
                  <c:v>0.7</c:v>
                </c:pt>
                <c:pt idx="17">
                  <c:v>0.7</c:v>
                </c:pt>
                <c:pt idx="18">
                  <c:v>0.6</c:v>
                </c:pt>
                <c:pt idx="19">
                  <c:v>0.9</c:v>
                </c:pt>
                <c:pt idx="20">
                  <c:v>0.7</c:v>
                </c:pt>
              </c:numCache>
            </c:numRef>
          </c:val>
          <c:extLst>
            <c:ext xmlns:c16="http://schemas.microsoft.com/office/drawing/2014/chart" uri="{C3380CC4-5D6E-409C-BE32-E72D297353CC}">
              <c16:uniqueId val="{00000028-9035-46B1-B4A0-7DB86C7CFE1A}"/>
            </c:ext>
          </c:extLst>
        </c:ser>
        <c:dLbls>
          <c:showLegendKey val="0"/>
          <c:showVal val="0"/>
          <c:showCatName val="0"/>
          <c:showSerName val="0"/>
          <c:showPercent val="0"/>
          <c:showBubbleSize val="0"/>
        </c:dLbls>
        <c:gapWidth val="20"/>
        <c:overlap val="-27"/>
        <c:axId val="213275808"/>
        <c:axId val="213276224"/>
      </c:barChart>
      <c:catAx>
        <c:axId val="213275808"/>
        <c:scaling>
          <c:orientation val="minMax"/>
        </c:scaling>
        <c:delete val="1"/>
        <c:axPos val="b"/>
        <c:numFmt formatCode="General" sourceLinked="1"/>
        <c:majorTickMark val="none"/>
        <c:minorTickMark val="none"/>
        <c:tickLblPos val="low"/>
        <c:crossAx val="213276224"/>
        <c:crosses val="autoZero"/>
        <c:auto val="1"/>
        <c:lblAlgn val="ctr"/>
        <c:lblOffset val="100"/>
        <c:noMultiLvlLbl val="0"/>
      </c:catAx>
      <c:valAx>
        <c:axId val="213276224"/>
        <c:scaling>
          <c:orientation val="minMax"/>
          <c:max val="2.5"/>
          <c:min val="-1.5"/>
        </c:scaling>
        <c:delete val="1"/>
        <c:axPos val="l"/>
        <c:numFmt formatCode="General" sourceLinked="1"/>
        <c:majorTickMark val="out"/>
        <c:minorTickMark val="none"/>
        <c:tickLblPos val="nextTo"/>
        <c:crossAx val="2132758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7762371343562268E-3"/>
          <c:y val="0.11824722868959714"/>
          <c:w val="0.98385003923493219"/>
          <c:h val="0.70815232734255829"/>
        </c:manualLayout>
      </c:layout>
      <c:barChart>
        <c:barDir val="col"/>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1-7773-4E0E-925B-F5E9A0CCBBDD}"/>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7773-4E0E-925B-F5E9A0CCBBDD}"/>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5-7773-4E0E-925B-F5E9A0CCBBDD}"/>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7-7773-4E0E-925B-F5E9A0CCBBDD}"/>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9-7773-4E0E-925B-F5E9A0CCBBDD}"/>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B-7773-4E0E-925B-F5E9A0CCBBDD}"/>
              </c:ext>
            </c:extLst>
          </c:dPt>
          <c:dPt>
            <c:idx val="6"/>
            <c:invertIfNegative val="0"/>
            <c:bubble3D val="0"/>
            <c:spPr>
              <a:solidFill>
                <a:schemeClr val="accent4"/>
              </a:solidFill>
              <a:ln>
                <a:noFill/>
              </a:ln>
              <a:effectLst/>
            </c:spPr>
            <c:extLst>
              <c:ext xmlns:c16="http://schemas.microsoft.com/office/drawing/2014/chart" uri="{C3380CC4-5D6E-409C-BE32-E72D297353CC}">
                <c16:uniqueId val="{0000000D-7773-4E0E-925B-F5E9A0CCBBDD}"/>
              </c:ext>
            </c:extLst>
          </c:dPt>
          <c:dPt>
            <c:idx val="7"/>
            <c:invertIfNegative val="0"/>
            <c:bubble3D val="0"/>
            <c:spPr>
              <a:solidFill>
                <a:schemeClr val="accent4"/>
              </a:solidFill>
              <a:ln>
                <a:noFill/>
              </a:ln>
              <a:effectLst/>
            </c:spPr>
            <c:extLst>
              <c:ext xmlns:c16="http://schemas.microsoft.com/office/drawing/2014/chart" uri="{C3380CC4-5D6E-409C-BE32-E72D297353CC}">
                <c16:uniqueId val="{0000000F-7773-4E0E-925B-F5E9A0CCBBDD}"/>
              </c:ext>
            </c:extLst>
          </c:dPt>
          <c:dPt>
            <c:idx val="8"/>
            <c:invertIfNegative val="0"/>
            <c:bubble3D val="0"/>
            <c:spPr>
              <a:solidFill>
                <a:schemeClr val="accent4"/>
              </a:solidFill>
              <a:ln>
                <a:noFill/>
              </a:ln>
              <a:effectLst/>
            </c:spPr>
            <c:extLst>
              <c:ext xmlns:c16="http://schemas.microsoft.com/office/drawing/2014/chart" uri="{C3380CC4-5D6E-409C-BE32-E72D297353CC}">
                <c16:uniqueId val="{00000011-7773-4E0E-925B-F5E9A0CCBBDD}"/>
              </c:ext>
            </c:extLst>
          </c:dPt>
          <c:dPt>
            <c:idx val="9"/>
            <c:invertIfNegative val="0"/>
            <c:bubble3D val="0"/>
            <c:spPr>
              <a:solidFill>
                <a:schemeClr val="accent4"/>
              </a:solidFill>
              <a:ln>
                <a:noFill/>
              </a:ln>
              <a:effectLst/>
            </c:spPr>
            <c:extLst>
              <c:ext xmlns:c16="http://schemas.microsoft.com/office/drawing/2014/chart" uri="{C3380CC4-5D6E-409C-BE32-E72D297353CC}">
                <c16:uniqueId val="{00000013-7773-4E0E-925B-F5E9A0CCBBDD}"/>
              </c:ext>
            </c:extLst>
          </c:dPt>
          <c:dPt>
            <c:idx val="10"/>
            <c:invertIfNegative val="0"/>
            <c:bubble3D val="0"/>
            <c:spPr>
              <a:solidFill>
                <a:schemeClr val="accent4"/>
              </a:solidFill>
              <a:ln>
                <a:noFill/>
              </a:ln>
              <a:effectLst/>
            </c:spPr>
            <c:extLst>
              <c:ext xmlns:c16="http://schemas.microsoft.com/office/drawing/2014/chart" uri="{C3380CC4-5D6E-409C-BE32-E72D297353CC}">
                <c16:uniqueId val="{00000015-7773-4E0E-925B-F5E9A0CCBBDD}"/>
              </c:ext>
            </c:extLst>
          </c:dPt>
          <c:dPt>
            <c:idx val="11"/>
            <c:invertIfNegative val="0"/>
            <c:bubble3D val="0"/>
            <c:spPr>
              <a:solidFill>
                <a:schemeClr val="accent4"/>
              </a:solidFill>
              <a:ln>
                <a:noFill/>
              </a:ln>
              <a:effectLst/>
            </c:spPr>
            <c:extLst>
              <c:ext xmlns:c16="http://schemas.microsoft.com/office/drawing/2014/chart" uri="{C3380CC4-5D6E-409C-BE32-E72D297353CC}">
                <c16:uniqueId val="{00000017-7773-4E0E-925B-F5E9A0CCBBDD}"/>
              </c:ext>
            </c:extLst>
          </c:dPt>
          <c:dPt>
            <c:idx val="12"/>
            <c:invertIfNegative val="0"/>
            <c:bubble3D val="0"/>
            <c:spPr>
              <a:solidFill>
                <a:schemeClr val="accent2"/>
              </a:solidFill>
              <a:ln>
                <a:noFill/>
              </a:ln>
              <a:effectLst/>
            </c:spPr>
            <c:extLst>
              <c:ext xmlns:c16="http://schemas.microsoft.com/office/drawing/2014/chart" uri="{C3380CC4-5D6E-409C-BE32-E72D297353CC}">
                <c16:uniqueId val="{00000019-7773-4E0E-925B-F5E9A0CCBBDD}"/>
              </c:ext>
            </c:extLst>
          </c:dPt>
          <c:dPt>
            <c:idx val="13"/>
            <c:invertIfNegative val="0"/>
            <c:bubble3D val="0"/>
            <c:spPr>
              <a:solidFill>
                <a:schemeClr val="accent2"/>
              </a:solidFill>
              <a:ln>
                <a:noFill/>
              </a:ln>
              <a:effectLst/>
            </c:spPr>
            <c:extLst>
              <c:ext xmlns:c16="http://schemas.microsoft.com/office/drawing/2014/chart" uri="{C3380CC4-5D6E-409C-BE32-E72D297353CC}">
                <c16:uniqueId val="{0000001B-7773-4E0E-925B-F5E9A0CCBBDD}"/>
              </c:ext>
            </c:extLst>
          </c:dPt>
          <c:dPt>
            <c:idx val="14"/>
            <c:invertIfNegative val="0"/>
            <c:bubble3D val="0"/>
            <c:spPr>
              <a:solidFill>
                <a:schemeClr val="accent2"/>
              </a:solidFill>
              <a:ln>
                <a:noFill/>
              </a:ln>
              <a:effectLst/>
            </c:spPr>
            <c:extLst>
              <c:ext xmlns:c16="http://schemas.microsoft.com/office/drawing/2014/chart" uri="{C3380CC4-5D6E-409C-BE32-E72D297353CC}">
                <c16:uniqueId val="{0000001D-7773-4E0E-925B-F5E9A0CCBBDD}"/>
              </c:ext>
            </c:extLst>
          </c:dPt>
          <c:dPt>
            <c:idx val="15"/>
            <c:invertIfNegative val="0"/>
            <c:bubble3D val="0"/>
            <c:spPr>
              <a:solidFill>
                <a:schemeClr val="accent2"/>
              </a:solidFill>
              <a:ln>
                <a:noFill/>
              </a:ln>
              <a:effectLst/>
            </c:spPr>
            <c:extLst>
              <c:ext xmlns:c16="http://schemas.microsoft.com/office/drawing/2014/chart" uri="{C3380CC4-5D6E-409C-BE32-E72D297353CC}">
                <c16:uniqueId val="{0000001F-7773-4E0E-925B-F5E9A0CCBBDD}"/>
              </c:ext>
            </c:extLst>
          </c:dPt>
          <c:dPt>
            <c:idx val="16"/>
            <c:invertIfNegative val="0"/>
            <c:bubble3D val="0"/>
            <c:spPr>
              <a:solidFill>
                <a:schemeClr val="accent2"/>
              </a:solidFill>
              <a:ln>
                <a:noFill/>
              </a:ln>
              <a:effectLst/>
            </c:spPr>
            <c:extLst>
              <c:ext xmlns:c16="http://schemas.microsoft.com/office/drawing/2014/chart" uri="{C3380CC4-5D6E-409C-BE32-E72D297353CC}">
                <c16:uniqueId val="{00000021-7773-4E0E-925B-F5E9A0CCBBDD}"/>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7773-4E0E-925B-F5E9A0CCBBDD}"/>
                </c:ext>
              </c:extLst>
            </c:dLbl>
            <c:dLbl>
              <c:idx val="1"/>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3-7773-4E0E-925B-F5E9A0CCBBDD}"/>
                </c:ext>
              </c:extLst>
            </c:dLbl>
            <c:dLbl>
              <c:idx val="2"/>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5-7773-4E0E-925B-F5E9A0CCBBDD}"/>
                </c:ext>
              </c:extLst>
            </c:dLbl>
            <c:dLbl>
              <c:idx val="3"/>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7-7773-4E0E-925B-F5E9A0CCBBDD}"/>
                </c:ext>
              </c:extLst>
            </c:dLbl>
            <c:dLbl>
              <c:idx val="4"/>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9-7773-4E0E-925B-F5E9A0CCBBDD}"/>
                </c:ext>
              </c:extLst>
            </c:dLbl>
            <c:dLbl>
              <c:idx val="5"/>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B-7773-4E0E-925B-F5E9A0CCBBDD}"/>
                </c:ext>
              </c:extLst>
            </c:dLbl>
            <c:dLbl>
              <c:idx val="6"/>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D-7773-4E0E-925B-F5E9A0CCBBDD}"/>
                </c:ext>
              </c:extLst>
            </c:dLbl>
            <c:dLbl>
              <c:idx val="7"/>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F-7773-4E0E-925B-F5E9A0CCBBDD}"/>
                </c:ext>
              </c:extLst>
            </c:dLbl>
            <c:dLbl>
              <c:idx val="8"/>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11-7773-4E0E-925B-F5E9A0CCBBDD}"/>
                </c:ext>
              </c:extLst>
            </c:dLbl>
            <c:dLbl>
              <c:idx val="9"/>
              <c:tx>
                <c:rich>
                  <a:bodyPr rot="0" spcFirstLastPara="1" vertOverflow="ellipsis" vert="horz" wrap="square" lIns="38100" tIns="19050" rIns="38100" bIns="19050" anchor="ctr" anchorCtr="1">
                    <a:spAutoFit/>
                  </a:bodyPr>
                  <a:lstStyle/>
                  <a:p>
                    <a:pPr>
                      <a:defRPr sz="1000" b="0" i="0" u="none" strike="noStrike" kern="1200" baseline="0">
                        <a:solidFill>
                          <a:srgbClr val="FF0000"/>
                        </a:solidFill>
                        <a:latin typeface="+mn-lt"/>
                        <a:ea typeface="+mn-ea"/>
                        <a:cs typeface="+mn-cs"/>
                      </a:defRPr>
                    </a:pPr>
                    <a:fld id="{DFA144B3-19A2-492B-8E8D-AAF09A46E4F9}" type="VALUE">
                      <a:rPr lang="en-US" sz="1000">
                        <a:solidFill>
                          <a:srgbClr val="FF0000"/>
                        </a:solidFill>
                      </a:rPr>
                      <a:pPr>
                        <a:defRPr sz="1000">
                          <a:solidFill>
                            <a:srgbClr val="FF0000"/>
                          </a:solidFill>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3-7773-4E0E-925B-F5E9A0CCBBDD}"/>
                </c:ext>
              </c:extLst>
            </c:dLbl>
            <c:dLbl>
              <c:idx val="1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15-7773-4E0E-925B-F5E9A0CCBBDD}"/>
                </c:ext>
              </c:extLst>
            </c:dLbl>
            <c:dLbl>
              <c:idx val="11"/>
              <c:tx>
                <c:rich>
                  <a:bodyPr/>
                  <a:lstStyle/>
                  <a:p>
                    <a:fld id="{84B7BA58-37B8-459D-8671-189598444876}" type="VALUE">
                      <a:rPr lang="en-US">
                        <a:solidFill>
                          <a:srgbClr val="FF0000"/>
                        </a:solidFill>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7-7773-4E0E-925B-F5E9A0CCBBDD}"/>
                </c:ext>
              </c:extLst>
            </c:dLbl>
            <c:dLbl>
              <c:idx val="12"/>
              <c:tx>
                <c:rich>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fld id="{F8A12959-B768-44B0-9521-75E9C0CDC5CA}" type="VALUE">
                      <a:rPr lang="en-US" sz="1000">
                        <a:solidFill>
                          <a:schemeClr val="tx1"/>
                        </a:solidFill>
                      </a:rPr>
                      <a:pPr>
                        <a:defRPr sz="1000">
                          <a:solidFill>
                            <a:schemeClr val="tx1"/>
                          </a:solidFill>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9-7773-4E0E-925B-F5E9A0CCBBDD}"/>
                </c:ext>
              </c:extLst>
            </c:dLbl>
            <c:dLbl>
              <c:idx val="13"/>
              <c:tx>
                <c:rich>
                  <a:bodyPr/>
                  <a:lstStyle/>
                  <a:p>
                    <a:fld id="{E74EB7EC-90E7-4B6A-BFAE-C6703729F111}" type="VALUE">
                      <a:rPr lang="en-US">
                        <a:solidFill>
                          <a:schemeClr val="tx1"/>
                        </a:solidFill>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B-7773-4E0E-925B-F5E9A0CCBBDD}"/>
                </c:ext>
              </c:extLst>
            </c:dLbl>
            <c:dLbl>
              <c:idx val="14"/>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1D-7773-4E0E-925B-F5E9A0CCBBDD}"/>
                </c:ext>
              </c:extLst>
            </c:dLbl>
            <c:dLbl>
              <c:idx val="15"/>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1F-7773-4E0E-925B-F5E9A0CCBBDD}"/>
                </c:ext>
              </c:extLst>
            </c:dLbl>
            <c:dLbl>
              <c:idx val="16"/>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21-7773-4E0E-925B-F5E9A0CCBBDD}"/>
                </c:ext>
              </c:extLst>
            </c:dLbl>
            <c:dLbl>
              <c:idx val="17"/>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22-7773-4E0E-925B-F5E9A0CCBBDD}"/>
                </c:ext>
              </c:extLst>
            </c:dLbl>
            <c:dLbl>
              <c:idx val="18"/>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23-7773-4E0E-925B-F5E9A0CCBBDD}"/>
                </c:ext>
              </c:extLst>
            </c:dLbl>
            <c:dLbl>
              <c:idx val="19"/>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24-7773-4E0E-925B-F5E9A0CCBBDD}"/>
                </c:ext>
              </c:extLst>
            </c:dLbl>
            <c:dLbl>
              <c:idx val="2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25-7773-4E0E-925B-F5E9A0CCBBDD}"/>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72C45A"/>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Jan '22</c:v>
                </c:pt>
                <c:pt idx="1">
                  <c:v>Feb</c:v>
                </c:pt>
                <c:pt idx="2">
                  <c:v>Mar</c:v>
                </c:pt>
                <c:pt idx="3">
                  <c:v>Apr</c:v>
                </c:pt>
                <c:pt idx="4">
                  <c:v>May</c:v>
                </c:pt>
                <c:pt idx="5">
                  <c:v>Jun</c:v>
                </c:pt>
                <c:pt idx="6">
                  <c:v>Jul</c:v>
                </c:pt>
                <c:pt idx="7">
                  <c:v>Aug</c:v>
                </c:pt>
                <c:pt idx="8">
                  <c:v>Sep</c:v>
                </c:pt>
                <c:pt idx="9">
                  <c:v>Oct</c:v>
                </c:pt>
                <c:pt idx="10">
                  <c:v>Nov</c:v>
                </c:pt>
                <c:pt idx="11">
                  <c:v>Dec</c:v>
                </c:pt>
                <c:pt idx="12">
                  <c:v>Jan '23 </c:v>
                </c:pt>
                <c:pt idx="13">
                  <c:v>Feb</c:v>
                </c:pt>
                <c:pt idx="14">
                  <c:v>Mar</c:v>
                </c:pt>
                <c:pt idx="15">
                  <c:v>Apr</c:v>
                </c:pt>
                <c:pt idx="16">
                  <c:v>May</c:v>
                </c:pt>
                <c:pt idx="17">
                  <c:v>Jun</c:v>
                </c:pt>
                <c:pt idx="18">
                  <c:v>Jul</c:v>
                </c:pt>
                <c:pt idx="19">
                  <c:v>Aug</c:v>
                </c:pt>
                <c:pt idx="20">
                  <c:v>Sep</c:v>
                </c:pt>
              </c:strCache>
            </c:strRef>
          </c:cat>
          <c:val>
            <c:numRef>
              <c:f>Sheet1!$B$2:$B$22</c:f>
              <c:numCache>
                <c:formatCode>General</c:formatCode>
                <c:ptCount val="21"/>
                <c:pt idx="0">
                  <c:v>1.6</c:v>
                </c:pt>
                <c:pt idx="1">
                  <c:v>1.4</c:v>
                </c:pt>
                <c:pt idx="2">
                  <c:v>1.4</c:v>
                </c:pt>
                <c:pt idx="3">
                  <c:v>1.4</c:v>
                </c:pt>
                <c:pt idx="4">
                  <c:v>0.8</c:v>
                </c:pt>
                <c:pt idx="5">
                  <c:v>0.1</c:v>
                </c:pt>
                <c:pt idx="6">
                  <c:v>-0.8</c:v>
                </c:pt>
                <c:pt idx="7">
                  <c:v>-0.5</c:v>
                </c:pt>
                <c:pt idx="8">
                  <c:v>-0.2</c:v>
                </c:pt>
                <c:pt idx="9">
                  <c:v>-0.2</c:v>
                </c:pt>
                <c:pt idx="10">
                  <c:v>-0.3</c:v>
                </c:pt>
                <c:pt idx="11">
                  <c:v>-0.2</c:v>
                </c:pt>
                <c:pt idx="12">
                  <c:v>0.3</c:v>
                </c:pt>
                <c:pt idx="13">
                  <c:v>0.3</c:v>
                </c:pt>
                <c:pt idx="14">
                  <c:v>0.3</c:v>
                </c:pt>
                <c:pt idx="15">
                  <c:v>0.3</c:v>
                </c:pt>
                <c:pt idx="16">
                  <c:v>0.5</c:v>
                </c:pt>
                <c:pt idx="17">
                  <c:v>0.7</c:v>
                </c:pt>
                <c:pt idx="18">
                  <c:v>0.7</c:v>
                </c:pt>
                <c:pt idx="19">
                  <c:v>0.7</c:v>
                </c:pt>
                <c:pt idx="20">
                  <c:v>0.8</c:v>
                </c:pt>
              </c:numCache>
            </c:numRef>
          </c:val>
          <c:extLst>
            <c:ext xmlns:c16="http://schemas.microsoft.com/office/drawing/2014/chart" uri="{C3380CC4-5D6E-409C-BE32-E72D297353CC}">
              <c16:uniqueId val="{00000026-7773-4E0E-925B-F5E9A0CCBBDD}"/>
            </c:ext>
          </c:extLst>
        </c:ser>
        <c:dLbls>
          <c:showLegendKey val="0"/>
          <c:showVal val="0"/>
          <c:showCatName val="0"/>
          <c:showSerName val="0"/>
          <c:showPercent val="0"/>
          <c:showBubbleSize val="0"/>
        </c:dLbls>
        <c:gapWidth val="20"/>
        <c:overlap val="-27"/>
        <c:axId val="213275808"/>
        <c:axId val="213276224"/>
      </c:barChart>
      <c:catAx>
        <c:axId val="213275808"/>
        <c:scaling>
          <c:orientation val="minMax"/>
        </c:scaling>
        <c:delete val="1"/>
        <c:axPos val="b"/>
        <c:numFmt formatCode="General" sourceLinked="1"/>
        <c:majorTickMark val="none"/>
        <c:minorTickMark val="none"/>
        <c:tickLblPos val="low"/>
        <c:crossAx val="213276224"/>
        <c:crosses val="autoZero"/>
        <c:auto val="1"/>
        <c:lblAlgn val="ctr"/>
        <c:lblOffset val="100"/>
        <c:noMultiLvlLbl val="0"/>
      </c:catAx>
      <c:valAx>
        <c:axId val="213276224"/>
        <c:scaling>
          <c:orientation val="minMax"/>
          <c:max val="2"/>
          <c:min val="-1.5"/>
        </c:scaling>
        <c:delete val="1"/>
        <c:axPos val="l"/>
        <c:numFmt formatCode="General" sourceLinked="1"/>
        <c:majorTickMark val="out"/>
        <c:minorTickMark val="none"/>
        <c:tickLblPos val="nextTo"/>
        <c:crossAx val="2132758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8736193949389466E-3"/>
          <c:y val="6.0787157087607402E-2"/>
          <c:w val="0.98016519478370956"/>
          <c:h val="0.47714765306435303"/>
        </c:manualLayout>
      </c:layout>
      <c:barChart>
        <c:barDir val="col"/>
        <c:grouping val="clustered"/>
        <c:varyColors val="0"/>
        <c:ser>
          <c:idx val="0"/>
          <c:order val="0"/>
          <c:tx>
            <c:strRef>
              <c:f>Sheet1!$B$1</c:f>
              <c:strCache>
                <c:ptCount val="1"/>
                <c:pt idx="0">
                  <c:v>Series 1</c:v>
                </c:pt>
              </c:strCache>
            </c:strRef>
          </c:tx>
          <c:spPr>
            <a:solidFill>
              <a:schemeClr val="tx1"/>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1-764D-4532-99D8-07D0D44F94D2}"/>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764D-4532-99D8-07D0D44F94D2}"/>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5-764D-4532-99D8-07D0D44F94D2}"/>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7-764D-4532-99D8-07D0D44F94D2}"/>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9-764D-4532-99D8-07D0D44F94D2}"/>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B-764D-4532-99D8-07D0D44F94D2}"/>
              </c:ext>
            </c:extLst>
          </c:dPt>
          <c:dPt>
            <c:idx val="6"/>
            <c:invertIfNegative val="0"/>
            <c:bubble3D val="0"/>
            <c:spPr>
              <a:solidFill>
                <a:srgbClr val="FF0000"/>
              </a:solidFill>
              <a:ln>
                <a:noFill/>
              </a:ln>
              <a:effectLst/>
            </c:spPr>
            <c:extLst>
              <c:ext xmlns:c16="http://schemas.microsoft.com/office/drawing/2014/chart" uri="{C3380CC4-5D6E-409C-BE32-E72D297353CC}">
                <c16:uniqueId val="{0000000D-764D-4532-99D8-07D0D44F94D2}"/>
              </c:ext>
            </c:extLst>
          </c:dPt>
          <c:dPt>
            <c:idx val="7"/>
            <c:invertIfNegative val="0"/>
            <c:bubble3D val="0"/>
            <c:spPr>
              <a:solidFill>
                <a:srgbClr val="FF0000"/>
              </a:solidFill>
              <a:ln>
                <a:noFill/>
              </a:ln>
              <a:effectLst/>
            </c:spPr>
            <c:extLst>
              <c:ext xmlns:c16="http://schemas.microsoft.com/office/drawing/2014/chart" uri="{C3380CC4-5D6E-409C-BE32-E72D297353CC}">
                <c16:uniqueId val="{0000000F-764D-4532-99D8-07D0D44F94D2}"/>
              </c:ext>
            </c:extLst>
          </c:dPt>
          <c:dPt>
            <c:idx val="8"/>
            <c:invertIfNegative val="0"/>
            <c:bubble3D val="0"/>
            <c:spPr>
              <a:solidFill>
                <a:srgbClr val="FF0000"/>
              </a:solidFill>
              <a:ln>
                <a:noFill/>
              </a:ln>
              <a:effectLst/>
            </c:spPr>
            <c:extLst>
              <c:ext xmlns:c16="http://schemas.microsoft.com/office/drawing/2014/chart" uri="{C3380CC4-5D6E-409C-BE32-E72D297353CC}">
                <c16:uniqueId val="{00000011-764D-4532-99D8-07D0D44F94D2}"/>
              </c:ext>
            </c:extLst>
          </c:dPt>
          <c:dPt>
            <c:idx val="9"/>
            <c:invertIfNegative val="0"/>
            <c:bubble3D val="0"/>
            <c:spPr>
              <a:solidFill>
                <a:srgbClr val="FF0000"/>
              </a:solidFill>
              <a:ln>
                <a:noFill/>
              </a:ln>
              <a:effectLst/>
            </c:spPr>
            <c:extLst>
              <c:ext xmlns:c16="http://schemas.microsoft.com/office/drawing/2014/chart" uri="{C3380CC4-5D6E-409C-BE32-E72D297353CC}">
                <c16:uniqueId val="{00000013-764D-4532-99D8-07D0D44F94D2}"/>
              </c:ext>
            </c:extLst>
          </c:dPt>
          <c:dPt>
            <c:idx val="10"/>
            <c:invertIfNegative val="0"/>
            <c:bubble3D val="0"/>
            <c:spPr>
              <a:solidFill>
                <a:srgbClr val="FF0000"/>
              </a:solidFill>
              <a:ln>
                <a:noFill/>
              </a:ln>
              <a:effectLst/>
            </c:spPr>
            <c:extLst>
              <c:ext xmlns:c16="http://schemas.microsoft.com/office/drawing/2014/chart" uri="{C3380CC4-5D6E-409C-BE32-E72D297353CC}">
                <c16:uniqueId val="{00000015-764D-4532-99D8-07D0D44F94D2}"/>
              </c:ext>
            </c:extLst>
          </c:dPt>
          <c:dPt>
            <c:idx val="11"/>
            <c:invertIfNegative val="0"/>
            <c:bubble3D val="0"/>
            <c:spPr>
              <a:solidFill>
                <a:srgbClr val="FF0000"/>
              </a:solidFill>
              <a:ln>
                <a:noFill/>
              </a:ln>
              <a:effectLst/>
            </c:spPr>
            <c:extLst>
              <c:ext xmlns:c16="http://schemas.microsoft.com/office/drawing/2014/chart" uri="{C3380CC4-5D6E-409C-BE32-E72D297353CC}">
                <c16:uniqueId val="{00000017-764D-4532-99D8-07D0D44F94D2}"/>
              </c:ext>
            </c:extLst>
          </c:dPt>
          <c:dPt>
            <c:idx val="12"/>
            <c:invertIfNegative val="0"/>
            <c:bubble3D val="0"/>
            <c:spPr>
              <a:solidFill>
                <a:srgbClr val="FF0000"/>
              </a:solidFill>
              <a:ln>
                <a:noFill/>
              </a:ln>
              <a:effectLst/>
            </c:spPr>
            <c:extLst>
              <c:ext xmlns:c16="http://schemas.microsoft.com/office/drawing/2014/chart" uri="{C3380CC4-5D6E-409C-BE32-E72D297353CC}">
                <c16:uniqueId val="{00000019-764D-4532-99D8-07D0D44F94D2}"/>
              </c:ext>
            </c:extLst>
          </c:dPt>
          <c:dPt>
            <c:idx val="13"/>
            <c:invertIfNegative val="0"/>
            <c:bubble3D val="0"/>
            <c:spPr>
              <a:solidFill>
                <a:schemeClr val="accent2"/>
              </a:solidFill>
              <a:ln>
                <a:noFill/>
              </a:ln>
              <a:effectLst/>
            </c:spPr>
            <c:extLst>
              <c:ext xmlns:c16="http://schemas.microsoft.com/office/drawing/2014/chart" uri="{C3380CC4-5D6E-409C-BE32-E72D297353CC}">
                <c16:uniqueId val="{0000001B-764D-4532-99D8-07D0D44F94D2}"/>
              </c:ext>
            </c:extLst>
          </c:dPt>
          <c:dPt>
            <c:idx val="14"/>
            <c:invertIfNegative val="0"/>
            <c:bubble3D val="0"/>
            <c:spPr>
              <a:solidFill>
                <a:schemeClr val="accent2"/>
              </a:solidFill>
              <a:ln>
                <a:noFill/>
              </a:ln>
              <a:effectLst/>
            </c:spPr>
            <c:extLst>
              <c:ext xmlns:c16="http://schemas.microsoft.com/office/drawing/2014/chart" uri="{C3380CC4-5D6E-409C-BE32-E72D297353CC}">
                <c16:uniqueId val="{0000001D-764D-4532-99D8-07D0D44F94D2}"/>
              </c:ext>
            </c:extLst>
          </c:dPt>
          <c:dPt>
            <c:idx val="15"/>
            <c:invertIfNegative val="0"/>
            <c:bubble3D val="0"/>
            <c:spPr>
              <a:solidFill>
                <a:schemeClr val="accent2"/>
              </a:solidFill>
              <a:ln>
                <a:noFill/>
              </a:ln>
              <a:effectLst/>
            </c:spPr>
            <c:extLst>
              <c:ext xmlns:c16="http://schemas.microsoft.com/office/drawing/2014/chart" uri="{C3380CC4-5D6E-409C-BE32-E72D297353CC}">
                <c16:uniqueId val="{0000001F-764D-4532-99D8-07D0D44F94D2}"/>
              </c:ext>
            </c:extLst>
          </c:dPt>
          <c:dPt>
            <c:idx val="16"/>
            <c:invertIfNegative val="0"/>
            <c:bubble3D val="0"/>
            <c:spPr>
              <a:solidFill>
                <a:schemeClr val="accent2"/>
              </a:solidFill>
              <a:ln>
                <a:noFill/>
              </a:ln>
              <a:effectLst/>
            </c:spPr>
            <c:extLst>
              <c:ext xmlns:c16="http://schemas.microsoft.com/office/drawing/2014/chart" uri="{C3380CC4-5D6E-409C-BE32-E72D297353CC}">
                <c16:uniqueId val="{00000021-764D-4532-99D8-07D0D44F94D2}"/>
              </c:ext>
            </c:extLst>
          </c:dPt>
          <c:dPt>
            <c:idx val="17"/>
            <c:invertIfNegative val="0"/>
            <c:bubble3D val="0"/>
            <c:spPr>
              <a:solidFill>
                <a:srgbClr val="73C358"/>
              </a:solidFill>
              <a:ln>
                <a:noFill/>
              </a:ln>
              <a:effectLst/>
            </c:spPr>
            <c:extLst>
              <c:ext xmlns:c16="http://schemas.microsoft.com/office/drawing/2014/chart" uri="{C3380CC4-5D6E-409C-BE32-E72D297353CC}">
                <c16:uniqueId val="{00000023-764D-4532-99D8-07D0D44F94D2}"/>
              </c:ext>
            </c:extLst>
          </c:dPt>
          <c:dPt>
            <c:idx val="18"/>
            <c:invertIfNegative val="0"/>
            <c:bubble3D val="0"/>
            <c:spPr>
              <a:solidFill>
                <a:schemeClr val="accent2"/>
              </a:solidFill>
              <a:ln>
                <a:noFill/>
              </a:ln>
              <a:effectLst/>
            </c:spPr>
            <c:extLst>
              <c:ext xmlns:c16="http://schemas.microsoft.com/office/drawing/2014/chart" uri="{C3380CC4-5D6E-409C-BE32-E72D297353CC}">
                <c16:uniqueId val="{00000025-764D-4532-99D8-07D0D44F94D2}"/>
              </c:ext>
            </c:extLst>
          </c:dPt>
          <c:dPt>
            <c:idx val="19"/>
            <c:invertIfNegative val="0"/>
            <c:bubble3D val="0"/>
            <c:spPr>
              <a:solidFill>
                <a:schemeClr val="accent2"/>
              </a:solidFill>
              <a:ln>
                <a:noFill/>
              </a:ln>
              <a:effectLst/>
            </c:spPr>
            <c:extLst>
              <c:ext xmlns:c16="http://schemas.microsoft.com/office/drawing/2014/chart" uri="{C3380CC4-5D6E-409C-BE32-E72D297353CC}">
                <c16:uniqueId val="{00000027-764D-4532-99D8-07D0D44F94D2}"/>
              </c:ext>
            </c:extLst>
          </c:dPt>
          <c:dPt>
            <c:idx val="20"/>
            <c:invertIfNegative val="0"/>
            <c:bubble3D val="0"/>
            <c:spPr>
              <a:solidFill>
                <a:schemeClr val="accent2"/>
              </a:solidFill>
              <a:ln>
                <a:noFill/>
              </a:ln>
              <a:effectLst/>
            </c:spPr>
            <c:extLst>
              <c:ext xmlns:c16="http://schemas.microsoft.com/office/drawing/2014/chart" uri="{C3380CC4-5D6E-409C-BE32-E72D297353CC}">
                <c16:uniqueId val="{00000029-764D-4532-99D8-07D0D44F94D2}"/>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764D-4532-99D8-07D0D44F94D2}"/>
                </c:ext>
              </c:extLst>
            </c:dLbl>
            <c:dLbl>
              <c:idx val="1"/>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3-764D-4532-99D8-07D0D44F94D2}"/>
                </c:ext>
              </c:extLst>
            </c:dLbl>
            <c:dLbl>
              <c:idx val="2"/>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5-764D-4532-99D8-07D0D44F94D2}"/>
                </c:ext>
              </c:extLst>
            </c:dLbl>
            <c:dLbl>
              <c:idx val="3"/>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7-764D-4532-99D8-07D0D44F94D2}"/>
                </c:ext>
              </c:extLst>
            </c:dLbl>
            <c:dLbl>
              <c:idx val="4"/>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9-764D-4532-99D8-07D0D44F94D2}"/>
                </c:ext>
              </c:extLst>
            </c:dLbl>
            <c:dLbl>
              <c:idx val="5"/>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B-764D-4532-99D8-07D0D44F94D2}"/>
                </c:ext>
              </c:extLst>
            </c:dLbl>
            <c:dLbl>
              <c:idx val="6"/>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D-764D-4532-99D8-07D0D44F94D2}"/>
                </c:ext>
              </c:extLst>
            </c:dLbl>
            <c:dLbl>
              <c:idx val="7"/>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F-764D-4532-99D8-07D0D44F94D2}"/>
                </c:ext>
              </c:extLst>
            </c:dLbl>
            <c:dLbl>
              <c:idx val="8"/>
              <c:tx>
                <c:rich>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fld id="{287B26D4-FFA5-4CFD-8964-C4B34E080246}" type="VALUE">
                      <a:rPr lang="en-US" sz="1000">
                        <a:solidFill>
                          <a:srgbClr val="FF0000"/>
                        </a:solidFill>
                      </a:rPr>
                      <a:pPr>
                        <a:defRPr sz="1000">
                          <a:solidFill>
                            <a:schemeClr val="tx1"/>
                          </a:solidFill>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1-764D-4532-99D8-07D0D44F94D2}"/>
                </c:ext>
              </c:extLst>
            </c:dLbl>
            <c:dLbl>
              <c:idx val="9"/>
              <c:tx>
                <c:rich>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fld id="{DFA144B3-19A2-492B-8E8D-AAF09A46E4F9}" type="VALUE">
                      <a:rPr lang="en-US" sz="1000">
                        <a:solidFill>
                          <a:srgbClr val="FF0000"/>
                        </a:solidFill>
                      </a:rPr>
                      <a:pPr>
                        <a:defRPr sz="1000">
                          <a:solidFill>
                            <a:schemeClr val="tx1"/>
                          </a:solidFill>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3-764D-4532-99D8-07D0D44F94D2}"/>
                </c:ext>
              </c:extLst>
            </c:dLbl>
            <c:dLbl>
              <c:idx val="1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15-764D-4532-99D8-07D0D44F94D2}"/>
                </c:ext>
              </c:extLst>
            </c:dLbl>
            <c:dLbl>
              <c:idx val="11"/>
              <c:tx>
                <c:rich>
                  <a:bodyPr/>
                  <a:lstStyle/>
                  <a:p>
                    <a:fld id="{84B7BA58-37B8-459D-8671-189598444876}" type="VALUE">
                      <a:rPr lang="en-US">
                        <a:solidFill>
                          <a:srgbClr val="FF0000"/>
                        </a:solidFill>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7-764D-4532-99D8-07D0D44F94D2}"/>
                </c:ext>
              </c:extLst>
            </c:dLbl>
            <c:dLbl>
              <c:idx val="12"/>
              <c:tx>
                <c:rich>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fld id="{F8A12959-B768-44B0-9521-75E9C0CDC5CA}" type="VALUE">
                      <a:rPr lang="en-US" sz="1000">
                        <a:solidFill>
                          <a:srgbClr val="FF0000"/>
                        </a:solidFill>
                      </a:rPr>
                      <a:pPr>
                        <a:defRPr sz="1000">
                          <a:solidFill>
                            <a:schemeClr val="tx1"/>
                          </a:solidFill>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9-764D-4532-99D8-07D0D44F94D2}"/>
                </c:ext>
              </c:extLst>
            </c:dLbl>
            <c:dLbl>
              <c:idx val="13"/>
              <c:tx>
                <c:rich>
                  <a:bodyPr/>
                  <a:lstStyle/>
                  <a:p>
                    <a:fld id="{E74EB7EC-90E7-4B6A-BFAE-C6703729F111}" type="VALUE">
                      <a:rPr lang="en-US">
                        <a:solidFill>
                          <a:schemeClr val="tx1"/>
                        </a:solidFill>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B-764D-4532-99D8-07D0D44F94D2}"/>
                </c:ext>
              </c:extLst>
            </c:dLbl>
            <c:dLbl>
              <c:idx val="14"/>
              <c:tx>
                <c:rich>
                  <a:bodyPr/>
                  <a:lstStyle/>
                  <a:p>
                    <a:fld id="{85EDEC2F-6649-45B3-84EE-7C1FA4E93509}" type="VALUE">
                      <a:rPr lang="en-US">
                        <a:solidFill>
                          <a:schemeClr val="tx1"/>
                        </a:solidFill>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D-764D-4532-99D8-07D0D44F94D2}"/>
                </c:ext>
              </c:extLst>
            </c:dLbl>
            <c:dLbl>
              <c:idx val="15"/>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30384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1F-764D-4532-99D8-07D0D44F94D2}"/>
                </c:ext>
              </c:extLst>
            </c:dLbl>
            <c:dLbl>
              <c:idx val="16"/>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21-764D-4532-99D8-07D0D44F94D2}"/>
                </c:ext>
              </c:extLst>
            </c:dLbl>
            <c:dLbl>
              <c:idx val="17"/>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23-764D-4532-99D8-07D0D44F94D2}"/>
                </c:ext>
              </c:extLst>
            </c:dLbl>
            <c:dLbl>
              <c:idx val="18"/>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25-764D-4532-99D8-07D0D44F94D2}"/>
                </c:ext>
              </c:extLst>
            </c:dLbl>
            <c:dLbl>
              <c:idx val="19"/>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27-764D-4532-99D8-07D0D44F94D2}"/>
                </c:ext>
              </c:extLst>
            </c:dLbl>
            <c:dLbl>
              <c:idx val="2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29-764D-4532-99D8-07D0D44F94D2}"/>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72C45A"/>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Jan '22</c:v>
                </c:pt>
                <c:pt idx="1">
                  <c:v>Feb</c:v>
                </c:pt>
                <c:pt idx="2">
                  <c:v>Mar</c:v>
                </c:pt>
                <c:pt idx="3">
                  <c:v>Apr</c:v>
                </c:pt>
                <c:pt idx="4">
                  <c:v>May</c:v>
                </c:pt>
                <c:pt idx="5">
                  <c:v>Jun</c:v>
                </c:pt>
                <c:pt idx="6">
                  <c:v>Jul</c:v>
                </c:pt>
                <c:pt idx="7">
                  <c:v>Aug</c:v>
                </c:pt>
                <c:pt idx="8">
                  <c:v>Sep</c:v>
                </c:pt>
                <c:pt idx="9">
                  <c:v>Oct</c:v>
                </c:pt>
                <c:pt idx="10">
                  <c:v>Nov</c:v>
                </c:pt>
                <c:pt idx="11">
                  <c:v>Dec</c:v>
                </c:pt>
                <c:pt idx="12">
                  <c:v>Jan '23 </c:v>
                </c:pt>
                <c:pt idx="13">
                  <c:v>Feb</c:v>
                </c:pt>
                <c:pt idx="14">
                  <c:v>Mar</c:v>
                </c:pt>
                <c:pt idx="15">
                  <c:v>Apr</c:v>
                </c:pt>
                <c:pt idx="16">
                  <c:v>May</c:v>
                </c:pt>
                <c:pt idx="17">
                  <c:v>Jun</c:v>
                </c:pt>
                <c:pt idx="18">
                  <c:v>Jul</c:v>
                </c:pt>
                <c:pt idx="19">
                  <c:v>Aug</c:v>
                </c:pt>
                <c:pt idx="20">
                  <c:v>Sep</c:v>
                </c:pt>
              </c:strCache>
            </c:strRef>
          </c:cat>
          <c:val>
            <c:numRef>
              <c:f>Sheet1!$B$2:$B$22</c:f>
              <c:numCache>
                <c:formatCode>General</c:formatCode>
                <c:ptCount val="21"/>
                <c:pt idx="0">
                  <c:v>1.4</c:v>
                </c:pt>
                <c:pt idx="1">
                  <c:v>2.2000000000000002</c:v>
                </c:pt>
                <c:pt idx="2">
                  <c:v>3.3</c:v>
                </c:pt>
                <c:pt idx="3">
                  <c:v>2.6</c:v>
                </c:pt>
                <c:pt idx="4">
                  <c:v>1.8</c:v>
                </c:pt>
                <c:pt idx="5">
                  <c:v>0.6</c:v>
                </c:pt>
                <c:pt idx="6">
                  <c:v>-0.3</c:v>
                </c:pt>
                <c:pt idx="7">
                  <c:v>-0.7</c:v>
                </c:pt>
                <c:pt idx="8">
                  <c:v>-0.5</c:v>
                </c:pt>
                <c:pt idx="9">
                  <c:v>-0.1</c:v>
                </c:pt>
                <c:pt idx="10">
                  <c:v>-0.2</c:v>
                </c:pt>
                <c:pt idx="11">
                  <c:v>-0.4</c:v>
                </c:pt>
                <c:pt idx="12">
                  <c:v>-0.2</c:v>
                </c:pt>
                <c:pt idx="13">
                  <c:v>0.8</c:v>
                </c:pt>
                <c:pt idx="14">
                  <c:v>1.6</c:v>
                </c:pt>
                <c:pt idx="15" formatCode="0.0">
                  <c:v>1.2</c:v>
                </c:pt>
                <c:pt idx="16" formatCode="0.0">
                  <c:v>0.9</c:v>
                </c:pt>
                <c:pt idx="17" formatCode="0.0">
                  <c:v>0.5</c:v>
                </c:pt>
                <c:pt idx="18" formatCode="0.0">
                  <c:v>0.4</c:v>
                </c:pt>
                <c:pt idx="19" formatCode="0.0">
                  <c:v>0.4</c:v>
                </c:pt>
                <c:pt idx="20" formatCode="0.0">
                  <c:v>0.3</c:v>
                </c:pt>
              </c:numCache>
            </c:numRef>
          </c:val>
          <c:extLst>
            <c:ext xmlns:c16="http://schemas.microsoft.com/office/drawing/2014/chart" uri="{C3380CC4-5D6E-409C-BE32-E72D297353CC}">
              <c16:uniqueId val="{0000002A-764D-4532-99D8-07D0D44F94D2}"/>
            </c:ext>
          </c:extLst>
        </c:ser>
        <c:dLbls>
          <c:showLegendKey val="0"/>
          <c:showVal val="0"/>
          <c:showCatName val="0"/>
          <c:showSerName val="0"/>
          <c:showPercent val="0"/>
          <c:showBubbleSize val="0"/>
        </c:dLbls>
        <c:gapWidth val="20"/>
        <c:overlap val="-27"/>
        <c:axId val="213275808"/>
        <c:axId val="213276224"/>
      </c:barChart>
      <c:catAx>
        <c:axId val="213275808"/>
        <c:scaling>
          <c:orientation val="minMax"/>
        </c:scaling>
        <c:delete val="0"/>
        <c:axPos val="b"/>
        <c:numFmt formatCode="General" sourceLinked="1"/>
        <c:majorTickMark val="none"/>
        <c:minorTickMark val="none"/>
        <c:tickLblPos val="low"/>
        <c:spPr>
          <a:noFill/>
          <a:ln w="19050"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213276224"/>
        <c:crosses val="autoZero"/>
        <c:auto val="1"/>
        <c:lblAlgn val="ctr"/>
        <c:lblOffset val="100"/>
        <c:noMultiLvlLbl val="0"/>
      </c:catAx>
      <c:valAx>
        <c:axId val="213276224"/>
        <c:scaling>
          <c:orientation val="minMax"/>
          <c:max val="4"/>
          <c:min val="-1.5"/>
        </c:scaling>
        <c:delete val="1"/>
        <c:axPos val="l"/>
        <c:numFmt formatCode="General" sourceLinked="1"/>
        <c:majorTickMark val="out"/>
        <c:minorTickMark val="none"/>
        <c:tickLblPos val="nextTo"/>
        <c:crossAx val="2132758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1503935517379963E-2"/>
          <c:y val="8.8088438237107644E-2"/>
          <c:w val="0.55894977028439607"/>
          <c:h val="0.90445359705708439"/>
        </c:manualLayout>
      </c:layout>
      <c:pieChart>
        <c:varyColors val="1"/>
        <c:ser>
          <c:idx val="0"/>
          <c:order val="0"/>
          <c:tx>
            <c:strRef>
              <c:f>Sheet1!$B$1</c:f>
              <c:strCache>
                <c:ptCount val="1"/>
                <c:pt idx="0">
                  <c:v>Sales</c:v>
                </c:pt>
              </c:strCache>
            </c:strRef>
          </c:tx>
          <c:spPr>
            <a:solidFill>
              <a:schemeClr val="accent2">
                <a:lumMod val="75000"/>
              </a:schemeClr>
            </a:solidFill>
          </c:spPr>
          <c:dPt>
            <c:idx val="0"/>
            <c:bubble3D val="0"/>
            <c:spPr>
              <a:solidFill>
                <a:srgbClr val="73C359"/>
              </a:solidFill>
              <a:ln w="19050">
                <a:solidFill>
                  <a:schemeClr val="lt1"/>
                </a:solidFill>
              </a:ln>
              <a:effectLst/>
            </c:spPr>
            <c:extLst>
              <c:ext xmlns:c16="http://schemas.microsoft.com/office/drawing/2014/chart" uri="{C3380CC4-5D6E-409C-BE32-E72D297353CC}">
                <c16:uniqueId val="{00000001-7D79-44DF-BCF0-16E83EA855F7}"/>
              </c:ext>
            </c:extLst>
          </c:dPt>
          <c:dPt>
            <c:idx val="1"/>
            <c:bubble3D val="0"/>
            <c:spPr>
              <a:solidFill>
                <a:srgbClr val="00B0F0"/>
              </a:solidFill>
              <a:ln w="19050">
                <a:solidFill>
                  <a:schemeClr val="lt1"/>
                </a:solidFill>
              </a:ln>
              <a:effectLst/>
            </c:spPr>
            <c:extLst>
              <c:ext xmlns:c16="http://schemas.microsoft.com/office/drawing/2014/chart" uri="{C3380CC4-5D6E-409C-BE32-E72D297353CC}">
                <c16:uniqueId val="{00000003-7D79-44DF-BCF0-16E83EA855F7}"/>
              </c:ext>
            </c:extLst>
          </c:dPt>
          <c:dPt>
            <c:idx val="2"/>
            <c:bubble3D val="0"/>
            <c:spPr>
              <a:solidFill>
                <a:schemeClr val="tx2">
                  <a:lumMod val="60000"/>
                  <a:lumOff val="40000"/>
                </a:schemeClr>
              </a:solidFill>
              <a:ln w="19050">
                <a:solidFill>
                  <a:schemeClr val="lt1"/>
                </a:solidFill>
              </a:ln>
              <a:effectLst/>
            </c:spPr>
            <c:extLst>
              <c:ext xmlns:c16="http://schemas.microsoft.com/office/drawing/2014/chart" uri="{C3380CC4-5D6E-409C-BE32-E72D297353CC}">
                <c16:uniqueId val="{00000005-7D79-44DF-BCF0-16E83EA855F7}"/>
              </c:ext>
            </c:extLst>
          </c:dPt>
          <c:dPt>
            <c:idx val="3"/>
            <c:bubble3D val="0"/>
            <c:spPr>
              <a:solidFill>
                <a:schemeClr val="accent2"/>
              </a:solidFill>
              <a:ln w="19050">
                <a:solidFill>
                  <a:schemeClr val="lt1"/>
                </a:solidFill>
              </a:ln>
              <a:effectLst/>
            </c:spPr>
            <c:extLst>
              <c:ext xmlns:c16="http://schemas.microsoft.com/office/drawing/2014/chart" uri="{C3380CC4-5D6E-409C-BE32-E72D297353CC}">
                <c16:uniqueId val="{00000007-7D79-44DF-BCF0-16E83EA855F7}"/>
              </c:ext>
            </c:extLst>
          </c:dPt>
          <c:dPt>
            <c:idx val="4"/>
            <c:bubble3D val="0"/>
            <c:spPr>
              <a:solidFill>
                <a:schemeClr val="accent4"/>
              </a:solidFill>
              <a:ln w="19050">
                <a:solidFill>
                  <a:schemeClr val="lt1"/>
                </a:solidFill>
              </a:ln>
              <a:effectLst/>
            </c:spPr>
            <c:extLst>
              <c:ext xmlns:c16="http://schemas.microsoft.com/office/drawing/2014/chart" uri="{C3380CC4-5D6E-409C-BE32-E72D297353CC}">
                <c16:uniqueId val="{00000009-7D79-44DF-BCF0-16E83EA855F7}"/>
              </c:ext>
            </c:extLst>
          </c:dPt>
          <c:dPt>
            <c:idx val="5"/>
            <c:bubble3D val="0"/>
            <c:spPr>
              <a:solidFill>
                <a:srgbClr val="366826"/>
              </a:solidFill>
              <a:ln w="19050">
                <a:solidFill>
                  <a:schemeClr val="lt1"/>
                </a:solidFill>
              </a:ln>
              <a:effectLst/>
            </c:spPr>
            <c:extLst>
              <c:ext xmlns:c16="http://schemas.microsoft.com/office/drawing/2014/chart" uri="{C3380CC4-5D6E-409C-BE32-E72D297353CC}">
                <c16:uniqueId val="{0000000B-7D79-44DF-BCF0-16E83EA855F7}"/>
              </c:ext>
            </c:extLst>
          </c:dPt>
          <c:dLbls>
            <c:dLbl>
              <c:idx val="0"/>
              <c:tx>
                <c:rich>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fld id="{C3F3E1F4-2BB7-4241-8D84-1F49B46EAD5A}" type="VALUE">
                      <a:rPr lang="en-US" sz="1600" b="1"/>
                      <a:pPr>
                        <a:defRPr sz="1600" b="1">
                          <a:solidFill>
                            <a:schemeClr val="bg1"/>
                          </a:solidFill>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7D79-44DF-BCF0-16E83EA855F7}"/>
                </c:ext>
              </c:extLst>
            </c:dLbl>
            <c:dLbl>
              <c:idx val="1"/>
              <c:layout>
                <c:manualLayout>
                  <c:x val="-7.3089205938297042E-2"/>
                  <c:y val="-0.19795924358422531"/>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D79-44DF-BCF0-16E83EA855F7}"/>
                </c:ext>
              </c:extLst>
            </c:dLbl>
            <c:dLbl>
              <c:idx val="2"/>
              <c:layout>
                <c:manualLayout>
                  <c:x val="5.3995297373288134E-2"/>
                  <c:y val="-7.206756553962812E-2"/>
                </c:manualLayout>
              </c:layout>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fld id="{D90E01D0-F11F-4CCA-BEAB-D8D364E03A0B}" type="VALUE">
                      <a:rPr lang="en-US" sz="1400"/>
                      <a:pPr>
                        <a:defRPr sz="1400" b="1">
                          <a:solidFill>
                            <a:schemeClr val="bg1"/>
                          </a:solidFill>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7D79-44DF-BCF0-16E83EA855F7}"/>
                </c:ext>
              </c:extLst>
            </c:dLbl>
            <c:dLbl>
              <c:idx val="3"/>
              <c:layout>
                <c:manualLayout>
                  <c:x val="1.8034912855401791E-2"/>
                  <c:y val="-9.1116048271069651E-3"/>
                </c:manualLayout>
              </c:layout>
              <c:tx>
                <c:rich>
                  <a:bodyPr rot="0" spcFirstLastPara="1" vertOverflow="ellipsis" vert="horz" wrap="square" lIns="38100" tIns="19050" rIns="38100" bIns="19050" anchor="ctr" anchorCtr="1">
                    <a:spAutoFit/>
                  </a:bodyPr>
                  <a:lstStyle/>
                  <a:p>
                    <a:pPr>
                      <a:defRPr sz="1200" b="1" i="0" u="none" strike="noStrike" kern="1200" baseline="0">
                        <a:solidFill>
                          <a:schemeClr val="accent2"/>
                        </a:solidFill>
                        <a:latin typeface="+mn-lt"/>
                        <a:ea typeface="+mn-ea"/>
                        <a:cs typeface="+mn-cs"/>
                      </a:defRPr>
                    </a:pPr>
                    <a:fld id="{FFE929FF-EC48-403A-923B-C65AB8C49AEA}" type="VALUE">
                      <a:rPr lang="en-US" sz="1200" b="1">
                        <a:solidFill>
                          <a:schemeClr val="accent2"/>
                        </a:solidFill>
                      </a:rPr>
                      <a:pPr>
                        <a:defRPr sz="1200" b="1">
                          <a:solidFill>
                            <a:schemeClr val="accent2"/>
                          </a:solidFill>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2"/>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7D79-44DF-BCF0-16E83EA855F7}"/>
                </c:ext>
              </c:extLst>
            </c:dLbl>
            <c:dLbl>
              <c:idx val="4"/>
              <c:layout>
                <c:manualLayout>
                  <c:x val="-8.6597299684364991E-3"/>
                  <c:y val="-8.0159382532950643E-2"/>
                </c:manualLayout>
              </c:layout>
              <c:tx>
                <c:rich>
                  <a:bodyPr rot="0" spcFirstLastPara="1" vertOverflow="ellipsis" vert="horz" wrap="square" lIns="38100" tIns="19050" rIns="38100" bIns="19050" anchor="ctr" anchorCtr="1">
                    <a:spAutoFit/>
                  </a:bodyPr>
                  <a:lstStyle/>
                  <a:p>
                    <a:pPr>
                      <a:defRPr sz="1200" b="1" i="0" u="none" strike="noStrike" kern="1200" baseline="0">
                        <a:solidFill>
                          <a:srgbClr val="FF0000"/>
                        </a:solidFill>
                        <a:latin typeface="+mn-lt"/>
                        <a:ea typeface="+mn-ea"/>
                        <a:cs typeface="+mn-cs"/>
                      </a:defRPr>
                    </a:pPr>
                    <a:fld id="{E36C9BF7-2256-45C4-809A-27581B67010F}" type="VALUE">
                      <a:rPr lang="en-US" sz="1200" b="1">
                        <a:solidFill>
                          <a:srgbClr val="FF0000"/>
                        </a:solidFill>
                      </a:rPr>
                      <a:pPr>
                        <a:defRPr sz="1200" b="1">
                          <a:solidFill>
                            <a:srgbClr val="FF0000"/>
                          </a:solidFill>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FF0000"/>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7D79-44DF-BCF0-16E83EA855F7}"/>
                </c:ext>
              </c:extLst>
            </c:dLbl>
            <c:dLbl>
              <c:idx val="5"/>
              <c:layout>
                <c:manualLayout>
                  <c:x val="0.12790443140842195"/>
                  <c:y val="8.4421716108952466E-2"/>
                </c:manualLayout>
              </c:layout>
              <c:tx>
                <c:rich>
                  <a:bodyPr/>
                  <a:lstStyle/>
                  <a:p>
                    <a:fld id="{7B996DE5-24A4-4475-B5D4-C3E2C6AB3914}" type="VALUE">
                      <a:rPr lang="en-US" sz="1600"/>
                      <a:pPr/>
                      <a:t>[VALUE]</a:t>
                    </a:fld>
                    <a:endParaRPr lang="en-US"/>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7D79-44DF-BCF0-16E83EA855F7}"/>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Mortgaged Homes with Greater Than 50% Equity</c:v>
                </c:pt>
                <c:pt idx="1">
                  <c:v>Mortgaged Homes with 30-50% Equity</c:v>
                </c:pt>
                <c:pt idx="2">
                  <c:v>Mortgaged Homes with 10-30% Equity</c:v>
                </c:pt>
                <c:pt idx="3">
                  <c:v>Mortgaged Homes with 0-9% Equity</c:v>
                </c:pt>
                <c:pt idx="4">
                  <c:v>Mortgaged Homes in Negative Equity</c:v>
                </c:pt>
                <c:pt idx="5">
                  <c:v>Owns the Home Free and Clear</c:v>
                </c:pt>
              </c:strCache>
            </c:strRef>
          </c:cat>
          <c:val>
            <c:numRef>
              <c:f>Sheet1!$B$2:$B$7</c:f>
              <c:numCache>
                <c:formatCode>0.0%</c:formatCode>
                <c:ptCount val="6"/>
                <c:pt idx="0" formatCode="0%">
                  <c:v>0.3</c:v>
                </c:pt>
                <c:pt idx="1">
                  <c:v>0.20799999999999999</c:v>
                </c:pt>
                <c:pt idx="2">
                  <c:v>8.5800000000000001E-2</c:v>
                </c:pt>
                <c:pt idx="3" formatCode="0.00%">
                  <c:v>1.72E-2</c:v>
                </c:pt>
                <c:pt idx="4" formatCode="0.00%">
                  <c:v>1.1999999999999999E-3</c:v>
                </c:pt>
                <c:pt idx="5">
                  <c:v>0.38700000000000001</c:v>
                </c:pt>
              </c:numCache>
            </c:numRef>
          </c:val>
          <c:extLst>
            <c:ext xmlns:c16="http://schemas.microsoft.com/office/drawing/2014/chart" uri="{C3380CC4-5D6E-409C-BE32-E72D297353CC}">
              <c16:uniqueId val="{0000000C-7D79-44DF-BCF0-16E83EA855F7}"/>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Entry>
      <c:legendEntry>
        <c:idx val="3"/>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Entry>
      <c:legendEntry>
        <c:idx val="4"/>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Entry>
      <c:legendEntry>
        <c:idx val="5"/>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65577580652230061"/>
          <c:y val="9.1164397639298039E-2"/>
          <c:w val="0.24401939039556303"/>
          <c:h val="0.87608409266636"/>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42B215-6A3D-C144-AA41-6AEAB0F45F33}" type="datetimeFigureOut">
              <a:rPr lang="en-US" smtClean="0"/>
              <a:t>12/5/2023</a:t>
            </a:fld>
            <a:endParaRPr lang="en-US"/>
          </a:p>
        </p:txBody>
      </p:sp>
      <p:sp>
        <p:nvSpPr>
          <p:cNvPr id="4" name="Slide Image Placeholder 3"/>
          <p:cNvSpPr>
            <a:spLocks noGrp="1" noRot="1" noChangeAspect="1"/>
          </p:cNvSpPr>
          <p:nvPr>
            <p:ph type="sldImg" idx="2"/>
          </p:nvPr>
        </p:nvSpPr>
        <p:spPr>
          <a:xfrm>
            <a:off x="2236788" y="1143000"/>
            <a:ext cx="23844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C440E9-C5F8-5A47-ADAD-0B6988DC1603}" type="slidenum">
              <a:rPr lang="en-US" smtClean="0"/>
              <a:t>‹#›</a:t>
            </a:fld>
            <a:endParaRPr lang="en-US"/>
          </a:p>
        </p:txBody>
      </p:sp>
    </p:spTree>
    <p:extLst>
      <p:ext uri="{BB962C8B-B14F-4D97-AF65-F5344CB8AC3E}">
        <p14:creationId xmlns:p14="http://schemas.microsoft.com/office/powerpoint/2010/main" val="3035814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a:t>
            </a:fld>
            <a:endParaRPr lang="en-US"/>
          </a:p>
        </p:txBody>
      </p:sp>
    </p:spTree>
    <p:extLst>
      <p:ext uri="{BB962C8B-B14F-4D97-AF65-F5344CB8AC3E}">
        <p14:creationId xmlns:p14="http://schemas.microsoft.com/office/powerpoint/2010/main" val="18799133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https://www.bankrate.com/real-estate/low-inventory-housing-shortage/#affects</a:t>
            </a:r>
          </a:p>
        </p:txBody>
      </p:sp>
      <p:sp>
        <p:nvSpPr>
          <p:cNvPr id="4" name="Slide Number Placeholder 3"/>
          <p:cNvSpPr>
            <a:spLocks noGrp="1"/>
          </p:cNvSpPr>
          <p:nvPr>
            <p:ph type="sldNum" sz="quarter" idx="5"/>
          </p:nvPr>
        </p:nvSpPr>
        <p:spPr/>
        <p:txBody>
          <a:bodyPr/>
          <a:lstStyle/>
          <a:p>
            <a:fld id="{1CC440E9-C5F8-5A47-ADAD-0B6988DC1603}" type="slidenum">
              <a:rPr lang="en-US" smtClean="0"/>
              <a:t>10</a:t>
            </a:fld>
            <a:endParaRPr lang="en-US"/>
          </a:p>
        </p:txBody>
      </p:sp>
    </p:spTree>
    <p:extLst>
      <p:ext uri="{BB962C8B-B14F-4D97-AF65-F5344CB8AC3E}">
        <p14:creationId xmlns:p14="http://schemas.microsoft.com/office/powerpoint/2010/main" val="40242116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https://www.spglobal.com/spdji/en/indices/indicators/sp-corelogic-case-shiller-us-national-home-price-nsa-index/#news-research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https://www.freddiemac.com/research/indices/house-price-index</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https://www.corelogic.com/category/intelligence/reports/home-price-insights/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p:txBody>
      </p:sp>
      <p:sp>
        <p:nvSpPr>
          <p:cNvPr id="4" name="Slide Number Placeholder 3"/>
          <p:cNvSpPr>
            <a:spLocks noGrp="1"/>
          </p:cNvSpPr>
          <p:nvPr>
            <p:ph type="sldNum" sz="quarter" idx="5"/>
          </p:nvPr>
        </p:nvSpPr>
        <p:spPr/>
        <p:txBody>
          <a:bodyPr/>
          <a:lstStyle/>
          <a:p>
            <a:fld id="{1CC440E9-C5F8-5A47-ADAD-0B6988DC1603}" type="slidenum">
              <a:rPr lang="en-US" smtClean="0"/>
              <a:t>11</a:t>
            </a:fld>
            <a:endParaRPr lang="en-US"/>
          </a:p>
        </p:txBody>
      </p:sp>
    </p:spTree>
    <p:extLst>
      <p:ext uri="{BB962C8B-B14F-4D97-AF65-F5344CB8AC3E}">
        <p14:creationId xmlns:p14="http://schemas.microsoft.com/office/powerpoint/2010/main" val="6889099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https://www.wsj.com/economy/housing/the-fall-in-home-prices-may-already-be-over-3496d6bb</a:t>
            </a:r>
          </a:p>
        </p:txBody>
      </p:sp>
      <p:sp>
        <p:nvSpPr>
          <p:cNvPr id="4" name="Slide Number Placeholder 3"/>
          <p:cNvSpPr>
            <a:spLocks noGrp="1"/>
          </p:cNvSpPr>
          <p:nvPr>
            <p:ph type="sldNum" sz="quarter" idx="5"/>
          </p:nvPr>
        </p:nvSpPr>
        <p:spPr/>
        <p:txBody>
          <a:bodyPr/>
          <a:lstStyle/>
          <a:p>
            <a:fld id="{1CC440E9-C5F8-5A47-ADAD-0B6988DC1603}" type="slidenum">
              <a:rPr lang="en-US" smtClean="0"/>
              <a:t>12</a:t>
            </a:fld>
            <a:endParaRPr lang="en-US"/>
          </a:p>
        </p:txBody>
      </p:sp>
    </p:spTree>
    <p:extLst>
      <p:ext uri="{BB962C8B-B14F-4D97-AF65-F5344CB8AC3E}">
        <p14:creationId xmlns:p14="http://schemas.microsoft.com/office/powerpoint/2010/main" val="29546681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https://www.bankrate.com/home-equity/reasons-to-use-home-equity/</a:t>
            </a:r>
          </a:p>
        </p:txBody>
      </p:sp>
      <p:sp>
        <p:nvSpPr>
          <p:cNvPr id="4" name="Slide Number Placeholder 3"/>
          <p:cNvSpPr>
            <a:spLocks noGrp="1"/>
          </p:cNvSpPr>
          <p:nvPr>
            <p:ph type="sldNum" sz="quarter" idx="5"/>
          </p:nvPr>
        </p:nvSpPr>
        <p:spPr/>
        <p:txBody>
          <a:bodyPr/>
          <a:lstStyle/>
          <a:p>
            <a:fld id="{1CC440E9-C5F8-5A47-ADAD-0B6988DC1603}" type="slidenum">
              <a:rPr lang="en-US" smtClean="0"/>
              <a:t>13</a:t>
            </a:fld>
            <a:endParaRPr lang="en-US"/>
          </a:p>
        </p:txBody>
      </p:sp>
    </p:spTree>
    <p:extLst>
      <p:ext uri="{BB962C8B-B14F-4D97-AF65-F5344CB8AC3E}">
        <p14:creationId xmlns:p14="http://schemas.microsoft.com/office/powerpoint/2010/main" val="16752180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https://www.fhfa.gov/Media/Blog/Pages/Homeowners-Equity-Remains-High.aspx</a:t>
            </a:r>
          </a:p>
          <a:p>
            <a:r>
              <a:rPr lang="en-US" dirty="0"/>
              <a:t>https://data.census.gov/all?q=mortgage</a:t>
            </a:r>
          </a:p>
          <a:p>
            <a:r>
              <a:rPr lang="en-US" dirty="0"/>
              <a:t>https://www.attomdata.com/news/market-trends/home-sales-prices/attom-q2-2023-u-s-home-equity-and-underwater-report/</a:t>
            </a:r>
          </a:p>
          <a:p>
            <a:r>
              <a:rPr lang="en-US" dirty="0"/>
              <a:t>https://www.experian.com/blogs/ask-experian/does-your-down-payment-affects-your-mortgage/</a:t>
            </a:r>
          </a:p>
        </p:txBody>
      </p:sp>
      <p:sp>
        <p:nvSpPr>
          <p:cNvPr id="4" name="Slide Number Placeholder 3"/>
          <p:cNvSpPr>
            <a:spLocks noGrp="1"/>
          </p:cNvSpPr>
          <p:nvPr>
            <p:ph type="sldNum" sz="quarter" idx="5"/>
          </p:nvPr>
        </p:nvSpPr>
        <p:spPr/>
        <p:txBody>
          <a:bodyPr/>
          <a:lstStyle/>
          <a:p>
            <a:fld id="{1CC440E9-C5F8-5A47-ADAD-0B6988DC1603}" type="slidenum">
              <a:rPr lang="en-US" smtClean="0"/>
              <a:t>14</a:t>
            </a:fld>
            <a:endParaRPr lang="en-US"/>
          </a:p>
        </p:txBody>
      </p:sp>
    </p:spTree>
    <p:extLst>
      <p:ext uri="{BB962C8B-B14F-4D97-AF65-F5344CB8AC3E}">
        <p14:creationId xmlns:p14="http://schemas.microsoft.com/office/powerpoint/2010/main" val="3134505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Segoe UI" panose="020B0502040204020203" pitchFamily="34" charset="0"/>
              </a:rPr>
              <a:t>https://www.corelogic.com/press-releases/home-equity-increases-winter-spring-reducing-underwater-properties-q2/</a:t>
            </a:r>
            <a:endParaRPr lang="en-US" sz="180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CC440E9-C5F8-5A47-ADAD-0B6988DC1603}" type="slidenum">
              <a:rPr lang="en-US" smtClean="0"/>
              <a:t>15</a:t>
            </a:fld>
            <a:endParaRPr lang="en-US"/>
          </a:p>
        </p:txBody>
      </p:sp>
    </p:spTree>
    <p:extLst>
      <p:ext uri="{BB962C8B-B14F-4D97-AF65-F5344CB8AC3E}">
        <p14:creationId xmlns:p14="http://schemas.microsoft.com/office/powerpoint/2010/main" val="40219660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rPr>
              <a:t>https://www.nar.realtor/research-and-statistics/research-reports/realtors-confidence-index</a:t>
            </a:r>
          </a:p>
        </p:txBody>
      </p:sp>
      <p:sp>
        <p:nvSpPr>
          <p:cNvPr id="4" name="Slide Number Placeholder 3"/>
          <p:cNvSpPr>
            <a:spLocks noGrp="1"/>
          </p:cNvSpPr>
          <p:nvPr>
            <p:ph type="sldNum" sz="quarter" idx="5"/>
          </p:nvPr>
        </p:nvSpPr>
        <p:spPr/>
        <p:txBody>
          <a:bodyPr/>
          <a:lstStyle/>
          <a:p>
            <a:fld id="{1CC440E9-C5F8-5A47-ADAD-0B6988DC1603}" type="slidenum">
              <a:rPr lang="en-US" smtClean="0"/>
              <a:t>16</a:t>
            </a:fld>
            <a:endParaRPr lang="en-US"/>
          </a:p>
        </p:txBody>
      </p:sp>
    </p:spTree>
    <p:extLst>
      <p:ext uri="{BB962C8B-B14F-4D97-AF65-F5344CB8AC3E}">
        <p14:creationId xmlns:p14="http://schemas.microsoft.com/office/powerpoint/2010/main" val="943310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https://www.nerdwallet.com/article/mortgages/price-home-sell</a:t>
            </a:r>
          </a:p>
        </p:txBody>
      </p:sp>
      <p:sp>
        <p:nvSpPr>
          <p:cNvPr id="4" name="Slide Number Placeholder 3"/>
          <p:cNvSpPr>
            <a:spLocks noGrp="1"/>
          </p:cNvSpPr>
          <p:nvPr>
            <p:ph type="sldNum" sz="quarter" idx="5"/>
          </p:nvPr>
        </p:nvSpPr>
        <p:spPr/>
        <p:txBody>
          <a:bodyPr/>
          <a:lstStyle/>
          <a:p>
            <a:fld id="{1CC440E9-C5F8-5A47-ADAD-0B6988DC1603}" type="slidenum">
              <a:rPr lang="en-US" smtClean="0"/>
              <a:t>17</a:t>
            </a:fld>
            <a:endParaRPr lang="en-US"/>
          </a:p>
        </p:txBody>
      </p:sp>
    </p:spTree>
    <p:extLst>
      <p:ext uri="{BB962C8B-B14F-4D97-AF65-F5344CB8AC3E}">
        <p14:creationId xmlns:p14="http://schemas.microsoft.com/office/powerpoint/2010/main" val="20186681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18</a:t>
            </a:fld>
            <a:endParaRPr lang="en-US"/>
          </a:p>
        </p:txBody>
      </p:sp>
    </p:spTree>
    <p:extLst>
      <p:ext uri="{BB962C8B-B14F-4D97-AF65-F5344CB8AC3E}">
        <p14:creationId xmlns:p14="http://schemas.microsoft.com/office/powerpoint/2010/main" val="26464183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Segoe UI" panose="020B0502040204020203" pitchFamily="34" charset="0"/>
              </a:rPr>
              <a:t>https://realestate.usnews.com/real-estate/articles/how-to-sell-your-home-while-living-in-it</a:t>
            </a:r>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19</a:t>
            </a:fld>
            <a:endParaRPr lang="en-US"/>
          </a:p>
        </p:txBody>
      </p:sp>
    </p:spTree>
    <p:extLst>
      <p:ext uri="{BB962C8B-B14F-4D97-AF65-F5344CB8AC3E}">
        <p14:creationId xmlns:p14="http://schemas.microsoft.com/office/powerpoint/2010/main" val="1503260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2</a:t>
            </a:fld>
            <a:endParaRPr lang="en-US"/>
          </a:p>
        </p:txBody>
      </p:sp>
    </p:spTree>
    <p:extLst>
      <p:ext uri="{BB962C8B-B14F-4D97-AF65-F5344CB8AC3E}">
        <p14:creationId xmlns:p14="http://schemas.microsoft.com/office/powerpoint/2010/main" val="29094108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rPr>
              <a:t>https://www.nerdwallet.com/article/mortgages/are-all-real-estate-agents-the-same-which-realtor-is-right-for-you</a:t>
            </a:r>
          </a:p>
        </p:txBody>
      </p:sp>
      <p:sp>
        <p:nvSpPr>
          <p:cNvPr id="4" name="Slide Number Placeholder 3"/>
          <p:cNvSpPr>
            <a:spLocks noGrp="1"/>
          </p:cNvSpPr>
          <p:nvPr>
            <p:ph type="sldNum" sz="quarter" idx="5"/>
          </p:nvPr>
        </p:nvSpPr>
        <p:spPr/>
        <p:txBody>
          <a:bodyPr/>
          <a:lstStyle/>
          <a:p>
            <a:fld id="{1CC440E9-C5F8-5A47-ADAD-0B6988DC1603}" type="slidenum">
              <a:rPr lang="en-US" smtClean="0"/>
              <a:t>20</a:t>
            </a:fld>
            <a:endParaRPr lang="en-US"/>
          </a:p>
        </p:txBody>
      </p:sp>
    </p:spTree>
    <p:extLst>
      <p:ext uri="{BB962C8B-B14F-4D97-AF65-F5344CB8AC3E}">
        <p14:creationId xmlns:p14="http://schemas.microsoft.com/office/powerpoint/2010/main" val="21829575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rPr>
              <a:t>https://www.bankrate.com/real-estate/finding-best-real-estate-agent/#go-with-your-gut</a:t>
            </a:r>
          </a:p>
        </p:txBody>
      </p:sp>
      <p:sp>
        <p:nvSpPr>
          <p:cNvPr id="4" name="Slide Number Placeholder 3"/>
          <p:cNvSpPr>
            <a:spLocks noGrp="1"/>
          </p:cNvSpPr>
          <p:nvPr>
            <p:ph type="sldNum" sz="quarter" idx="5"/>
          </p:nvPr>
        </p:nvSpPr>
        <p:spPr/>
        <p:txBody>
          <a:bodyPr/>
          <a:lstStyle/>
          <a:p>
            <a:fld id="{1CC440E9-C5F8-5A47-ADAD-0B6988DC1603}" type="slidenum">
              <a:rPr lang="en-US" smtClean="0"/>
              <a:t>21</a:t>
            </a:fld>
            <a:endParaRPr lang="en-US"/>
          </a:p>
        </p:txBody>
      </p:sp>
    </p:spTree>
    <p:extLst>
      <p:ext uri="{BB962C8B-B14F-4D97-AF65-F5344CB8AC3E}">
        <p14:creationId xmlns:p14="http://schemas.microsoft.com/office/powerpoint/2010/main" val="14366465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22</a:t>
            </a:fld>
            <a:endParaRPr lang="en-US"/>
          </a:p>
        </p:txBody>
      </p:sp>
    </p:spTree>
    <p:extLst>
      <p:ext uri="{BB962C8B-B14F-4D97-AF65-F5344CB8AC3E}">
        <p14:creationId xmlns:p14="http://schemas.microsoft.com/office/powerpoint/2010/main" val="919573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Segoe UI" panose="020B0502040204020203" pitchFamily="34" charset="0"/>
              </a:rPr>
              <a:t>https://www.nerdwallet.com/article/mortgages/are-all-real-estate-agents-the-same-which-realtor-is-right-for-you</a:t>
            </a:r>
            <a:endParaRPr lang="en-US" sz="180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CC440E9-C5F8-5A47-ADAD-0B6988DC1603}" type="slidenum">
              <a:rPr lang="en-US" smtClean="0"/>
              <a:t>23</a:t>
            </a:fld>
            <a:endParaRPr lang="en-US"/>
          </a:p>
        </p:txBody>
      </p:sp>
    </p:spTree>
    <p:extLst>
      <p:ext uri="{BB962C8B-B14F-4D97-AF65-F5344CB8AC3E}">
        <p14:creationId xmlns:p14="http://schemas.microsoft.com/office/powerpoint/2010/main" val="2670850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Segoe UI" panose="020B0502040204020203" pitchFamily="34" charset="0"/>
              </a:rPr>
              <a:t>https://www.realtormagdigital.com/realtor/library/item/fall_2023/4139952/</a:t>
            </a:r>
          </a:p>
        </p:txBody>
      </p:sp>
      <p:sp>
        <p:nvSpPr>
          <p:cNvPr id="4" name="Slide Number Placeholder 3"/>
          <p:cNvSpPr>
            <a:spLocks noGrp="1"/>
          </p:cNvSpPr>
          <p:nvPr>
            <p:ph type="sldNum" sz="quarter" idx="5"/>
          </p:nvPr>
        </p:nvSpPr>
        <p:spPr/>
        <p:txBody>
          <a:bodyPr/>
          <a:lstStyle/>
          <a:p>
            <a:fld id="{1CC440E9-C5F8-5A47-ADAD-0B6988DC1603}" type="slidenum">
              <a:rPr lang="en-US" smtClean="0"/>
              <a:t>3</a:t>
            </a:fld>
            <a:endParaRPr lang="en-US"/>
          </a:p>
        </p:txBody>
      </p:sp>
    </p:spTree>
    <p:extLst>
      <p:ext uri="{BB962C8B-B14F-4D97-AF65-F5344CB8AC3E}">
        <p14:creationId xmlns:p14="http://schemas.microsoft.com/office/powerpoint/2010/main" val="57428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https://www.nar.realtor/research-and-statistics/housing-statistics/existing-home-sales</a:t>
            </a:r>
            <a:endParaRPr lang="en-US" sz="1800" dirty="0"/>
          </a:p>
        </p:txBody>
      </p:sp>
      <p:sp>
        <p:nvSpPr>
          <p:cNvPr id="4" name="Slide Number Placeholder 3"/>
          <p:cNvSpPr>
            <a:spLocks noGrp="1"/>
          </p:cNvSpPr>
          <p:nvPr>
            <p:ph type="sldNum" sz="quarter" idx="5"/>
          </p:nvPr>
        </p:nvSpPr>
        <p:spPr/>
        <p:txBody>
          <a:bodyPr/>
          <a:lstStyle/>
          <a:p>
            <a:fld id="{1CC440E9-C5F8-5A47-ADAD-0B6988DC1603}" type="slidenum">
              <a:rPr lang="en-US" smtClean="0"/>
              <a:t>4</a:t>
            </a:fld>
            <a:endParaRPr lang="en-US"/>
          </a:p>
        </p:txBody>
      </p:sp>
    </p:spTree>
    <p:extLst>
      <p:ext uri="{BB962C8B-B14F-4D97-AF65-F5344CB8AC3E}">
        <p14:creationId xmlns:p14="http://schemas.microsoft.com/office/powerpoint/2010/main" val="2795163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https://www.realtor.com/advice/sell/should-i-sell-my-house-now-reasons-to-list-times-to-wait/</a:t>
            </a:r>
          </a:p>
        </p:txBody>
      </p:sp>
      <p:sp>
        <p:nvSpPr>
          <p:cNvPr id="4" name="Slide Number Placeholder 3"/>
          <p:cNvSpPr>
            <a:spLocks noGrp="1"/>
          </p:cNvSpPr>
          <p:nvPr>
            <p:ph type="sldNum" sz="quarter" idx="5"/>
          </p:nvPr>
        </p:nvSpPr>
        <p:spPr/>
        <p:txBody>
          <a:bodyPr/>
          <a:lstStyle/>
          <a:p>
            <a:fld id="{1CC440E9-C5F8-5A47-ADAD-0B6988DC1603}" type="slidenum">
              <a:rPr lang="en-US" smtClean="0"/>
              <a:t>5</a:t>
            </a:fld>
            <a:endParaRPr lang="en-US"/>
          </a:p>
        </p:txBody>
      </p:sp>
    </p:spTree>
    <p:extLst>
      <p:ext uri="{BB962C8B-B14F-4D97-AF65-F5344CB8AC3E}">
        <p14:creationId xmlns:p14="http://schemas.microsoft.com/office/powerpoint/2010/main" val="926505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1CC440E9-C5F8-5A47-ADAD-0B6988DC1603}" type="slidenum">
              <a:rPr lang="en-US" smtClean="0"/>
              <a:t>6</a:t>
            </a:fld>
            <a:endParaRPr lang="en-US"/>
          </a:p>
        </p:txBody>
      </p:sp>
    </p:spTree>
    <p:extLst>
      <p:ext uri="{BB962C8B-B14F-4D97-AF65-F5344CB8AC3E}">
        <p14:creationId xmlns:p14="http://schemas.microsoft.com/office/powerpoint/2010/main" val="2403153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800" dirty="0"/>
              <a:t>https://www.bankrate.com/real-estate/should-i-sell-my-house-now-or-wait/#sell-now</a:t>
            </a:r>
          </a:p>
        </p:txBody>
      </p:sp>
      <p:sp>
        <p:nvSpPr>
          <p:cNvPr id="4" name="Slide Number Placeholder 3"/>
          <p:cNvSpPr>
            <a:spLocks noGrp="1"/>
          </p:cNvSpPr>
          <p:nvPr>
            <p:ph type="sldNum" sz="quarter" idx="5"/>
          </p:nvPr>
        </p:nvSpPr>
        <p:spPr/>
        <p:txBody>
          <a:bodyPr/>
          <a:lstStyle/>
          <a:p>
            <a:fld id="{1CC440E9-C5F8-5A47-ADAD-0B6988DC1603}" type="slidenum">
              <a:rPr lang="en-US" smtClean="0"/>
              <a:t>7</a:t>
            </a:fld>
            <a:endParaRPr lang="en-US"/>
          </a:p>
        </p:txBody>
      </p:sp>
    </p:spTree>
    <p:extLst>
      <p:ext uri="{BB962C8B-B14F-4D97-AF65-F5344CB8AC3E}">
        <p14:creationId xmlns:p14="http://schemas.microsoft.com/office/powerpoint/2010/main" val="26019569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https://www.realtor.com/research/data/</a:t>
            </a:r>
          </a:p>
        </p:txBody>
      </p:sp>
      <p:sp>
        <p:nvSpPr>
          <p:cNvPr id="4" name="Slide Number Placeholder 3"/>
          <p:cNvSpPr>
            <a:spLocks noGrp="1"/>
          </p:cNvSpPr>
          <p:nvPr>
            <p:ph type="sldNum" sz="quarter" idx="5"/>
          </p:nvPr>
        </p:nvSpPr>
        <p:spPr/>
        <p:txBody>
          <a:bodyPr/>
          <a:lstStyle/>
          <a:p>
            <a:fld id="{1CC440E9-C5F8-5A47-ADAD-0B6988DC1603}" type="slidenum">
              <a:rPr lang="en-US" smtClean="0"/>
              <a:t>8</a:t>
            </a:fld>
            <a:endParaRPr lang="en-US"/>
          </a:p>
        </p:txBody>
      </p:sp>
    </p:spTree>
    <p:extLst>
      <p:ext uri="{BB962C8B-B14F-4D97-AF65-F5344CB8AC3E}">
        <p14:creationId xmlns:p14="http://schemas.microsoft.com/office/powerpoint/2010/main" val="17924824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https://www.nar.realtor/research-and-statistics/research-reports/realtors-confidence-index</a:t>
            </a:r>
          </a:p>
          <a:p>
            <a:r>
              <a:rPr lang="en-US" dirty="0"/>
              <a:t>https://cdn.nar.realtor/sites/default/files/documents/2023-10-realtors-confidence-index-11-21-2023.pdf</a:t>
            </a:r>
          </a:p>
          <a:p>
            <a:r>
              <a:rPr lang="en-US" dirty="0"/>
              <a:t>https://www.realtor.com/research/november-2023-data/</a:t>
            </a:r>
          </a:p>
        </p:txBody>
      </p:sp>
      <p:sp>
        <p:nvSpPr>
          <p:cNvPr id="4" name="Slide Number Placeholder 3"/>
          <p:cNvSpPr>
            <a:spLocks noGrp="1"/>
          </p:cNvSpPr>
          <p:nvPr>
            <p:ph type="sldNum" sz="quarter" idx="5"/>
          </p:nvPr>
        </p:nvSpPr>
        <p:spPr/>
        <p:txBody>
          <a:bodyPr/>
          <a:lstStyle/>
          <a:p>
            <a:fld id="{1CC440E9-C5F8-5A47-ADAD-0B6988DC1603}" type="slidenum">
              <a:rPr lang="en-US" smtClean="0"/>
              <a:t>9</a:t>
            </a:fld>
            <a:endParaRPr lang="en-US"/>
          </a:p>
        </p:txBody>
      </p:sp>
    </p:spTree>
    <p:extLst>
      <p:ext uri="{BB962C8B-B14F-4D97-AF65-F5344CB8AC3E}">
        <p14:creationId xmlns:p14="http://schemas.microsoft.com/office/powerpoint/2010/main" val="11301690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443991" y="9372600"/>
            <a:ext cx="884419" cy="685801"/>
          </a:xfrm>
        </p:spPr>
        <p:txBody>
          <a:bodyPr/>
          <a:lstStyle>
            <a:lvl1pPr algn="ctr">
              <a:defRPr sz="900">
                <a:solidFill>
                  <a:schemeClr val="bg2"/>
                </a:solidFill>
                <a:latin typeface="Arial" panose="020B0604020202020204" pitchFamily="34" charset="0"/>
                <a:cs typeface="Arial" panose="020B0604020202020204" pitchFamily="34" charset="0"/>
              </a:defRPr>
            </a:lvl1pPr>
          </a:lstStyle>
          <a:p>
            <a:fld id="{D9C681BF-E0B0-FE40-97D6-3440D5EE15D9}" type="slidenum">
              <a:rPr lang="en-US" smtClean="0"/>
              <a:pPr/>
              <a:t>‹#›</a:t>
            </a:fld>
            <a:endParaRPr lang="en-US" dirty="0"/>
          </a:p>
        </p:txBody>
      </p:sp>
    </p:spTree>
    <p:extLst>
      <p:ext uri="{BB962C8B-B14F-4D97-AF65-F5344CB8AC3E}">
        <p14:creationId xmlns:p14="http://schemas.microsoft.com/office/powerpoint/2010/main" val="3969676468"/>
      </p:ext>
    </p:extLst>
  </p:cSld>
  <p:clrMapOvr>
    <a:masterClrMapping/>
  </p:clrMapOvr>
  <p:extLst>
    <p:ext uri="{DCECCB84-F9BA-43D5-87BE-67443E8EF086}">
      <p15:sldGuideLst xmlns:p15="http://schemas.microsoft.com/office/powerpoint/2012/main">
        <p15:guide id="1" orient="horz" pos="5904" userDrawn="1">
          <p15:clr>
            <a:srgbClr val="FBAE40"/>
          </p15:clr>
        </p15:guide>
        <p15:guide id="2" orient="horz" pos="43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534353" y="2677584"/>
            <a:ext cx="6703695" cy="638196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34353" y="9322649"/>
            <a:ext cx="1748790" cy="535517"/>
          </a:xfrm>
          <a:prstGeom prst="rect">
            <a:avLst/>
          </a:prstGeom>
        </p:spPr>
        <p:txBody>
          <a:bodyPr/>
          <a:lstStyle/>
          <a:p>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3953176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34353" y="9322649"/>
            <a:ext cx="1748790" cy="535517"/>
          </a:xfrm>
          <a:prstGeom prst="rect">
            <a:avLst/>
          </a:prstGeom>
        </p:spPr>
        <p:txBody>
          <a:bodyPr/>
          <a:lstStyle/>
          <a:p>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1050634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534353" y="2677584"/>
            <a:ext cx="6703695" cy="63819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34353" y="9322649"/>
            <a:ext cx="1748790" cy="535517"/>
          </a:xfrm>
          <a:prstGeom prst="rect">
            <a:avLst/>
          </a:prstGeom>
        </p:spPr>
        <p:txBody>
          <a:bodyPr/>
          <a:lstStyle/>
          <a:p>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3231325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a:prstGeom prst="rect">
            <a:avLst/>
          </a:prstGeo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a:prstGeom prst="rect">
            <a:avLst/>
          </a:prstGeo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4353" y="9322649"/>
            <a:ext cx="1748790" cy="535517"/>
          </a:xfrm>
          <a:prstGeom prst="rect">
            <a:avLst/>
          </a:prstGeom>
        </p:spPr>
        <p:txBody>
          <a:bodyPr/>
          <a:lstStyle/>
          <a:p>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530313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534353" y="9322649"/>
            <a:ext cx="1748790" cy="535517"/>
          </a:xfrm>
          <a:prstGeom prst="rect">
            <a:avLst/>
          </a:prstGeom>
        </p:spPr>
        <p:txBody>
          <a:bodyPr/>
          <a:lstStyle/>
          <a:p>
            <a:endParaRPr lang="en-US"/>
          </a:p>
        </p:txBody>
      </p:sp>
      <p:sp>
        <p:nvSpPr>
          <p:cNvPr id="6" name="Footer Placeholder 5"/>
          <p:cNvSpPr>
            <a:spLocks noGrp="1"/>
          </p:cNvSpPr>
          <p:nvPr>
            <p:ph type="ftr" sz="quarter" idx="11"/>
          </p:nvPr>
        </p:nvSpPr>
        <p:spPr>
          <a:xfrm>
            <a:off x="2574608" y="9322649"/>
            <a:ext cx="2623185" cy="535517"/>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3159812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a:prstGeom prst="rect">
            <a:avLst/>
          </a:prstGeo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a:prstGeom prst="rect">
            <a:avLst/>
          </a:prstGeo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534353" y="9322649"/>
            <a:ext cx="1748790" cy="535517"/>
          </a:xfrm>
          <a:prstGeom prst="rect">
            <a:avLst/>
          </a:prstGeom>
        </p:spPr>
        <p:txBody>
          <a:bodyPr/>
          <a:lstStyle/>
          <a:p>
            <a:endParaRPr lang="en-US"/>
          </a:p>
        </p:txBody>
      </p:sp>
      <p:sp>
        <p:nvSpPr>
          <p:cNvPr id="8" name="Footer Placeholder 7"/>
          <p:cNvSpPr>
            <a:spLocks noGrp="1"/>
          </p:cNvSpPr>
          <p:nvPr>
            <p:ph type="ftr" sz="quarter" idx="11"/>
          </p:nvPr>
        </p:nvSpPr>
        <p:spPr>
          <a:xfrm>
            <a:off x="2574608" y="9322649"/>
            <a:ext cx="2623185" cy="535517"/>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2560657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534353" y="9322649"/>
            <a:ext cx="1748790" cy="535517"/>
          </a:xfrm>
          <a:prstGeom prst="rect">
            <a:avLst/>
          </a:prstGeom>
        </p:spPr>
        <p:txBody>
          <a:bodyPr/>
          <a:lstStyle/>
          <a:p>
            <a:endParaRPr lang="en-US"/>
          </a:p>
        </p:txBody>
      </p:sp>
      <p:sp>
        <p:nvSpPr>
          <p:cNvPr id="4" name="Footer Placeholder 3"/>
          <p:cNvSpPr>
            <a:spLocks noGrp="1"/>
          </p:cNvSpPr>
          <p:nvPr>
            <p:ph type="ftr" sz="quarter" idx="11"/>
          </p:nvPr>
        </p:nvSpPr>
        <p:spPr>
          <a:xfrm>
            <a:off x="2574608" y="9322649"/>
            <a:ext cx="2623185" cy="535517"/>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3863505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34353" y="9322649"/>
            <a:ext cx="1748790" cy="535517"/>
          </a:xfrm>
          <a:prstGeom prst="rect">
            <a:avLst/>
          </a:prstGeom>
        </p:spPr>
        <p:txBody>
          <a:bodyPr/>
          <a:lstStyle/>
          <a:p>
            <a:endParaRPr lang="en-US"/>
          </a:p>
        </p:txBody>
      </p:sp>
      <p:sp>
        <p:nvSpPr>
          <p:cNvPr id="3" name="Footer Placeholder 2"/>
          <p:cNvSpPr>
            <a:spLocks noGrp="1"/>
          </p:cNvSpPr>
          <p:nvPr>
            <p:ph type="ftr" sz="quarter" idx="11"/>
          </p:nvPr>
        </p:nvSpPr>
        <p:spPr>
          <a:xfrm>
            <a:off x="2574608" y="9322649"/>
            <a:ext cx="2623185" cy="535517"/>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839640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a:prstGeom prst="rect">
            <a:avLst/>
          </a:prstGeo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a:prstGeom prst="rect">
            <a:avLst/>
          </a:prstGeo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a:prstGeom prst="rect">
            <a:avLst/>
          </a:prstGeo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a:xfrm>
            <a:off x="534353" y="9322649"/>
            <a:ext cx="1748790" cy="535517"/>
          </a:xfrm>
          <a:prstGeom prst="rect">
            <a:avLst/>
          </a:prstGeom>
        </p:spPr>
        <p:txBody>
          <a:bodyPr/>
          <a:lstStyle/>
          <a:p>
            <a:endParaRPr lang="en-US"/>
          </a:p>
        </p:txBody>
      </p:sp>
      <p:sp>
        <p:nvSpPr>
          <p:cNvPr id="6" name="Footer Placeholder 5"/>
          <p:cNvSpPr>
            <a:spLocks noGrp="1"/>
          </p:cNvSpPr>
          <p:nvPr>
            <p:ph type="ftr" sz="quarter" idx="11"/>
          </p:nvPr>
        </p:nvSpPr>
        <p:spPr>
          <a:xfrm>
            <a:off x="2574608" y="9322649"/>
            <a:ext cx="2623185" cy="535517"/>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4057435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a:prstGeom prst="rect">
            <a:avLst/>
          </a:prstGeo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a:prstGeom prst="rect">
            <a:avLst/>
          </a:prstGeo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p>
        </p:txBody>
      </p:sp>
      <p:sp>
        <p:nvSpPr>
          <p:cNvPr id="4" name="Text Placeholder 3"/>
          <p:cNvSpPr>
            <a:spLocks noGrp="1"/>
          </p:cNvSpPr>
          <p:nvPr>
            <p:ph type="body" sz="half" idx="2"/>
          </p:nvPr>
        </p:nvSpPr>
        <p:spPr>
          <a:xfrm>
            <a:off x="535365" y="3017520"/>
            <a:ext cx="2506801" cy="5590329"/>
          </a:xfrm>
          <a:prstGeom prst="rect">
            <a:avLst/>
          </a:prstGeo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a:xfrm>
            <a:off x="534353" y="9322649"/>
            <a:ext cx="1748790" cy="535517"/>
          </a:xfrm>
          <a:prstGeom prst="rect">
            <a:avLst/>
          </a:prstGeom>
        </p:spPr>
        <p:txBody>
          <a:bodyPr/>
          <a:lstStyle/>
          <a:p>
            <a:endParaRPr lang="en-US"/>
          </a:p>
        </p:txBody>
      </p:sp>
      <p:sp>
        <p:nvSpPr>
          <p:cNvPr id="6" name="Footer Placeholder 5"/>
          <p:cNvSpPr>
            <a:spLocks noGrp="1"/>
          </p:cNvSpPr>
          <p:nvPr>
            <p:ph type="ftr" sz="quarter" idx="11"/>
          </p:nvPr>
        </p:nvSpPr>
        <p:spPr>
          <a:xfrm>
            <a:off x="2574608" y="9322649"/>
            <a:ext cx="2623185" cy="535517"/>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4278379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latin typeface="Arial" panose="020B0604020202020204" pitchFamily="34" charset="0"/>
                <a:cs typeface="Arial" panose="020B0604020202020204" pitchFamily="34" charset="0"/>
              </a:defRPr>
            </a:lvl1pPr>
          </a:lstStyle>
          <a:p>
            <a:fld id="{D9C681BF-E0B0-FE40-97D6-3440D5EE15D9}" type="slidenum">
              <a:rPr lang="en-US" smtClean="0"/>
              <a:pPr/>
              <a:t>‹#›</a:t>
            </a:fld>
            <a:endParaRPr lang="en-US"/>
          </a:p>
        </p:txBody>
      </p:sp>
    </p:spTree>
    <p:extLst>
      <p:ext uri="{BB962C8B-B14F-4D97-AF65-F5344CB8AC3E}">
        <p14:creationId xmlns:p14="http://schemas.microsoft.com/office/powerpoint/2010/main" val="41468030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userDrawn="1">
          <p15:clr>
            <a:srgbClr val="F26B43"/>
          </p15:clr>
        </p15:guide>
        <p15:guide id="2" pos="288" userDrawn="1">
          <p15:clr>
            <a:srgbClr val="F26B43"/>
          </p15:clr>
        </p15:guide>
        <p15:guide id="3" pos="4608" userDrawn="1">
          <p15:clr>
            <a:srgbClr val="F26B43"/>
          </p15:clr>
        </p15:guide>
        <p15:guide id="4" orient="horz" pos="6048" userDrawn="1">
          <p15:clr>
            <a:srgbClr val="F26B43"/>
          </p15:clr>
        </p15:guide>
        <p15:guide id="5" pos="720" userDrawn="1">
          <p15:clr>
            <a:srgbClr val="F26B43"/>
          </p15:clr>
        </p15:guide>
        <p15:guide id="6" pos="417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chart" Target="../charts/chart5.xml"/><Relationship Id="rId4" Type="http://schemas.openxmlformats.org/officeDocument/2006/relationships/chart" Target="../charts/char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up of coffee and a book on a couch&#10;&#10;Description automatically generated">
            <a:extLst>
              <a:ext uri="{FF2B5EF4-FFF2-40B4-BE49-F238E27FC236}">
                <a16:creationId xmlns:a16="http://schemas.microsoft.com/office/drawing/2014/main" id="{F4A2BC71-0C4A-8C24-BF63-BC0B14ADA35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69632" cy="10058400"/>
          </a:xfrm>
          <a:prstGeom prst="rect">
            <a:avLst/>
          </a:prstGeom>
        </p:spPr>
      </p:pic>
      <p:sp>
        <p:nvSpPr>
          <p:cNvPr id="13" name="Rectangle 12">
            <a:extLst>
              <a:ext uri="{FF2B5EF4-FFF2-40B4-BE49-F238E27FC236}">
                <a16:creationId xmlns:a16="http://schemas.microsoft.com/office/drawing/2014/main" id="{44CCAA74-71C3-4749-9497-6DB7A25EB524}"/>
              </a:ext>
            </a:extLst>
          </p:cNvPr>
          <p:cNvSpPr/>
          <p:nvPr/>
        </p:nvSpPr>
        <p:spPr>
          <a:xfrm>
            <a:off x="0" y="0"/>
            <a:ext cx="5486400" cy="1981200"/>
          </a:xfrm>
          <a:prstGeom prst="rect">
            <a:avLst/>
          </a:prstGeom>
          <a:solidFill>
            <a:sysClr val="window" lastClr="FFFFFF"/>
          </a:solidFill>
          <a:ln w="25400" cap="flat" cmpd="sng" algn="ctr">
            <a:noFill/>
            <a:prstDash val="solid"/>
          </a:ln>
          <a:effectLst/>
        </p:spPr>
        <p:txBody>
          <a:bodyPr rtlCol="0" anchor="ctr"/>
          <a:lstStyle/>
          <a:p>
            <a:pPr marL="0" marR="0" lvl="0" indent="0" algn="ctr" defTabSz="909619" eaLnBrk="1" fontAlgn="auto" latinLnBrk="0" hangingPunct="1">
              <a:lnSpc>
                <a:spcPct val="100000"/>
              </a:lnSpc>
              <a:spcBef>
                <a:spcPts val="0"/>
              </a:spcBef>
              <a:spcAft>
                <a:spcPts val="0"/>
              </a:spcAft>
              <a:buClrTx/>
              <a:buSzTx/>
              <a:buFontTx/>
              <a:buNone/>
              <a:tabLst/>
              <a:defRPr/>
            </a:pPr>
            <a:endParaRPr kumimoji="0" lang="en-US" sz="1790" b="0" i="0" u="none" strike="noStrike" kern="0" cap="none" spc="0" normalizeH="0" baseline="0" noProof="0">
              <a:ln>
                <a:noFill/>
              </a:ln>
              <a:solidFill>
                <a:prstClr val="white"/>
              </a:solidFill>
              <a:effectLst/>
              <a:uLnTx/>
              <a:uFillTx/>
              <a:latin typeface="Calibri"/>
              <a:ea typeface="+mn-ea"/>
              <a:cs typeface="+mn-cs"/>
            </a:endParaRPr>
          </a:p>
        </p:txBody>
      </p:sp>
      <p:sp>
        <p:nvSpPr>
          <p:cNvPr id="14" name="object 5">
            <a:extLst>
              <a:ext uri="{FF2B5EF4-FFF2-40B4-BE49-F238E27FC236}">
                <a16:creationId xmlns:a16="http://schemas.microsoft.com/office/drawing/2014/main" id="{8A48278D-CDF1-F449-9894-6D50D4022071}"/>
              </a:ext>
            </a:extLst>
          </p:cNvPr>
          <p:cNvSpPr txBox="1"/>
          <p:nvPr/>
        </p:nvSpPr>
        <p:spPr>
          <a:xfrm>
            <a:off x="441702" y="442992"/>
            <a:ext cx="4812530" cy="505265"/>
          </a:xfrm>
          <a:prstGeom prst="rect">
            <a:avLst/>
          </a:prstGeom>
        </p:spPr>
        <p:txBody>
          <a:bodyPr vert="horz" wrap="square" lIns="0" tIns="12698" rIns="0" bIns="0" rtlCol="0">
            <a:spAutoFit/>
          </a:bodyPr>
          <a:lstStyle/>
          <a:p>
            <a:pPr marL="12699" defTabSz="909619">
              <a:spcBef>
                <a:spcPts val="99"/>
              </a:spcBef>
            </a:pPr>
            <a:r>
              <a:rPr lang="en-US" sz="3200" dirty="0">
                <a:solidFill>
                  <a:srgbClr val="00B0F0"/>
                </a:solidFill>
                <a:ea typeface="Helvetica Neue Thin" panose="020B0403020202020204" pitchFamily="34" charset="0"/>
                <a:cs typeface="Arial" panose="020B0604020202020204" pitchFamily="34" charset="0"/>
              </a:rPr>
              <a:t>Things To Consider When</a:t>
            </a:r>
          </a:p>
        </p:txBody>
      </p:sp>
      <p:sp>
        <p:nvSpPr>
          <p:cNvPr id="15" name="object 6">
            <a:extLst>
              <a:ext uri="{FF2B5EF4-FFF2-40B4-BE49-F238E27FC236}">
                <a16:creationId xmlns:a16="http://schemas.microsoft.com/office/drawing/2014/main" id="{E115D482-DCD5-1A44-93CA-7F9520B3B522}"/>
              </a:ext>
            </a:extLst>
          </p:cNvPr>
          <p:cNvSpPr txBox="1">
            <a:spLocks/>
          </p:cNvSpPr>
          <p:nvPr/>
        </p:nvSpPr>
        <p:spPr>
          <a:xfrm>
            <a:off x="445882" y="956129"/>
            <a:ext cx="4823542" cy="628375"/>
          </a:xfrm>
          <a:prstGeom prst="rect">
            <a:avLst/>
          </a:prstGeom>
        </p:spPr>
        <p:txBody>
          <a:bodyPr vert="horz" wrap="square" lIns="0" tIns="12698" rIns="0" bIns="0" rtlCol="0">
            <a:spAutoFit/>
          </a:bodyPr>
          <a:lstStyle>
            <a:lvl1pPr>
              <a:defRPr sz="3200" b="0" i="0">
                <a:solidFill>
                  <a:srgbClr val="00AEEF"/>
                </a:solidFill>
                <a:latin typeface="Arial" panose="020B0604020202020204" pitchFamily="34" charset="0"/>
                <a:ea typeface="+mj-ea"/>
                <a:cs typeface="Arial" panose="020B0604020202020204" pitchFamily="34" charset="0"/>
              </a:defRPr>
            </a:lvl1pPr>
          </a:lstStyle>
          <a:p>
            <a:pPr marL="12699" defTabSz="914400">
              <a:spcBef>
                <a:spcPts val="99"/>
              </a:spcBef>
            </a:pPr>
            <a:r>
              <a:rPr lang="en-US" sz="3950" b="1" kern="0" dirty="0">
                <a:solidFill>
                  <a:srgbClr val="00B0F0"/>
                </a:solidFill>
                <a:ea typeface="Helvetica Neue" panose="02000503000000020004" pitchFamily="2" charset="0"/>
              </a:rPr>
              <a:t>Selling Your House</a:t>
            </a:r>
          </a:p>
        </p:txBody>
      </p:sp>
      <p:sp>
        <p:nvSpPr>
          <p:cNvPr id="16" name="Rectangle 15">
            <a:extLst>
              <a:ext uri="{FF2B5EF4-FFF2-40B4-BE49-F238E27FC236}">
                <a16:creationId xmlns:a16="http://schemas.microsoft.com/office/drawing/2014/main" id="{D8C3CD35-E5EB-694E-B51A-8E08C0AA0A38}"/>
              </a:ext>
            </a:extLst>
          </p:cNvPr>
          <p:cNvSpPr/>
          <p:nvPr/>
        </p:nvSpPr>
        <p:spPr>
          <a:xfrm>
            <a:off x="5486400" y="0"/>
            <a:ext cx="2286000" cy="1981200"/>
          </a:xfrm>
          <a:prstGeom prst="rect">
            <a:avLst/>
          </a:prstGeom>
          <a:solidFill>
            <a:srgbClr val="00B0F0"/>
          </a:solidFill>
          <a:ln w="25400" cap="flat" cmpd="sng" algn="ctr">
            <a:noFill/>
            <a:prstDash val="solid"/>
          </a:ln>
          <a:effectLst/>
        </p:spPr>
        <p:txBody>
          <a:bodyPr rtlCol="0" anchor="ctr"/>
          <a:lstStyle/>
          <a:p>
            <a:pPr marL="0" marR="0" lvl="0" indent="0" algn="ctr" defTabSz="909619" eaLnBrk="1" fontAlgn="auto" latinLnBrk="0" hangingPunct="1">
              <a:lnSpc>
                <a:spcPct val="100000"/>
              </a:lnSpc>
              <a:spcBef>
                <a:spcPts val="0"/>
              </a:spcBef>
              <a:spcAft>
                <a:spcPts val="0"/>
              </a:spcAft>
              <a:buClrTx/>
              <a:buSzTx/>
              <a:buFontTx/>
              <a:buNone/>
              <a:tabLst/>
              <a:defRPr/>
            </a:pPr>
            <a:endParaRPr kumimoji="0" lang="en-US" sz="1790" b="0" i="0" u="none" strike="noStrike" kern="0" cap="none" spc="0" normalizeH="0" baseline="0" noProof="0">
              <a:ln>
                <a:noFill/>
              </a:ln>
              <a:solidFill>
                <a:srgbClr val="FEFF06"/>
              </a:solidFill>
              <a:effectLst/>
              <a:uLnTx/>
              <a:uFillTx/>
              <a:latin typeface="Calibri"/>
              <a:ea typeface="+mn-ea"/>
              <a:cs typeface="+mn-cs"/>
            </a:endParaRPr>
          </a:p>
        </p:txBody>
      </p:sp>
      <p:sp>
        <p:nvSpPr>
          <p:cNvPr id="18" name="object 7">
            <a:extLst>
              <a:ext uri="{FF2B5EF4-FFF2-40B4-BE49-F238E27FC236}">
                <a16:creationId xmlns:a16="http://schemas.microsoft.com/office/drawing/2014/main" id="{6CE22C37-88CA-5947-86E8-7828B59B8C13}"/>
              </a:ext>
            </a:extLst>
          </p:cNvPr>
          <p:cNvSpPr txBox="1"/>
          <p:nvPr/>
        </p:nvSpPr>
        <p:spPr>
          <a:xfrm>
            <a:off x="5726633" y="914017"/>
            <a:ext cx="1805534" cy="833560"/>
          </a:xfrm>
          <a:prstGeom prst="rect">
            <a:avLst/>
          </a:prstGeom>
        </p:spPr>
        <p:txBody>
          <a:bodyPr vert="horz" wrap="square" lIns="0" tIns="12698" rIns="0" bIns="0" rtlCol="0">
            <a:spAutoFit/>
          </a:bodyPr>
          <a:lstStyle/>
          <a:p>
            <a:pPr marL="12699" algn="ctr" defTabSz="909619">
              <a:lnSpc>
                <a:spcPts val="3100"/>
              </a:lnSpc>
              <a:spcBef>
                <a:spcPts val="99"/>
              </a:spcBef>
            </a:pPr>
            <a:r>
              <a:rPr lang="en-US" spc="100" dirty="0">
                <a:solidFill>
                  <a:prstClr val="white"/>
                </a:solidFill>
                <a:ea typeface="Helvetica Neue Light" panose="02000403000000020004" pitchFamily="2" charset="0"/>
                <a:cs typeface="Arial" panose="020B0604020202020204" pitchFamily="34" charset="0"/>
              </a:rPr>
              <a:t>WINTER 2024</a:t>
            </a:r>
          </a:p>
          <a:p>
            <a:pPr marL="13971" algn="ctr" defTabSz="909619">
              <a:lnSpc>
                <a:spcPts val="3100"/>
              </a:lnSpc>
            </a:pPr>
            <a:r>
              <a:rPr sz="3000" b="1" spc="100" dirty="0">
                <a:solidFill>
                  <a:prstClr val="white"/>
                </a:solidFill>
                <a:ea typeface="Helvetica Neue Light" panose="02000403000000020004" pitchFamily="2" charset="0"/>
                <a:cs typeface="Arial" panose="020B0604020202020204" pitchFamily="34" charset="0"/>
              </a:rPr>
              <a:t>EDITION</a:t>
            </a:r>
          </a:p>
        </p:txBody>
      </p:sp>
      <p:pic>
        <p:nvPicPr>
          <p:cNvPr id="2" name="Picture 1">
            <a:extLst>
              <a:ext uri="{FF2B5EF4-FFF2-40B4-BE49-F238E27FC236}">
                <a16:creationId xmlns:a16="http://schemas.microsoft.com/office/drawing/2014/main" id="{A5698A3D-95E3-774E-39DE-38B3E98686CB}"/>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6391268" y="386355"/>
            <a:ext cx="476264" cy="476264"/>
          </a:xfrm>
          <a:prstGeom prst="rect">
            <a:avLst/>
          </a:prstGeom>
        </p:spPr>
      </p:pic>
    </p:spTree>
    <p:extLst>
      <p:ext uri="{BB962C8B-B14F-4D97-AF65-F5344CB8AC3E}">
        <p14:creationId xmlns:p14="http://schemas.microsoft.com/office/powerpoint/2010/main" val="24219571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and a child making cookies&#10;&#10;Description automatically generated">
            <a:extLst>
              <a:ext uri="{FF2B5EF4-FFF2-40B4-BE49-F238E27FC236}">
                <a16:creationId xmlns:a16="http://schemas.microsoft.com/office/drawing/2014/main" id="{0E411B18-E2B6-F346-88B8-D3FDCFE6500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10058400"/>
          </a:xfrm>
          <a:prstGeom prst="rect">
            <a:avLst/>
          </a:prstGeom>
        </p:spPr>
      </p:pic>
      <p:sp>
        <p:nvSpPr>
          <p:cNvPr id="6" name="Rectangle 5">
            <a:extLst>
              <a:ext uri="{FF2B5EF4-FFF2-40B4-BE49-F238E27FC236}">
                <a16:creationId xmlns:a16="http://schemas.microsoft.com/office/drawing/2014/main" id="{4A656D45-E8AF-9B4C-BA57-F6B43353B815}"/>
              </a:ext>
            </a:extLst>
          </p:cNvPr>
          <p:cNvSpPr/>
          <p:nvPr/>
        </p:nvSpPr>
        <p:spPr>
          <a:xfrm>
            <a:off x="457200" y="6694944"/>
            <a:ext cx="6858000" cy="2677656"/>
          </a:xfrm>
          <a:prstGeom prst="rect">
            <a:avLst/>
          </a:prstGeom>
          <a:solidFill>
            <a:srgbClr val="00AEE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0" tIns="640080" rIns="457200" bIns="457200" rtlCol="0" anchor="t" anchorCtr="0">
            <a:spAutoFit/>
          </a:bodyPr>
          <a:lstStyle/>
          <a:p>
            <a:r>
              <a:rPr lang="en-US" sz="2400" i="1" dirty="0">
                <a:solidFill>
                  <a:schemeClr val="bg1"/>
                </a:solidFill>
                <a:latin typeface="Georgia"/>
              </a:rPr>
              <a:t>A lack of housing options creates a very competitive market, in which many buyers must compete for few available properties. </a:t>
            </a:r>
          </a:p>
          <a:p>
            <a:endParaRPr lang="en-US" sz="1600" i="1" dirty="0">
              <a:solidFill>
                <a:schemeClr val="bg1"/>
              </a:solidFill>
              <a:cs typeface="Arial"/>
            </a:endParaRPr>
          </a:p>
          <a:p>
            <a:pPr>
              <a:spcAft>
                <a:spcPts val="2000"/>
              </a:spcAft>
            </a:pPr>
            <a:r>
              <a:rPr lang="en-US" sz="1400" i="1" dirty="0">
                <a:solidFill>
                  <a:schemeClr val="bg1"/>
                </a:solidFill>
                <a:cs typeface="Arial"/>
              </a:rPr>
              <a:t>- Bankrate</a:t>
            </a:r>
          </a:p>
        </p:txBody>
      </p:sp>
      <p:pic>
        <p:nvPicPr>
          <p:cNvPr id="8" name="Picture 7">
            <a:extLst>
              <a:ext uri="{FF2B5EF4-FFF2-40B4-BE49-F238E27FC236}">
                <a16:creationId xmlns:a16="http://schemas.microsoft.com/office/drawing/2014/main" id="{50110E15-5908-8349-B27C-B2A63146B9EE}"/>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515159" y="6329779"/>
            <a:ext cx="742082" cy="743154"/>
          </a:xfrm>
          <a:prstGeom prst="rect">
            <a:avLst/>
          </a:prstGeom>
        </p:spPr>
      </p:pic>
      <p:sp>
        <p:nvSpPr>
          <p:cNvPr id="4" name="Slide Number Placeholder 13">
            <a:extLst>
              <a:ext uri="{FF2B5EF4-FFF2-40B4-BE49-F238E27FC236}">
                <a16:creationId xmlns:a16="http://schemas.microsoft.com/office/drawing/2014/main" id="{E74A9A17-9C0F-6F28-A0DC-06B6DAEEA721}"/>
              </a:ext>
            </a:extLst>
          </p:cNvPr>
          <p:cNvSpPr>
            <a:spLocks noGrp="1"/>
          </p:cNvSpPr>
          <p:nvPr>
            <p:ph type="sldNum" sz="quarter" idx="12"/>
          </p:nvPr>
        </p:nvSpPr>
        <p:spPr>
          <a:xfrm>
            <a:off x="3443991" y="9372600"/>
            <a:ext cx="884419" cy="685801"/>
          </a:xfrm>
        </p:spPr>
        <p:txBody>
          <a:bodyPr/>
          <a:lstStyle/>
          <a:p>
            <a:fld id="{D9C681BF-E0B0-FE40-97D6-3440D5EE15D9}" type="slidenum">
              <a:rPr lang="en-US" smtClean="0"/>
              <a:pPr/>
              <a:t>10</a:t>
            </a:fld>
            <a:endParaRPr lang="en-US" dirty="0"/>
          </a:p>
        </p:txBody>
      </p:sp>
    </p:spTree>
    <p:extLst>
      <p:ext uri="{BB962C8B-B14F-4D97-AF65-F5344CB8AC3E}">
        <p14:creationId xmlns:p14="http://schemas.microsoft.com/office/powerpoint/2010/main" val="36477283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097179D-F6DA-B8ED-358D-E40F58807973}"/>
              </a:ext>
            </a:extLst>
          </p:cNvPr>
          <p:cNvSpPr/>
          <p:nvPr/>
        </p:nvSpPr>
        <p:spPr>
          <a:xfrm>
            <a:off x="481582" y="4477888"/>
            <a:ext cx="6841785" cy="4082497"/>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en-US" dirty="0"/>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11</a:t>
            </a:fld>
            <a:endParaRPr lang="en-US" dirty="0"/>
          </a:p>
        </p:txBody>
      </p:sp>
      <p:sp>
        <p:nvSpPr>
          <p:cNvPr id="6" name="TextBox 5">
            <a:extLst>
              <a:ext uri="{FF2B5EF4-FFF2-40B4-BE49-F238E27FC236}">
                <a16:creationId xmlns:a16="http://schemas.microsoft.com/office/drawing/2014/main" id="{ADF4D003-23B3-2245-A0FC-3101599455D8}"/>
              </a:ext>
            </a:extLst>
          </p:cNvPr>
          <p:cNvSpPr txBox="1"/>
          <p:nvPr/>
        </p:nvSpPr>
        <p:spPr>
          <a:xfrm>
            <a:off x="467516" y="3112636"/>
            <a:ext cx="6965572" cy="926910"/>
          </a:xfrm>
          <a:prstGeom prst="rect">
            <a:avLst/>
          </a:prstGeom>
          <a:noFill/>
        </p:spPr>
        <p:txBody>
          <a:bodyPr wrap="square" lIns="0" tIns="320040" rIns="0" bIns="0" numCol="1" spcCol="457200" rtlCol="0" anchor="t">
            <a:noAutofit/>
          </a:bodyPr>
          <a:lstStyle/>
          <a:p>
            <a:pPr fontAlgn="base">
              <a:lnSpc>
                <a:spcPct val="112000"/>
              </a:lnSpc>
              <a:spcAft>
                <a:spcPts val="1000"/>
              </a:spcAft>
            </a:pPr>
            <a:r>
              <a:rPr lang="en-US" sz="1500" b="1" dirty="0">
                <a:solidFill>
                  <a:schemeClr val="tx2"/>
                </a:solidFill>
              </a:rPr>
              <a:t>Home Prices Never Crashed</a:t>
            </a:r>
            <a:endParaRPr lang="en-US" sz="1500" b="0" i="0" dirty="0">
              <a:effectLst/>
            </a:endParaRPr>
          </a:p>
          <a:p>
            <a:pPr algn="l" fontAlgn="base">
              <a:lnSpc>
                <a:spcPct val="112000"/>
              </a:lnSpc>
              <a:spcAft>
                <a:spcPts val="1000"/>
              </a:spcAft>
            </a:pPr>
            <a:r>
              <a:rPr lang="en-US" sz="1250" b="0" i="0" dirty="0">
                <a:effectLst/>
              </a:rPr>
              <a:t>Disregard what you saw in the headlines. The actual data shows home prices were remarkably resilient and performed far better than the media would have you believe (</a:t>
            </a:r>
            <a:r>
              <a:rPr lang="en-US" sz="1250" b="0" i="1" dirty="0">
                <a:effectLst/>
              </a:rPr>
              <a:t>see graph below</a:t>
            </a:r>
            <a:r>
              <a:rPr lang="en-US" sz="1250" b="0" i="0" dirty="0">
                <a:effectLst/>
              </a:rPr>
              <a:t>):</a:t>
            </a:r>
          </a:p>
          <a:p>
            <a:pPr algn="l" fontAlgn="base">
              <a:lnSpc>
                <a:spcPct val="112000"/>
              </a:lnSpc>
              <a:spcAft>
                <a:spcPts val="1000"/>
              </a:spcAft>
            </a:pPr>
            <a:endParaRPr lang="en-US" sz="1250" b="0" i="0" dirty="0">
              <a:effectLst/>
            </a:endParaRPr>
          </a:p>
          <a:p>
            <a:pPr algn="l" fontAlgn="base">
              <a:lnSpc>
                <a:spcPct val="112000"/>
              </a:lnSpc>
              <a:spcAft>
                <a:spcPts val="1000"/>
              </a:spcAft>
            </a:pPr>
            <a:endParaRPr lang="en-US" sz="1250" b="0" i="0" dirty="0">
              <a:effectLst/>
            </a:endParaRPr>
          </a:p>
          <a:p>
            <a:pPr algn="l" fontAlgn="base">
              <a:lnSpc>
                <a:spcPct val="112000"/>
              </a:lnSpc>
              <a:spcAft>
                <a:spcPts val="1000"/>
              </a:spcAft>
            </a:pPr>
            <a:endParaRPr lang="en-US" sz="1250" b="1" i="0" dirty="0">
              <a:effectLst/>
            </a:endParaRPr>
          </a:p>
          <a:p>
            <a:pPr algn="l" fontAlgn="base">
              <a:lnSpc>
                <a:spcPct val="112000"/>
              </a:lnSpc>
              <a:spcAft>
                <a:spcPts val="1000"/>
              </a:spcAft>
            </a:pPr>
            <a:endParaRPr lang="en-US" sz="1250" b="1" dirty="0"/>
          </a:p>
          <a:p>
            <a:pPr algn="l" fontAlgn="base">
              <a:lnSpc>
                <a:spcPct val="112000"/>
              </a:lnSpc>
              <a:spcAft>
                <a:spcPts val="1000"/>
              </a:spcAft>
            </a:pPr>
            <a:endParaRPr lang="en-US" sz="1250" b="1" i="0" dirty="0">
              <a:effectLst/>
            </a:endParaRPr>
          </a:p>
          <a:p>
            <a:pPr algn="l" fontAlgn="base">
              <a:lnSpc>
                <a:spcPct val="112000"/>
              </a:lnSpc>
              <a:spcAft>
                <a:spcPts val="1000"/>
              </a:spcAft>
            </a:pPr>
            <a:endParaRPr lang="en-US" sz="1250" b="1" dirty="0"/>
          </a:p>
          <a:p>
            <a:pPr algn="l" fontAlgn="base">
              <a:lnSpc>
                <a:spcPct val="112000"/>
              </a:lnSpc>
              <a:spcAft>
                <a:spcPts val="1000"/>
              </a:spcAft>
            </a:pPr>
            <a:endParaRPr lang="en-US" sz="1250" b="1" i="0" dirty="0">
              <a:effectLst/>
            </a:endParaRPr>
          </a:p>
          <a:p>
            <a:pPr algn="l" fontAlgn="base">
              <a:lnSpc>
                <a:spcPct val="112000"/>
              </a:lnSpc>
              <a:spcAft>
                <a:spcPts val="1000"/>
              </a:spcAft>
            </a:pPr>
            <a:endParaRPr lang="en-US" sz="1250" b="1" dirty="0"/>
          </a:p>
          <a:p>
            <a:pPr algn="l" fontAlgn="base">
              <a:lnSpc>
                <a:spcPct val="112000"/>
              </a:lnSpc>
              <a:spcAft>
                <a:spcPts val="1000"/>
              </a:spcAft>
            </a:pPr>
            <a:endParaRPr lang="en-US" sz="1250" b="1" i="0" dirty="0">
              <a:effectLst/>
            </a:endParaRPr>
          </a:p>
          <a:p>
            <a:pPr algn="l" fontAlgn="base">
              <a:lnSpc>
                <a:spcPct val="112000"/>
              </a:lnSpc>
              <a:spcAft>
                <a:spcPts val="1000"/>
              </a:spcAft>
            </a:pPr>
            <a:endParaRPr lang="en-US" sz="1250" b="1" dirty="0"/>
          </a:p>
          <a:p>
            <a:pPr algn="l" fontAlgn="base">
              <a:lnSpc>
                <a:spcPct val="112000"/>
              </a:lnSpc>
              <a:spcAft>
                <a:spcPts val="1000"/>
              </a:spcAft>
            </a:pPr>
            <a:endParaRPr lang="en-US" sz="1250" b="1" i="0" dirty="0">
              <a:effectLst/>
            </a:endParaRPr>
          </a:p>
          <a:p>
            <a:pPr algn="l" fontAlgn="base">
              <a:lnSpc>
                <a:spcPct val="112000"/>
              </a:lnSpc>
              <a:spcAft>
                <a:spcPts val="1000"/>
              </a:spcAft>
            </a:pPr>
            <a:endParaRPr lang="en-US" sz="1250" b="1" dirty="0"/>
          </a:p>
          <a:p>
            <a:pPr algn="l" fontAlgn="base">
              <a:lnSpc>
                <a:spcPct val="112000"/>
              </a:lnSpc>
              <a:spcAft>
                <a:spcPts val="1000"/>
              </a:spcAft>
            </a:pPr>
            <a:endParaRPr lang="en-US" sz="1250" b="1" dirty="0"/>
          </a:p>
          <a:p>
            <a:pPr>
              <a:lnSpc>
                <a:spcPct val="112000"/>
              </a:lnSpc>
              <a:spcAft>
                <a:spcPts val="1000"/>
              </a:spcAft>
            </a:pPr>
            <a:r>
              <a:rPr lang="en-US" sz="1250" dirty="0">
                <a:effectLst/>
                <a:ea typeface="Calibri" panose="020F0502020204030204" pitchFamily="34" charset="0"/>
                <a:cs typeface="Times New Roman" panose="02020603050405020304" pitchFamily="18" charset="0"/>
              </a:rPr>
              <a:t>This graph uses reports from three trusted sources to clearly illustrate prices have already rebounded after experiencing only slight declines nationally. That’s a far cry from the crash so many articles called for.</a:t>
            </a:r>
          </a:p>
          <a:p>
            <a:pPr algn="l" fontAlgn="base">
              <a:lnSpc>
                <a:spcPct val="112000"/>
              </a:lnSpc>
              <a:spcAft>
                <a:spcPts val="1000"/>
              </a:spcAft>
            </a:pPr>
            <a:endParaRPr lang="en-US" sz="1250" b="1" dirty="0"/>
          </a:p>
          <a:p>
            <a:pPr algn="l" fontAlgn="base">
              <a:lnSpc>
                <a:spcPct val="112000"/>
              </a:lnSpc>
              <a:spcAft>
                <a:spcPts val="1000"/>
              </a:spcAft>
            </a:pPr>
            <a:endParaRPr lang="en-US" sz="1250" b="1" i="0" dirty="0">
              <a:effectLst/>
            </a:endParaRPr>
          </a:p>
          <a:p>
            <a:pPr algn="l" fontAlgn="base">
              <a:lnSpc>
                <a:spcPct val="112000"/>
              </a:lnSpc>
              <a:spcAft>
                <a:spcPts val="1000"/>
              </a:spcAft>
            </a:pPr>
            <a:endParaRPr lang="en-US" sz="1250" b="1" dirty="0"/>
          </a:p>
          <a:p>
            <a:pPr algn="l" fontAlgn="base">
              <a:lnSpc>
                <a:spcPct val="112000"/>
              </a:lnSpc>
              <a:spcAft>
                <a:spcPts val="1000"/>
              </a:spcAft>
            </a:pPr>
            <a:endParaRPr lang="en-US" sz="1250" b="1" i="0" dirty="0">
              <a:effectLst/>
            </a:endParaRPr>
          </a:p>
          <a:p>
            <a:pPr algn="l" fontAlgn="base">
              <a:lnSpc>
                <a:spcPct val="112000"/>
              </a:lnSpc>
              <a:spcAft>
                <a:spcPts val="1000"/>
              </a:spcAft>
            </a:pPr>
            <a:endParaRPr lang="en-US" sz="1250" b="1" dirty="0"/>
          </a:p>
          <a:p>
            <a:pPr algn="l" fontAlgn="base">
              <a:lnSpc>
                <a:spcPct val="112000"/>
              </a:lnSpc>
              <a:spcAft>
                <a:spcPts val="1000"/>
              </a:spcAft>
            </a:pPr>
            <a:endParaRPr lang="en-US" sz="1250" b="1" i="0" dirty="0">
              <a:effectLst/>
            </a:endParaRPr>
          </a:p>
          <a:p>
            <a:pPr algn="l" fontAlgn="base">
              <a:lnSpc>
                <a:spcPct val="112000"/>
              </a:lnSpc>
              <a:spcAft>
                <a:spcPts val="1000"/>
              </a:spcAft>
            </a:pPr>
            <a:endParaRPr lang="en-US" sz="1250" b="1" dirty="0"/>
          </a:p>
          <a:p>
            <a:pPr algn="l" fontAlgn="base">
              <a:lnSpc>
                <a:spcPct val="112000"/>
              </a:lnSpc>
              <a:spcAft>
                <a:spcPts val="1000"/>
              </a:spcAft>
            </a:pPr>
            <a:endParaRPr lang="en-US" sz="1250" b="1" i="0" dirty="0">
              <a:effectLst/>
            </a:endParaRPr>
          </a:p>
          <a:p>
            <a:pPr algn="l" fontAlgn="base">
              <a:lnSpc>
                <a:spcPct val="112000"/>
              </a:lnSpc>
              <a:spcAft>
                <a:spcPts val="1000"/>
              </a:spcAft>
            </a:pPr>
            <a:endParaRPr lang="en-US" sz="1250" b="1" dirty="0"/>
          </a:p>
          <a:p>
            <a:pPr fontAlgn="base">
              <a:lnSpc>
                <a:spcPct val="112000"/>
              </a:lnSpc>
              <a:spcAft>
                <a:spcPts val="1000"/>
              </a:spcAft>
            </a:pPr>
            <a:endParaRPr lang="en-US" sz="1250" dirty="0">
              <a:effectLst/>
              <a:ea typeface="Calibri" panose="020F0502020204030204" pitchFamily="34" charset="0"/>
              <a:cs typeface="Times New Roman" panose="02020603050405020304" pitchFamily="18" charset="0"/>
            </a:endParaRPr>
          </a:p>
          <a:p>
            <a:pPr algn="l" fontAlgn="base">
              <a:lnSpc>
                <a:spcPct val="112000"/>
              </a:lnSpc>
              <a:spcAft>
                <a:spcPts val="1000"/>
              </a:spcAft>
            </a:pPr>
            <a:endParaRPr lang="en-US" sz="1250" b="1" i="0" dirty="0">
              <a:effectLst/>
            </a:endParaRPr>
          </a:p>
          <a:p>
            <a:pPr algn="l" fontAlgn="base">
              <a:lnSpc>
                <a:spcPct val="112000"/>
              </a:lnSpc>
              <a:spcAft>
                <a:spcPts val="1000"/>
              </a:spcAft>
            </a:pPr>
            <a:endParaRPr lang="en-US" sz="1250" b="0" i="0" dirty="0">
              <a:effectLst/>
            </a:endParaRPr>
          </a:p>
        </p:txBody>
      </p:sp>
      <p:sp>
        <p:nvSpPr>
          <p:cNvPr id="3" name="TextBox 2">
            <a:extLst>
              <a:ext uri="{FF2B5EF4-FFF2-40B4-BE49-F238E27FC236}">
                <a16:creationId xmlns:a16="http://schemas.microsoft.com/office/drawing/2014/main" id="{DC6D895E-D872-A649-8D1F-2C10CFF35718}"/>
              </a:ext>
            </a:extLst>
          </p:cNvPr>
          <p:cNvSpPr txBox="1"/>
          <p:nvPr/>
        </p:nvSpPr>
        <p:spPr>
          <a:xfrm>
            <a:off x="471951" y="2172558"/>
            <a:ext cx="6858000" cy="1550509"/>
          </a:xfrm>
          <a:prstGeom prst="rect">
            <a:avLst/>
          </a:prstGeom>
          <a:noFill/>
        </p:spPr>
        <p:txBody>
          <a:bodyPr wrap="square" lIns="0" tIns="320040" rIns="0" bIns="0" rtlCol="0" anchor="t">
            <a:noAutofit/>
          </a:bodyPr>
          <a:lstStyle/>
          <a:p>
            <a:pPr>
              <a:lnSpc>
                <a:spcPct val="114000"/>
              </a:lnSpc>
              <a:spcAft>
                <a:spcPts val="1000"/>
              </a:spcAft>
            </a:pPr>
            <a:r>
              <a:rPr lang="en-US" sz="1500" i="1" dirty="0">
                <a:solidFill>
                  <a:schemeClr val="bg2"/>
                </a:solidFill>
                <a:latin typeface="Georgia"/>
              </a:rPr>
              <a:t>In late 2022, some experts said home prices would crash in 2023. That made a lot of people worried about the strength of the residential real estate market</a:t>
            </a:r>
            <a:r>
              <a:rPr lang="en-US" sz="1500" i="1" dirty="0">
                <a:solidFill>
                  <a:schemeClr val="tx1">
                    <a:lumMod val="50000"/>
                    <a:lumOff val="50000"/>
                  </a:schemeClr>
                </a:solidFill>
                <a:latin typeface="Georgia"/>
              </a:rPr>
              <a:t>. </a:t>
            </a:r>
            <a:br>
              <a:rPr lang="en-US" sz="1500" i="1" dirty="0">
                <a:solidFill>
                  <a:schemeClr val="tx1">
                    <a:lumMod val="50000"/>
                    <a:lumOff val="50000"/>
                  </a:schemeClr>
                </a:solidFill>
                <a:latin typeface="Georgia"/>
              </a:rPr>
            </a:br>
            <a:r>
              <a:rPr lang="en-US" sz="1500" i="1" dirty="0">
                <a:solidFill>
                  <a:schemeClr val="tx1">
                    <a:lumMod val="50000"/>
                    <a:lumOff val="50000"/>
                  </a:schemeClr>
                </a:solidFill>
                <a:latin typeface="Georgia"/>
              </a:rPr>
              <a:t>If you’re one of them, here's what you should understand.</a:t>
            </a:r>
            <a:endParaRPr lang="en-US" sz="1500" i="1" strike="sngStrike" dirty="0">
              <a:solidFill>
                <a:schemeClr val="tx1">
                  <a:lumMod val="50000"/>
                  <a:lumOff val="50000"/>
                </a:schemeClr>
              </a:solidFill>
              <a:latin typeface="Georgia"/>
            </a:endParaRPr>
          </a:p>
        </p:txBody>
      </p:sp>
      <p:sp>
        <p:nvSpPr>
          <p:cNvPr id="47" name="Rectangle 46">
            <a:extLst>
              <a:ext uri="{FF2B5EF4-FFF2-40B4-BE49-F238E27FC236}">
                <a16:creationId xmlns:a16="http://schemas.microsoft.com/office/drawing/2014/main" id="{BBE2A41C-436F-C54D-FA3D-14E512B4F822}"/>
              </a:ext>
            </a:extLst>
          </p:cNvPr>
          <p:cNvSpPr/>
          <p:nvPr/>
        </p:nvSpPr>
        <p:spPr>
          <a:xfrm>
            <a:off x="0" y="-10130"/>
            <a:ext cx="7772400" cy="2185214"/>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594360" rIns="502920" bIns="594360" rtlCol="0" anchor="t" anchorCtr="0">
            <a:spAutoFit/>
          </a:bodyPr>
          <a:lstStyle/>
          <a:p>
            <a:pPr lvl="0">
              <a:spcAft>
                <a:spcPts val="1000"/>
              </a:spcAft>
            </a:pPr>
            <a:r>
              <a:rPr lang="en-US" sz="3200" dirty="0">
                <a:solidFill>
                  <a:srgbClr val="FFFFFF"/>
                </a:solidFill>
              </a:rPr>
              <a:t>Home Prices Are </a:t>
            </a:r>
            <a:br>
              <a:rPr lang="en-US" sz="3200" dirty="0">
                <a:solidFill>
                  <a:srgbClr val="FFFFFF"/>
                </a:solidFill>
              </a:rPr>
            </a:br>
            <a:r>
              <a:rPr lang="en-US" sz="3200" dirty="0">
                <a:solidFill>
                  <a:srgbClr val="FFFFFF"/>
                </a:solidFill>
              </a:rPr>
              <a:t>Not Falling</a:t>
            </a:r>
          </a:p>
        </p:txBody>
      </p:sp>
      <p:sp>
        <p:nvSpPr>
          <p:cNvPr id="7" name="TextBox 6">
            <a:extLst>
              <a:ext uri="{FF2B5EF4-FFF2-40B4-BE49-F238E27FC236}">
                <a16:creationId xmlns:a16="http://schemas.microsoft.com/office/drawing/2014/main" id="{C91632A2-231A-C9BB-FC16-010698A64D78}"/>
              </a:ext>
            </a:extLst>
          </p:cNvPr>
          <p:cNvSpPr txBox="1"/>
          <p:nvPr/>
        </p:nvSpPr>
        <p:spPr>
          <a:xfrm>
            <a:off x="615691" y="4576866"/>
            <a:ext cx="6536347" cy="423193"/>
          </a:xfrm>
          <a:prstGeom prst="rect">
            <a:avLst/>
          </a:prstGeom>
          <a:noFill/>
        </p:spPr>
        <p:txBody>
          <a:bodyPr wrap="square" lIns="0" tIns="0" rIns="0" bIns="0" rtlCol="0">
            <a:spAutoFit/>
          </a:bodyPr>
          <a:lstStyle/>
          <a:p>
            <a:pPr algn="ctr">
              <a:spcAft>
                <a:spcPts val="500"/>
              </a:spcAft>
            </a:pPr>
            <a:r>
              <a:rPr lang="en-US" sz="1500" b="1" dirty="0">
                <a:solidFill>
                  <a:schemeClr val="bg2"/>
                </a:solidFill>
                <a:latin typeface="Arial" panose="020B0604020202020204" pitchFamily="34" charset="0"/>
                <a:cs typeface="Arial" panose="020B0604020202020204" pitchFamily="34" charset="0"/>
              </a:rPr>
              <a:t>Percent Change in Home Values</a:t>
            </a:r>
            <a:br>
              <a:rPr lang="en-US" sz="1500" b="1" dirty="0">
                <a:solidFill>
                  <a:schemeClr val="bg2"/>
                </a:solidFill>
                <a:latin typeface="Arial" panose="020B0604020202020204" pitchFamily="34" charset="0"/>
                <a:cs typeface="Arial" panose="020B0604020202020204" pitchFamily="34" charset="0"/>
              </a:rPr>
            </a:br>
            <a:r>
              <a:rPr lang="en-US" sz="1250" i="1" dirty="0">
                <a:solidFill>
                  <a:schemeClr val="bg2"/>
                </a:solidFill>
                <a:latin typeface="Georgia" panose="02040502050405020303" pitchFamily="18" charset="0"/>
                <a:cs typeface="Arial" panose="020B0604020202020204" pitchFamily="34" charset="0"/>
              </a:rPr>
              <a:t>Month-Over-Month</a:t>
            </a:r>
          </a:p>
        </p:txBody>
      </p:sp>
      <p:graphicFrame>
        <p:nvGraphicFramePr>
          <p:cNvPr id="2" name="Chart 1">
            <a:extLst>
              <a:ext uri="{FF2B5EF4-FFF2-40B4-BE49-F238E27FC236}">
                <a16:creationId xmlns:a16="http://schemas.microsoft.com/office/drawing/2014/main" id="{625EE323-2F75-8F4E-6C4D-CAAA83919BDF}"/>
              </a:ext>
            </a:extLst>
          </p:cNvPr>
          <p:cNvGraphicFramePr/>
          <p:nvPr>
            <p:extLst>
              <p:ext uri="{D42A27DB-BD31-4B8C-83A1-F6EECF244321}">
                <p14:modId xmlns:p14="http://schemas.microsoft.com/office/powerpoint/2010/main" val="645339186"/>
              </p:ext>
            </p:extLst>
          </p:nvPr>
        </p:nvGraphicFramePr>
        <p:xfrm>
          <a:off x="364378" y="5198098"/>
          <a:ext cx="7056237" cy="989386"/>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2">
            <a:extLst>
              <a:ext uri="{FF2B5EF4-FFF2-40B4-BE49-F238E27FC236}">
                <a16:creationId xmlns:a16="http://schemas.microsoft.com/office/drawing/2014/main" id="{E6BD0F31-1617-5805-CE3D-CC3DEC8E037E}"/>
              </a:ext>
            </a:extLst>
          </p:cNvPr>
          <p:cNvSpPr txBox="1">
            <a:spLocks/>
          </p:cNvSpPr>
          <p:nvPr/>
        </p:nvSpPr>
        <p:spPr>
          <a:xfrm>
            <a:off x="481582" y="5146045"/>
            <a:ext cx="6833617" cy="318903"/>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32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1600" b="0" dirty="0">
                <a:solidFill>
                  <a:srgbClr val="303840"/>
                </a:solidFill>
                <a:latin typeface="Arial" panose="020B0604020202020204"/>
              </a:rPr>
              <a:t>Case-Shiller</a:t>
            </a:r>
            <a:endParaRPr kumimoji="0" lang="en-US" sz="1600" b="0" i="0" u="none" strike="noStrike" kern="1200" cap="none" spc="0" normalizeH="0" baseline="0" noProof="0" dirty="0">
              <a:ln>
                <a:noFill/>
              </a:ln>
              <a:solidFill>
                <a:srgbClr val="303840"/>
              </a:solidFill>
              <a:effectLst/>
              <a:uLnTx/>
              <a:uFillTx/>
              <a:latin typeface="Arial" panose="020B0604020202020204"/>
              <a:ea typeface="+mj-ea"/>
              <a:cs typeface="+mj-cs"/>
            </a:endParaRPr>
          </a:p>
        </p:txBody>
      </p:sp>
      <p:graphicFrame>
        <p:nvGraphicFramePr>
          <p:cNvPr id="5" name="Chart 4">
            <a:extLst>
              <a:ext uri="{FF2B5EF4-FFF2-40B4-BE49-F238E27FC236}">
                <a16:creationId xmlns:a16="http://schemas.microsoft.com/office/drawing/2014/main" id="{9A556DFF-FA35-5735-72EE-E62AE3600D75}"/>
              </a:ext>
            </a:extLst>
          </p:cNvPr>
          <p:cNvGraphicFramePr/>
          <p:nvPr>
            <p:extLst>
              <p:ext uri="{D42A27DB-BD31-4B8C-83A1-F6EECF244321}">
                <p14:modId xmlns:p14="http://schemas.microsoft.com/office/powerpoint/2010/main" val="1355921337"/>
              </p:ext>
            </p:extLst>
          </p:nvPr>
        </p:nvGraphicFramePr>
        <p:xfrm>
          <a:off x="469672" y="6420296"/>
          <a:ext cx="6963416" cy="931599"/>
        </p:xfrm>
        <a:graphic>
          <a:graphicData uri="http://schemas.openxmlformats.org/drawingml/2006/chart">
            <c:chart xmlns:c="http://schemas.openxmlformats.org/drawingml/2006/chart" xmlns:r="http://schemas.openxmlformats.org/officeDocument/2006/relationships" r:id="rId4"/>
          </a:graphicData>
        </a:graphic>
      </p:graphicFrame>
      <p:sp>
        <p:nvSpPr>
          <p:cNvPr id="8" name="Title 2">
            <a:extLst>
              <a:ext uri="{FF2B5EF4-FFF2-40B4-BE49-F238E27FC236}">
                <a16:creationId xmlns:a16="http://schemas.microsoft.com/office/drawing/2014/main" id="{0FCD4C6F-CC8E-2CC0-DDA5-F10A268ED8A0}"/>
              </a:ext>
            </a:extLst>
          </p:cNvPr>
          <p:cNvSpPr txBox="1">
            <a:spLocks/>
          </p:cNvSpPr>
          <p:nvPr/>
        </p:nvSpPr>
        <p:spPr>
          <a:xfrm>
            <a:off x="481582" y="6282067"/>
            <a:ext cx="6821146" cy="318903"/>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32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303840"/>
                </a:solidFill>
                <a:effectLst/>
                <a:uLnTx/>
                <a:uFillTx/>
                <a:latin typeface="Arial" panose="020B0604020202020204"/>
                <a:ea typeface="+mj-ea"/>
                <a:cs typeface="+mj-cs"/>
              </a:rPr>
              <a:t>Fre</a:t>
            </a:r>
            <a:r>
              <a:rPr lang="en-US" sz="1600" b="0" dirty="0" err="1">
                <a:solidFill>
                  <a:srgbClr val="303840"/>
                </a:solidFill>
                <a:latin typeface="Arial" panose="020B0604020202020204"/>
              </a:rPr>
              <a:t>ddie</a:t>
            </a:r>
            <a:r>
              <a:rPr lang="en-US" sz="1600" b="0" dirty="0">
                <a:solidFill>
                  <a:srgbClr val="303840"/>
                </a:solidFill>
                <a:latin typeface="Arial" panose="020B0604020202020204"/>
              </a:rPr>
              <a:t> Mac</a:t>
            </a:r>
            <a:endParaRPr kumimoji="0" lang="en-US" sz="1600" b="0" i="0" u="none" strike="noStrike" kern="1200" cap="none" spc="0" normalizeH="0" baseline="0" noProof="0" dirty="0">
              <a:ln>
                <a:noFill/>
              </a:ln>
              <a:solidFill>
                <a:srgbClr val="303840"/>
              </a:solidFill>
              <a:effectLst/>
              <a:uLnTx/>
              <a:uFillTx/>
              <a:latin typeface="Arial" panose="020B0604020202020204"/>
              <a:ea typeface="+mj-ea"/>
              <a:cs typeface="+mj-cs"/>
            </a:endParaRPr>
          </a:p>
        </p:txBody>
      </p:sp>
      <p:graphicFrame>
        <p:nvGraphicFramePr>
          <p:cNvPr id="9" name="Chart 8">
            <a:extLst>
              <a:ext uri="{FF2B5EF4-FFF2-40B4-BE49-F238E27FC236}">
                <a16:creationId xmlns:a16="http://schemas.microsoft.com/office/drawing/2014/main" id="{DDB9B451-9BE5-1485-2910-52FBE942FA0D}"/>
              </a:ext>
            </a:extLst>
          </p:cNvPr>
          <p:cNvGraphicFramePr/>
          <p:nvPr>
            <p:extLst>
              <p:ext uri="{D42A27DB-BD31-4B8C-83A1-F6EECF244321}">
                <p14:modId xmlns:p14="http://schemas.microsoft.com/office/powerpoint/2010/main" val="1937159124"/>
              </p:ext>
            </p:extLst>
          </p:nvPr>
        </p:nvGraphicFramePr>
        <p:xfrm>
          <a:off x="457200" y="7333004"/>
          <a:ext cx="6963416" cy="1461796"/>
        </p:xfrm>
        <a:graphic>
          <a:graphicData uri="http://schemas.openxmlformats.org/drawingml/2006/chart">
            <c:chart xmlns:c="http://schemas.openxmlformats.org/drawingml/2006/chart" xmlns:r="http://schemas.openxmlformats.org/officeDocument/2006/relationships" r:id="rId5"/>
          </a:graphicData>
        </a:graphic>
      </p:graphicFrame>
      <p:sp>
        <p:nvSpPr>
          <p:cNvPr id="10" name="Title 2">
            <a:extLst>
              <a:ext uri="{FF2B5EF4-FFF2-40B4-BE49-F238E27FC236}">
                <a16:creationId xmlns:a16="http://schemas.microsoft.com/office/drawing/2014/main" id="{CF3144D3-5DB6-718C-AC79-4E55B372C47C}"/>
              </a:ext>
            </a:extLst>
          </p:cNvPr>
          <p:cNvSpPr txBox="1">
            <a:spLocks/>
          </p:cNvSpPr>
          <p:nvPr/>
        </p:nvSpPr>
        <p:spPr>
          <a:xfrm>
            <a:off x="481582" y="7362335"/>
            <a:ext cx="6833618" cy="318903"/>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32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1600" b="0" dirty="0">
                <a:solidFill>
                  <a:srgbClr val="303840"/>
                </a:solidFill>
                <a:latin typeface="Arial" panose="020B0604020202020204"/>
              </a:rPr>
              <a:t>CoreLogic</a:t>
            </a:r>
            <a:endParaRPr kumimoji="0" lang="en-US" sz="1600" b="0" i="0" u="none" strike="noStrike" kern="1200" cap="none" spc="0" normalizeH="0" baseline="0" noProof="0" dirty="0">
              <a:ln>
                <a:noFill/>
              </a:ln>
              <a:solidFill>
                <a:srgbClr val="303840"/>
              </a:solidFill>
              <a:effectLst/>
              <a:uLnTx/>
              <a:uFillTx/>
              <a:latin typeface="Arial" panose="020B0604020202020204"/>
              <a:ea typeface="+mj-ea"/>
              <a:cs typeface="+mj-cs"/>
            </a:endParaRPr>
          </a:p>
        </p:txBody>
      </p:sp>
      <p:cxnSp>
        <p:nvCxnSpPr>
          <p:cNvPr id="11" name="Straight Connector 10">
            <a:extLst>
              <a:ext uri="{FF2B5EF4-FFF2-40B4-BE49-F238E27FC236}">
                <a16:creationId xmlns:a16="http://schemas.microsoft.com/office/drawing/2014/main" id="{4F712A0F-D3B9-BA55-820D-CE5C89AC213F}"/>
              </a:ext>
            </a:extLst>
          </p:cNvPr>
          <p:cNvCxnSpPr>
            <a:cxnSpLocks/>
          </p:cNvCxnSpPr>
          <p:nvPr/>
        </p:nvCxnSpPr>
        <p:spPr>
          <a:xfrm>
            <a:off x="479973" y="5825317"/>
            <a:ext cx="684339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F712A0F-D3B9-BA55-820D-CE5C89AC213F}"/>
              </a:ext>
            </a:extLst>
          </p:cNvPr>
          <p:cNvCxnSpPr>
            <a:cxnSpLocks/>
          </p:cNvCxnSpPr>
          <p:nvPr/>
        </p:nvCxnSpPr>
        <p:spPr>
          <a:xfrm>
            <a:off x="488095" y="6899207"/>
            <a:ext cx="682710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descr="A row of houses with blue sky&#10;&#10;Description automatically generated">
            <a:extLst>
              <a:ext uri="{FF2B5EF4-FFF2-40B4-BE49-F238E27FC236}">
                <a16:creationId xmlns:a16="http://schemas.microsoft.com/office/drawing/2014/main" id="{76B3F5C2-D625-33E1-CDF8-1506833BA89C}"/>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t="-42" r="-1"/>
          <a:stretch/>
        </p:blipFill>
        <p:spPr>
          <a:xfrm>
            <a:off x="4691270" y="-3437"/>
            <a:ext cx="3078793" cy="2181447"/>
          </a:xfrm>
          <a:prstGeom prst="rect">
            <a:avLst/>
          </a:prstGeom>
        </p:spPr>
      </p:pic>
    </p:spTree>
    <p:extLst>
      <p:ext uri="{BB962C8B-B14F-4D97-AF65-F5344CB8AC3E}">
        <p14:creationId xmlns:p14="http://schemas.microsoft.com/office/powerpoint/2010/main" val="33094562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12</a:t>
            </a:fld>
            <a:endParaRPr lang="en-US" dirty="0"/>
          </a:p>
        </p:txBody>
      </p:sp>
      <p:graphicFrame>
        <p:nvGraphicFramePr>
          <p:cNvPr id="10" name="Table 10">
            <a:extLst>
              <a:ext uri="{FF2B5EF4-FFF2-40B4-BE49-F238E27FC236}">
                <a16:creationId xmlns:a16="http://schemas.microsoft.com/office/drawing/2014/main" id="{4E9B66C5-E021-D04F-B4D6-ADA2D485F08A}"/>
              </a:ext>
            </a:extLst>
          </p:cNvPr>
          <p:cNvGraphicFramePr>
            <a:graphicFrameLocks noGrp="1"/>
          </p:cNvGraphicFramePr>
          <p:nvPr>
            <p:extLst>
              <p:ext uri="{D42A27DB-BD31-4B8C-83A1-F6EECF244321}">
                <p14:modId xmlns:p14="http://schemas.microsoft.com/office/powerpoint/2010/main" val="404138924"/>
              </p:ext>
            </p:extLst>
          </p:nvPr>
        </p:nvGraphicFramePr>
        <p:xfrm>
          <a:off x="473589" y="8200609"/>
          <a:ext cx="6841784" cy="1203325"/>
        </p:xfrm>
        <a:graphic>
          <a:graphicData uri="http://schemas.openxmlformats.org/drawingml/2006/table">
            <a:tbl>
              <a:tblPr firstRow="1" bandRow="1">
                <a:tableStyleId>{5C22544A-7EE6-4342-B048-85BDC9FD1C3A}</a:tableStyleId>
              </a:tblPr>
              <a:tblGrid>
                <a:gridCol w="6841784">
                  <a:extLst>
                    <a:ext uri="{9D8B030D-6E8A-4147-A177-3AD203B41FA5}">
                      <a16:colId xmlns:a16="http://schemas.microsoft.com/office/drawing/2014/main" val="1303912461"/>
                    </a:ext>
                  </a:extLst>
                </a:gridCol>
              </a:tblGrid>
              <a:tr h="477207">
                <a:tc>
                  <a:txBody>
                    <a:bodyPr/>
                    <a:lstStyle/>
                    <a:p>
                      <a:pPr>
                        <a:lnSpc>
                          <a:spcPct val="110000"/>
                        </a:lnSpc>
                        <a:spcAft>
                          <a:spcPts val="500"/>
                        </a:spcAft>
                      </a:pPr>
                      <a:r>
                        <a:rPr lang="en-US" sz="1500" dirty="0">
                          <a:solidFill>
                            <a:schemeClr val="accent2"/>
                          </a:solidFill>
                        </a:rPr>
                        <a:t>Bottom Line</a:t>
                      </a:r>
                    </a:p>
                    <a:p>
                      <a:pPr>
                        <a:lnSpc>
                          <a:spcPct val="110000"/>
                        </a:lnSpc>
                        <a:spcAft>
                          <a:spcPts val="500"/>
                        </a:spcAft>
                      </a:pPr>
                      <a:r>
                        <a:rPr lang="en-US" sz="1350" b="0" i="1" dirty="0">
                          <a:solidFill>
                            <a:schemeClr val="bg2"/>
                          </a:solidFill>
                          <a:latin typeface="Georgia"/>
                        </a:rPr>
                        <a:t>Even though the media may make things sound doom and gloom, the data shows home prices aren’t falling anymore. So, don’t let the headlines scare you or delay your plans. Let’s connect so you have a trusted resource to cut through the noise and tell you what’s really happening in our area.</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2" name="Rectangle 1">
            <a:extLst>
              <a:ext uri="{FF2B5EF4-FFF2-40B4-BE49-F238E27FC236}">
                <a16:creationId xmlns:a16="http://schemas.microsoft.com/office/drawing/2014/main" id="{FABAC463-273B-A442-94C3-CF1E717A5588}"/>
              </a:ext>
            </a:extLst>
          </p:cNvPr>
          <p:cNvSpPr/>
          <p:nvPr/>
        </p:nvSpPr>
        <p:spPr>
          <a:xfrm>
            <a:off x="363643" y="604380"/>
            <a:ext cx="7042724" cy="6769289"/>
          </a:xfrm>
          <a:prstGeom prst="rect">
            <a:avLst/>
          </a:prstGeom>
        </p:spPr>
        <p:txBody>
          <a:bodyPr wrap="square" lIns="91440" tIns="45720" rIns="91440" bIns="45720" anchor="t">
            <a:spAutoFit/>
          </a:bodyPr>
          <a:lstStyle/>
          <a:p>
            <a:pPr>
              <a:lnSpc>
                <a:spcPct val="112000"/>
              </a:lnSpc>
              <a:spcAft>
                <a:spcPts val="1000"/>
              </a:spcAft>
            </a:pPr>
            <a:r>
              <a:rPr lang="en-US" sz="1250" dirty="0">
                <a:effectLst/>
                <a:ea typeface="Calibri" panose="020F0502020204030204" pitchFamily="34" charset="0"/>
                <a:cs typeface="Times New Roman" panose="02020603050405020304" pitchFamily="18" charset="0"/>
              </a:rPr>
              <a:t>The declines that did happen, weren’t drastic but were short-lived. As Nicole Friedman, a reporter at the </a:t>
            </a:r>
            <a:r>
              <a:rPr lang="en-US" sz="1250" i="1" dirty="0">
                <a:effectLst/>
                <a:ea typeface="Calibri" panose="020F0502020204030204" pitchFamily="34" charset="0"/>
                <a:cs typeface="Times New Roman" panose="02020603050405020304" pitchFamily="18" charset="0"/>
              </a:rPr>
              <a:t>Wall Street Journal </a:t>
            </a:r>
            <a:r>
              <a:rPr lang="en-US" sz="1250" dirty="0">
                <a:effectLst/>
                <a:ea typeface="Calibri" panose="020F0502020204030204" pitchFamily="34" charset="0"/>
                <a:cs typeface="Times New Roman" panose="02020603050405020304" pitchFamily="18" charset="0"/>
              </a:rPr>
              <a:t>(WSJ), says:</a:t>
            </a:r>
          </a:p>
          <a:p>
            <a:pPr marL="457200">
              <a:lnSpc>
                <a:spcPct val="112000"/>
              </a:lnSpc>
              <a:spcAft>
                <a:spcPts val="1000"/>
              </a:spcAft>
            </a:pPr>
            <a:r>
              <a:rPr lang="en-US" sz="1250" i="1" dirty="0">
                <a:solidFill>
                  <a:schemeClr val="bg2"/>
                </a:solidFill>
              </a:rPr>
              <a:t>“</a:t>
            </a:r>
            <a:r>
              <a:rPr lang="en-US" sz="1250" b="1" i="1" dirty="0">
                <a:solidFill>
                  <a:schemeClr val="bg2"/>
                </a:solidFill>
              </a:rPr>
              <a:t>Home prices aren’t falling anymore </a:t>
            </a:r>
            <a:r>
              <a:rPr lang="en-US" sz="1250" i="1" dirty="0">
                <a:solidFill>
                  <a:schemeClr val="bg2"/>
                </a:solidFill>
              </a:rPr>
              <a:t>. . . The surprisingly quick recovery suggests that the residential real-estate downturn is turning out to be shorter and shallower than many housing economists expected . . .”</a:t>
            </a:r>
            <a:endParaRPr lang="en-US" sz="1250" b="1" dirty="0"/>
          </a:p>
          <a:p>
            <a:pPr marL="0" marR="0">
              <a:lnSpc>
                <a:spcPct val="112000"/>
              </a:lnSpc>
              <a:spcBef>
                <a:spcPts val="0"/>
              </a:spcBef>
              <a:spcAft>
                <a:spcPts val="1000"/>
              </a:spcAft>
            </a:pPr>
            <a:r>
              <a:rPr lang="en-US" sz="1250" dirty="0">
                <a:effectLst/>
                <a:ea typeface="Calibri" panose="020F0502020204030204" pitchFamily="34" charset="0"/>
                <a:cs typeface="Times New Roman" panose="02020603050405020304" pitchFamily="18" charset="0"/>
              </a:rPr>
              <a:t>Even though some media coverage made a big deal about home prices pulling back, the slight correction that happened is already in the rearview mirror. Basically, this data shows you, nationally, home prices aren’t falling anymore – they’re actually going back up.</a:t>
            </a:r>
          </a:p>
          <a:p>
            <a:pPr>
              <a:lnSpc>
                <a:spcPct val="112000"/>
              </a:lnSpc>
              <a:spcAft>
                <a:spcPts val="1000"/>
              </a:spcAft>
            </a:pPr>
            <a:r>
              <a:rPr lang="en-US" sz="1400" b="1" dirty="0">
                <a:solidFill>
                  <a:schemeClr val="tx2"/>
                </a:solidFill>
              </a:rPr>
              <a:t>What’s Next for Home Prices?</a:t>
            </a:r>
            <a:endParaRPr lang="en-US" sz="1400" b="0" i="0" dirty="0">
              <a:effectLst/>
            </a:endParaRPr>
          </a:p>
          <a:p>
            <a:pPr>
              <a:lnSpc>
                <a:spcPct val="112000"/>
              </a:lnSpc>
              <a:spcAft>
                <a:spcPts val="1000"/>
              </a:spcAft>
            </a:pPr>
            <a:r>
              <a:rPr lang="en-US" sz="1250" b="1" dirty="0">
                <a:effectLst/>
                <a:ea typeface="Calibri" panose="020F0502020204030204" pitchFamily="34" charset="0"/>
                <a:cs typeface="Times New Roman" panose="02020603050405020304" pitchFamily="18" charset="0"/>
              </a:rPr>
              <a:t>The consensus from experts is that home price growth will continue in the years ahead and is returning to normal levels for the market. </a:t>
            </a:r>
            <a:r>
              <a:rPr lang="en-US" sz="1250" dirty="0">
                <a:effectLst/>
                <a:ea typeface="Calibri" panose="020F0502020204030204" pitchFamily="34" charset="0"/>
                <a:cs typeface="Times New Roman" panose="02020603050405020304" pitchFamily="18" charset="0"/>
              </a:rPr>
              <a:t>That means we’ll still see home prices appreciating, just at a slower pace than the last few years – and that’s a good thing.</a:t>
            </a:r>
          </a:p>
          <a:p>
            <a:pPr>
              <a:lnSpc>
                <a:spcPct val="112000"/>
              </a:lnSpc>
              <a:spcAft>
                <a:spcPts val="1000"/>
              </a:spcAft>
            </a:pPr>
            <a:r>
              <a:rPr lang="en-US" sz="1250" dirty="0">
                <a:effectLst/>
                <a:ea typeface="Calibri" panose="020F0502020204030204" pitchFamily="34" charset="0"/>
                <a:cs typeface="Times New Roman" panose="02020603050405020304" pitchFamily="18" charset="0"/>
              </a:rPr>
              <a:t>Some news sources will see home price growth slowing and put out stories that make you think prices are falling again. In their coverage, you’ll likely see industry terms like these:</a:t>
            </a:r>
          </a:p>
          <a:p>
            <a:pPr marL="742950" lvl="1" indent="-285750">
              <a:lnSpc>
                <a:spcPct val="112000"/>
              </a:lnSpc>
              <a:spcAft>
                <a:spcPts val="1000"/>
              </a:spcAft>
              <a:buFont typeface="Arial" panose="020B0604020202020204" pitchFamily="34" charset="0"/>
              <a:buChar char="•"/>
            </a:pPr>
            <a:r>
              <a:rPr lang="en-US" sz="1250" b="1" dirty="0">
                <a:effectLst/>
                <a:ea typeface="Calibri" panose="020F0502020204030204" pitchFamily="34" charset="0"/>
                <a:cs typeface="Times New Roman" panose="02020603050405020304" pitchFamily="18" charset="0"/>
              </a:rPr>
              <a:t>Appreciation:</a:t>
            </a:r>
            <a:r>
              <a:rPr lang="en-US" sz="1250" dirty="0">
                <a:effectLst/>
                <a:ea typeface="Calibri" panose="020F0502020204030204" pitchFamily="34" charset="0"/>
                <a:cs typeface="Times New Roman" panose="02020603050405020304" pitchFamily="18" charset="0"/>
              </a:rPr>
              <a:t> when prices </a:t>
            </a:r>
            <a:r>
              <a:rPr lang="en-US" sz="1250" i="1" dirty="0">
                <a:effectLst/>
                <a:ea typeface="Calibri" panose="020F0502020204030204" pitchFamily="34" charset="0"/>
                <a:cs typeface="Times New Roman" panose="02020603050405020304" pitchFamily="18" charset="0"/>
              </a:rPr>
              <a:t>increase</a:t>
            </a:r>
            <a:r>
              <a:rPr lang="en-US" sz="1250" dirty="0">
                <a:effectLst/>
                <a:ea typeface="Calibri" panose="020F0502020204030204" pitchFamily="34" charset="0"/>
                <a:cs typeface="Times New Roman" panose="02020603050405020304" pitchFamily="18" charset="0"/>
              </a:rPr>
              <a:t>.</a:t>
            </a:r>
          </a:p>
          <a:p>
            <a:pPr marL="742950" lvl="1" indent="-285750">
              <a:lnSpc>
                <a:spcPct val="112000"/>
              </a:lnSpc>
              <a:spcAft>
                <a:spcPts val="1000"/>
              </a:spcAft>
              <a:buFont typeface="Arial" panose="020B0604020202020204" pitchFamily="34" charset="0"/>
              <a:buChar char="•"/>
            </a:pPr>
            <a:r>
              <a:rPr lang="en-US" sz="1250" b="1" dirty="0">
                <a:effectLst/>
                <a:ea typeface="Calibri" panose="020F0502020204030204" pitchFamily="34" charset="0"/>
                <a:cs typeface="Times New Roman" panose="02020603050405020304" pitchFamily="18" charset="0"/>
              </a:rPr>
              <a:t>Deceleration of appreciation:</a:t>
            </a:r>
            <a:r>
              <a:rPr lang="en-US" sz="1250" dirty="0">
                <a:effectLst/>
                <a:ea typeface="Calibri" panose="020F0502020204030204" pitchFamily="34" charset="0"/>
                <a:cs typeface="Times New Roman" panose="02020603050405020304" pitchFamily="18" charset="0"/>
              </a:rPr>
              <a:t> when prices </a:t>
            </a:r>
            <a:r>
              <a:rPr lang="en-US" sz="1250" i="1" dirty="0">
                <a:effectLst/>
                <a:ea typeface="Calibri" panose="020F0502020204030204" pitchFamily="34" charset="0"/>
                <a:cs typeface="Times New Roman" panose="02020603050405020304" pitchFamily="18" charset="0"/>
              </a:rPr>
              <a:t>continue to appreciate, but at a slower or more moderate pace</a:t>
            </a:r>
            <a:r>
              <a:rPr lang="en-US" sz="1250" dirty="0">
                <a:effectLst/>
                <a:ea typeface="Calibri" panose="020F0502020204030204" pitchFamily="34" charset="0"/>
                <a:cs typeface="Times New Roman" panose="02020603050405020304" pitchFamily="18" charset="0"/>
              </a:rPr>
              <a:t>.</a:t>
            </a:r>
          </a:p>
          <a:p>
            <a:pPr marL="742950" lvl="1" indent="-285750">
              <a:lnSpc>
                <a:spcPct val="112000"/>
              </a:lnSpc>
              <a:spcAft>
                <a:spcPts val="1000"/>
              </a:spcAft>
              <a:buFont typeface="Arial" panose="020B0604020202020204" pitchFamily="34" charset="0"/>
              <a:buChar char="•"/>
            </a:pPr>
            <a:r>
              <a:rPr lang="en-US" sz="1250" b="1" dirty="0">
                <a:effectLst/>
                <a:ea typeface="Calibri" panose="020F0502020204030204" pitchFamily="34" charset="0"/>
                <a:cs typeface="Times New Roman" panose="02020603050405020304" pitchFamily="18" charset="0"/>
              </a:rPr>
              <a:t>Depreciation: </a:t>
            </a:r>
            <a:r>
              <a:rPr lang="en-US" sz="1250" dirty="0">
                <a:effectLst/>
                <a:ea typeface="Calibri" panose="020F0502020204030204" pitchFamily="34" charset="0"/>
                <a:cs typeface="Times New Roman" panose="02020603050405020304" pitchFamily="18" charset="0"/>
              </a:rPr>
              <a:t>when prices </a:t>
            </a:r>
            <a:r>
              <a:rPr lang="en-US" sz="1250" i="1" dirty="0">
                <a:effectLst/>
                <a:ea typeface="Calibri" panose="020F0502020204030204" pitchFamily="34" charset="0"/>
                <a:cs typeface="Times New Roman" panose="02020603050405020304" pitchFamily="18" charset="0"/>
              </a:rPr>
              <a:t>decrease</a:t>
            </a:r>
            <a:r>
              <a:rPr lang="en-US" sz="1250" dirty="0">
                <a:effectLst/>
                <a:ea typeface="Calibri" panose="020F0502020204030204" pitchFamily="34" charset="0"/>
                <a:cs typeface="Times New Roman" panose="02020603050405020304" pitchFamily="18" charset="0"/>
              </a:rPr>
              <a:t>.</a:t>
            </a:r>
          </a:p>
          <a:p>
            <a:pPr>
              <a:lnSpc>
                <a:spcPct val="112000"/>
              </a:lnSpc>
              <a:spcAft>
                <a:spcPts val="1000"/>
              </a:spcAft>
            </a:pPr>
            <a:r>
              <a:rPr lang="en-US" sz="1250" dirty="0">
                <a:effectLst/>
                <a:ea typeface="Calibri" panose="020F0502020204030204" pitchFamily="34" charset="0"/>
                <a:cs typeface="Times New Roman" panose="02020603050405020304" pitchFamily="18" charset="0"/>
              </a:rPr>
              <a:t>Don’t let the terminology confuse you or let any misleading headlines cause unnecessary fear. The rapid pace of home price growth the market saw in recent years was unsustainable. It had to slow down at some point and that’s what we’re starting to see – deceleration of appreciation, not depreciation. </a:t>
            </a:r>
          </a:p>
          <a:p>
            <a:pPr>
              <a:lnSpc>
                <a:spcPct val="112000"/>
              </a:lnSpc>
              <a:spcAft>
                <a:spcPts val="1000"/>
              </a:spcAft>
            </a:pPr>
            <a:r>
              <a:rPr lang="en-US" sz="1250" b="1" dirty="0">
                <a:effectLst/>
                <a:ea typeface="Calibri" panose="020F0502020204030204" pitchFamily="34" charset="0"/>
                <a:cs typeface="Times New Roman" panose="02020603050405020304" pitchFamily="18" charset="0"/>
              </a:rPr>
              <a:t>Remember, it’s normal to see home price growth slow down as the year goes on. </a:t>
            </a:r>
            <a:br>
              <a:rPr lang="en-US" sz="1250" b="1" dirty="0">
                <a:effectLst/>
                <a:ea typeface="Calibri" panose="020F0502020204030204" pitchFamily="34" charset="0"/>
                <a:cs typeface="Times New Roman" panose="02020603050405020304" pitchFamily="18" charset="0"/>
              </a:rPr>
            </a:br>
            <a:r>
              <a:rPr lang="en-US" sz="1250" b="1" dirty="0">
                <a:effectLst/>
                <a:ea typeface="Calibri" panose="020F0502020204030204" pitchFamily="34" charset="0"/>
                <a:cs typeface="Times New Roman" panose="02020603050405020304" pitchFamily="18" charset="0"/>
              </a:rPr>
              <a:t>And that definitely doesn’t mean home prices are falling. They’re just rising at a more moderate pace.</a:t>
            </a:r>
          </a:p>
        </p:txBody>
      </p:sp>
    </p:spTree>
    <p:extLst>
      <p:ext uri="{BB962C8B-B14F-4D97-AF65-F5344CB8AC3E}">
        <p14:creationId xmlns:p14="http://schemas.microsoft.com/office/powerpoint/2010/main" val="2474347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family playing with toys&#10;&#10;Description automatically generated">
            <a:extLst>
              <a:ext uri="{FF2B5EF4-FFF2-40B4-BE49-F238E27FC236}">
                <a16:creationId xmlns:a16="http://schemas.microsoft.com/office/drawing/2014/main" id="{88520CA6-915A-4223-FEE6-F35B5391D32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4326397"/>
          </a:xfrm>
          <a:prstGeom prst="rect">
            <a:avLst/>
          </a:prstGeom>
        </p:spPr>
      </p:pic>
      <p:sp>
        <p:nvSpPr>
          <p:cNvPr id="3" name="TextBox 2">
            <a:extLst>
              <a:ext uri="{FF2B5EF4-FFF2-40B4-BE49-F238E27FC236}">
                <a16:creationId xmlns:a16="http://schemas.microsoft.com/office/drawing/2014/main" id="{DC6D895E-D872-A649-8D1F-2C10CFF35718}"/>
              </a:ext>
            </a:extLst>
          </p:cNvPr>
          <p:cNvSpPr txBox="1"/>
          <p:nvPr/>
        </p:nvSpPr>
        <p:spPr>
          <a:xfrm>
            <a:off x="457200" y="4326397"/>
            <a:ext cx="6858000" cy="927120"/>
          </a:xfrm>
          <a:prstGeom prst="rect">
            <a:avLst/>
          </a:prstGeom>
          <a:noFill/>
        </p:spPr>
        <p:txBody>
          <a:bodyPr wrap="square" lIns="0" tIns="320040" rIns="0" bIns="0" rtlCol="0">
            <a:noAutofit/>
          </a:bodyPr>
          <a:lstStyle/>
          <a:p>
            <a:pPr>
              <a:lnSpc>
                <a:spcPct val="114000"/>
              </a:lnSpc>
              <a:spcAft>
                <a:spcPts val="1000"/>
              </a:spcAft>
            </a:pPr>
            <a:r>
              <a:rPr lang="en-US" sz="1500" i="1" dirty="0">
                <a:solidFill>
                  <a:schemeClr val="bg2"/>
                </a:solidFill>
                <a:latin typeface="Georgia" panose="02040502050405020303" pitchFamily="18" charset="0"/>
              </a:rPr>
              <a:t>Are you thinking about selling your house? If so, today’s mortgage rates may be making you wonder if that’s the right decision. But your equity can help with some of those affordability concerns. </a:t>
            </a:r>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13</a:t>
            </a:fld>
            <a:endParaRPr lang="en-US" dirty="0"/>
          </a:p>
        </p:txBody>
      </p:sp>
      <p:sp>
        <p:nvSpPr>
          <p:cNvPr id="11" name="TextBox 10">
            <a:extLst>
              <a:ext uri="{FF2B5EF4-FFF2-40B4-BE49-F238E27FC236}">
                <a16:creationId xmlns:a16="http://schemas.microsoft.com/office/drawing/2014/main" id="{0EAFC9C1-7093-FB4D-AD81-384D4AACF2C8}"/>
              </a:ext>
            </a:extLst>
          </p:cNvPr>
          <p:cNvSpPr txBox="1"/>
          <p:nvPr/>
        </p:nvSpPr>
        <p:spPr>
          <a:xfrm>
            <a:off x="457200" y="5402722"/>
            <a:ext cx="6866465" cy="1061649"/>
          </a:xfrm>
          <a:prstGeom prst="rect">
            <a:avLst/>
          </a:prstGeom>
          <a:noFill/>
        </p:spPr>
        <p:txBody>
          <a:bodyPr wrap="square" lIns="0" tIns="320040" rIns="0" bIns="0" numCol="1" spcCol="457200" rtlCol="0">
            <a:noAutofit/>
          </a:bodyPr>
          <a:lstStyle/>
          <a:p>
            <a:pPr>
              <a:lnSpc>
                <a:spcPct val="110000"/>
              </a:lnSpc>
              <a:spcAft>
                <a:spcPts val="1000"/>
              </a:spcAft>
            </a:pPr>
            <a:r>
              <a:rPr lang="en-US" sz="1250" dirty="0"/>
              <a:t>Some homeowners are reluctant to sell and take on a higher mortgage rate on their next home. If you’re worried about this too, know that even though rates are high right now, so is home equity. Here’s what you need to know.</a:t>
            </a:r>
          </a:p>
          <a:p>
            <a:pPr>
              <a:lnSpc>
                <a:spcPct val="110000"/>
              </a:lnSpc>
              <a:spcAft>
                <a:spcPts val="1000"/>
              </a:spcAft>
            </a:pPr>
            <a:r>
              <a:rPr lang="en-US" sz="1250" i="1" dirty="0"/>
              <a:t>Bankrate</a:t>
            </a:r>
            <a:r>
              <a:rPr lang="en-US" sz="1250" dirty="0"/>
              <a:t> explains exactly what equity is and how it grows:</a:t>
            </a:r>
          </a:p>
          <a:p>
            <a:pPr lvl="1">
              <a:lnSpc>
                <a:spcPct val="110000"/>
              </a:lnSpc>
              <a:spcAft>
                <a:spcPts val="1000"/>
              </a:spcAft>
            </a:pPr>
            <a:r>
              <a:rPr lang="en-US" sz="1250" b="0" i="1" dirty="0">
                <a:solidFill>
                  <a:schemeClr val="tx1">
                    <a:lumMod val="50000"/>
                    <a:lumOff val="50000"/>
                  </a:schemeClr>
                </a:solidFill>
                <a:effectLst/>
              </a:rPr>
              <a:t>“</a:t>
            </a:r>
            <a:r>
              <a:rPr lang="en-US" sz="1250" b="1" i="1" dirty="0">
                <a:solidFill>
                  <a:schemeClr val="tx1">
                    <a:lumMod val="50000"/>
                    <a:lumOff val="50000"/>
                  </a:schemeClr>
                </a:solidFill>
                <a:effectLst/>
              </a:rPr>
              <a:t>Home equity is the portion of your home that you’ve paid off and own outright. It’s the difference between what the home is worth and how much is still owed on your mortgage.</a:t>
            </a:r>
            <a:r>
              <a:rPr lang="en-US" sz="1250" b="0" i="1" dirty="0">
                <a:solidFill>
                  <a:schemeClr val="tx1">
                    <a:lumMod val="50000"/>
                    <a:lumOff val="50000"/>
                  </a:schemeClr>
                </a:solidFill>
                <a:effectLst/>
              </a:rPr>
              <a:t> As your home’s value increases over the long term and you pay down the principal on the mortgage, your equity stake grows.”</a:t>
            </a:r>
          </a:p>
          <a:p>
            <a:pPr>
              <a:lnSpc>
                <a:spcPct val="110000"/>
              </a:lnSpc>
              <a:spcAft>
                <a:spcPts val="1000"/>
              </a:spcAft>
            </a:pPr>
            <a:r>
              <a:rPr lang="en-US" sz="1250" dirty="0"/>
              <a:t>In other words, </a:t>
            </a:r>
            <a:r>
              <a:rPr lang="en-US" sz="1250" b="1" dirty="0"/>
              <a:t>equity is how much your home is worth now, minus what you still owe on your home loan</a:t>
            </a:r>
            <a:r>
              <a:rPr lang="en-US" sz="1250" dirty="0"/>
              <a:t>.</a:t>
            </a:r>
          </a:p>
          <a:p>
            <a:pPr algn="l" fontAlgn="base">
              <a:lnSpc>
                <a:spcPct val="112000"/>
              </a:lnSpc>
              <a:spcAft>
                <a:spcPts val="1000"/>
              </a:spcAft>
            </a:pPr>
            <a:r>
              <a:rPr lang="en-US" sz="1250" b="0" i="0" dirty="0">
                <a:effectLst/>
              </a:rPr>
              <a:t>Recently, your equity has been growing faster than you might think. That’s because, over the past few years, home prices went up significantly – and those rising prices helped your equity to accumulate faster than usual. While the market has started to normalize, there are still more people wanting to buy homes than there are homes available for sale. This high demand is causing home prices to go up again.</a:t>
            </a:r>
            <a:endParaRPr lang="en-US" sz="1250" dirty="0"/>
          </a:p>
          <a:p>
            <a:pPr>
              <a:lnSpc>
                <a:spcPct val="110000"/>
              </a:lnSpc>
              <a:spcAft>
                <a:spcPts val="1000"/>
              </a:spcAft>
            </a:pPr>
            <a:endParaRPr lang="en-US" sz="1250" dirty="0"/>
          </a:p>
          <a:p>
            <a:pPr>
              <a:lnSpc>
                <a:spcPct val="110000"/>
              </a:lnSpc>
              <a:spcAft>
                <a:spcPts val="1000"/>
              </a:spcAft>
            </a:pPr>
            <a:endParaRPr lang="en-US" sz="1250" dirty="0"/>
          </a:p>
        </p:txBody>
      </p:sp>
      <p:sp>
        <p:nvSpPr>
          <p:cNvPr id="2" name="Rectangle 1">
            <a:extLst>
              <a:ext uri="{FF2B5EF4-FFF2-40B4-BE49-F238E27FC236}">
                <a16:creationId xmlns:a16="http://schemas.microsoft.com/office/drawing/2014/main" id="{D5DDB784-3BA9-20DC-9C0C-705355E79EB9}"/>
              </a:ext>
            </a:extLst>
          </p:cNvPr>
          <p:cNvSpPr/>
          <p:nvPr/>
        </p:nvSpPr>
        <p:spPr>
          <a:xfrm>
            <a:off x="0" y="2879847"/>
            <a:ext cx="7772400" cy="1446550"/>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Your Home Equity Can Offset Affordability Challenges</a:t>
            </a:r>
            <a:endParaRPr lang="en-US" sz="3200" dirty="0">
              <a:solidFill>
                <a:srgbClr val="FFFFFF"/>
              </a:solidFill>
              <a:cs typeface="Arial"/>
            </a:endParaRPr>
          </a:p>
        </p:txBody>
      </p:sp>
    </p:spTree>
    <p:extLst>
      <p:ext uri="{BB962C8B-B14F-4D97-AF65-F5344CB8AC3E}">
        <p14:creationId xmlns:p14="http://schemas.microsoft.com/office/powerpoint/2010/main" val="30124039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14</a:t>
            </a:fld>
            <a:endParaRPr lang="en-US" dirty="0"/>
          </a:p>
        </p:txBody>
      </p:sp>
      <p:graphicFrame>
        <p:nvGraphicFramePr>
          <p:cNvPr id="15" name="Table 10">
            <a:extLst>
              <a:ext uri="{FF2B5EF4-FFF2-40B4-BE49-F238E27FC236}">
                <a16:creationId xmlns:a16="http://schemas.microsoft.com/office/drawing/2014/main" id="{BCC00ABC-B01E-4743-BB91-BA6877E4CF5D}"/>
              </a:ext>
            </a:extLst>
          </p:cNvPr>
          <p:cNvGraphicFramePr>
            <a:graphicFrameLocks noGrp="1"/>
          </p:cNvGraphicFramePr>
          <p:nvPr>
            <p:extLst>
              <p:ext uri="{D42A27DB-BD31-4B8C-83A1-F6EECF244321}">
                <p14:modId xmlns:p14="http://schemas.microsoft.com/office/powerpoint/2010/main" val="2631228445"/>
              </p:ext>
            </p:extLst>
          </p:nvPr>
        </p:nvGraphicFramePr>
        <p:xfrm>
          <a:off x="474884" y="8439643"/>
          <a:ext cx="6858000" cy="977011"/>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303912461"/>
                    </a:ext>
                  </a:extLst>
                </a:gridCol>
              </a:tblGrid>
              <a:tr h="794400">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If you're thinking about moving, the equity you've built up can make a big difference, especially today. To find out how much equity you've got in your current house and how you can use it for your next home, let’s connect.</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16" name="TextBox 15">
            <a:extLst>
              <a:ext uri="{FF2B5EF4-FFF2-40B4-BE49-F238E27FC236}">
                <a16:creationId xmlns:a16="http://schemas.microsoft.com/office/drawing/2014/main" id="{B8F0B6B8-9C18-9D44-9252-6616DD70A89A}"/>
              </a:ext>
            </a:extLst>
          </p:cNvPr>
          <p:cNvSpPr txBox="1"/>
          <p:nvPr/>
        </p:nvSpPr>
        <p:spPr>
          <a:xfrm>
            <a:off x="481633" y="4553608"/>
            <a:ext cx="6871798" cy="2273124"/>
          </a:xfrm>
          <a:prstGeom prst="rect">
            <a:avLst/>
          </a:prstGeom>
          <a:noFill/>
        </p:spPr>
        <p:txBody>
          <a:bodyPr wrap="square" lIns="0" tIns="320040" rIns="0" bIns="0" numCol="1" spcCol="457200" rtlCol="0">
            <a:noAutofit/>
          </a:bodyPr>
          <a:lstStyle/>
          <a:p>
            <a:pPr>
              <a:lnSpc>
                <a:spcPct val="112000"/>
              </a:lnSpc>
              <a:spcAft>
                <a:spcPts val="1000"/>
              </a:spcAft>
            </a:pPr>
            <a:r>
              <a:rPr lang="en-US" sz="1250" b="1" dirty="0"/>
              <a:t>That means nearly 70% of homeowners have a tremendous amount of equity right now.</a:t>
            </a:r>
          </a:p>
          <a:p>
            <a:pPr>
              <a:lnSpc>
                <a:spcPct val="112000"/>
              </a:lnSpc>
              <a:spcAft>
                <a:spcPts val="1000"/>
              </a:spcAft>
            </a:pPr>
            <a:r>
              <a:rPr lang="en-US" sz="1500" b="1" dirty="0">
                <a:solidFill>
                  <a:schemeClr val="tx2"/>
                </a:solidFill>
              </a:rPr>
              <a:t>How Equity Helps with Your Affordability Concerns</a:t>
            </a:r>
            <a:endParaRPr lang="en-US" sz="1500" dirty="0"/>
          </a:p>
          <a:p>
            <a:pPr>
              <a:lnSpc>
                <a:spcPct val="112000"/>
              </a:lnSpc>
              <a:spcAft>
                <a:spcPts val="1000"/>
              </a:spcAft>
            </a:pPr>
            <a:r>
              <a:rPr lang="en-US" sz="1250" dirty="0"/>
              <a:t>With today’s affordability challenges, your equity can make a big difference when you decide to move. After you sell your house, you can use the equity you’ve built up in your home to help you buy your next one. Here’s how:</a:t>
            </a:r>
          </a:p>
          <a:p>
            <a:pPr marL="285750" indent="-285750">
              <a:lnSpc>
                <a:spcPct val="112000"/>
              </a:lnSpc>
              <a:spcAft>
                <a:spcPts val="1000"/>
              </a:spcAft>
              <a:buFont typeface="Arial" panose="020B0604020202020204" pitchFamily="34" charset="0"/>
              <a:buChar char="•"/>
            </a:pPr>
            <a:r>
              <a:rPr lang="en-US" sz="1250" b="1" dirty="0"/>
              <a:t>Be an all-cash buyer: </a:t>
            </a:r>
            <a:r>
              <a:rPr lang="en-US" sz="1250" dirty="0"/>
              <a:t>If you’ve been living in your current home for a long time, you might have enough equity to buy a new house without having to take out a loan. If that’s the case, you won’t need to borrow any money or worry about mortgage rates.</a:t>
            </a:r>
            <a:endParaRPr lang="en-US" sz="1250" dirty="0">
              <a:solidFill>
                <a:schemeClr val="tx1">
                  <a:lumMod val="50000"/>
                  <a:lumOff val="50000"/>
                </a:schemeClr>
              </a:solidFill>
            </a:endParaRPr>
          </a:p>
          <a:p>
            <a:pPr marL="285750" indent="-285750">
              <a:lnSpc>
                <a:spcPct val="112000"/>
              </a:lnSpc>
              <a:spcAft>
                <a:spcPts val="1000"/>
              </a:spcAft>
              <a:buFont typeface="Arial" panose="020B0604020202020204" pitchFamily="34" charset="0"/>
              <a:buChar char="•"/>
            </a:pPr>
            <a:r>
              <a:rPr lang="en-US" sz="1250" b="1" dirty="0"/>
              <a:t>Make a larger down payment: </a:t>
            </a:r>
            <a:r>
              <a:rPr lang="en-US" sz="1250" dirty="0"/>
              <a:t>Your equity could be used toward your next down payment. It might even be enough to let you put a larger amount down, so you won’t have to borrow as much money so today’s rates become less of a sticking point. </a:t>
            </a:r>
            <a:r>
              <a:rPr lang="en-US" sz="1250" i="1" dirty="0"/>
              <a:t>Experian</a:t>
            </a:r>
            <a:r>
              <a:rPr lang="en-US" sz="1250" dirty="0"/>
              <a:t> explains:</a:t>
            </a:r>
          </a:p>
          <a:p>
            <a:pPr lvl="1">
              <a:lnSpc>
                <a:spcPct val="112000"/>
              </a:lnSpc>
              <a:spcAft>
                <a:spcPts val="1000"/>
              </a:spcAft>
            </a:pPr>
            <a:r>
              <a:rPr lang="en-US" sz="1250" i="1" dirty="0">
                <a:solidFill>
                  <a:schemeClr val="tx1">
                    <a:lumMod val="50000"/>
                    <a:lumOff val="50000"/>
                  </a:schemeClr>
                </a:solidFill>
              </a:rPr>
              <a:t>“Increasing your down payment lowers your principal loan amount and, consequently, your loan-to-value ratio, </a:t>
            </a:r>
            <a:r>
              <a:rPr lang="en-US" sz="1250" b="1" i="1" dirty="0">
                <a:solidFill>
                  <a:schemeClr val="tx1">
                    <a:lumMod val="50000"/>
                    <a:lumOff val="50000"/>
                  </a:schemeClr>
                </a:solidFill>
              </a:rPr>
              <a:t>which could lead to a lower interest rate offer from your lender</a:t>
            </a:r>
            <a:r>
              <a:rPr lang="en-US" sz="1250" i="1" dirty="0">
                <a:solidFill>
                  <a:schemeClr val="tx1">
                    <a:lumMod val="50000"/>
                    <a:lumOff val="50000"/>
                  </a:schemeClr>
                </a:solidFill>
              </a:rPr>
              <a:t>.”</a:t>
            </a:r>
          </a:p>
        </p:txBody>
      </p:sp>
      <p:sp>
        <p:nvSpPr>
          <p:cNvPr id="23" name="TextBox 22">
            <a:extLst>
              <a:ext uri="{FF2B5EF4-FFF2-40B4-BE49-F238E27FC236}">
                <a16:creationId xmlns:a16="http://schemas.microsoft.com/office/drawing/2014/main" id="{489DF8AD-6A0D-3E40-BC93-E09508CB9F77}"/>
              </a:ext>
            </a:extLst>
          </p:cNvPr>
          <p:cNvSpPr txBox="1"/>
          <p:nvPr/>
        </p:nvSpPr>
        <p:spPr>
          <a:xfrm>
            <a:off x="451506" y="335063"/>
            <a:ext cx="6841785" cy="671728"/>
          </a:xfrm>
          <a:prstGeom prst="rect">
            <a:avLst/>
          </a:prstGeom>
          <a:noFill/>
        </p:spPr>
        <p:txBody>
          <a:bodyPr wrap="square" lIns="0" tIns="320040" rIns="0" bIns="0" numCol="1" spcCol="457200" rtlCol="0">
            <a:noAutofit/>
          </a:bodyPr>
          <a:lstStyle/>
          <a:p>
            <a:pPr algn="l" fontAlgn="base">
              <a:lnSpc>
                <a:spcPct val="112000"/>
              </a:lnSpc>
              <a:spcAft>
                <a:spcPts val="1000"/>
              </a:spcAft>
            </a:pPr>
            <a:r>
              <a:rPr lang="en-US" sz="1250" b="0" i="0" dirty="0">
                <a:effectLst/>
              </a:rPr>
              <a:t>According to the </a:t>
            </a:r>
            <a:r>
              <a:rPr lang="en-US" sz="1250" b="0" i="1" dirty="0">
                <a:effectLst/>
              </a:rPr>
              <a:t>Federal Housing Finance Agency </a:t>
            </a:r>
            <a:r>
              <a:rPr lang="en-US" sz="1250" b="0" i="0" dirty="0">
                <a:effectLst/>
              </a:rPr>
              <a:t>(FHFA), the </a:t>
            </a:r>
            <a:r>
              <a:rPr lang="en-US" sz="1250" b="0" i="1" dirty="0">
                <a:effectLst/>
              </a:rPr>
              <a:t>Census</a:t>
            </a:r>
            <a:r>
              <a:rPr lang="en-US" sz="1250" b="0" i="0" dirty="0">
                <a:effectLst/>
              </a:rPr>
              <a:t>, and </a:t>
            </a:r>
            <a:r>
              <a:rPr lang="en-US" sz="1250" b="0" i="1" dirty="0">
                <a:effectLst/>
              </a:rPr>
              <a:t>ATTOM</a:t>
            </a:r>
            <a:r>
              <a:rPr lang="en-US" sz="1250" b="0" i="0" dirty="0">
                <a:effectLst/>
              </a:rPr>
              <a:t>, a property data provider, </a:t>
            </a:r>
            <a:r>
              <a:rPr lang="en-US" sz="1250" dirty="0"/>
              <a:t>just over</a:t>
            </a:r>
            <a:r>
              <a:rPr lang="en-US" sz="1250" b="0" i="0" dirty="0">
                <a:effectLst/>
              </a:rPr>
              <a:t> two-thirds (68.7%) of homeowners have either fully paid off their mortgages or have at least 50% equity (</a:t>
            </a:r>
            <a:r>
              <a:rPr lang="en-US" sz="1250" b="0" i="1" dirty="0">
                <a:effectLst/>
              </a:rPr>
              <a:t>see chart below</a:t>
            </a:r>
            <a:r>
              <a:rPr lang="en-US" sz="1250" b="0" i="0" dirty="0">
                <a:effectLst/>
              </a:rPr>
              <a:t>):</a:t>
            </a:r>
          </a:p>
          <a:p>
            <a:pPr algn="l" fontAlgn="base">
              <a:lnSpc>
                <a:spcPct val="112000"/>
              </a:lnSpc>
              <a:spcAft>
                <a:spcPts val="1000"/>
              </a:spcAft>
            </a:pPr>
            <a:endParaRPr lang="en-US" sz="1250" dirty="0"/>
          </a:p>
          <a:p>
            <a:pPr algn="l" fontAlgn="base">
              <a:lnSpc>
                <a:spcPct val="112000"/>
              </a:lnSpc>
              <a:spcAft>
                <a:spcPts val="1000"/>
              </a:spcAft>
            </a:pPr>
            <a:endParaRPr lang="en-US" sz="1250" b="0" i="0" dirty="0">
              <a:effectLst/>
            </a:endParaRPr>
          </a:p>
          <a:p>
            <a:pPr algn="l" fontAlgn="base">
              <a:lnSpc>
                <a:spcPct val="112000"/>
              </a:lnSpc>
              <a:spcAft>
                <a:spcPts val="1000"/>
              </a:spcAft>
            </a:pPr>
            <a:endParaRPr lang="en-US" sz="1250" b="0" i="0" dirty="0">
              <a:effectLst/>
            </a:endParaRPr>
          </a:p>
          <a:p>
            <a:pPr algn="l" fontAlgn="base">
              <a:lnSpc>
                <a:spcPct val="112000"/>
              </a:lnSpc>
              <a:spcAft>
                <a:spcPts val="1000"/>
              </a:spcAft>
            </a:pPr>
            <a:endParaRPr lang="en-US" sz="1250" b="0" i="0" dirty="0">
              <a:effectLst/>
            </a:endParaRPr>
          </a:p>
        </p:txBody>
      </p:sp>
      <p:grpSp>
        <p:nvGrpSpPr>
          <p:cNvPr id="2" name="Group 1">
            <a:extLst>
              <a:ext uri="{FF2B5EF4-FFF2-40B4-BE49-F238E27FC236}">
                <a16:creationId xmlns:a16="http://schemas.microsoft.com/office/drawing/2014/main" id="{8A64E955-AF68-C2F7-A22E-AC4079157F32}"/>
              </a:ext>
            </a:extLst>
          </p:cNvPr>
          <p:cNvGrpSpPr/>
          <p:nvPr/>
        </p:nvGrpSpPr>
        <p:grpSpPr>
          <a:xfrm>
            <a:off x="467516" y="1514398"/>
            <a:ext cx="6875987" cy="3191970"/>
            <a:chOff x="465307" y="7020571"/>
            <a:chExt cx="6875987" cy="2580628"/>
          </a:xfrm>
        </p:grpSpPr>
        <p:grpSp>
          <p:nvGrpSpPr>
            <p:cNvPr id="3" name="Group 2">
              <a:extLst>
                <a:ext uri="{FF2B5EF4-FFF2-40B4-BE49-F238E27FC236}">
                  <a16:creationId xmlns:a16="http://schemas.microsoft.com/office/drawing/2014/main" id="{0745AF5C-0299-837E-BD10-757FCC095CBA}"/>
                </a:ext>
              </a:extLst>
            </p:cNvPr>
            <p:cNvGrpSpPr/>
            <p:nvPr/>
          </p:nvGrpSpPr>
          <p:grpSpPr>
            <a:xfrm>
              <a:off x="465307" y="7020571"/>
              <a:ext cx="6841785" cy="2580628"/>
              <a:chOff x="381907" y="1641115"/>
              <a:chExt cx="6841785" cy="1624370"/>
            </a:xfrm>
          </p:grpSpPr>
          <p:sp>
            <p:nvSpPr>
              <p:cNvPr id="8" name="Rectangle 7">
                <a:extLst>
                  <a:ext uri="{FF2B5EF4-FFF2-40B4-BE49-F238E27FC236}">
                    <a16:creationId xmlns:a16="http://schemas.microsoft.com/office/drawing/2014/main" id="{EA8703E0-BEAA-D755-EC19-EF68157A8C43}"/>
                  </a:ext>
                </a:extLst>
              </p:cNvPr>
              <p:cNvSpPr/>
              <p:nvPr/>
            </p:nvSpPr>
            <p:spPr>
              <a:xfrm>
                <a:off x="381907" y="1641115"/>
                <a:ext cx="6841785" cy="1624370"/>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en-US" dirty="0"/>
              </a:p>
            </p:txBody>
          </p:sp>
          <p:sp>
            <p:nvSpPr>
              <p:cNvPr id="9" name="TextBox 8">
                <a:extLst>
                  <a:ext uri="{FF2B5EF4-FFF2-40B4-BE49-F238E27FC236}">
                    <a16:creationId xmlns:a16="http://schemas.microsoft.com/office/drawing/2014/main" id="{6FAA92DD-9518-7999-72D1-5845BE9CFE71}"/>
                  </a:ext>
                </a:extLst>
              </p:cNvPr>
              <p:cNvSpPr txBox="1"/>
              <p:nvPr/>
            </p:nvSpPr>
            <p:spPr>
              <a:xfrm>
                <a:off x="532416" y="1675890"/>
                <a:ext cx="6536347" cy="215360"/>
              </a:xfrm>
              <a:prstGeom prst="rect">
                <a:avLst/>
              </a:prstGeom>
              <a:noFill/>
            </p:spPr>
            <p:txBody>
              <a:bodyPr wrap="square" lIns="0" tIns="0" rIns="0" bIns="0" rtlCol="0">
                <a:spAutoFit/>
              </a:bodyPr>
              <a:lstStyle/>
              <a:p>
                <a:pPr algn="ctr">
                  <a:spcAft>
                    <a:spcPts val="500"/>
                  </a:spcAft>
                </a:pPr>
                <a:r>
                  <a:rPr lang="en-US" sz="1500" b="1" dirty="0">
                    <a:solidFill>
                      <a:schemeClr val="bg2"/>
                    </a:solidFill>
                    <a:latin typeface="Arial" panose="020B0604020202020204" pitchFamily="34" charset="0"/>
                    <a:cs typeface="Arial" panose="020B0604020202020204" pitchFamily="34" charset="0"/>
                  </a:rPr>
                  <a:t>Americans Sitting on Tremendous Equity</a:t>
                </a:r>
                <a:br>
                  <a:rPr lang="en-US" sz="1500" b="1" dirty="0">
                    <a:solidFill>
                      <a:schemeClr val="bg2"/>
                    </a:solidFill>
                    <a:latin typeface="Arial" panose="020B0604020202020204" pitchFamily="34" charset="0"/>
                    <a:cs typeface="Arial" panose="020B0604020202020204" pitchFamily="34" charset="0"/>
                  </a:rPr>
                </a:br>
                <a:r>
                  <a:rPr lang="en-US" sz="1250" i="1" dirty="0">
                    <a:solidFill>
                      <a:schemeClr val="bg2"/>
                    </a:solidFill>
                    <a:latin typeface="Georgia" panose="02040502050405020303" pitchFamily="18" charset="0"/>
                    <a:cs typeface="Arial" panose="020B0604020202020204" pitchFamily="34" charset="0"/>
                  </a:rPr>
                  <a:t>68.7% Have Paid Off Their Mortgage or Have at Least 50% Equity</a:t>
                </a:r>
              </a:p>
            </p:txBody>
          </p:sp>
        </p:grpSp>
        <p:sp>
          <p:nvSpPr>
            <p:cNvPr id="4" name="TextBox 3">
              <a:extLst>
                <a:ext uri="{FF2B5EF4-FFF2-40B4-BE49-F238E27FC236}">
                  <a16:creationId xmlns:a16="http://schemas.microsoft.com/office/drawing/2014/main" id="{6804336A-805C-E4E4-0D26-F90139CA4E1F}"/>
                </a:ext>
              </a:extLst>
            </p:cNvPr>
            <p:cNvSpPr txBox="1"/>
            <p:nvPr/>
          </p:nvSpPr>
          <p:spPr>
            <a:xfrm>
              <a:off x="5160889" y="9364020"/>
              <a:ext cx="2180405" cy="205285"/>
            </a:xfrm>
            <a:prstGeom prst="rect">
              <a:avLst/>
            </a:prstGeom>
            <a:noFill/>
          </p:spPr>
          <p:txBody>
            <a:bodyPr wrap="none" rtlCol="0">
              <a:spAutoFit/>
            </a:bodyPr>
            <a:lstStyle/>
            <a:p>
              <a:pPr algn="r"/>
              <a:r>
                <a:rPr lang="en-US" sz="1050" dirty="0">
                  <a:solidFill>
                    <a:schemeClr val="bg2">
                      <a:lumMod val="60000"/>
                      <a:lumOff val="40000"/>
                    </a:schemeClr>
                  </a:solidFill>
                </a:rPr>
                <a:t>Sources: FHFA, Census, ATTOM</a:t>
              </a:r>
            </a:p>
          </p:txBody>
        </p:sp>
      </p:grpSp>
      <p:graphicFrame>
        <p:nvGraphicFramePr>
          <p:cNvPr id="5" name="Chart 4">
            <a:extLst>
              <a:ext uri="{FF2B5EF4-FFF2-40B4-BE49-F238E27FC236}">
                <a16:creationId xmlns:a16="http://schemas.microsoft.com/office/drawing/2014/main" id="{6DFF8CC7-3B41-02E3-378B-90D708EC6626}"/>
              </a:ext>
            </a:extLst>
          </p:cNvPr>
          <p:cNvGraphicFramePr/>
          <p:nvPr>
            <p:extLst>
              <p:ext uri="{D42A27DB-BD31-4B8C-83A1-F6EECF244321}">
                <p14:modId xmlns:p14="http://schemas.microsoft.com/office/powerpoint/2010/main" val="1548307336"/>
              </p:ext>
            </p:extLst>
          </p:nvPr>
        </p:nvGraphicFramePr>
        <p:xfrm>
          <a:off x="634796" y="1892474"/>
          <a:ext cx="6502807" cy="262294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487912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using a phone&#10;&#10;Description automatically generated">
            <a:extLst>
              <a:ext uri="{FF2B5EF4-FFF2-40B4-BE49-F238E27FC236}">
                <a16:creationId xmlns:a16="http://schemas.microsoft.com/office/drawing/2014/main" id="{DC216470-D7D3-6806-7E75-9AA7C29ECB4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10058400"/>
          </a:xfrm>
          <a:prstGeom prst="rect">
            <a:avLst/>
          </a:prstGeom>
        </p:spPr>
      </p:pic>
      <p:sp>
        <p:nvSpPr>
          <p:cNvPr id="6" name="Rectangle 5">
            <a:extLst>
              <a:ext uri="{FF2B5EF4-FFF2-40B4-BE49-F238E27FC236}">
                <a16:creationId xmlns:a16="http://schemas.microsoft.com/office/drawing/2014/main" id="{4A656D45-E8AF-9B4C-BA57-F6B43353B815}"/>
              </a:ext>
            </a:extLst>
          </p:cNvPr>
          <p:cNvSpPr/>
          <p:nvPr/>
        </p:nvSpPr>
        <p:spPr>
          <a:xfrm>
            <a:off x="457200" y="7313348"/>
            <a:ext cx="6858000" cy="2308324"/>
          </a:xfrm>
          <a:prstGeom prst="rect">
            <a:avLst/>
          </a:prstGeom>
          <a:solidFill>
            <a:srgbClr val="00AEE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0" tIns="640080" rIns="457200" bIns="457200" rtlCol="0" anchor="t" anchorCtr="0">
            <a:spAutoFit/>
          </a:bodyPr>
          <a:lstStyle/>
          <a:p>
            <a:r>
              <a:rPr lang="en-US" sz="2200" i="1" dirty="0">
                <a:solidFill>
                  <a:schemeClr val="bg1"/>
                </a:solidFill>
                <a:latin typeface="Georgia"/>
              </a:rPr>
              <a:t>. . . the average U.S. homeowner now has about $290,000 in equity.</a:t>
            </a:r>
            <a:endParaRPr lang="en-US" sz="2200" i="1" dirty="0">
              <a:solidFill>
                <a:schemeClr val="bg1"/>
              </a:solidFill>
              <a:effectLst/>
              <a:latin typeface="Georgia"/>
            </a:endParaRPr>
          </a:p>
          <a:p>
            <a:endParaRPr lang="en-US" sz="1600" i="1" dirty="0">
              <a:solidFill>
                <a:schemeClr val="bg1"/>
              </a:solidFill>
              <a:cs typeface="Arial"/>
            </a:endParaRPr>
          </a:p>
          <a:p>
            <a:pPr>
              <a:spcAft>
                <a:spcPts val="2000"/>
              </a:spcAft>
            </a:pPr>
            <a:r>
              <a:rPr lang="en-US" sz="1400" i="1" dirty="0">
                <a:solidFill>
                  <a:schemeClr val="bg1"/>
                </a:solidFill>
                <a:cs typeface="Arial"/>
              </a:rPr>
              <a:t>- CoreLogic</a:t>
            </a:r>
          </a:p>
        </p:txBody>
      </p:sp>
      <p:pic>
        <p:nvPicPr>
          <p:cNvPr id="8" name="Picture 7">
            <a:extLst>
              <a:ext uri="{FF2B5EF4-FFF2-40B4-BE49-F238E27FC236}">
                <a16:creationId xmlns:a16="http://schemas.microsoft.com/office/drawing/2014/main" id="{50110E15-5908-8349-B27C-B2A63146B9EE}"/>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515159" y="6948183"/>
            <a:ext cx="742082" cy="743154"/>
          </a:xfrm>
          <a:prstGeom prst="rect">
            <a:avLst/>
          </a:prstGeom>
        </p:spPr>
      </p:pic>
      <p:sp>
        <p:nvSpPr>
          <p:cNvPr id="4" name="Slide Number Placeholder 13">
            <a:extLst>
              <a:ext uri="{FF2B5EF4-FFF2-40B4-BE49-F238E27FC236}">
                <a16:creationId xmlns:a16="http://schemas.microsoft.com/office/drawing/2014/main" id="{E74A9A17-9C0F-6F28-A0DC-06B6DAEEA721}"/>
              </a:ext>
            </a:extLst>
          </p:cNvPr>
          <p:cNvSpPr>
            <a:spLocks noGrp="1"/>
          </p:cNvSpPr>
          <p:nvPr>
            <p:ph type="sldNum" sz="quarter" idx="12"/>
          </p:nvPr>
        </p:nvSpPr>
        <p:spPr>
          <a:xfrm>
            <a:off x="3443991" y="9372600"/>
            <a:ext cx="884419" cy="685801"/>
          </a:xfrm>
        </p:spPr>
        <p:txBody>
          <a:bodyPr/>
          <a:lstStyle/>
          <a:p>
            <a:fld id="{D9C681BF-E0B0-FE40-97D6-3440D5EE15D9}" type="slidenum">
              <a:rPr lang="en-US" smtClean="0"/>
              <a:pPr/>
              <a:t>15</a:t>
            </a:fld>
            <a:endParaRPr lang="en-US" dirty="0"/>
          </a:p>
        </p:txBody>
      </p:sp>
    </p:spTree>
    <p:extLst>
      <p:ext uri="{BB962C8B-B14F-4D97-AF65-F5344CB8AC3E}">
        <p14:creationId xmlns:p14="http://schemas.microsoft.com/office/powerpoint/2010/main" val="21095851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house with snow on the ground&#10;&#10;Description automatically generated">
            <a:extLst>
              <a:ext uri="{FF2B5EF4-FFF2-40B4-BE49-F238E27FC236}">
                <a16:creationId xmlns:a16="http://schemas.microsoft.com/office/drawing/2014/main" id="{20C1C530-7AEC-E8B8-F233-58BB1B09FD3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0"/>
            <a:ext cx="7772399" cy="5972848"/>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a:xfrm>
            <a:off x="3467269" y="9353166"/>
            <a:ext cx="884419" cy="685801"/>
          </a:xfrm>
        </p:spPr>
        <p:txBody>
          <a:bodyPr/>
          <a:lstStyle/>
          <a:p>
            <a:fld id="{D9C681BF-E0B0-FE40-97D6-3440D5EE15D9}" type="slidenum">
              <a:rPr lang="en-US" smtClean="0"/>
              <a:pPr/>
              <a:t>16</a:t>
            </a:fld>
            <a:endParaRPr lang="en-US" dirty="0"/>
          </a:p>
        </p:txBody>
      </p:sp>
      <p:sp>
        <p:nvSpPr>
          <p:cNvPr id="3" name="TextBox 2">
            <a:extLst>
              <a:ext uri="{FF2B5EF4-FFF2-40B4-BE49-F238E27FC236}">
                <a16:creationId xmlns:a16="http://schemas.microsoft.com/office/drawing/2014/main" id="{DC6D895E-D872-A649-8D1F-2C10CFF35718}"/>
              </a:ext>
            </a:extLst>
          </p:cNvPr>
          <p:cNvSpPr txBox="1"/>
          <p:nvPr/>
        </p:nvSpPr>
        <p:spPr>
          <a:xfrm>
            <a:off x="457199" y="5972848"/>
            <a:ext cx="6858000" cy="1083667"/>
          </a:xfrm>
          <a:prstGeom prst="rect">
            <a:avLst/>
          </a:prstGeom>
          <a:noFill/>
        </p:spPr>
        <p:txBody>
          <a:bodyPr wrap="square" lIns="0" tIns="320040" rIns="0" bIns="0" rtlCol="0">
            <a:noAutofit/>
          </a:bodyPr>
          <a:lstStyle/>
          <a:p>
            <a:pPr>
              <a:lnSpc>
                <a:spcPct val="114000"/>
              </a:lnSpc>
              <a:spcAft>
                <a:spcPts val="1000"/>
              </a:spcAft>
            </a:pPr>
            <a:r>
              <a:rPr lang="en-US" sz="1500" i="1" dirty="0">
                <a:solidFill>
                  <a:schemeClr val="bg2"/>
                </a:solidFill>
                <a:latin typeface="Georgia" panose="02040502050405020303" pitchFamily="18" charset="0"/>
              </a:rPr>
              <a:t>It's important to set the right price for your house. Rely on an expert to make sure it’s priced appropriately for today’s market.</a:t>
            </a:r>
          </a:p>
        </p:txBody>
      </p:sp>
      <p:sp>
        <p:nvSpPr>
          <p:cNvPr id="8" name="Rectangle 7">
            <a:extLst>
              <a:ext uri="{FF2B5EF4-FFF2-40B4-BE49-F238E27FC236}">
                <a16:creationId xmlns:a16="http://schemas.microsoft.com/office/drawing/2014/main" id="{CFC07FC6-668C-C347-A8F7-4099C75CB944}"/>
              </a:ext>
            </a:extLst>
          </p:cNvPr>
          <p:cNvSpPr/>
          <p:nvPr/>
        </p:nvSpPr>
        <p:spPr>
          <a:xfrm>
            <a:off x="-1" y="4526298"/>
            <a:ext cx="7772400" cy="1446550"/>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Why Setting the Right Price</a:t>
            </a:r>
            <a:br>
              <a:rPr lang="en-US" sz="3200" dirty="0">
                <a:solidFill>
                  <a:srgbClr val="FFFFFF"/>
                </a:solidFill>
              </a:rPr>
            </a:br>
            <a:r>
              <a:rPr lang="en-US" sz="3200" dirty="0">
                <a:solidFill>
                  <a:srgbClr val="FFFFFF"/>
                </a:solidFill>
              </a:rPr>
              <a:t>for Your House Still Matters</a:t>
            </a:r>
          </a:p>
        </p:txBody>
      </p:sp>
      <p:sp>
        <p:nvSpPr>
          <p:cNvPr id="15" name="Rectangle 14">
            <a:extLst>
              <a:ext uri="{FF2B5EF4-FFF2-40B4-BE49-F238E27FC236}">
                <a16:creationId xmlns:a16="http://schemas.microsoft.com/office/drawing/2014/main" id="{FAD105D8-B823-8646-8176-E44F76053486}"/>
              </a:ext>
            </a:extLst>
          </p:cNvPr>
          <p:cNvSpPr/>
          <p:nvPr/>
        </p:nvSpPr>
        <p:spPr>
          <a:xfrm>
            <a:off x="1053978" y="7056516"/>
            <a:ext cx="6380641" cy="2398670"/>
          </a:xfrm>
          <a:prstGeom prst="rect">
            <a:avLst/>
          </a:prstGeom>
        </p:spPr>
        <p:txBody>
          <a:bodyPr wrap="square" lIns="91440" tIns="45720" rIns="91440" bIns="45720" anchor="t">
            <a:spAutoFit/>
          </a:bodyPr>
          <a:lstStyle/>
          <a:p>
            <a:pPr>
              <a:lnSpc>
                <a:spcPct val="112000"/>
              </a:lnSpc>
              <a:spcAft>
                <a:spcPts val="1000"/>
              </a:spcAft>
            </a:pPr>
            <a:r>
              <a:rPr lang="en-US" sz="1250" b="0" i="0" dirty="0">
                <a:effectLst/>
              </a:rPr>
              <a:t>While this isn’t the frenzied market we saw over the past few years, homes that are priced right are still selling quickly and seeing multiple offers right now.</a:t>
            </a:r>
            <a:endParaRPr lang="en-US" sz="1250" dirty="0"/>
          </a:p>
          <a:p>
            <a:pPr>
              <a:lnSpc>
                <a:spcPct val="112000"/>
              </a:lnSpc>
              <a:spcAft>
                <a:spcPts val="1000"/>
              </a:spcAft>
            </a:pPr>
            <a:r>
              <a:rPr lang="en-US" sz="1250" b="0" i="0" dirty="0">
                <a:effectLst/>
              </a:rPr>
              <a:t>To set yourself up to see advantages like these, you need to rely on an agent. Only an agent has the expertise needed to find the right asking price for your house. Here’s what’s at stake if that price isn’t accurate for today’s market value. </a:t>
            </a:r>
          </a:p>
          <a:p>
            <a:pPr>
              <a:lnSpc>
                <a:spcPct val="112000"/>
              </a:lnSpc>
              <a:spcAft>
                <a:spcPts val="1000"/>
              </a:spcAft>
            </a:pPr>
            <a:r>
              <a:rPr lang="en-US" sz="1250" b="1" dirty="0">
                <a:latin typeface="Arial" panose="020B0604020202020204" pitchFamily="34" charset="0"/>
                <a:cs typeface="Arial" panose="020B0604020202020204" pitchFamily="34" charset="0"/>
              </a:rPr>
              <a:t>The price you set for your house sends a message to potential buyers. </a:t>
            </a:r>
          </a:p>
          <a:p>
            <a:pPr>
              <a:lnSpc>
                <a:spcPct val="112000"/>
              </a:lnSpc>
              <a:spcAft>
                <a:spcPts val="1000"/>
              </a:spcAft>
            </a:pPr>
            <a:r>
              <a:rPr lang="en-US" sz="1250" b="1" i="0" dirty="0">
                <a:effectLst/>
              </a:rPr>
              <a:t>Price it too low </a:t>
            </a:r>
            <a:r>
              <a:rPr lang="en-US" sz="1250" b="0" i="0" dirty="0">
                <a:effectLst/>
              </a:rPr>
              <a:t>and you might raise questions about your home’s condition or lead buyers to assume something is wrong with it. Not to mention, if you undervalue your house, you could leave money on the table, which decreases your future buying power.</a:t>
            </a:r>
          </a:p>
        </p:txBody>
      </p:sp>
    </p:spTree>
    <p:extLst>
      <p:ext uri="{BB962C8B-B14F-4D97-AF65-F5344CB8AC3E}">
        <p14:creationId xmlns:p14="http://schemas.microsoft.com/office/powerpoint/2010/main" val="12720770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17</a:t>
            </a:fld>
            <a:endParaRPr lang="en-US" dirty="0"/>
          </a:p>
        </p:txBody>
      </p:sp>
      <p:graphicFrame>
        <p:nvGraphicFramePr>
          <p:cNvPr id="15" name="Table 10">
            <a:extLst>
              <a:ext uri="{FF2B5EF4-FFF2-40B4-BE49-F238E27FC236}">
                <a16:creationId xmlns:a16="http://schemas.microsoft.com/office/drawing/2014/main" id="{BCC00ABC-B01E-4743-BB91-BA6877E4CF5D}"/>
              </a:ext>
            </a:extLst>
          </p:cNvPr>
          <p:cNvGraphicFramePr>
            <a:graphicFrameLocks noGrp="1"/>
          </p:cNvGraphicFramePr>
          <p:nvPr>
            <p:extLst>
              <p:ext uri="{D42A27DB-BD31-4B8C-83A1-F6EECF244321}">
                <p14:modId xmlns:p14="http://schemas.microsoft.com/office/powerpoint/2010/main" val="2759929286"/>
              </p:ext>
            </p:extLst>
          </p:nvPr>
        </p:nvGraphicFramePr>
        <p:xfrm>
          <a:off x="473825" y="8644989"/>
          <a:ext cx="6858000" cy="754907"/>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303912461"/>
                    </a:ext>
                  </a:extLst>
                </a:gridCol>
              </a:tblGrid>
              <a:tr h="754907">
                <a:tc>
                  <a:txBody>
                    <a:bodyPr/>
                    <a:lstStyle/>
                    <a:p>
                      <a:pPr>
                        <a:lnSpc>
                          <a:spcPct val="110000"/>
                        </a:lnSpc>
                        <a:spcAft>
                          <a:spcPts val="500"/>
                        </a:spcAft>
                      </a:pPr>
                      <a:r>
                        <a:rPr lang="en-US" sz="1500" dirty="0">
                          <a:solidFill>
                            <a:schemeClr val="accent2"/>
                          </a:solidFill>
                        </a:rPr>
                        <a:t>Bottom Line</a:t>
                      </a:r>
                    </a:p>
                    <a:p>
                      <a:pPr marL="0" marR="0" indent="0" algn="l" rtl="0" eaLnBrk="1" fontAlgn="auto" latinLnBrk="0" hangingPunct="1">
                        <a:lnSpc>
                          <a:spcPct val="110000"/>
                        </a:lnSpc>
                        <a:spcBef>
                          <a:spcPts val="0"/>
                        </a:spcBef>
                        <a:spcAft>
                          <a:spcPts val="500"/>
                        </a:spcAft>
                        <a:buClrTx/>
                        <a:buSzTx/>
                        <a:buFontTx/>
                        <a:buNone/>
                      </a:pPr>
                      <a:r>
                        <a:rPr lang="en-US" sz="1350" b="0" i="1" kern="1200" dirty="0">
                          <a:solidFill>
                            <a:schemeClr val="bg2"/>
                          </a:solidFill>
                          <a:effectLst/>
                          <a:latin typeface="Georgia"/>
                          <a:ea typeface="+mn-ea"/>
                          <a:cs typeface="+mn-cs"/>
                        </a:rPr>
                        <a:t>Setting the right price for your house is very important. Don't just guess. Let's talk to ensure your house is priced correctly for today's market.</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11" name="TextBox 10">
            <a:extLst>
              <a:ext uri="{FF2B5EF4-FFF2-40B4-BE49-F238E27FC236}">
                <a16:creationId xmlns:a16="http://schemas.microsoft.com/office/drawing/2014/main" id="{C21556AE-2DDF-8745-AF6A-575B8AFB937D}"/>
              </a:ext>
            </a:extLst>
          </p:cNvPr>
          <p:cNvSpPr txBox="1"/>
          <p:nvPr/>
        </p:nvSpPr>
        <p:spPr>
          <a:xfrm>
            <a:off x="1143000" y="334223"/>
            <a:ext cx="6172200" cy="1481419"/>
          </a:xfrm>
          <a:prstGeom prst="rect">
            <a:avLst/>
          </a:prstGeom>
          <a:noFill/>
        </p:spPr>
        <p:txBody>
          <a:bodyPr wrap="square" lIns="0" tIns="320040" rIns="0" bIns="0" numCol="1" spcCol="457200" rtlCol="0" anchor="t">
            <a:noAutofit/>
          </a:bodyPr>
          <a:lstStyle/>
          <a:p>
            <a:pPr algn="l" fontAlgn="base">
              <a:lnSpc>
                <a:spcPct val="112000"/>
              </a:lnSpc>
              <a:spcAft>
                <a:spcPts val="1000"/>
              </a:spcAft>
            </a:pPr>
            <a:r>
              <a:rPr lang="en-US" sz="1250" b="0" i="0" dirty="0">
                <a:effectLst/>
              </a:rPr>
              <a:t>On the other hand, </a:t>
            </a:r>
            <a:r>
              <a:rPr lang="en-US" sz="1250" b="1" i="0" dirty="0">
                <a:effectLst/>
              </a:rPr>
              <a:t>price it too high </a:t>
            </a:r>
            <a:r>
              <a:rPr lang="en-US" sz="1250" b="0" i="0" dirty="0">
                <a:effectLst/>
              </a:rPr>
              <a:t>and you run the risk of deterring buyers from ever touring it in the first place. When that happens, you may have to do a price drop to try to re-ignite interest in your house when it sits on the market for a while. Just be aware that a price drop can be seen as a red flag for some buyers who will wonder why the price was reduced and what that means about the home. </a:t>
            </a:r>
          </a:p>
          <a:p>
            <a:pPr algn="l" fontAlgn="base">
              <a:lnSpc>
                <a:spcPct val="112000"/>
              </a:lnSpc>
              <a:spcAft>
                <a:spcPts val="1000"/>
              </a:spcAft>
            </a:pPr>
            <a:r>
              <a:rPr lang="en-US" sz="1250" b="0" i="0" dirty="0">
                <a:effectLst/>
              </a:rPr>
              <a:t>A recent article from </a:t>
            </a:r>
            <a:r>
              <a:rPr lang="en-US" sz="1250" b="0" i="1" dirty="0">
                <a:effectLst/>
              </a:rPr>
              <a:t>NerdWallet</a:t>
            </a:r>
            <a:r>
              <a:rPr lang="en-US" sz="1250" b="0" i="0" dirty="0">
                <a:effectLst/>
              </a:rPr>
              <a:t> sums it up like this:</a:t>
            </a:r>
          </a:p>
          <a:p>
            <a:pPr marL="457200" fontAlgn="base">
              <a:lnSpc>
                <a:spcPct val="112000"/>
              </a:lnSpc>
              <a:spcAft>
                <a:spcPts val="1000"/>
              </a:spcAft>
            </a:pPr>
            <a:r>
              <a:rPr lang="en-US" sz="1250" i="1" dirty="0">
                <a:solidFill>
                  <a:schemeClr val="bg2"/>
                </a:solidFill>
              </a:rPr>
              <a:t>“</a:t>
            </a:r>
            <a:r>
              <a:rPr lang="en-US" sz="1250" b="1" i="1" dirty="0">
                <a:solidFill>
                  <a:schemeClr val="bg2"/>
                </a:solidFill>
              </a:rPr>
              <a:t>Your house’s market debut is your first chance to attract a buyer and it’s important to get the pricing right. </a:t>
            </a:r>
            <a:r>
              <a:rPr lang="en-US" sz="1250" i="1" dirty="0">
                <a:solidFill>
                  <a:schemeClr val="bg2"/>
                </a:solidFill>
              </a:rPr>
              <a:t>If your home is overpriced, you run the risk of buyers not seeing the listing. . . . But price your house too low and you could end up leaving some serious money on the table. A bargain-basement price could also turn some buyers away, as they may wonder if there are any underlying problems with the house.”</a:t>
            </a:r>
          </a:p>
          <a:p>
            <a:pPr fontAlgn="base">
              <a:lnSpc>
                <a:spcPct val="112000"/>
              </a:lnSpc>
              <a:spcAft>
                <a:spcPts val="1000"/>
              </a:spcAft>
            </a:pPr>
            <a:r>
              <a:rPr lang="en-US" sz="1250" b="1" i="0" dirty="0">
                <a:effectLst/>
              </a:rPr>
              <a:t>Think of pricing your home as a target. Your goal is to aim directly for the center – not too high, not too low, but right at market value. </a:t>
            </a:r>
          </a:p>
          <a:p>
            <a:pPr fontAlgn="base">
              <a:lnSpc>
                <a:spcPct val="112000"/>
              </a:lnSpc>
              <a:spcAft>
                <a:spcPts val="1000"/>
              </a:spcAft>
            </a:pPr>
            <a:r>
              <a:rPr lang="en-US" sz="1250" dirty="0">
                <a:cs typeface="Arial"/>
              </a:rPr>
              <a:t>Pricing your house fairly based on market conditions increases the chance you’ll have more buyers who are interested in purchasing it. That makes it more likely you’ll see multiple offers too. Plus, when homes are priced right, they still tend to sell quickly.</a:t>
            </a:r>
          </a:p>
          <a:p>
            <a:pPr fontAlgn="base">
              <a:lnSpc>
                <a:spcPct val="112000"/>
              </a:lnSpc>
              <a:spcAft>
                <a:spcPts val="1000"/>
              </a:spcAft>
            </a:pPr>
            <a:r>
              <a:rPr lang="en-US" sz="1250" dirty="0">
                <a:cs typeface="Arial"/>
              </a:rPr>
              <a:t>To get a high-level look into the potential downsides of over or underpricing your house and the perks that come with pricing it at market value, see the chart below:</a:t>
            </a:r>
          </a:p>
        </p:txBody>
      </p:sp>
      <p:pic>
        <p:nvPicPr>
          <p:cNvPr id="2050" name="Picture 2">
            <a:extLst>
              <a:ext uri="{FF2B5EF4-FFF2-40B4-BE49-F238E27FC236}">
                <a16:creationId xmlns:a16="http://schemas.microsoft.com/office/drawing/2014/main" id="{A9A6D9B9-22DE-9C5B-6BAB-7A401E82660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643434" y="5705247"/>
            <a:ext cx="6485531" cy="2235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47661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9F031B-7FC5-E034-D3BE-020343AB2B67}"/>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0"/>
            <a:ext cx="7772399" cy="10058398"/>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18</a:t>
            </a:fld>
            <a:endParaRPr lang="en-US" dirty="0"/>
          </a:p>
        </p:txBody>
      </p:sp>
    </p:spTree>
    <p:extLst>
      <p:ext uri="{BB962C8B-B14F-4D97-AF65-F5344CB8AC3E}">
        <p14:creationId xmlns:p14="http://schemas.microsoft.com/office/powerpoint/2010/main" val="39441408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le of cut logs&#10;&#10;Description automatically generated">
            <a:extLst>
              <a:ext uri="{FF2B5EF4-FFF2-40B4-BE49-F238E27FC236}">
                <a16:creationId xmlns:a16="http://schemas.microsoft.com/office/drawing/2014/main" id="{475F6D45-A79E-640C-FC91-4EA6B3E7B35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10058400"/>
          </a:xfrm>
          <a:prstGeom prst="rect">
            <a:avLst/>
          </a:prstGeom>
        </p:spPr>
      </p:pic>
      <p:sp>
        <p:nvSpPr>
          <p:cNvPr id="6" name="Rectangle 5">
            <a:extLst>
              <a:ext uri="{FF2B5EF4-FFF2-40B4-BE49-F238E27FC236}">
                <a16:creationId xmlns:a16="http://schemas.microsoft.com/office/drawing/2014/main" id="{4A656D45-E8AF-9B4C-BA57-F6B43353B815}"/>
              </a:ext>
            </a:extLst>
          </p:cNvPr>
          <p:cNvSpPr/>
          <p:nvPr/>
        </p:nvSpPr>
        <p:spPr>
          <a:xfrm>
            <a:off x="457200" y="685800"/>
            <a:ext cx="6858000" cy="2492990"/>
          </a:xfrm>
          <a:prstGeom prst="rect">
            <a:avLst/>
          </a:prstGeom>
          <a:solidFill>
            <a:srgbClr val="00AEE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0" tIns="640080" rIns="457200" bIns="457200" rtlCol="0" anchor="t" anchorCtr="0">
            <a:spAutoFit/>
          </a:bodyPr>
          <a:lstStyle/>
          <a:p>
            <a:r>
              <a:rPr lang="en-US" sz="2000" i="1" dirty="0">
                <a:solidFill>
                  <a:schemeClr val="bg1"/>
                </a:solidFill>
                <a:latin typeface="Georgia"/>
              </a:rPr>
              <a:t>After all, if people drive by, but aren’t interested enough to walk through the front door, you’ll never sell your house.</a:t>
            </a:r>
            <a:endParaRPr lang="en-US" sz="2000" i="1" dirty="0">
              <a:solidFill>
                <a:schemeClr val="bg1"/>
              </a:solidFill>
              <a:effectLst/>
              <a:latin typeface="Georgia"/>
            </a:endParaRPr>
          </a:p>
          <a:p>
            <a:endParaRPr lang="en-US" sz="1600" i="1" dirty="0">
              <a:solidFill>
                <a:schemeClr val="bg1"/>
              </a:solidFill>
              <a:cs typeface="Arial"/>
            </a:endParaRPr>
          </a:p>
          <a:p>
            <a:pPr>
              <a:spcAft>
                <a:spcPts val="2000"/>
              </a:spcAft>
            </a:pPr>
            <a:r>
              <a:rPr lang="en-US" sz="1400" i="1" dirty="0">
                <a:solidFill>
                  <a:schemeClr val="bg1"/>
                </a:solidFill>
                <a:latin typeface="Arial" panose="020B0604020202020204" pitchFamily="34" charset="0"/>
                <a:cs typeface="Arial" panose="020B0604020202020204" pitchFamily="34" charset="0"/>
              </a:rPr>
              <a:t>- </a:t>
            </a:r>
            <a:r>
              <a:rPr lang="en-US" sz="1400" i="1" dirty="0">
                <a:solidFill>
                  <a:schemeClr val="bg1"/>
                </a:solidFill>
                <a:effectLst/>
                <a:latin typeface="Arial" panose="020B0604020202020204" pitchFamily="34" charset="0"/>
                <a:cs typeface="Arial" panose="020B0604020202020204" pitchFamily="34" charset="0"/>
              </a:rPr>
              <a:t>U.S. News</a:t>
            </a:r>
          </a:p>
        </p:txBody>
      </p:sp>
      <p:pic>
        <p:nvPicPr>
          <p:cNvPr id="8" name="Picture 7">
            <a:extLst>
              <a:ext uri="{FF2B5EF4-FFF2-40B4-BE49-F238E27FC236}">
                <a16:creationId xmlns:a16="http://schemas.microsoft.com/office/drawing/2014/main" id="{50110E15-5908-8349-B27C-B2A63146B9EE}"/>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515159" y="314214"/>
            <a:ext cx="742082" cy="743154"/>
          </a:xfrm>
          <a:prstGeom prst="rect">
            <a:avLst/>
          </a:prstGeom>
        </p:spPr>
      </p:pic>
      <p:sp>
        <p:nvSpPr>
          <p:cNvPr id="4" name="Slide Number Placeholder 13">
            <a:extLst>
              <a:ext uri="{FF2B5EF4-FFF2-40B4-BE49-F238E27FC236}">
                <a16:creationId xmlns:a16="http://schemas.microsoft.com/office/drawing/2014/main" id="{28A5CA7B-DEB4-B8DC-0D81-B1A51DF988D0}"/>
              </a:ext>
            </a:extLst>
          </p:cNvPr>
          <p:cNvSpPr>
            <a:spLocks noGrp="1"/>
          </p:cNvSpPr>
          <p:nvPr>
            <p:ph type="sldNum" sz="quarter" idx="12"/>
          </p:nvPr>
        </p:nvSpPr>
        <p:spPr>
          <a:xfrm>
            <a:off x="3443991" y="9372600"/>
            <a:ext cx="884419" cy="685801"/>
          </a:xfrm>
        </p:spPr>
        <p:txBody>
          <a:bodyPr/>
          <a:lstStyle/>
          <a:p>
            <a:fld id="{D9C681BF-E0B0-FE40-97D6-3440D5EE15D9}" type="slidenum">
              <a:rPr lang="en-US" smtClean="0"/>
              <a:pPr/>
              <a:t>19</a:t>
            </a:fld>
            <a:endParaRPr lang="en-US" dirty="0"/>
          </a:p>
        </p:txBody>
      </p:sp>
    </p:spTree>
    <p:extLst>
      <p:ext uri="{BB962C8B-B14F-4D97-AF65-F5344CB8AC3E}">
        <p14:creationId xmlns:p14="http://schemas.microsoft.com/office/powerpoint/2010/main" val="4954066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5B483671-3C4B-FCED-8C34-0D2BA622B126}"/>
              </a:ext>
            </a:extLst>
          </p:cNvPr>
          <p:cNvSpPr txBox="1">
            <a:spLocks/>
          </p:cNvSpPr>
          <p:nvPr/>
        </p:nvSpPr>
        <p:spPr>
          <a:xfrm>
            <a:off x="3048002" y="-31531"/>
            <a:ext cx="4267200" cy="10058400"/>
          </a:xfrm>
          <a:prstGeom prst="rect">
            <a:avLst/>
          </a:prstGeom>
        </p:spPr>
        <p:txBody>
          <a:bodyPr lIns="0" tIns="0" rIns="0" bIns="0" anchor="ctr">
            <a:norm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spcAft>
                <a:spcPts val="1000"/>
              </a:spcAft>
              <a:buNone/>
            </a:pPr>
            <a:r>
              <a:rPr lang="en-US" sz="3200" dirty="0">
                <a:solidFill>
                  <a:schemeClr val="tx2"/>
                </a:solidFill>
              </a:rPr>
              <a:t>Table of Contents</a:t>
            </a:r>
          </a:p>
          <a:p>
            <a:pPr marL="411480" indent="-411480" defTabSz="909619">
              <a:lnSpc>
                <a:spcPct val="114000"/>
              </a:lnSpc>
              <a:spcBef>
                <a:spcPts val="1500"/>
              </a:spcBef>
              <a:buNone/>
              <a:defRPr/>
            </a:pPr>
            <a:r>
              <a:rPr lang="en-US" sz="1600" b="1" dirty="0">
                <a:solidFill>
                  <a:schemeClr val="tx2"/>
                </a:solidFill>
                <a:ea typeface="Helvetica Neue" panose="02000503000000020004" pitchFamily="2" charset="0"/>
              </a:rPr>
              <a:t>3</a:t>
            </a:r>
            <a:r>
              <a:rPr lang="en-US" sz="1600" dirty="0">
                <a:solidFill>
                  <a:prstClr val="black"/>
                </a:solidFill>
                <a:ea typeface="Helvetica Neue" panose="02000503000000020004" pitchFamily="2" charset="0"/>
              </a:rPr>
              <a:t>	Should I Sell My House This Winter?</a:t>
            </a:r>
          </a:p>
          <a:p>
            <a:pPr marL="411480" indent="-411480" defTabSz="909619">
              <a:lnSpc>
                <a:spcPct val="114000"/>
              </a:lnSpc>
              <a:spcBef>
                <a:spcPts val="1500"/>
              </a:spcBef>
              <a:buNone/>
              <a:defRPr/>
            </a:pPr>
            <a:r>
              <a:rPr lang="en-US" sz="1600" b="1" dirty="0">
                <a:solidFill>
                  <a:schemeClr val="tx2"/>
                </a:solidFill>
                <a:ea typeface="Helvetica Neue" panose="02000503000000020004" pitchFamily="2" charset="0"/>
              </a:rPr>
              <a:t>5</a:t>
            </a:r>
            <a:r>
              <a:rPr lang="en-US" sz="1600" dirty="0">
                <a:solidFill>
                  <a:prstClr val="black"/>
                </a:solidFill>
                <a:ea typeface="Helvetica Neue" panose="02000503000000020004" pitchFamily="2" charset="0"/>
              </a:rPr>
              <a:t>	What Are the Real Reasons You Want To Move Right Now?</a:t>
            </a:r>
          </a:p>
          <a:p>
            <a:pPr marL="411480" indent="-411480" defTabSz="909619">
              <a:lnSpc>
                <a:spcPct val="113999"/>
              </a:lnSpc>
              <a:spcBef>
                <a:spcPts val="1500"/>
              </a:spcBef>
              <a:buNone/>
              <a:defRPr/>
            </a:pPr>
            <a:r>
              <a:rPr lang="en-US" sz="1600" b="1" dirty="0">
                <a:solidFill>
                  <a:schemeClr val="tx2"/>
                </a:solidFill>
                <a:ea typeface="Helvetica Neue" panose="02000503000000020004" pitchFamily="2" charset="0"/>
              </a:rPr>
              <a:t>8	</a:t>
            </a:r>
            <a:r>
              <a:rPr lang="en-US" sz="1600" dirty="0">
                <a:ea typeface="Helvetica Neue" panose="02000503000000020004" pitchFamily="2" charset="0"/>
              </a:rPr>
              <a:t>The Perks of Selling Your House When Inventory Is Low</a:t>
            </a:r>
            <a:endParaRPr lang="en-US" sz="1600" b="1" dirty="0">
              <a:solidFill>
                <a:schemeClr val="tx2"/>
              </a:solidFill>
              <a:ea typeface="+mn-lt"/>
              <a:cs typeface="+mn-lt"/>
            </a:endParaRPr>
          </a:p>
          <a:p>
            <a:pPr marL="411480" indent="-411480" defTabSz="909619">
              <a:lnSpc>
                <a:spcPct val="113999"/>
              </a:lnSpc>
              <a:spcBef>
                <a:spcPts val="1500"/>
              </a:spcBef>
              <a:buNone/>
              <a:defRPr/>
            </a:pPr>
            <a:r>
              <a:rPr lang="en-US" sz="1600" b="1" dirty="0">
                <a:solidFill>
                  <a:schemeClr val="tx2"/>
                </a:solidFill>
                <a:ea typeface="+mn-lt"/>
                <a:cs typeface="+mn-lt"/>
              </a:rPr>
              <a:t>11</a:t>
            </a:r>
            <a:r>
              <a:rPr lang="en-US" sz="1600" dirty="0">
                <a:ea typeface="+mn-lt"/>
                <a:cs typeface="+mn-lt"/>
              </a:rPr>
              <a:t>   </a:t>
            </a:r>
            <a:r>
              <a:rPr lang="en-US" sz="1600" dirty="0">
                <a:ea typeface="Helvetica Neue" panose="02000503000000020004" pitchFamily="2" charset="0"/>
              </a:rPr>
              <a:t>Home Prices Are Not Falling</a:t>
            </a:r>
            <a:endParaRPr lang="en-US" sz="1600" dirty="0">
              <a:ea typeface="Helvetica Neue" panose="02000503000000020004" pitchFamily="2" charset="0"/>
              <a:cs typeface="Arial"/>
            </a:endParaRPr>
          </a:p>
          <a:p>
            <a:pPr marL="411480" indent="-411480" defTabSz="909619">
              <a:lnSpc>
                <a:spcPct val="113999"/>
              </a:lnSpc>
              <a:spcBef>
                <a:spcPts val="1500"/>
              </a:spcBef>
              <a:buNone/>
              <a:defRPr/>
            </a:pPr>
            <a:r>
              <a:rPr lang="en-US" sz="1600" b="1" dirty="0">
                <a:solidFill>
                  <a:schemeClr val="tx2"/>
                </a:solidFill>
                <a:ea typeface="+mn-lt"/>
              </a:rPr>
              <a:t>13</a:t>
            </a:r>
            <a:r>
              <a:rPr lang="en-US" sz="1600" dirty="0">
                <a:ea typeface="Helvetica Neue" panose="02000503000000020004" pitchFamily="2" charset="0"/>
              </a:rPr>
              <a:t>	Your Home Equity Can Offset </a:t>
            </a:r>
            <a:br>
              <a:rPr lang="en-US" sz="1600" dirty="0">
                <a:ea typeface="Helvetica Neue" panose="02000503000000020004" pitchFamily="2" charset="0"/>
              </a:rPr>
            </a:br>
            <a:r>
              <a:rPr lang="en-US" sz="1600" dirty="0">
                <a:ea typeface="Helvetica Neue" panose="02000503000000020004" pitchFamily="2" charset="0"/>
              </a:rPr>
              <a:t>Affordability Challenges</a:t>
            </a:r>
            <a:endParaRPr lang="en-US" sz="1600" dirty="0">
              <a:ea typeface="Helvetica Neue" panose="02000503000000020004" pitchFamily="2" charset="0"/>
              <a:cs typeface="Arial"/>
            </a:endParaRPr>
          </a:p>
          <a:p>
            <a:pPr marL="411480" indent="-411480" defTabSz="909619">
              <a:lnSpc>
                <a:spcPct val="113999"/>
              </a:lnSpc>
              <a:spcBef>
                <a:spcPts val="1500"/>
              </a:spcBef>
              <a:buNone/>
              <a:defRPr/>
            </a:pPr>
            <a:r>
              <a:rPr lang="en-US" sz="1600" b="1" dirty="0">
                <a:solidFill>
                  <a:schemeClr val="tx2"/>
                </a:solidFill>
                <a:ea typeface="Helvetica Neue" panose="02000503000000020004" pitchFamily="2" charset="0"/>
              </a:rPr>
              <a:t>16 	</a:t>
            </a:r>
            <a:r>
              <a:rPr lang="en-US" sz="1600" dirty="0">
                <a:ea typeface="Helvetica Neue" panose="02000503000000020004" pitchFamily="2" charset="0"/>
              </a:rPr>
              <a:t>Why Setting the Right Price for Your House Still Matters</a:t>
            </a:r>
          </a:p>
          <a:p>
            <a:pPr marL="411480" indent="-411480" defTabSz="909619">
              <a:lnSpc>
                <a:spcPct val="113999"/>
              </a:lnSpc>
              <a:spcBef>
                <a:spcPts val="1500"/>
              </a:spcBef>
              <a:buNone/>
              <a:defRPr/>
            </a:pPr>
            <a:r>
              <a:rPr lang="en-US" sz="1600" b="1" dirty="0">
                <a:solidFill>
                  <a:schemeClr val="tx2"/>
                </a:solidFill>
                <a:ea typeface="Helvetica Neue" panose="02000503000000020004" pitchFamily="2" charset="0"/>
              </a:rPr>
              <a:t>18	</a:t>
            </a:r>
            <a:r>
              <a:rPr lang="en-US" sz="1600" dirty="0">
                <a:ea typeface="Helvetica Neue" panose="02000503000000020004" pitchFamily="2" charset="0"/>
              </a:rPr>
              <a:t>A Checklist for Selling Your House</a:t>
            </a:r>
            <a:endParaRPr lang="en-US" sz="1600" dirty="0">
              <a:ea typeface="Helvetica Neue" panose="02000503000000020004" pitchFamily="2" charset="0"/>
              <a:cs typeface="Arial"/>
            </a:endParaRPr>
          </a:p>
          <a:p>
            <a:pPr marL="400050" indent="-400050" defTabSz="909619">
              <a:lnSpc>
                <a:spcPct val="114000"/>
              </a:lnSpc>
              <a:spcBef>
                <a:spcPts val="1500"/>
              </a:spcBef>
              <a:buNone/>
              <a:defRPr/>
            </a:pPr>
            <a:r>
              <a:rPr lang="en-US" sz="1600" b="1" dirty="0">
                <a:solidFill>
                  <a:schemeClr val="tx2"/>
                </a:solidFill>
                <a:ea typeface="Helvetica Neue" panose="02000503000000020004" pitchFamily="2" charset="0"/>
              </a:rPr>
              <a:t>20	</a:t>
            </a:r>
            <a:r>
              <a:rPr lang="en-US" sz="1600" dirty="0">
                <a:ea typeface="Helvetica Neue" panose="02000503000000020004" pitchFamily="2" charset="0"/>
              </a:rPr>
              <a:t>Top Skills You Need Your Listing Agent </a:t>
            </a:r>
            <a:br>
              <a:rPr lang="en-US" sz="1600" dirty="0">
                <a:ea typeface="Helvetica Neue" panose="02000503000000020004" pitchFamily="2" charset="0"/>
              </a:rPr>
            </a:br>
            <a:r>
              <a:rPr lang="en-US" sz="1600" dirty="0">
                <a:ea typeface="Helvetica Neue" panose="02000503000000020004" pitchFamily="2" charset="0"/>
              </a:rPr>
              <a:t>To Have</a:t>
            </a:r>
            <a:endParaRPr lang="en-US" sz="1600" dirty="0">
              <a:ea typeface="Helvetica Neue" panose="02000503000000020004" pitchFamily="2" charset="0"/>
              <a:cs typeface="Arial"/>
            </a:endParaRPr>
          </a:p>
          <a:p>
            <a:pPr marL="400050" indent="-400050" defTabSz="909619">
              <a:lnSpc>
                <a:spcPct val="114000"/>
              </a:lnSpc>
              <a:spcBef>
                <a:spcPts val="1500"/>
              </a:spcBef>
              <a:buNone/>
              <a:defRPr/>
            </a:pPr>
            <a:r>
              <a:rPr lang="en-US" sz="1600" b="1" dirty="0">
                <a:solidFill>
                  <a:schemeClr val="tx2"/>
                </a:solidFill>
                <a:ea typeface="Helvetica Neue" panose="02000503000000020004" pitchFamily="2" charset="0"/>
              </a:rPr>
              <a:t>22	</a:t>
            </a:r>
            <a:r>
              <a:rPr lang="en-US" sz="1600" dirty="0">
                <a:ea typeface="Helvetica Neue" panose="02000503000000020004" pitchFamily="2" charset="0"/>
              </a:rPr>
              <a:t>Key Reasons To Hire a Real </a:t>
            </a:r>
            <a:br>
              <a:rPr lang="en-US" sz="1600" dirty="0">
                <a:ea typeface="Helvetica Neue" panose="02000503000000020004" pitchFamily="2" charset="0"/>
              </a:rPr>
            </a:br>
            <a:r>
              <a:rPr lang="en-US" sz="1600" dirty="0">
                <a:ea typeface="Helvetica Neue" panose="02000503000000020004" pitchFamily="2" charset="0"/>
              </a:rPr>
              <a:t>Estate Agent When You Sell</a:t>
            </a:r>
            <a:endParaRPr lang="en-US" sz="1600" dirty="0">
              <a:ea typeface="Helvetica Neue" panose="02000503000000020004" pitchFamily="2" charset="0"/>
              <a:cs typeface="Arial"/>
            </a:endParaRPr>
          </a:p>
        </p:txBody>
      </p:sp>
      <p:pic>
        <p:nvPicPr>
          <p:cNvPr id="2" name="Picture 1" descr="A couch with pillows and a book on it&#10;&#10;Description automatically generated">
            <a:extLst>
              <a:ext uri="{FF2B5EF4-FFF2-40B4-BE49-F238E27FC236}">
                <a16:creationId xmlns:a16="http://schemas.microsoft.com/office/drawing/2014/main" id="{DE4423E4-EF46-516F-1DD4-1E36CC8DC0B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flipH="1">
            <a:off x="0" y="0"/>
            <a:ext cx="2578100" cy="10058400"/>
          </a:xfrm>
          <a:prstGeom prst="rect">
            <a:avLst/>
          </a:prstGeom>
        </p:spPr>
      </p:pic>
    </p:spTree>
    <p:extLst>
      <p:ext uri="{BB962C8B-B14F-4D97-AF65-F5344CB8AC3E}">
        <p14:creationId xmlns:p14="http://schemas.microsoft.com/office/powerpoint/2010/main" val="37097398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shaking hands with another person&#10;&#10;Description automatically generated">
            <a:extLst>
              <a:ext uri="{FF2B5EF4-FFF2-40B4-BE49-F238E27FC236}">
                <a16:creationId xmlns:a16="http://schemas.microsoft.com/office/drawing/2014/main" id="{B824CB8D-4AEA-4761-7777-069CC80DB3E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4701930"/>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20</a:t>
            </a:fld>
            <a:endParaRPr lang="en-US" dirty="0"/>
          </a:p>
        </p:txBody>
      </p:sp>
      <p:sp>
        <p:nvSpPr>
          <p:cNvPr id="6" name="TextBox 5">
            <a:extLst>
              <a:ext uri="{FF2B5EF4-FFF2-40B4-BE49-F238E27FC236}">
                <a16:creationId xmlns:a16="http://schemas.microsoft.com/office/drawing/2014/main" id="{ADF4D003-23B3-2245-A0FC-3101599455D8}"/>
              </a:ext>
            </a:extLst>
          </p:cNvPr>
          <p:cNvSpPr txBox="1"/>
          <p:nvPr/>
        </p:nvSpPr>
        <p:spPr>
          <a:xfrm>
            <a:off x="462802" y="6298882"/>
            <a:ext cx="6852398" cy="5569789"/>
          </a:xfrm>
          <a:prstGeom prst="rect">
            <a:avLst/>
          </a:prstGeom>
          <a:noFill/>
        </p:spPr>
        <p:txBody>
          <a:bodyPr wrap="square" lIns="0" tIns="320040" rIns="0" bIns="0" numCol="1" spcCol="457200" rtlCol="0" anchor="t">
            <a:noAutofit/>
          </a:bodyPr>
          <a:lstStyle/>
          <a:p>
            <a:pPr>
              <a:lnSpc>
                <a:spcPct val="113000"/>
              </a:lnSpc>
              <a:spcAft>
                <a:spcPts val="1000"/>
              </a:spcAft>
            </a:pPr>
            <a:r>
              <a:rPr lang="en-US" sz="1500" b="1" dirty="0">
                <a:solidFill>
                  <a:schemeClr val="tx2"/>
                </a:solidFill>
              </a:rPr>
              <a:t>They Price Your House Based on the Latest Data</a:t>
            </a:r>
          </a:p>
          <a:p>
            <a:pPr>
              <a:lnSpc>
                <a:spcPct val="113000"/>
              </a:lnSpc>
              <a:spcAft>
                <a:spcPts val="1000"/>
              </a:spcAft>
            </a:pPr>
            <a:r>
              <a:rPr lang="en-US" sz="1250" b="0" i="0" dirty="0">
                <a:effectLst/>
              </a:rPr>
              <a:t>While it may be tempting to pick the agent who suggests the highest asking price for your house, that strategy may cost you. It’s easy to get caught up in the excitement when you see a bigger number, but overpricing your house can have consequences. It could mean it’ll sit on the market longer because the higher price is actually deterring buyers.</a:t>
            </a:r>
          </a:p>
          <a:p>
            <a:pPr marL="0" lvl="1">
              <a:lnSpc>
                <a:spcPct val="113000"/>
              </a:lnSpc>
              <a:spcAft>
                <a:spcPts val="1000"/>
              </a:spcAft>
            </a:pPr>
            <a:r>
              <a:rPr lang="en-US" sz="1250" b="0" i="0" dirty="0">
                <a:effectLst/>
              </a:rPr>
              <a:t>Instead, you want to pick an agent who’s going to have an open conversation about how they think you should price your house and why. A great agent will base their pricing strategy on solid data. They won’t throw out a number just to win your listing. Instead, they’ll show you the facts, explain their pricing strategy, and make sure you’re on the same page. As </a:t>
            </a:r>
            <a:r>
              <a:rPr lang="en-US" sz="1250" b="0" i="1" dirty="0">
                <a:effectLst/>
              </a:rPr>
              <a:t>NerdWallet</a:t>
            </a:r>
            <a:r>
              <a:rPr lang="en-US" sz="1250" b="0" i="0" dirty="0">
                <a:effectLst/>
              </a:rPr>
              <a:t> explains:</a:t>
            </a:r>
          </a:p>
          <a:p>
            <a:pPr marL="457200" lvl="2">
              <a:lnSpc>
                <a:spcPct val="113000"/>
              </a:lnSpc>
              <a:spcAft>
                <a:spcPts val="1000"/>
              </a:spcAft>
            </a:pPr>
            <a:r>
              <a:rPr lang="en-US" sz="1250" i="1" dirty="0">
                <a:solidFill>
                  <a:schemeClr val="bg2"/>
                </a:solidFill>
              </a:rPr>
              <a:t>“An agent who recommends the highest price isn’t always the best choice. Choose an agent who backs up the recommendation with market knowledge.”</a:t>
            </a:r>
          </a:p>
        </p:txBody>
      </p:sp>
      <p:sp>
        <p:nvSpPr>
          <p:cNvPr id="3" name="TextBox 2">
            <a:extLst>
              <a:ext uri="{FF2B5EF4-FFF2-40B4-BE49-F238E27FC236}">
                <a16:creationId xmlns:a16="http://schemas.microsoft.com/office/drawing/2014/main" id="{DC6D895E-D872-A649-8D1F-2C10CFF35718}"/>
              </a:ext>
            </a:extLst>
          </p:cNvPr>
          <p:cNvSpPr txBox="1"/>
          <p:nvPr/>
        </p:nvSpPr>
        <p:spPr>
          <a:xfrm>
            <a:off x="457200" y="4701930"/>
            <a:ext cx="6858000" cy="1455061"/>
          </a:xfrm>
          <a:prstGeom prst="rect">
            <a:avLst/>
          </a:prstGeom>
          <a:noFill/>
        </p:spPr>
        <p:txBody>
          <a:bodyPr wrap="square" lIns="0" tIns="320040" rIns="0" bIns="0" rtlCol="0">
            <a:noAutofit/>
          </a:bodyPr>
          <a:lstStyle/>
          <a:p>
            <a:pPr>
              <a:lnSpc>
                <a:spcPct val="114000"/>
              </a:lnSpc>
              <a:spcAft>
                <a:spcPts val="1000"/>
              </a:spcAft>
            </a:pPr>
            <a:r>
              <a:rPr lang="en-US" sz="1500" i="1" dirty="0">
                <a:solidFill>
                  <a:schemeClr val="bg2"/>
                </a:solidFill>
                <a:latin typeface="Georgia" panose="02040502050405020303" pitchFamily="18" charset="0"/>
              </a:rPr>
              <a:t>Selling your house is a big decision. And that can make it feel both exciting and a little bit nerve-wracking. But the key to a successful sale is finding the perfect listing agent to work with you throughout the process. A listing agent, also known as a seller’s agent, helps market and sell your house while advocating for you every step of the way.</a:t>
            </a:r>
          </a:p>
        </p:txBody>
      </p:sp>
      <p:sp>
        <p:nvSpPr>
          <p:cNvPr id="9" name="Rectangle 8">
            <a:extLst>
              <a:ext uri="{FF2B5EF4-FFF2-40B4-BE49-F238E27FC236}">
                <a16:creationId xmlns:a16="http://schemas.microsoft.com/office/drawing/2014/main" id="{43C30354-74B6-414E-A158-69B16FB17EA3}"/>
              </a:ext>
            </a:extLst>
          </p:cNvPr>
          <p:cNvSpPr/>
          <p:nvPr/>
        </p:nvSpPr>
        <p:spPr>
          <a:xfrm>
            <a:off x="0" y="3255380"/>
            <a:ext cx="7772400" cy="1446550"/>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Top Skills You Need</a:t>
            </a:r>
            <a:br>
              <a:rPr lang="en-US" sz="3200" dirty="0">
                <a:solidFill>
                  <a:srgbClr val="FFFFFF"/>
                </a:solidFill>
              </a:rPr>
            </a:br>
            <a:r>
              <a:rPr lang="en-US" sz="3200" dirty="0">
                <a:solidFill>
                  <a:srgbClr val="FFFFFF"/>
                </a:solidFill>
              </a:rPr>
              <a:t>Your Listing Agent To Have</a:t>
            </a:r>
          </a:p>
        </p:txBody>
      </p:sp>
    </p:spTree>
    <p:extLst>
      <p:ext uri="{BB962C8B-B14F-4D97-AF65-F5344CB8AC3E}">
        <p14:creationId xmlns:p14="http://schemas.microsoft.com/office/powerpoint/2010/main" val="21893347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21</a:t>
            </a:fld>
            <a:endParaRPr lang="en-US" dirty="0"/>
          </a:p>
        </p:txBody>
      </p:sp>
      <p:sp>
        <p:nvSpPr>
          <p:cNvPr id="6" name="TextBox 5">
            <a:extLst>
              <a:ext uri="{FF2B5EF4-FFF2-40B4-BE49-F238E27FC236}">
                <a16:creationId xmlns:a16="http://schemas.microsoft.com/office/drawing/2014/main" id="{ADF4D003-23B3-2245-A0FC-3101599455D8}"/>
              </a:ext>
            </a:extLst>
          </p:cNvPr>
          <p:cNvSpPr txBox="1"/>
          <p:nvPr/>
        </p:nvSpPr>
        <p:spPr>
          <a:xfrm>
            <a:off x="454709" y="319685"/>
            <a:ext cx="6857998" cy="7772399"/>
          </a:xfrm>
          <a:prstGeom prst="rect">
            <a:avLst/>
          </a:prstGeom>
          <a:noFill/>
        </p:spPr>
        <p:txBody>
          <a:bodyPr wrap="square" lIns="0" tIns="320040" rIns="0" bIns="0" numCol="1" spcCol="457200" rtlCol="0" anchor="t">
            <a:noAutofit/>
          </a:bodyPr>
          <a:lstStyle/>
          <a:p>
            <a:pPr marL="0" lvl="1">
              <a:lnSpc>
                <a:spcPct val="113000"/>
              </a:lnSpc>
              <a:spcAft>
                <a:spcPts val="1000"/>
              </a:spcAft>
            </a:pPr>
            <a:r>
              <a:rPr lang="en-US" sz="1500" b="1" dirty="0">
                <a:solidFill>
                  <a:schemeClr val="tx2"/>
                </a:solidFill>
              </a:rPr>
              <a:t>They Manage Liability and Legal Considerations</a:t>
            </a:r>
            <a:endParaRPr lang="en-US" sz="1500" b="1" dirty="0">
              <a:solidFill>
                <a:schemeClr val="tx2"/>
              </a:solidFill>
              <a:cs typeface="Arial"/>
            </a:endParaRPr>
          </a:p>
          <a:p>
            <a:pPr algn="l" fontAlgn="base">
              <a:lnSpc>
                <a:spcPct val="113000"/>
              </a:lnSpc>
              <a:spcAft>
                <a:spcPts val="1000"/>
              </a:spcAft>
            </a:pPr>
            <a:r>
              <a:rPr lang="en-US" sz="1250" b="0" i="0" dirty="0">
                <a:effectLst/>
              </a:rPr>
              <a:t>Today, more disclosures and regulations are mandatory when selling a house. And all the paperwork and legal aspects of selling a home can be a lot to manage. Selling a house without professional guidance exposes homeowners to potential liability risks and legal complications.</a:t>
            </a:r>
          </a:p>
          <a:p>
            <a:pPr algn="l" fontAlgn="base">
              <a:lnSpc>
                <a:spcPct val="113000"/>
              </a:lnSpc>
              <a:spcAft>
                <a:spcPts val="1000"/>
              </a:spcAft>
            </a:pPr>
            <a:r>
              <a:rPr lang="en-US" sz="1250" b="0" i="0" dirty="0">
                <a:effectLst/>
              </a:rPr>
              <a:t>Real estate agents are well-versed in the contracts, disclosures, and regulations necessary during a sale. Their expertise helps minimize the risk of errors or omissions that could lead to legal disputes or delays.</a:t>
            </a:r>
            <a:endParaRPr lang="en-US" sz="1500" b="1" dirty="0">
              <a:solidFill>
                <a:schemeClr val="tx2"/>
              </a:solidFill>
            </a:endParaRPr>
          </a:p>
          <a:p>
            <a:pPr>
              <a:lnSpc>
                <a:spcPct val="113000"/>
              </a:lnSpc>
              <a:spcAft>
                <a:spcPts val="1000"/>
              </a:spcAft>
            </a:pPr>
            <a:r>
              <a:rPr lang="en-US" sz="1500" b="1" dirty="0">
                <a:solidFill>
                  <a:schemeClr val="tx2"/>
                </a:solidFill>
              </a:rPr>
              <a:t>They’re a Great Negotiator</a:t>
            </a:r>
            <a:endParaRPr lang="en-US" sz="1250" dirty="0"/>
          </a:p>
          <a:p>
            <a:pPr algn="l" fontAlgn="base">
              <a:lnSpc>
                <a:spcPct val="113000"/>
              </a:lnSpc>
              <a:spcAft>
                <a:spcPts val="1000"/>
              </a:spcAft>
            </a:pPr>
            <a:r>
              <a:rPr lang="en-US" sz="1250" dirty="0"/>
              <a:t>The home-selling process can be emotional, especially if you’ve been in your house for a long time. You’re connected to it and have a lot of memories there. This can make the negotiation process harder. That’s where a trusted professional comes in.</a:t>
            </a:r>
          </a:p>
          <a:p>
            <a:pPr algn="l" fontAlgn="base">
              <a:lnSpc>
                <a:spcPct val="113000"/>
              </a:lnSpc>
              <a:spcAft>
                <a:spcPts val="1000"/>
              </a:spcAft>
            </a:pPr>
            <a:r>
              <a:rPr lang="en-US" sz="1250" b="0" i="0" dirty="0">
                <a:effectLst/>
              </a:rPr>
              <a:t>A skilled listing agent will be calm under pressure and will be your point-person in all of those conversations. Their experience in handling the back-and-forth gives you the peace of mind that you’ve got someone on your side who’s got your best interests in mind throughout this journey.</a:t>
            </a:r>
          </a:p>
          <a:p>
            <a:pPr>
              <a:lnSpc>
                <a:spcPct val="113000"/>
              </a:lnSpc>
              <a:spcAft>
                <a:spcPts val="1000"/>
              </a:spcAft>
            </a:pPr>
            <a:r>
              <a:rPr lang="en-US" sz="1500" b="1" dirty="0">
                <a:solidFill>
                  <a:schemeClr val="tx2"/>
                </a:solidFill>
              </a:rPr>
              <a:t>They’re a Skilled Problem Solver</a:t>
            </a:r>
          </a:p>
          <a:p>
            <a:pPr>
              <a:lnSpc>
                <a:spcPct val="113000"/>
              </a:lnSpc>
              <a:spcAft>
                <a:spcPts val="1000"/>
              </a:spcAft>
            </a:pPr>
            <a:r>
              <a:rPr lang="en-US" sz="1250" b="0" i="0" dirty="0">
                <a:effectLst/>
              </a:rPr>
              <a:t>At the heart of it all, a listing agent’s main priority is to get your house sold. A great agent never loses sight of that goal and will help you prioritize your needs above all else. If they identify any necessary steps you need to take, they’ll be open with you about it. Their commitment to your success means they’ll work with you to address any potential roadblocks and find creative solutions to anything that pops up along the way.</a:t>
            </a:r>
          </a:p>
          <a:p>
            <a:pPr>
              <a:lnSpc>
                <a:spcPct val="113000"/>
              </a:lnSpc>
              <a:spcAft>
                <a:spcPts val="1000"/>
              </a:spcAft>
            </a:pPr>
            <a:r>
              <a:rPr lang="en-US" sz="1250" b="0" i="1" dirty="0">
                <a:effectLst/>
              </a:rPr>
              <a:t>Bankrate</a:t>
            </a:r>
            <a:r>
              <a:rPr lang="en-US" sz="1250" b="0" i="0" dirty="0">
                <a:effectLst/>
              </a:rPr>
              <a:t> explains it like this</a:t>
            </a:r>
            <a:r>
              <a:rPr lang="en-US" sz="1250" dirty="0"/>
              <a:t>:</a:t>
            </a:r>
            <a:endParaRPr lang="en-US" sz="1250" b="0" i="0" dirty="0">
              <a:effectLst/>
            </a:endParaRPr>
          </a:p>
          <a:p>
            <a:pPr marL="457200">
              <a:lnSpc>
                <a:spcPct val="113000"/>
              </a:lnSpc>
              <a:spcAft>
                <a:spcPts val="1000"/>
              </a:spcAft>
            </a:pPr>
            <a:r>
              <a:rPr lang="en-US" sz="1250" i="1" dirty="0">
                <a:solidFill>
                  <a:schemeClr val="bg2"/>
                </a:solidFill>
              </a:rPr>
              <a:t>“Just as important as the knowledge and experience agents bring is their ability to guide you smoothly through the process. Above all, go with an agent you trust and will feel comfortable with . . .”</a:t>
            </a:r>
            <a:endParaRPr lang="en-US" sz="1250" dirty="0">
              <a:solidFill>
                <a:schemeClr val="tx2"/>
              </a:solidFill>
              <a:cs typeface="Arial"/>
            </a:endParaRPr>
          </a:p>
        </p:txBody>
      </p:sp>
      <p:graphicFrame>
        <p:nvGraphicFramePr>
          <p:cNvPr id="11" name="Table 10">
            <a:extLst>
              <a:ext uri="{FF2B5EF4-FFF2-40B4-BE49-F238E27FC236}">
                <a16:creationId xmlns:a16="http://schemas.microsoft.com/office/drawing/2014/main" id="{DB8996C9-8B0D-774F-B0C0-3BEAF9C09D11}"/>
              </a:ext>
            </a:extLst>
          </p:cNvPr>
          <p:cNvGraphicFramePr>
            <a:graphicFrameLocks noGrp="1"/>
          </p:cNvGraphicFramePr>
          <p:nvPr>
            <p:extLst>
              <p:ext uri="{D42A27DB-BD31-4B8C-83A1-F6EECF244321}">
                <p14:modId xmlns:p14="http://schemas.microsoft.com/office/powerpoint/2010/main" val="404612319"/>
              </p:ext>
            </p:extLst>
          </p:nvPr>
        </p:nvGraphicFramePr>
        <p:xfrm>
          <a:off x="454762" y="8430835"/>
          <a:ext cx="6858000" cy="977011"/>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303912461"/>
                    </a:ext>
                  </a:extLst>
                </a:gridCol>
              </a:tblGrid>
              <a:tr h="0">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Whether you're a first-time seller or you’ve been through selling a house before, a great listing agent is the key to success. Let’s connect so you have a skilled local expert by your side to guide you through every step of the process.</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Tree>
    <p:extLst>
      <p:ext uri="{BB962C8B-B14F-4D97-AF65-F5344CB8AC3E}">
        <p14:creationId xmlns:p14="http://schemas.microsoft.com/office/powerpoint/2010/main" val="7748430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345145-5957-3D98-D9AF-A0C224D56B3A}"/>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0"/>
            <a:ext cx="7772399" cy="10058399"/>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22</a:t>
            </a:fld>
            <a:endParaRPr lang="en-US" dirty="0"/>
          </a:p>
        </p:txBody>
      </p:sp>
    </p:spTree>
    <p:extLst>
      <p:ext uri="{BB962C8B-B14F-4D97-AF65-F5344CB8AC3E}">
        <p14:creationId xmlns:p14="http://schemas.microsoft.com/office/powerpoint/2010/main" val="32992727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 old person holding a computer&#10;&#10;Description automatically generated">
            <a:extLst>
              <a:ext uri="{FF2B5EF4-FFF2-40B4-BE49-F238E27FC236}">
                <a16:creationId xmlns:a16="http://schemas.microsoft.com/office/drawing/2014/main" id="{11738DAD-7340-64E9-1DFD-129518E16FF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12357"/>
            <a:ext cx="7772399" cy="10046043"/>
          </a:xfrm>
          <a:prstGeom prst="rect">
            <a:avLst/>
          </a:prstGeom>
        </p:spPr>
      </p:pic>
      <p:sp>
        <p:nvSpPr>
          <p:cNvPr id="9" name="Rectangle 8">
            <a:extLst>
              <a:ext uri="{FF2B5EF4-FFF2-40B4-BE49-F238E27FC236}">
                <a16:creationId xmlns:a16="http://schemas.microsoft.com/office/drawing/2014/main" id="{42F93B77-6213-6742-AD56-7CF710284085}"/>
              </a:ext>
            </a:extLst>
          </p:cNvPr>
          <p:cNvSpPr/>
          <p:nvPr/>
        </p:nvSpPr>
        <p:spPr>
          <a:xfrm>
            <a:off x="-1" y="12357"/>
            <a:ext cx="7772400" cy="6021977"/>
          </a:xfrm>
          <a:prstGeom prst="rect">
            <a:avLst/>
          </a:prstGeom>
          <a:gradFill flip="none" rotWithShape="1">
            <a:gsLst>
              <a:gs pos="0">
                <a:schemeClr val="tx1"/>
              </a:gs>
              <a:gs pos="99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85E4AD5E-68A0-D147-97E3-D74099CB30F1}"/>
              </a:ext>
            </a:extLst>
          </p:cNvPr>
          <p:cNvSpPr txBox="1"/>
          <p:nvPr/>
        </p:nvSpPr>
        <p:spPr>
          <a:xfrm>
            <a:off x="457200" y="397359"/>
            <a:ext cx="6858000" cy="2872581"/>
          </a:xfrm>
          <a:prstGeom prst="rect">
            <a:avLst/>
          </a:prstGeom>
          <a:noFill/>
        </p:spPr>
        <p:txBody>
          <a:bodyPr wrap="square" lIns="0" tIns="0" rIns="0" bIns="0" rtlCol="0" anchor="t">
            <a:spAutoFit/>
          </a:bodyPr>
          <a:lstStyle/>
          <a:p>
            <a:pPr>
              <a:spcAft>
                <a:spcPts val="2000"/>
              </a:spcAft>
            </a:pPr>
            <a:r>
              <a:rPr lang="en-US" sz="2600" i="1" dirty="0">
                <a:solidFill>
                  <a:schemeClr val="bg1"/>
                </a:solidFill>
                <a:latin typeface="Georgia"/>
              </a:rPr>
              <a:t>“Real estate agents help people buy and sell homes. Agents educate their clients about current market conditions, guide them through each step of the process and make referrals to other professionals, such as home stagers and real estate attorneys.”</a:t>
            </a:r>
          </a:p>
          <a:p>
            <a:pPr>
              <a:spcAft>
                <a:spcPts val="2000"/>
              </a:spcAft>
            </a:pPr>
            <a:r>
              <a:rPr lang="en-US" sz="1400" dirty="0">
                <a:solidFill>
                  <a:schemeClr val="bg1"/>
                </a:solidFill>
                <a:latin typeface="Arial"/>
                <a:cs typeface="Arial"/>
              </a:rPr>
              <a:t>- </a:t>
            </a:r>
            <a:r>
              <a:rPr lang="en-US" sz="1400" i="1" dirty="0">
                <a:solidFill>
                  <a:schemeClr val="bg1"/>
                </a:solidFill>
                <a:latin typeface="Arial"/>
                <a:cs typeface="Arial"/>
              </a:rPr>
              <a:t>NerdWallet</a:t>
            </a:r>
          </a:p>
        </p:txBody>
      </p:sp>
      <p:sp>
        <p:nvSpPr>
          <p:cNvPr id="5" name="Slide Number Placeholder 13">
            <a:extLst>
              <a:ext uri="{FF2B5EF4-FFF2-40B4-BE49-F238E27FC236}">
                <a16:creationId xmlns:a16="http://schemas.microsoft.com/office/drawing/2014/main" id="{8C85B631-98E2-FDD6-00FE-6C7A4D9F50F4}"/>
              </a:ext>
            </a:extLst>
          </p:cNvPr>
          <p:cNvSpPr>
            <a:spLocks noGrp="1"/>
          </p:cNvSpPr>
          <p:nvPr>
            <p:ph type="sldNum" sz="quarter" idx="12"/>
          </p:nvPr>
        </p:nvSpPr>
        <p:spPr>
          <a:xfrm>
            <a:off x="3443991" y="9372600"/>
            <a:ext cx="884419" cy="685801"/>
          </a:xfrm>
        </p:spPr>
        <p:txBody>
          <a:bodyPr/>
          <a:lstStyle/>
          <a:p>
            <a:fld id="{D9C681BF-E0B0-FE40-97D6-3440D5EE15D9}" type="slidenum">
              <a:rPr lang="en-US" smtClean="0"/>
              <a:pPr/>
              <a:t>23</a:t>
            </a:fld>
            <a:endParaRPr lang="en-US" dirty="0"/>
          </a:p>
        </p:txBody>
      </p:sp>
    </p:spTree>
    <p:extLst>
      <p:ext uri="{BB962C8B-B14F-4D97-AF65-F5344CB8AC3E}">
        <p14:creationId xmlns:p14="http://schemas.microsoft.com/office/powerpoint/2010/main" val="24776505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C8A8F1B4-F393-2F48-8FA1-70DD73390546}"/>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38597"/>
            <a:ext cx="7772400" cy="311562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59CBC41A-E8D2-CA4C-9B25-6113E730FF8A}"/>
              </a:ext>
            </a:extLst>
          </p:cNvPr>
          <p:cNvSpPr/>
          <p:nvPr/>
        </p:nvSpPr>
        <p:spPr>
          <a:xfrm>
            <a:off x="0" y="9293992"/>
            <a:ext cx="7772400" cy="83986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ject 6">
            <a:extLst>
              <a:ext uri="{FF2B5EF4-FFF2-40B4-BE49-F238E27FC236}">
                <a16:creationId xmlns:a16="http://schemas.microsoft.com/office/drawing/2014/main" id="{60E9C1AB-42E8-EE42-ADD6-A4C3AE37A2E8}"/>
              </a:ext>
            </a:extLst>
          </p:cNvPr>
          <p:cNvSpPr txBox="1">
            <a:spLocks/>
          </p:cNvSpPr>
          <p:nvPr/>
        </p:nvSpPr>
        <p:spPr>
          <a:xfrm>
            <a:off x="457201" y="3452385"/>
            <a:ext cx="3527648" cy="705319"/>
          </a:xfrm>
          <a:prstGeom prst="rect">
            <a:avLst/>
          </a:prstGeom>
        </p:spPr>
        <p:txBody>
          <a:bodyPr vert="horz" wrap="square" lIns="0" tIns="12698" rIns="0" bIns="0" rtlCol="0">
            <a:sp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marL="12699">
              <a:spcBef>
                <a:spcPts val="99"/>
              </a:spcBef>
            </a:pPr>
            <a:r>
              <a:rPr lang="en-US" sz="5000" b="1" dirty="0">
                <a:solidFill>
                  <a:schemeClr val="tx2"/>
                </a:solidFill>
                <a:latin typeface="Arial" panose="020B0604020202020204" pitchFamily="34" charset="0"/>
                <a:ea typeface="Helvetica Neue" panose="02000503000000020004" pitchFamily="2" charset="0"/>
                <a:cs typeface="Arial" panose="020B0604020202020204" pitchFamily="34" charset="0"/>
              </a:rPr>
              <a:t>Let’s Chat.</a:t>
            </a:r>
          </a:p>
        </p:txBody>
      </p:sp>
      <p:sp>
        <p:nvSpPr>
          <p:cNvPr id="9" name="object 7">
            <a:extLst>
              <a:ext uri="{FF2B5EF4-FFF2-40B4-BE49-F238E27FC236}">
                <a16:creationId xmlns:a16="http://schemas.microsoft.com/office/drawing/2014/main" id="{698C3DE9-5613-DA4B-A552-098C68BD4C36}"/>
              </a:ext>
            </a:extLst>
          </p:cNvPr>
          <p:cNvSpPr txBox="1"/>
          <p:nvPr/>
        </p:nvSpPr>
        <p:spPr>
          <a:xfrm>
            <a:off x="914400" y="9467842"/>
            <a:ext cx="2467022" cy="367278"/>
          </a:xfrm>
          <a:prstGeom prst="rect">
            <a:avLst/>
          </a:prstGeom>
        </p:spPr>
        <p:txBody>
          <a:bodyPr vert="horz" wrap="none" lIns="0" tIns="12698" rIns="0" bIns="0" rtlCol="0" anchor="ctr" anchorCtr="0">
            <a:noAutofit/>
          </a:bodyPr>
          <a:lstStyle/>
          <a:p>
            <a:pPr marL="12699">
              <a:lnSpc>
                <a:spcPts val="3200"/>
              </a:lnSpc>
              <a:spcBef>
                <a:spcPts val="99"/>
              </a:spcBef>
            </a:pPr>
            <a:r>
              <a:rPr lang="en-US" sz="1600" b="1" spc="100" dirty="0">
                <a:solidFill>
                  <a:schemeClr val="bg1"/>
                </a:solidFill>
                <a:latin typeface="Arial" panose="020B0604020202020204" pitchFamily="34" charset="0"/>
                <a:ea typeface="Helvetica Neue Light" panose="02000403000000020004" pitchFamily="2" charset="0"/>
                <a:cs typeface="Arial" panose="020B0604020202020204" pitchFamily="34" charset="0"/>
              </a:rPr>
              <a:t>WINTER 2024 EDITION</a:t>
            </a:r>
          </a:p>
        </p:txBody>
      </p:sp>
      <p:sp>
        <p:nvSpPr>
          <p:cNvPr id="11" name="Rectangle 10">
            <a:extLst>
              <a:ext uri="{FF2B5EF4-FFF2-40B4-BE49-F238E27FC236}">
                <a16:creationId xmlns:a16="http://schemas.microsoft.com/office/drawing/2014/main" id="{4DB66C74-A28C-4C4B-BE36-C331A53B4A83}"/>
              </a:ext>
            </a:extLst>
          </p:cNvPr>
          <p:cNvSpPr/>
          <p:nvPr/>
        </p:nvSpPr>
        <p:spPr>
          <a:xfrm>
            <a:off x="7327726" y="1524000"/>
            <a:ext cx="457199" cy="260604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bject 5">
            <a:extLst>
              <a:ext uri="{FF2B5EF4-FFF2-40B4-BE49-F238E27FC236}">
                <a16:creationId xmlns:a16="http://schemas.microsoft.com/office/drawing/2014/main" id="{BDEB1E58-DA0A-4842-971E-18403E719A65}"/>
              </a:ext>
            </a:extLst>
          </p:cNvPr>
          <p:cNvSpPr txBox="1"/>
          <p:nvPr/>
        </p:nvSpPr>
        <p:spPr>
          <a:xfrm>
            <a:off x="457200" y="4595385"/>
            <a:ext cx="6860264" cy="1678214"/>
          </a:xfrm>
          <a:prstGeom prst="rect">
            <a:avLst/>
          </a:prstGeom>
        </p:spPr>
        <p:txBody>
          <a:bodyPr vert="horz" wrap="square" lIns="0" tIns="12698" rIns="0" bIns="0" rtlCol="0">
            <a:spAutoFit/>
          </a:bodyPr>
          <a:lstStyle/>
          <a:p>
            <a:pPr>
              <a:lnSpc>
                <a:spcPct val="114000"/>
              </a:lnSpc>
              <a:spcBef>
                <a:spcPts val="900"/>
              </a:spcBef>
              <a:buNone/>
            </a:pPr>
            <a:r>
              <a:rPr lang="en-US" altLang="en-US" sz="1800" b="1" dirty="0">
                <a:latin typeface="Arial" panose="020B0604020202020204" pitchFamily="34" charset="0"/>
                <a:ea typeface="Helvetica Neue" panose="02000503000000020004" pitchFamily="2" charset="0"/>
                <a:cs typeface="Arial" panose="020B0604020202020204" pitchFamily="34" charset="0"/>
              </a:rPr>
              <a:t>I’</a:t>
            </a:r>
            <a:r>
              <a:rPr lang="en-US" altLang="ja-JP" sz="1800" b="1" dirty="0">
                <a:latin typeface="Arial" panose="020B0604020202020204" pitchFamily="34" charset="0"/>
                <a:ea typeface="Helvetica Neue" panose="02000503000000020004" pitchFamily="2" charset="0"/>
                <a:cs typeface="Arial" panose="020B0604020202020204" pitchFamily="34" charset="0"/>
              </a:rPr>
              <a:t>m sure you have questions and thoughts about the </a:t>
            </a:r>
            <a:br>
              <a:rPr lang="en-US" altLang="ja-JP" sz="1800" b="1" dirty="0">
                <a:latin typeface="Arial" panose="020B0604020202020204" pitchFamily="34" charset="0"/>
                <a:ea typeface="Helvetica Neue" panose="02000503000000020004" pitchFamily="2" charset="0"/>
                <a:cs typeface="Arial" panose="020B0604020202020204" pitchFamily="34" charset="0"/>
              </a:rPr>
            </a:br>
            <a:r>
              <a:rPr lang="en-US" altLang="ja-JP" sz="1800" b="1" dirty="0">
                <a:latin typeface="Arial" panose="020B0604020202020204" pitchFamily="34" charset="0"/>
                <a:ea typeface="Helvetica Neue" panose="02000503000000020004" pitchFamily="2" charset="0"/>
                <a:cs typeface="Arial" panose="020B0604020202020204" pitchFamily="34" charset="0"/>
              </a:rPr>
              <a:t>real estate process.</a:t>
            </a:r>
          </a:p>
          <a:p>
            <a:pPr>
              <a:lnSpc>
                <a:spcPct val="114000"/>
              </a:lnSpc>
              <a:spcBef>
                <a:spcPts val="900"/>
              </a:spcBef>
              <a:buNone/>
            </a:pPr>
            <a:r>
              <a:rPr lang="en-US" altLang="ja-JP" sz="1800" dirty="0">
                <a:latin typeface="Arial" panose="020B0604020202020204" pitchFamily="34" charset="0"/>
                <a:ea typeface="Helvetica Neue Light" panose="02000403000000020004" pitchFamily="2" charset="0"/>
                <a:cs typeface="Arial" panose="020B0604020202020204" pitchFamily="34" charset="0"/>
              </a:rPr>
              <a:t>I’d love to talk with you about what you’ve read here and help you on the path to selling your house. My contact information is below, and I look forward to working with you</a:t>
            </a:r>
            <a:r>
              <a:rPr lang="is-IS" altLang="ja-JP" sz="1800" dirty="0">
                <a:latin typeface="Arial" panose="020B0604020202020204" pitchFamily="34" charset="0"/>
                <a:ea typeface="Helvetica Neue Light" panose="02000403000000020004" pitchFamily="2" charset="0"/>
                <a:cs typeface="Arial" panose="020B0604020202020204" pitchFamily="34" charset="0"/>
              </a:rPr>
              <a:t>.</a:t>
            </a:r>
            <a:endParaRPr lang="en-US" altLang="en-US" sz="1800" dirty="0">
              <a:latin typeface="Arial" panose="020B0604020202020204" pitchFamily="34" charset="0"/>
              <a:ea typeface="Helvetica Neue Light" panose="02000403000000020004" pitchFamily="2" charset="0"/>
              <a:cs typeface="Arial" panose="020B0604020202020204" pitchFamily="34" charset="0"/>
            </a:endParaRPr>
          </a:p>
        </p:txBody>
      </p:sp>
      <p:pic>
        <p:nvPicPr>
          <p:cNvPr id="17" name="Picture 16">
            <a:extLst>
              <a:ext uri="{FF2B5EF4-FFF2-40B4-BE49-F238E27FC236}">
                <a16:creationId xmlns:a16="http://schemas.microsoft.com/office/drawing/2014/main" id="{E6F109E1-3FFD-A24B-A7B2-90DFC6AFD3F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743809" y="9438112"/>
            <a:ext cx="516501" cy="551549"/>
          </a:xfrm>
          <a:prstGeom prst="rect">
            <a:avLst/>
          </a:prstGeom>
        </p:spPr>
      </p:pic>
      <p:cxnSp>
        <p:nvCxnSpPr>
          <p:cNvPr id="20" name="Straight Connector 19">
            <a:extLst>
              <a:ext uri="{FF2B5EF4-FFF2-40B4-BE49-F238E27FC236}">
                <a16:creationId xmlns:a16="http://schemas.microsoft.com/office/drawing/2014/main" id="{32DF663E-9F20-984B-A42B-F1908A380FDF}"/>
              </a:ext>
            </a:extLst>
          </p:cNvPr>
          <p:cNvCxnSpPr>
            <a:cxnSpLocks/>
          </p:cNvCxnSpPr>
          <p:nvPr/>
        </p:nvCxnSpPr>
        <p:spPr>
          <a:xfrm flipV="1">
            <a:off x="2736221" y="6853006"/>
            <a:ext cx="0" cy="1726852"/>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3525C9DC-5F74-28E6-44EC-93F640A05EE9}"/>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31485" y="9480542"/>
            <a:ext cx="476264" cy="476264"/>
          </a:xfrm>
          <a:prstGeom prst="rect">
            <a:avLst/>
          </a:prstGeom>
        </p:spPr>
      </p:pic>
      <p:pic>
        <p:nvPicPr>
          <p:cNvPr id="3" name="Picture 2">
            <a:extLst>
              <a:ext uri="{FF2B5EF4-FFF2-40B4-BE49-F238E27FC236}">
                <a16:creationId xmlns:a16="http://schemas.microsoft.com/office/drawing/2014/main" id="{6ACBB769-7538-DC71-5F66-F90DD9329C2C}"/>
              </a:ext>
            </a:extLst>
          </p:cNvPr>
          <p:cNvPicPr>
            <a:picLocks noChangeAspect="1"/>
          </p:cNvPicPr>
          <p:nvPr/>
        </p:nvPicPr>
        <p:blipFill>
          <a:blip r:embed="rId5"/>
          <a:stretch>
            <a:fillRect/>
          </a:stretch>
        </p:blipFill>
        <p:spPr>
          <a:xfrm>
            <a:off x="4647060" y="1519216"/>
            <a:ext cx="2672910" cy="2606040"/>
          </a:xfrm>
          <a:prstGeom prst="rect">
            <a:avLst/>
          </a:prstGeom>
        </p:spPr>
      </p:pic>
      <p:pic>
        <p:nvPicPr>
          <p:cNvPr id="4" name="Picture 3">
            <a:extLst>
              <a:ext uri="{FF2B5EF4-FFF2-40B4-BE49-F238E27FC236}">
                <a16:creationId xmlns:a16="http://schemas.microsoft.com/office/drawing/2014/main" id="{E3DFD043-DB17-01F0-F2C0-360EF81E0362}"/>
              </a:ext>
            </a:extLst>
          </p:cNvPr>
          <p:cNvPicPr>
            <a:picLocks noChangeAspect="1"/>
          </p:cNvPicPr>
          <p:nvPr/>
        </p:nvPicPr>
        <p:blipFill>
          <a:blip r:embed="rId6"/>
          <a:stretch>
            <a:fillRect/>
          </a:stretch>
        </p:blipFill>
        <p:spPr>
          <a:xfrm>
            <a:off x="382944" y="6984439"/>
            <a:ext cx="2140018" cy="1236409"/>
          </a:xfrm>
          <a:prstGeom prst="rect">
            <a:avLst/>
          </a:prstGeom>
        </p:spPr>
      </p:pic>
      <p:sp>
        <p:nvSpPr>
          <p:cNvPr id="5" name="TextBox 4">
            <a:extLst>
              <a:ext uri="{FF2B5EF4-FFF2-40B4-BE49-F238E27FC236}">
                <a16:creationId xmlns:a16="http://schemas.microsoft.com/office/drawing/2014/main" id="{91D851B5-D9E6-7408-1292-7A71C67394C6}"/>
              </a:ext>
            </a:extLst>
          </p:cNvPr>
          <p:cNvSpPr txBox="1"/>
          <p:nvPr/>
        </p:nvSpPr>
        <p:spPr>
          <a:xfrm>
            <a:off x="2900364" y="6854807"/>
            <a:ext cx="4086225" cy="1938992"/>
          </a:xfrm>
          <a:prstGeom prst="rect">
            <a:avLst/>
          </a:prstGeom>
          <a:noFill/>
        </p:spPr>
        <p:txBody>
          <a:bodyPr wrap="square" rtlCol="0">
            <a:spAutoFit/>
          </a:bodyPr>
          <a:lstStyle/>
          <a:p>
            <a:r>
              <a:rPr lang="en-US" sz="2000" b="1" dirty="0"/>
              <a:t>CRAIG LESCOE</a:t>
            </a:r>
          </a:p>
          <a:p>
            <a:r>
              <a:rPr lang="en-US" sz="1400" dirty="0"/>
              <a:t>Broker | Owner</a:t>
            </a:r>
          </a:p>
          <a:p>
            <a:endParaRPr lang="en-US" dirty="0"/>
          </a:p>
          <a:p>
            <a:r>
              <a:rPr lang="en-US" dirty="0"/>
              <a:t>C 734 . 722 . 7244</a:t>
            </a:r>
          </a:p>
          <a:p>
            <a:r>
              <a:rPr lang="en-US" dirty="0"/>
              <a:t>E craig@nrc.email</a:t>
            </a:r>
          </a:p>
          <a:p>
            <a:r>
              <a:rPr lang="en-US" dirty="0"/>
              <a:t>O www.craiglescoe.com</a:t>
            </a:r>
          </a:p>
          <a:p>
            <a:r>
              <a:rPr lang="en-US" sz="1400" dirty="0"/>
              <a:t>116 W Main St, Northville MI 48167</a:t>
            </a:r>
          </a:p>
        </p:txBody>
      </p:sp>
    </p:spTree>
    <p:extLst>
      <p:ext uri="{BB962C8B-B14F-4D97-AF65-F5344CB8AC3E}">
        <p14:creationId xmlns:p14="http://schemas.microsoft.com/office/powerpoint/2010/main" val="11518580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and person standing in a room&#10;&#10;Description automatically generated">
            <a:extLst>
              <a:ext uri="{FF2B5EF4-FFF2-40B4-BE49-F238E27FC236}">
                <a16:creationId xmlns:a16="http://schemas.microsoft.com/office/drawing/2014/main" id="{4BFA6A7A-A4F6-86CF-F395-3A37C666CB3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3" t="-388" b="-1"/>
          <a:stretch/>
        </p:blipFill>
        <p:spPr>
          <a:xfrm>
            <a:off x="-1758" y="0"/>
            <a:ext cx="7772400" cy="5221983"/>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3</a:t>
            </a:fld>
            <a:endParaRPr lang="en-US" dirty="0"/>
          </a:p>
        </p:txBody>
      </p:sp>
      <p:sp>
        <p:nvSpPr>
          <p:cNvPr id="6" name="TextBox 5">
            <a:extLst>
              <a:ext uri="{FF2B5EF4-FFF2-40B4-BE49-F238E27FC236}">
                <a16:creationId xmlns:a16="http://schemas.microsoft.com/office/drawing/2014/main" id="{ADF4D003-23B3-2245-A0FC-3101599455D8}"/>
              </a:ext>
            </a:extLst>
          </p:cNvPr>
          <p:cNvSpPr txBox="1"/>
          <p:nvPr/>
        </p:nvSpPr>
        <p:spPr>
          <a:xfrm>
            <a:off x="1147968" y="6278777"/>
            <a:ext cx="6273800" cy="926910"/>
          </a:xfrm>
          <a:prstGeom prst="rect">
            <a:avLst/>
          </a:prstGeom>
          <a:noFill/>
        </p:spPr>
        <p:txBody>
          <a:bodyPr wrap="square" lIns="0" tIns="320040" rIns="0" bIns="0" numCol="1" spcCol="457200" rtlCol="0" anchor="t">
            <a:noAutofit/>
          </a:bodyPr>
          <a:lstStyle/>
          <a:p>
            <a:pPr>
              <a:lnSpc>
                <a:spcPct val="113000"/>
              </a:lnSpc>
              <a:spcAft>
                <a:spcPts val="1000"/>
              </a:spcAft>
            </a:pPr>
            <a:r>
              <a:rPr lang="en-US" sz="1500" b="1" dirty="0">
                <a:solidFill>
                  <a:schemeClr val="tx2"/>
                </a:solidFill>
              </a:rPr>
              <a:t>1.  Are There Still Buyers Looking for Homes?</a:t>
            </a:r>
          </a:p>
          <a:p>
            <a:pPr>
              <a:lnSpc>
                <a:spcPct val="113000"/>
              </a:lnSpc>
              <a:spcAft>
                <a:spcPts val="1000"/>
              </a:spcAft>
            </a:pPr>
            <a:r>
              <a:rPr lang="en-US" sz="1250" dirty="0"/>
              <a:t>Are you putting off selling your house because you’re worried no one’s buying due to where mortgage rates are? If so, know this: plenty of buyers are still out there, and they’re purchasing homes today. As </a:t>
            </a:r>
            <a:r>
              <a:rPr lang="en-US" sz="1250" i="1" dirty="0"/>
              <a:t>Realtor Magazine </a:t>
            </a:r>
            <a:r>
              <a:rPr lang="en-US" sz="1250" dirty="0"/>
              <a:t>says:</a:t>
            </a:r>
          </a:p>
          <a:p>
            <a:pPr lvl="1">
              <a:lnSpc>
                <a:spcPct val="113000"/>
              </a:lnSpc>
              <a:spcAft>
                <a:spcPts val="1000"/>
              </a:spcAft>
            </a:pPr>
            <a:r>
              <a:rPr lang="en-US" sz="1250" i="1" dirty="0">
                <a:solidFill>
                  <a:schemeClr val="tx1">
                    <a:lumMod val="50000"/>
                    <a:lumOff val="50000"/>
                  </a:schemeClr>
                </a:solidFill>
              </a:rPr>
              <a:t>“. . . consider the life-changing events that took place during the past two years: </a:t>
            </a:r>
            <a:br>
              <a:rPr lang="en-US" sz="1250" i="1" dirty="0">
                <a:solidFill>
                  <a:schemeClr val="tx1">
                    <a:lumMod val="50000"/>
                    <a:lumOff val="50000"/>
                  </a:schemeClr>
                </a:solidFill>
              </a:rPr>
            </a:br>
            <a:r>
              <a:rPr lang="en-US" sz="1250" i="1" dirty="0">
                <a:solidFill>
                  <a:schemeClr val="tx1">
                    <a:lumMod val="50000"/>
                    <a:lumOff val="50000"/>
                  </a:schemeClr>
                </a:solidFill>
              </a:rPr>
              <a:t>3 million marriages, 1.5 million divorces, 7 million births, 4 million deaths, and 7 million Americans reaching 65. Staying put isn’t an option for many growing families or divorcing couples. The dream of retiring to a home requiring less maintenance can’t be postponed indefinitely. </a:t>
            </a:r>
            <a:r>
              <a:rPr lang="en-US" sz="1250" b="1" i="1" dirty="0">
                <a:solidFill>
                  <a:schemeClr val="tx1">
                    <a:lumMod val="50000"/>
                    <a:lumOff val="50000"/>
                  </a:schemeClr>
                </a:solidFill>
              </a:rPr>
              <a:t>People need and want to move.</a:t>
            </a:r>
            <a:r>
              <a:rPr lang="en-US" sz="1250" i="1" dirty="0">
                <a:solidFill>
                  <a:schemeClr val="tx1">
                    <a:lumMod val="50000"/>
                    <a:lumOff val="50000"/>
                  </a:schemeClr>
                </a:solidFill>
              </a:rPr>
              <a:t>”</a:t>
            </a:r>
          </a:p>
          <a:p>
            <a:pPr>
              <a:lnSpc>
                <a:spcPct val="113000"/>
              </a:lnSpc>
              <a:spcAft>
                <a:spcPts val="1000"/>
              </a:spcAft>
            </a:pPr>
            <a:r>
              <a:rPr lang="en-US" sz="1250" b="1" dirty="0"/>
              <a:t>It’s simple. Buyers will always need to buy, and those who can afford to move at today’s rates are going to do so. That means buyer demand hasn’t disappeared.</a:t>
            </a:r>
          </a:p>
        </p:txBody>
      </p:sp>
      <p:sp>
        <p:nvSpPr>
          <p:cNvPr id="3" name="TextBox 2">
            <a:extLst>
              <a:ext uri="{FF2B5EF4-FFF2-40B4-BE49-F238E27FC236}">
                <a16:creationId xmlns:a16="http://schemas.microsoft.com/office/drawing/2014/main" id="{DC6D895E-D872-A649-8D1F-2C10CFF35718}"/>
              </a:ext>
            </a:extLst>
          </p:cNvPr>
          <p:cNvSpPr txBox="1"/>
          <p:nvPr/>
        </p:nvSpPr>
        <p:spPr>
          <a:xfrm>
            <a:off x="457200" y="5221983"/>
            <a:ext cx="6854485" cy="1342215"/>
          </a:xfrm>
          <a:prstGeom prst="rect">
            <a:avLst/>
          </a:prstGeom>
          <a:noFill/>
        </p:spPr>
        <p:txBody>
          <a:bodyPr wrap="square" lIns="0" tIns="320040" rIns="0" bIns="0" rtlCol="0" anchor="t">
            <a:noAutofit/>
          </a:bodyPr>
          <a:lstStyle/>
          <a:p>
            <a:pPr>
              <a:lnSpc>
                <a:spcPct val="114000"/>
              </a:lnSpc>
              <a:spcAft>
                <a:spcPts val="1000"/>
              </a:spcAft>
            </a:pPr>
            <a:r>
              <a:rPr lang="en-US" sz="1500" i="1" dirty="0">
                <a:solidFill>
                  <a:schemeClr val="tx1">
                    <a:lumMod val="50000"/>
                    <a:lumOff val="50000"/>
                  </a:schemeClr>
                </a:solidFill>
                <a:latin typeface="Georgia"/>
              </a:rPr>
              <a:t>With everything going on in the housing market lately, you might have some questions about selling your house. Here are a few things you might be wondering, and the answers to help you feel confident about your decision.</a:t>
            </a:r>
            <a:endParaRPr lang="en-US" sz="1500" i="1" dirty="0">
              <a:solidFill>
                <a:schemeClr val="bg2"/>
              </a:solidFill>
              <a:latin typeface="Georgia"/>
            </a:endParaRPr>
          </a:p>
        </p:txBody>
      </p:sp>
      <p:sp>
        <p:nvSpPr>
          <p:cNvPr id="8" name="Rectangle 7">
            <a:extLst>
              <a:ext uri="{FF2B5EF4-FFF2-40B4-BE49-F238E27FC236}">
                <a16:creationId xmlns:a16="http://schemas.microsoft.com/office/drawing/2014/main" id="{CFC07FC6-668C-C347-A8F7-4099C75CB944}"/>
              </a:ext>
            </a:extLst>
          </p:cNvPr>
          <p:cNvSpPr/>
          <p:nvPr/>
        </p:nvSpPr>
        <p:spPr>
          <a:xfrm>
            <a:off x="0" y="4267876"/>
            <a:ext cx="7772400" cy="954107"/>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Should I Sell My House This Winter?</a:t>
            </a:r>
            <a:endParaRPr lang="en-US" sz="3200" dirty="0">
              <a:solidFill>
                <a:srgbClr val="FFFFFF"/>
              </a:solidFill>
              <a:cs typeface="Arial"/>
            </a:endParaRPr>
          </a:p>
        </p:txBody>
      </p:sp>
    </p:spTree>
    <p:extLst>
      <p:ext uri="{BB962C8B-B14F-4D97-AF65-F5344CB8AC3E}">
        <p14:creationId xmlns:p14="http://schemas.microsoft.com/office/powerpoint/2010/main" val="14664244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4</a:t>
            </a:fld>
            <a:endParaRPr lang="en-US" dirty="0"/>
          </a:p>
        </p:txBody>
      </p:sp>
      <p:graphicFrame>
        <p:nvGraphicFramePr>
          <p:cNvPr id="10" name="Table 10">
            <a:extLst>
              <a:ext uri="{FF2B5EF4-FFF2-40B4-BE49-F238E27FC236}">
                <a16:creationId xmlns:a16="http://schemas.microsoft.com/office/drawing/2014/main" id="{4E9B66C5-E021-D04F-B4D6-ADA2D485F08A}"/>
              </a:ext>
            </a:extLst>
          </p:cNvPr>
          <p:cNvGraphicFramePr>
            <a:graphicFrameLocks noGrp="1"/>
          </p:cNvGraphicFramePr>
          <p:nvPr>
            <p:extLst>
              <p:ext uri="{D42A27DB-BD31-4B8C-83A1-F6EECF244321}">
                <p14:modId xmlns:p14="http://schemas.microsoft.com/office/powerpoint/2010/main" val="2694534197"/>
              </p:ext>
            </p:extLst>
          </p:nvPr>
        </p:nvGraphicFramePr>
        <p:xfrm>
          <a:off x="472190" y="8628487"/>
          <a:ext cx="6858000" cy="750697"/>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303912461"/>
                    </a:ext>
                  </a:extLst>
                </a:gridCol>
              </a:tblGrid>
              <a:tr h="477207">
                <a:tc>
                  <a:txBody>
                    <a:bodyPr/>
                    <a:lstStyle/>
                    <a:p>
                      <a:pPr>
                        <a:lnSpc>
                          <a:spcPct val="110000"/>
                        </a:lnSpc>
                        <a:spcAft>
                          <a:spcPts val="500"/>
                        </a:spcAft>
                      </a:pPr>
                      <a:r>
                        <a:rPr lang="en-US" sz="1500" dirty="0">
                          <a:solidFill>
                            <a:schemeClr val="accent2"/>
                          </a:solidFill>
                        </a:rPr>
                        <a:t>Bottom Line</a:t>
                      </a:r>
                    </a:p>
                    <a:p>
                      <a:pPr marL="0" marR="0" indent="0" algn="l" rtl="0" eaLnBrk="1" fontAlgn="auto" latinLnBrk="0" hangingPunct="1">
                        <a:lnSpc>
                          <a:spcPct val="110000"/>
                        </a:lnSpc>
                        <a:spcBef>
                          <a:spcPts val="0"/>
                        </a:spcBef>
                        <a:spcAft>
                          <a:spcPts val="500"/>
                        </a:spcAft>
                        <a:buClrTx/>
                        <a:buSzTx/>
                        <a:buFontTx/>
                        <a:buNone/>
                      </a:pPr>
                      <a:r>
                        <a:rPr lang="en-US" sz="1350" b="0" i="1" dirty="0">
                          <a:solidFill>
                            <a:schemeClr val="bg2"/>
                          </a:solidFill>
                          <a:latin typeface="Georgia"/>
                        </a:rPr>
                        <a:t>If you're thinking about selling your house this winter, let’s chat so you have the advice and information you need to make the right choice.</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2" name="Rectangle 1">
            <a:extLst>
              <a:ext uri="{FF2B5EF4-FFF2-40B4-BE49-F238E27FC236}">
                <a16:creationId xmlns:a16="http://schemas.microsoft.com/office/drawing/2014/main" id="{FABAC463-273B-A442-94C3-CF1E717A5588}"/>
              </a:ext>
            </a:extLst>
          </p:cNvPr>
          <p:cNvSpPr/>
          <p:nvPr/>
        </p:nvSpPr>
        <p:spPr>
          <a:xfrm>
            <a:off x="1052685" y="596797"/>
            <a:ext cx="6313868" cy="7547323"/>
          </a:xfrm>
          <a:prstGeom prst="rect">
            <a:avLst/>
          </a:prstGeom>
        </p:spPr>
        <p:txBody>
          <a:bodyPr wrap="square" lIns="91440" tIns="45720" rIns="91440" bIns="45720" anchor="t">
            <a:spAutoFit/>
          </a:bodyPr>
          <a:lstStyle/>
          <a:p>
            <a:pPr>
              <a:lnSpc>
                <a:spcPct val="113000"/>
              </a:lnSpc>
              <a:spcAft>
                <a:spcPts val="1000"/>
              </a:spcAft>
            </a:pPr>
            <a:r>
              <a:rPr lang="en-US" sz="1500" b="1" dirty="0">
                <a:solidFill>
                  <a:schemeClr val="tx2"/>
                </a:solidFill>
              </a:rPr>
              <a:t>2.  Is It Worth It To Sell Now?</a:t>
            </a:r>
          </a:p>
          <a:p>
            <a:pPr>
              <a:lnSpc>
                <a:spcPct val="113000"/>
              </a:lnSpc>
              <a:spcAft>
                <a:spcPts val="1000"/>
              </a:spcAft>
            </a:pPr>
            <a:r>
              <a:rPr lang="en-US" sz="1250" dirty="0"/>
              <a:t>The supply of homes for sale is still low, so we’re still in a seller’s market today (</a:t>
            </a:r>
            <a:r>
              <a:rPr lang="en-US" sz="1250" i="1" dirty="0"/>
              <a:t>see graph below</a:t>
            </a:r>
            <a:r>
              <a:rPr lang="en-US" sz="1250" dirty="0"/>
              <a:t>). With more buyers than homes today, buyers crave more options, and your house may be just what they’re looking for. Selling while inventory is this low means if you price your house right, it’s likely to be in demand. The graph below puts today’s inventory into perspective.</a:t>
            </a:r>
            <a:br>
              <a:rPr lang="en-US" sz="1250" dirty="0"/>
            </a:br>
            <a:endParaRPr lang="en-US" sz="1250" dirty="0"/>
          </a:p>
          <a:p>
            <a:pPr>
              <a:lnSpc>
                <a:spcPct val="113000"/>
              </a:lnSpc>
              <a:spcAft>
                <a:spcPts val="1000"/>
              </a:spcAft>
            </a:pPr>
            <a:endParaRPr lang="en-US" sz="1600" dirty="0"/>
          </a:p>
          <a:p>
            <a:pPr>
              <a:lnSpc>
                <a:spcPct val="113000"/>
              </a:lnSpc>
              <a:spcAft>
                <a:spcPts val="1000"/>
              </a:spcAft>
            </a:pPr>
            <a:endParaRPr lang="en-US" sz="1600" dirty="0"/>
          </a:p>
          <a:p>
            <a:pPr>
              <a:lnSpc>
                <a:spcPct val="113000"/>
              </a:lnSpc>
              <a:spcAft>
                <a:spcPts val="1000"/>
              </a:spcAft>
            </a:pPr>
            <a:endParaRPr lang="en-US" sz="1600" dirty="0"/>
          </a:p>
          <a:p>
            <a:pPr>
              <a:lnSpc>
                <a:spcPct val="113000"/>
              </a:lnSpc>
              <a:spcAft>
                <a:spcPts val="1000"/>
              </a:spcAft>
            </a:pPr>
            <a:endParaRPr lang="en-US" sz="1600" dirty="0"/>
          </a:p>
          <a:p>
            <a:pPr>
              <a:lnSpc>
                <a:spcPct val="113000"/>
              </a:lnSpc>
              <a:spcAft>
                <a:spcPts val="1000"/>
              </a:spcAft>
            </a:pPr>
            <a:endParaRPr lang="en-US" sz="1600" dirty="0"/>
          </a:p>
          <a:p>
            <a:pPr>
              <a:lnSpc>
                <a:spcPct val="113000"/>
              </a:lnSpc>
              <a:spcAft>
                <a:spcPts val="1000"/>
              </a:spcAft>
            </a:pPr>
            <a:endParaRPr lang="en-US" sz="1600" dirty="0"/>
          </a:p>
          <a:p>
            <a:pPr>
              <a:lnSpc>
                <a:spcPct val="113000"/>
              </a:lnSpc>
              <a:spcAft>
                <a:spcPts val="1000"/>
              </a:spcAft>
            </a:pPr>
            <a:endParaRPr lang="en-US" sz="1600" dirty="0"/>
          </a:p>
          <a:p>
            <a:pPr>
              <a:lnSpc>
                <a:spcPct val="113000"/>
              </a:lnSpc>
              <a:spcAft>
                <a:spcPts val="1000"/>
              </a:spcAft>
            </a:pPr>
            <a:endParaRPr lang="en-US" sz="1600" dirty="0"/>
          </a:p>
          <a:p>
            <a:pPr>
              <a:lnSpc>
                <a:spcPct val="113000"/>
              </a:lnSpc>
              <a:spcAft>
                <a:spcPts val="1000"/>
              </a:spcAft>
            </a:pPr>
            <a:endParaRPr lang="en-US" sz="1600" dirty="0"/>
          </a:p>
          <a:p>
            <a:pPr>
              <a:lnSpc>
                <a:spcPct val="113000"/>
              </a:lnSpc>
              <a:spcAft>
                <a:spcPts val="1000"/>
              </a:spcAft>
            </a:pPr>
            <a:endParaRPr lang="en-US" sz="1500" b="1" dirty="0">
              <a:solidFill>
                <a:schemeClr val="tx2"/>
              </a:solidFill>
              <a:highlight>
                <a:srgbClr val="FFFF00"/>
              </a:highlight>
            </a:endParaRPr>
          </a:p>
          <a:p>
            <a:pPr>
              <a:lnSpc>
                <a:spcPct val="113000"/>
              </a:lnSpc>
              <a:spcAft>
                <a:spcPts val="1000"/>
              </a:spcAft>
            </a:pPr>
            <a:r>
              <a:rPr lang="en-US" sz="1500" b="1" dirty="0">
                <a:solidFill>
                  <a:schemeClr val="tx2"/>
                </a:solidFill>
              </a:rPr>
              <a:t>3.  Are Home Prices Falling?</a:t>
            </a:r>
          </a:p>
          <a:p>
            <a:pPr>
              <a:lnSpc>
                <a:spcPct val="113000"/>
              </a:lnSpc>
              <a:spcAft>
                <a:spcPts val="1000"/>
              </a:spcAft>
            </a:pPr>
            <a:r>
              <a:rPr lang="en-US" sz="1250" dirty="0"/>
              <a:t>Put simply, they are not. Recent data shows home prices are on the rise at a normal pace in many parts of the country. And while prices vary by market, experts project they’ll continue to rise at typical levels of appreciation in the years ahead. </a:t>
            </a:r>
          </a:p>
          <a:p>
            <a:pPr>
              <a:lnSpc>
                <a:spcPct val="113000"/>
              </a:lnSpc>
              <a:spcAft>
                <a:spcPts val="1000"/>
              </a:spcAft>
            </a:pPr>
            <a:r>
              <a:rPr lang="en-US" sz="1250" dirty="0"/>
              <a:t>So, with the worst home price declines behind us and prices appreciating today, </a:t>
            </a:r>
            <a:r>
              <a:rPr lang="en-US" sz="1250" b="1" dirty="0"/>
              <a:t>you can still sell with confidence this season</a:t>
            </a:r>
            <a:r>
              <a:rPr lang="en-US" sz="1250" dirty="0"/>
              <a:t>.</a:t>
            </a:r>
          </a:p>
        </p:txBody>
      </p:sp>
      <p:sp>
        <p:nvSpPr>
          <p:cNvPr id="7" name="Rectangle 6">
            <a:extLst>
              <a:ext uri="{FF2B5EF4-FFF2-40B4-BE49-F238E27FC236}">
                <a16:creationId xmlns:a16="http://schemas.microsoft.com/office/drawing/2014/main" id="{E3BB5FC3-A91A-5246-A41B-1D873DD1D30D}"/>
              </a:ext>
            </a:extLst>
          </p:cNvPr>
          <p:cNvSpPr/>
          <p:nvPr/>
        </p:nvSpPr>
        <p:spPr>
          <a:xfrm>
            <a:off x="3756906" y="1684449"/>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grpSp>
        <p:nvGrpSpPr>
          <p:cNvPr id="4" name="Group 3">
            <a:extLst>
              <a:ext uri="{FF2B5EF4-FFF2-40B4-BE49-F238E27FC236}">
                <a16:creationId xmlns:a16="http://schemas.microsoft.com/office/drawing/2014/main" id="{222EF18E-5B54-D916-8DB7-63AAC7A5B33D}"/>
              </a:ext>
            </a:extLst>
          </p:cNvPr>
          <p:cNvGrpSpPr/>
          <p:nvPr/>
        </p:nvGrpSpPr>
        <p:grpSpPr>
          <a:xfrm>
            <a:off x="473825" y="2420084"/>
            <a:ext cx="6875987" cy="3730993"/>
            <a:chOff x="465307" y="6601521"/>
            <a:chExt cx="6875987" cy="3016415"/>
          </a:xfrm>
        </p:grpSpPr>
        <p:grpSp>
          <p:nvGrpSpPr>
            <p:cNvPr id="5" name="Group 4">
              <a:extLst>
                <a:ext uri="{FF2B5EF4-FFF2-40B4-BE49-F238E27FC236}">
                  <a16:creationId xmlns:a16="http://schemas.microsoft.com/office/drawing/2014/main" id="{9966AF90-7AC9-E6E1-1E43-6DB4720F6029}"/>
                </a:ext>
              </a:extLst>
            </p:cNvPr>
            <p:cNvGrpSpPr/>
            <p:nvPr/>
          </p:nvGrpSpPr>
          <p:grpSpPr>
            <a:xfrm>
              <a:off x="465307" y="6601521"/>
              <a:ext cx="6841785" cy="2999678"/>
              <a:chOff x="381907" y="1377345"/>
              <a:chExt cx="6841785" cy="1888140"/>
            </a:xfrm>
          </p:grpSpPr>
          <p:sp>
            <p:nvSpPr>
              <p:cNvPr id="8" name="Rectangle 7">
                <a:extLst>
                  <a:ext uri="{FF2B5EF4-FFF2-40B4-BE49-F238E27FC236}">
                    <a16:creationId xmlns:a16="http://schemas.microsoft.com/office/drawing/2014/main" id="{0CF17379-C694-F30E-00BC-9BD1D4375DDD}"/>
                  </a:ext>
                </a:extLst>
              </p:cNvPr>
              <p:cNvSpPr/>
              <p:nvPr/>
            </p:nvSpPr>
            <p:spPr>
              <a:xfrm>
                <a:off x="381907" y="1377345"/>
                <a:ext cx="6841785" cy="1888140"/>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en-US" dirty="0"/>
              </a:p>
            </p:txBody>
          </p:sp>
          <p:sp>
            <p:nvSpPr>
              <p:cNvPr id="9" name="TextBox 8">
                <a:extLst>
                  <a:ext uri="{FF2B5EF4-FFF2-40B4-BE49-F238E27FC236}">
                    <a16:creationId xmlns:a16="http://schemas.microsoft.com/office/drawing/2014/main" id="{9CC55568-FC09-3E7C-64AE-7077E442D563}"/>
                  </a:ext>
                </a:extLst>
              </p:cNvPr>
              <p:cNvSpPr txBox="1"/>
              <p:nvPr/>
            </p:nvSpPr>
            <p:spPr>
              <a:xfrm>
                <a:off x="534625" y="1438078"/>
                <a:ext cx="6536347" cy="117469"/>
              </a:xfrm>
              <a:prstGeom prst="rect">
                <a:avLst/>
              </a:prstGeom>
              <a:noFill/>
            </p:spPr>
            <p:txBody>
              <a:bodyPr wrap="square" lIns="0" tIns="0" rIns="0" bIns="0" rtlCol="0">
                <a:spAutoFit/>
              </a:bodyPr>
              <a:lstStyle/>
              <a:p>
                <a:pPr algn="ctr">
                  <a:spcAft>
                    <a:spcPts val="500"/>
                  </a:spcAft>
                </a:pPr>
                <a:r>
                  <a:rPr lang="en-US" sz="1500" b="1" dirty="0">
                    <a:solidFill>
                      <a:schemeClr val="bg2"/>
                    </a:solidFill>
                    <a:latin typeface="Arial" panose="020B0604020202020204" pitchFamily="34" charset="0"/>
                    <a:cs typeface="Arial" panose="020B0604020202020204" pitchFamily="34" charset="0"/>
                  </a:rPr>
                  <a:t>Months’ Inventory of Homes for Sale</a:t>
                </a:r>
              </a:p>
            </p:txBody>
          </p:sp>
        </p:grpSp>
        <p:sp>
          <p:nvSpPr>
            <p:cNvPr id="6" name="TextBox 5">
              <a:extLst>
                <a:ext uri="{FF2B5EF4-FFF2-40B4-BE49-F238E27FC236}">
                  <a16:creationId xmlns:a16="http://schemas.microsoft.com/office/drawing/2014/main" id="{DDE82D55-3BE5-9C0A-A24E-5740A1927D9D}"/>
                </a:ext>
              </a:extLst>
            </p:cNvPr>
            <p:cNvSpPr txBox="1"/>
            <p:nvPr/>
          </p:nvSpPr>
          <p:spPr>
            <a:xfrm>
              <a:off x="6369553" y="9364020"/>
              <a:ext cx="971741" cy="253916"/>
            </a:xfrm>
            <a:prstGeom prst="rect">
              <a:avLst/>
            </a:prstGeom>
            <a:noFill/>
          </p:spPr>
          <p:txBody>
            <a:bodyPr wrap="none" rtlCol="0">
              <a:spAutoFit/>
            </a:bodyPr>
            <a:lstStyle/>
            <a:p>
              <a:pPr algn="r"/>
              <a:r>
                <a:rPr lang="en-US" sz="1050" dirty="0">
                  <a:solidFill>
                    <a:schemeClr val="bg2">
                      <a:lumMod val="60000"/>
                      <a:lumOff val="40000"/>
                    </a:schemeClr>
                  </a:solidFill>
                </a:rPr>
                <a:t>Source: NAR</a:t>
              </a:r>
            </a:p>
          </p:txBody>
        </p:sp>
      </p:grpSp>
      <p:grpSp>
        <p:nvGrpSpPr>
          <p:cNvPr id="11" name="Group 10">
            <a:extLst>
              <a:ext uri="{FF2B5EF4-FFF2-40B4-BE49-F238E27FC236}">
                <a16:creationId xmlns:a16="http://schemas.microsoft.com/office/drawing/2014/main" id="{525EBFD0-E2BB-CDFB-D7A1-36E6E9D9D5E0}"/>
              </a:ext>
            </a:extLst>
          </p:cNvPr>
          <p:cNvGrpSpPr/>
          <p:nvPr/>
        </p:nvGrpSpPr>
        <p:grpSpPr>
          <a:xfrm>
            <a:off x="689336" y="2843889"/>
            <a:ext cx="6393728" cy="2976297"/>
            <a:chOff x="461955" y="6277009"/>
            <a:chExt cx="6393728" cy="2976297"/>
          </a:xfrm>
        </p:grpSpPr>
        <p:sp>
          <p:nvSpPr>
            <p:cNvPr id="12" name="Rectangle 11">
              <a:extLst>
                <a:ext uri="{FF2B5EF4-FFF2-40B4-BE49-F238E27FC236}">
                  <a16:creationId xmlns:a16="http://schemas.microsoft.com/office/drawing/2014/main" id="{0C0B1063-2B4F-E66A-113D-65CD52BF2188}"/>
                </a:ext>
              </a:extLst>
            </p:cNvPr>
            <p:cNvSpPr/>
            <p:nvPr/>
          </p:nvSpPr>
          <p:spPr>
            <a:xfrm>
              <a:off x="768167" y="7875754"/>
              <a:ext cx="6083372" cy="129726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986C69BD-C370-A508-797E-89D004BB5CC6}"/>
                </a:ext>
              </a:extLst>
            </p:cNvPr>
            <p:cNvSpPr/>
            <p:nvPr/>
          </p:nvSpPr>
          <p:spPr>
            <a:xfrm>
              <a:off x="788501" y="7598754"/>
              <a:ext cx="6067182" cy="2770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C7B72931-571A-5E44-FC62-19F163AE0E5F}"/>
                </a:ext>
              </a:extLst>
            </p:cNvPr>
            <p:cNvSpPr/>
            <p:nvPr/>
          </p:nvSpPr>
          <p:spPr>
            <a:xfrm>
              <a:off x="771102" y="6370284"/>
              <a:ext cx="6083371" cy="1279614"/>
            </a:xfrm>
            <a:prstGeom prst="rect">
              <a:avLst/>
            </a:prstGeom>
            <a:solidFill>
              <a:srgbClr val="5B7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CD5D8">
                    <a:lumMod val="25000"/>
                  </a:srgbClr>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77F3F7E0-71CD-2EA6-A2D1-B0634915DFA9}"/>
                </a:ext>
              </a:extLst>
            </p:cNvPr>
            <p:cNvSpPr txBox="1"/>
            <p:nvPr/>
          </p:nvSpPr>
          <p:spPr>
            <a:xfrm>
              <a:off x="3491342" y="7609786"/>
              <a:ext cx="3354458" cy="30777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2">
                      <a:lumMod val="50000"/>
                    </a:schemeClr>
                  </a:solidFill>
                  <a:effectLst/>
                  <a:uLnTx/>
                  <a:uFillTx/>
                  <a:latin typeface="Arial" panose="020B0604020202020204"/>
                  <a:ea typeface="+mn-ea"/>
                  <a:cs typeface="+mn-cs"/>
                </a:rPr>
                <a:t>Neutral Market </a:t>
              </a:r>
              <a:r>
                <a:rPr kumimoji="0" lang="en-US" sz="1400" b="0" i="0" u="none" strike="noStrike" kern="1200" cap="none" spc="0" normalizeH="0" baseline="0" noProof="0" dirty="0">
                  <a:ln>
                    <a:noFill/>
                  </a:ln>
                  <a:solidFill>
                    <a:schemeClr val="bg2">
                      <a:lumMod val="50000"/>
                    </a:schemeClr>
                  </a:solidFill>
                  <a:effectLst/>
                  <a:uLnTx/>
                  <a:uFillTx/>
                  <a:latin typeface="Arial" panose="020B0604020202020204"/>
                  <a:ea typeface="+mn-ea"/>
                  <a:cs typeface="+mn-cs"/>
                </a:rPr>
                <a:t>(6-7 Months)</a:t>
              </a:r>
            </a:p>
          </p:txBody>
        </p:sp>
        <p:sp>
          <p:nvSpPr>
            <p:cNvPr id="17" name="TextBox 16">
              <a:extLst>
                <a:ext uri="{FF2B5EF4-FFF2-40B4-BE49-F238E27FC236}">
                  <a16:creationId xmlns:a16="http://schemas.microsoft.com/office/drawing/2014/main" id="{69FC395F-148F-5581-C236-A1BFE3DF15E6}"/>
                </a:ext>
              </a:extLst>
            </p:cNvPr>
            <p:cNvSpPr txBox="1"/>
            <p:nvPr/>
          </p:nvSpPr>
          <p:spPr>
            <a:xfrm>
              <a:off x="5392212" y="8173790"/>
              <a:ext cx="1338184" cy="7386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a:ea typeface="+mn-ea"/>
                  <a:cs typeface="+mn-cs"/>
                </a:rPr>
                <a:t>Seller’s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a:ea typeface="+mn-ea"/>
                  <a:cs typeface="+mn-cs"/>
                </a:rPr>
                <a:t>Market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a:ea typeface="+mn-ea"/>
                  <a:cs typeface="+mn-cs"/>
                </a:rPr>
                <a:t>(&lt; 6 Months)</a:t>
              </a:r>
            </a:p>
          </p:txBody>
        </p:sp>
        <p:sp>
          <p:nvSpPr>
            <p:cNvPr id="18" name="TextBox 17">
              <a:extLst>
                <a:ext uri="{FF2B5EF4-FFF2-40B4-BE49-F238E27FC236}">
                  <a16:creationId xmlns:a16="http://schemas.microsoft.com/office/drawing/2014/main" id="{466BE7FF-B9D7-303F-B958-8C3214D624DC}"/>
                </a:ext>
              </a:extLst>
            </p:cNvPr>
            <p:cNvSpPr txBox="1"/>
            <p:nvPr/>
          </p:nvSpPr>
          <p:spPr>
            <a:xfrm>
              <a:off x="5392212" y="6617233"/>
              <a:ext cx="1338184" cy="7386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a:ea typeface="+mn-ea"/>
                  <a:cs typeface="+mn-cs"/>
                </a:rPr>
                <a:t>Buyer’s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a:ea typeface="+mn-ea"/>
                  <a:cs typeface="+mn-cs"/>
                </a:rPr>
                <a:t>Market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a:ea typeface="+mn-ea"/>
                  <a:cs typeface="+mn-cs"/>
                </a:rPr>
                <a:t>(&gt; 7 Months)</a:t>
              </a:r>
            </a:p>
          </p:txBody>
        </p:sp>
        <p:sp>
          <p:nvSpPr>
            <p:cNvPr id="19" name="TextBox 18">
              <a:extLst>
                <a:ext uri="{FF2B5EF4-FFF2-40B4-BE49-F238E27FC236}">
                  <a16:creationId xmlns:a16="http://schemas.microsoft.com/office/drawing/2014/main" id="{2644E14C-DA93-0653-2580-B9925550E46E}"/>
                </a:ext>
              </a:extLst>
            </p:cNvPr>
            <p:cNvSpPr txBox="1"/>
            <p:nvPr/>
          </p:nvSpPr>
          <p:spPr>
            <a:xfrm>
              <a:off x="4611315" y="8143419"/>
              <a:ext cx="594009"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Today</a:t>
              </a:r>
            </a:p>
          </p:txBody>
        </p:sp>
        <p:sp>
          <p:nvSpPr>
            <p:cNvPr id="20" name="TextBox 19">
              <a:extLst>
                <a:ext uri="{FF2B5EF4-FFF2-40B4-BE49-F238E27FC236}">
                  <a16:creationId xmlns:a16="http://schemas.microsoft.com/office/drawing/2014/main" id="{311073CC-7FC9-43E6-E30D-5123B222E27D}"/>
                </a:ext>
              </a:extLst>
            </p:cNvPr>
            <p:cNvSpPr txBox="1"/>
            <p:nvPr/>
          </p:nvSpPr>
          <p:spPr>
            <a:xfrm>
              <a:off x="1688708" y="7060572"/>
              <a:ext cx="524503"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2007</a:t>
              </a:r>
            </a:p>
          </p:txBody>
        </p:sp>
        <p:sp>
          <p:nvSpPr>
            <p:cNvPr id="21" name="TextBox 20">
              <a:extLst>
                <a:ext uri="{FF2B5EF4-FFF2-40B4-BE49-F238E27FC236}">
                  <a16:creationId xmlns:a16="http://schemas.microsoft.com/office/drawing/2014/main" id="{9F594693-0307-4857-FA57-D52857DB3C7E}"/>
                </a:ext>
              </a:extLst>
            </p:cNvPr>
            <p:cNvSpPr txBox="1"/>
            <p:nvPr/>
          </p:nvSpPr>
          <p:spPr>
            <a:xfrm>
              <a:off x="1640790" y="7319266"/>
              <a:ext cx="524503"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2006</a:t>
              </a:r>
            </a:p>
          </p:txBody>
        </p:sp>
        <p:sp>
          <p:nvSpPr>
            <p:cNvPr id="22" name="TextBox 21">
              <a:extLst>
                <a:ext uri="{FF2B5EF4-FFF2-40B4-BE49-F238E27FC236}">
                  <a16:creationId xmlns:a16="http://schemas.microsoft.com/office/drawing/2014/main" id="{599B10A6-CB21-EA5F-945B-A139798EF2A3}"/>
                </a:ext>
              </a:extLst>
            </p:cNvPr>
            <p:cNvSpPr txBox="1"/>
            <p:nvPr/>
          </p:nvSpPr>
          <p:spPr>
            <a:xfrm>
              <a:off x="2065098" y="6566032"/>
              <a:ext cx="524503"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2008</a:t>
              </a:r>
            </a:p>
          </p:txBody>
        </p:sp>
        <p:sp>
          <p:nvSpPr>
            <p:cNvPr id="23" name="TextBox 22">
              <a:extLst>
                <a:ext uri="{FF2B5EF4-FFF2-40B4-BE49-F238E27FC236}">
                  <a16:creationId xmlns:a16="http://schemas.microsoft.com/office/drawing/2014/main" id="{DB0A312A-156E-4EAE-325A-F4013255A61A}"/>
                </a:ext>
              </a:extLst>
            </p:cNvPr>
            <p:cNvSpPr txBox="1"/>
            <p:nvPr/>
          </p:nvSpPr>
          <p:spPr>
            <a:xfrm>
              <a:off x="2473024" y="6374032"/>
              <a:ext cx="524503"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2010</a:t>
              </a:r>
            </a:p>
          </p:txBody>
        </p:sp>
        <p:graphicFrame>
          <p:nvGraphicFramePr>
            <p:cNvPr id="24" name="Chart 23">
              <a:extLst>
                <a:ext uri="{FF2B5EF4-FFF2-40B4-BE49-F238E27FC236}">
                  <a16:creationId xmlns:a16="http://schemas.microsoft.com/office/drawing/2014/main" id="{85708581-7B32-3386-961D-3D76A7F5D712}"/>
                </a:ext>
              </a:extLst>
            </p:cNvPr>
            <p:cNvGraphicFramePr/>
            <p:nvPr>
              <p:extLst>
                <p:ext uri="{D42A27DB-BD31-4B8C-83A1-F6EECF244321}">
                  <p14:modId xmlns:p14="http://schemas.microsoft.com/office/powerpoint/2010/main" val="3609712931"/>
                </p:ext>
              </p:extLst>
            </p:nvPr>
          </p:nvGraphicFramePr>
          <p:xfrm>
            <a:off x="461955" y="6277009"/>
            <a:ext cx="4385793" cy="2976297"/>
          </p:xfrm>
          <a:graphic>
            <a:graphicData uri="http://schemas.openxmlformats.org/drawingml/2006/chart">
              <c:chart xmlns:c="http://schemas.openxmlformats.org/drawingml/2006/chart" xmlns:r="http://schemas.openxmlformats.org/officeDocument/2006/relationships" r:id="rId3"/>
            </a:graphicData>
          </a:graphic>
        </p:graphicFrame>
        <p:sp>
          <p:nvSpPr>
            <p:cNvPr id="25" name="TextBox 24">
              <a:extLst>
                <a:ext uri="{FF2B5EF4-FFF2-40B4-BE49-F238E27FC236}">
                  <a16:creationId xmlns:a16="http://schemas.microsoft.com/office/drawing/2014/main" id="{4E464B62-1BA3-CABE-53A3-39B89FCA10D6}"/>
                </a:ext>
              </a:extLst>
            </p:cNvPr>
            <p:cNvSpPr txBox="1"/>
            <p:nvPr/>
          </p:nvSpPr>
          <p:spPr>
            <a:xfrm>
              <a:off x="715316" y="8266123"/>
              <a:ext cx="524503"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1999</a:t>
              </a:r>
            </a:p>
          </p:txBody>
        </p:sp>
      </p:grpSp>
    </p:spTree>
    <p:extLst>
      <p:ext uri="{BB962C8B-B14F-4D97-AF65-F5344CB8AC3E}">
        <p14:creationId xmlns:p14="http://schemas.microsoft.com/office/powerpoint/2010/main" val="37832589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mall house covered in snow&#10;&#10;Description automatically generated">
            <a:extLst>
              <a:ext uri="{FF2B5EF4-FFF2-40B4-BE49-F238E27FC236}">
                <a16:creationId xmlns:a16="http://schemas.microsoft.com/office/drawing/2014/main" id="{F582604F-CAAE-E366-BFDA-8CDD3A7FB3B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3675261"/>
          </a:xfrm>
          <a:prstGeom prst="rect">
            <a:avLst/>
          </a:prstGeom>
        </p:spPr>
      </p:pic>
      <p:sp>
        <p:nvSpPr>
          <p:cNvPr id="6" name="TextBox 5">
            <a:extLst>
              <a:ext uri="{FF2B5EF4-FFF2-40B4-BE49-F238E27FC236}">
                <a16:creationId xmlns:a16="http://schemas.microsoft.com/office/drawing/2014/main" id="{ADF4D003-23B3-2245-A0FC-3101599455D8}"/>
              </a:ext>
            </a:extLst>
          </p:cNvPr>
          <p:cNvSpPr txBox="1"/>
          <p:nvPr/>
        </p:nvSpPr>
        <p:spPr>
          <a:xfrm>
            <a:off x="465314" y="4477395"/>
            <a:ext cx="6861496" cy="2405158"/>
          </a:xfrm>
          <a:prstGeom prst="rect">
            <a:avLst/>
          </a:prstGeom>
          <a:noFill/>
        </p:spPr>
        <p:txBody>
          <a:bodyPr wrap="square" lIns="0" tIns="320040" rIns="0" bIns="0" numCol="1" spcCol="457200" rtlCol="0" anchor="t">
            <a:noAutofit/>
          </a:bodyPr>
          <a:lstStyle/>
          <a:p>
            <a:pPr algn="l" fontAlgn="base">
              <a:lnSpc>
                <a:spcPct val="112000"/>
              </a:lnSpc>
              <a:spcAft>
                <a:spcPts val="1000"/>
              </a:spcAft>
            </a:pPr>
            <a:r>
              <a:rPr lang="en-US" sz="1250" dirty="0"/>
              <a:t>While things like mortgage rates play a big role in your decision, you don’t want that to overshadow why you thought about making a move in the first place.</a:t>
            </a:r>
          </a:p>
          <a:p>
            <a:pPr algn="l" fontAlgn="base">
              <a:lnSpc>
                <a:spcPct val="112000"/>
              </a:lnSpc>
              <a:spcAft>
                <a:spcPts val="1000"/>
              </a:spcAft>
            </a:pPr>
            <a:r>
              <a:rPr lang="en-US" sz="1250" dirty="0"/>
              <a:t>It’s true mortgage rates are higher right now, and that has an impact on affordability. As a result, some homeowners are deciding they’ll wait to sell because they don’t want to move and have a higher mortgage rate on their next home.</a:t>
            </a:r>
          </a:p>
          <a:p>
            <a:pPr algn="l" fontAlgn="base">
              <a:lnSpc>
                <a:spcPct val="112000"/>
              </a:lnSpc>
              <a:spcAft>
                <a:spcPts val="1000"/>
              </a:spcAft>
            </a:pPr>
            <a:r>
              <a:rPr lang="en-US" sz="1250" dirty="0"/>
              <a:t>But your lifestyle and your changing needs matter, too. As a recent article from </a:t>
            </a:r>
            <a:r>
              <a:rPr lang="en-US" sz="1250" i="1" dirty="0"/>
              <a:t>Realtor.com </a:t>
            </a:r>
            <a:r>
              <a:rPr lang="en-US" sz="1250" dirty="0"/>
              <a:t>says:</a:t>
            </a:r>
            <a:endParaRPr lang="en-US" sz="1250" b="0" i="0" dirty="0">
              <a:effectLst/>
            </a:endParaRPr>
          </a:p>
          <a:p>
            <a:pPr marL="468313" fontAlgn="base">
              <a:lnSpc>
                <a:spcPct val="112000"/>
              </a:lnSpc>
              <a:spcAft>
                <a:spcPts val="1000"/>
              </a:spcAft>
            </a:pPr>
            <a:r>
              <a:rPr lang="en-US" sz="1250" i="1" dirty="0">
                <a:solidFill>
                  <a:schemeClr val="bg2"/>
                </a:solidFill>
              </a:rPr>
              <a:t>“</a:t>
            </a:r>
            <a:r>
              <a:rPr lang="en-US" sz="1250" b="1" i="1" dirty="0">
                <a:solidFill>
                  <a:schemeClr val="bg2"/>
                </a:solidFill>
              </a:rPr>
              <a:t>No matter what interest rates and home prices do next, sometimes homeowners just have to move</a:t>
            </a:r>
            <a:r>
              <a:rPr lang="en-US" sz="1250" i="1" dirty="0">
                <a:solidFill>
                  <a:schemeClr val="bg2"/>
                </a:solidFill>
              </a:rPr>
              <a:t>—due to a new job, new baby, divorce, death, or some other major life change.”</a:t>
            </a:r>
          </a:p>
          <a:p>
            <a:pPr fontAlgn="base">
              <a:lnSpc>
                <a:spcPct val="112000"/>
              </a:lnSpc>
              <a:spcAft>
                <a:spcPts val="1000"/>
              </a:spcAft>
            </a:pPr>
            <a:r>
              <a:rPr lang="en-US" sz="1250" i="0" dirty="0">
                <a:effectLst/>
              </a:rPr>
              <a:t>Here are a few of the most common reasons people choose to sell right now. You may find any one of these resonates with you and may be reason enough to move, even today.</a:t>
            </a:r>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a:xfrm>
            <a:off x="3443991" y="9417571"/>
            <a:ext cx="884419" cy="685801"/>
          </a:xfrm>
        </p:spPr>
        <p:txBody>
          <a:bodyPr/>
          <a:lstStyle/>
          <a:p>
            <a:fld id="{D9C681BF-E0B0-FE40-97D6-3440D5EE15D9}" type="slidenum">
              <a:rPr lang="en-US" smtClean="0"/>
              <a:pPr/>
              <a:t>5</a:t>
            </a:fld>
            <a:endParaRPr lang="en-US" dirty="0"/>
          </a:p>
        </p:txBody>
      </p:sp>
      <p:sp>
        <p:nvSpPr>
          <p:cNvPr id="3" name="TextBox 2">
            <a:extLst>
              <a:ext uri="{FF2B5EF4-FFF2-40B4-BE49-F238E27FC236}">
                <a16:creationId xmlns:a16="http://schemas.microsoft.com/office/drawing/2014/main" id="{DC6D895E-D872-A649-8D1F-2C10CFF35718}"/>
              </a:ext>
            </a:extLst>
          </p:cNvPr>
          <p:cNvSpPr txBox="1"/>
          <p:nvPr/>
        </p:nvSpPr>
        <p:spPr>
          <a:xfrm>
            <a:off x="465314" y="3675262"/>
            <a:ext cx="6858000" cy="1083667"/>
          </a:xfrm>
          <a:prstGeom prst="rect">
            <a:avLst/>
          </a:prstGeom>
          <a:noFill/>
        </p:spPr>
        <p:txBody>
          <a:bodyPr wrap="square" lIns="0" tIns="320040" rIns="0" bIns="0" rtlCol="0" anchor="t">
            <a:noAutofit/>
          </a:bodyPr>
          <a:lstStyle/>
          <a:p>
            <a:pPr>
              <a:lnSpc>
                <a:spcPct val="114000"/>
              </a:lnSpc>
              <a:spcAft>
                <a:spcPts val="1000"/>
              </a:spcAft>
            </a:pPr>
            <a:r>
              <a:rPr lang="en-US" sz="1500" i="1" dirty="0">
                <a:solidFill>
                  <a:schemeClr val="tx1">
                    <a:lumMod val="50000"/>
                    <a:lumOff val="50000"/>
                  </a:schemeClr>
                </a:solidFill>
                <a:latin typeface="Georgia"/>
              </a:rPr>
              <a:t>If you’re considering selling your house right now, it’s likely because something in your life has changed – not because of the current market conditions.</a:t>
            </a:r>
            <a:endParaRPr lang="en-US" sz="1500" i="1" dirty="0">
              <a:solidFill>
                <a:schemeClr val="tx1">
                  <a:lumMod val="50000"/>
                  <a:lumOff val="50000"/>
                </a:schemeClr>
              </a:solidFill>
              <a:latin typeface="Georgia" panose="02040502050405020303" pitchFamily="18" charset="0"/>
            </a:endParaRPr>
          </a:p>
        </p:txBody>
      </p:sp>
      <p:sp>
        <p:nvSpPr>
          <p:cNvPr id="4" name="Rectangle 3">
            <a:extLst>
              <a:ext uri="{FF2B5EF4-FFF2-40B4-BE49-F238E27FC236}">
                <a16:creationId xmlns:a16="http://schemas.microsoft.com/office/drawing/2014/main" id="{48208ABD-BF16-6867-7783-DB819DFD4547}"/>
              </a:ext>
            </a:extLst>
          </p:cNvPr>
          <p:cNvSpPr/>
          <p:nvPr/>
        </p:nvSpPr>
        <p:spPr>
          <a:xfrm>
            <a:off x="0" y="2228712"/>
            <a:ext cx="7772400" cy="1446550"/>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What Are the Real Reasons You Want To Move Right Now?</a:t>
            </a:r>
          </a:p>
        </p:txBody>
      </p:sp>
      <p:sp>
        <p:nvSpPr>
          <p:cNvPr id="7" name="TextBox 6">
            <a:extLst>
              <a:ext uri="{FF2B5EF4-FFF2-40B4-BE49-F238E27FC236}">
                <a16:creationId xmlns:a16="http://schemas.microsoft.com/office/drawing/2014/main" id="{FA78F181-2BB4-A2A4-41C9-625C07B5C101}"/>
              </a:ext>
            </a:extLst>
          </p:cNvPr>
          <p:cNvSpPr txBox="1"/>
          <p:nvPr/>
        </p:nvSpPr>
        <p:spPr>
          <a:xfrm>
            <a:off x="457200" y="7656671"/>
            <a:ext cx="6861496" cy="2184720"/>
          </a:xfrm>
          <a:prstGeom prst="rect">
            <a:avLst/>
          </a:prstGeom>
          <a:noFill/>
        </p:spPr>
        <p:txBody>
          <a:bodyPr wrap="square" lIns="0" tIns="320040" rIns="0" bIns="0" numCol="2" spcCol="457200" rtlCol="0" anchor="t">
            <a:noAutofit/>
          </a:bodyPr>
          <a:lstStyle/>
          <a:p>
            <a:pPr fontAlgn="base">
              <a:lnSpc>
                <a:spcPct val="112000"/>
              </a:lnSpc>
              <a:spcAft>
                <a:spcPts val="1000"/>
              </a:spcAft>
            </a:pPr>
            <a:r>
              <a:rPr lang="en-US" sz="1400" b="1" dirty="0">
                <a:solidFill>
                  <a:srgbClr val="00B0F0"/>
                </a:solidFill>
                <a:latin typeface="Arial" panose="020B0604020202020204" pitchFamily="34" charset="0"/>
                <a:cs typeface="Arial" panose="020B0604020202020204" pitchFamily="34" charset="0"/>
              </a:rPr>
              <a:t>1.  Relocation</a:t>
            </a:r>
            <a:endParaRPr lang="en-US" sz="1400" b="0" i="0" dirty="0">
              <a:effectLst/>
            </a:endParaRPr>
          </a:p>
          <a:p>
            <a:pPr marL="0" marR="0">
              <a:lnSpc>
                <a:spcPct val="112000"/>
              </a:lnSpc>
              <a:spcBef>
                <a:spcPts val="0"/>
              </a:spcBef>
              <a:spcAft>
                <a:spcPts val="1000"/>
              </a:spcAft>
            </a:pPr>
            <a:r>
              <a:rPr lang="en-US" sz="1250" dirty="0"/>
              <a:t>Some of the things that can motivate a move to a new area include changing jobs, a desire to be closer to friends and loved ones, wanting to live in your ideal location, or just looking for a change in scenery</a:t>
            </a:r>
            <a:r>
              <a:rPr lang="en-US" sz="1250" b="0" i="0" dirty="0">
                <a:effectLst/>
              </a:rPr>
              <a:t>.</a:t>
            </a:r>
          </a:p>
          <a:p>
            <a:pPr marL="0" marR="0">
              <a:lnSpc>
                <a:spcPct val="112000"/>
              </a:lnSpc>
              <a:spcBef>
                <a:spcPts val="0"/>
              </a:spcBef>
              <a:spcAft>
                <a:spcPts val="1000"/>
              </a:spcAft>
            </a:pPr>
            <a:br>
              <a:rPr lang="en-US" sz="1250" dirty="0"/>
            </a:br>
            <a:br>
              <a:rPr lang="en-US" sz="1250" dirty="0"/>
            </a:br>
            <a:endParaRPr lang="en-US" sz="1250" dirty="0"/>
          </a:p>
          <a:p>
            <a:pPr marL="0" marR="0">
              <a:lnSpc>
                <a:spcPct val="112000"/>
              </a:lnSpc>
              <a:spcBef>
                <a:spcPts val="0"/>
              </a:spcBef>
              <a:spcAft>
                <a:spcPts val="1000"/>
              </a:spcAft>
            </a:pPr>
            <a:endParaRPr lang="en-US" sz="1250" dirty="0"/>
          </a:p>
          <a:p>
            <a:pPr marL="0" marR="0">
              <a:lnSpc>
                <a:spcPct val="112000"/>
              </a:lnSpc>
              <a:spcBef>
                <a:spcPts val="0"/>
              </a:spcBef>
              <a:spcAft>
                <a:spcPts val="1000"/>
              </a:spcAft>
            </a:pPr>
            <a:r>
              <a:rPr lang="en-US" sz="1250" b="1" dirty="0">
                <a:solidFill>
                  <a:schemeClr val="accent2"/>
                </a:solidFill>
                <a:effectLst/>
                <a:latin typeface="Arial" panose="020B0604020202020204" pitchFamily="34" charset="0"/>
                <a:cs typeface="Arial" panose="020B0604020202020204" pitchFamily="34" charset="0"/>
              </a:rPr>
              <a:t>For example</a:t>
            </a:r>
            <a:r>
              <a:rPr lang="en-US" sz="1250" b="0" dirty="0">
                <a:effectLst/>
                <a:latin typeface="Arial" panose="020B0604020202020204" pitchFamily="34" charset="0"/>
                <a:cs typeface="Arial" panose="020B0604020202020204" pitchFamily="34" charset="0"/>
              </a:rPr>
              <a:t>, if you just landed your dream job in another state, you may be thinking about selling your current home and moving for work. </a:t>
            </a:r>
            <a:endParaRPr lang="en-US" sz="1250" dirty="0">
              <a:latin typeface="Arial" panose="020B0604020202020204" pitchFamily="34" charset="0"/>
              <a:cs typeface="Arial" panose="020B0604020202020204" pitchFamily="34" charset="0"/>
            </a:endParaRPr>
          </a:p>
          <a:p>
            <a:pPr fontAlgn="base">
              <a:lnSpc>
                <a:spcPct val="112000"/>
              </a:lnSpc>
              <a:spcAft>
                <a:spcPts val="1000"/>
              </a:spcAft>
            </a:pPr>
            <a:endParaRPr lang="en-US" sz="1250" b="0" i="0" dirty="0">
              <a:effectLst/>
            </a:endParaRPr>
          </a:p>
          <a:p>
            <a:pPr fontAlgn="base">
              <a:lnSpc>
                <a:spcPct val="112000"/>
              </a:lnSpc>
              <a:spcAft>
                <a:spcPts val="1000"/>
              </a:spcAft>
            </a:pPr>
            <a:endParaRPr lang="en-US" sz="1250" b="0" i="0" dirty="0">
              <a:effectLst/>
            </a:endParaRPr>
          </a:p>
        </p:txBody>
      </p:sp>
    </p:spTree>
    <p:extLst>
      <p:ext uri="{BB962C8B-B14F-4D97-AF65-F5344CB8AC3E}">
        <p14:creationId xmlns:p14="http://schemas.microsoft.com/office/powerpoint/2010/main" val="31984699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6</a:t>
            </a:fld>
            <a:endParaRPr lang="en-US" dirty="0"/>
          </a:p>
        </p:txBody>
      </p:sp>
      <p:graphicFrame>
        <p:nvGraphicFramePr>
          <p:cNvPr id="12" name="Table 10">
            <a:extLst>
              <a:ext uri="{FF2B5EF4-FFF2-40B4-BE49-F238E27FC236}">
                <a16:creationId xmlns:a16="http://schemas.microsoft.com/office/drawing/2014/main" id="{05651B72-319D-E149-AE04-7231F4FEF218}"/>
              </a:ext>
            </a:extLst>
          </p:cNvPr>
          <p:cNvGraphicFramePr>
            <a:graphicFrameLocks noGrp="1"/>
          </p:cNvGraphicFramePr>
          <p:nvPr>
            <p:extLst>
              <p:ext uri="{D42A27DB-BD31-4B8C-83A1-F6EECF244321}">
                <p14:modId xmlns:p14="http://schemas.microsoft.com/office/powerpoint/2010/main" val="913498681"/>
              </p:ext>
            </p:extLst>
          </p:nvPr>
        </p:nvGraphicFramePr>
        <p:xfrm>
          <a:off x="473415" y="8445537"/>
          <a:ext cx="6841785" cy="977011"/>
        </p:xfrm>
        <a:graphic>
          <a:graphicData uri="http://schemas.openxmlformats.org/drawingml/2006/table">
            <a:tbl>
              <a:tblPr firstRow="1" bandRow="1">
                <a:tableStyleId>{5C22544A-7EE6-4342-B048-85BDC9FD1C3A}</a:tableStyleId>
              </a:tblPr>
              <a:tblGrid>
                <a:gridCol w="6841785">
                  <a:extLst>
                    <a:ext uri="{9D8B030D-6E8A-4147-A177-3AD203B41FA5}">
                      <a16:colId xmlns:a16="http://schemas.microsoft.com/office/drawing/2014/main" val="1303912461"/>
                    </a:ext>
                  </a:extLst>
                </a:gridCol>
              </a:tblGrid>
              <a:tr h="0">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If you want to sell your house and find a new one that better fits your needs, let’s connect. That way, you’ll have someone to guide you through the process and help you find a home that works for you.</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3" name="Rectangle 2">
            <a:extLst>
              <a:ext uri="{FF2B5EF4-FFF2-40B4-BE49-F238E27FC236}">
                <a16:creationId xmlns:a16="http://schemas.microsoft.com/office/drawing/2014/main" id="{CAEC8181-D6E3-8C21-860A-020E9CB60185}"/>
              </a:ext>
            </a:extLst>
          </p:cNvPr>
          <p:cNvSpPr/>
          <p:nvPr/>
        </p:nvSpPr>
        <p:spPr>
          <a:xfrm>
            <a:off x="367472" y="7475829"/>
            <a:ext cx="7262949" cy="509242"/>
          </a:xfrm>
          <a:prstGeom prst="rect">
            <a:avLst/>
          </a:prstGeom>
        </p:spPr>
        <p:txBody>
          <a:bodyPr wrap="square" lIns="91440" tIns="45720" rIns="91440" bIns="45720" anchor="t">
            <a:spAutoFit/>
          </a:bodyPr>
          <a:lstStyle/>
          <a:p>
            <a:pPr algn="l" fontAlgn="base">
              <a:lnSpc>
                <a:spcPct val="113000"/>
              </a:lnSpc>
              <a:spcAft>
                <a:spcPts val="1000"/>
              </a:spcAft>
            </a:pPr>
            <a:r>
              <a:rPr lang="en-US" sz="1250" b="1" i="0" dirty="0">
                <a:effectLst/>
              </a:rPr>
              <a:t>With higher mortgage rates and rising prices, there are some affordability challenges right now – but your needs and your lifestyle matter too.</a:t>
            </a:r>
            <a:endParaRPr lang="en-US" sz="1250" b="1" i="1" dirty="0">
              <a:solidFill>
                <a:schemeClr val="bg2"/>
              </a:solidFill>
            </a:endParaRPr>
          </a:p>
        </p:txBody>
      </p:sp>
      <p:sp>
        <p:nvSpPr>
          <p:cNvPr id="2" name="Rectangle 1">
            <a:extLst>
              <a:ext uri="{FF2B5EF4-FFF2-40B4-BE49-F238E27FC236}">
                <a16:creationId xmlns:a16="http://schemas.microsoft.com/office/drawing/2014/main" id="{E920939B-8565-47C7-D561-10A49A876730}"/>
              </a:ext>
            </a:extLst>
          </p:cNvPr>
          <p:cNvSpPr/>
          <p:nvPr/>
        </p:nvSpPr>
        <p:spPr>
          <a:xfrm>
            <a:off x="367472" y="4335586"/>
            <a:ext cx="7262949" cy="1372620"/>
          </a:xfrm>
          <a:prstGeom prst="rect">
            <a:avLst/>
          </a:prstGeom>
        </p:spPr>
        <p:txBody>
          <a:bodyPr wrap="square" lIns="91440" tIns="45720" rIns="91440" bIns="45720" numCol="2" spcCol="457200" anchor="t">
            <a:spAutoFit/>
          </a:bodyPr>
          <a:lstStyle/>
          <a:p>
            <a:pPr fontAlgn="base">
              <a:lnSpc>
                <a:spcPct val="113000"/>
              </a:lnSpc>
              <a:spcAft>
                <a:spcPts val="1000"/>
              </a:spcAft>
            </a:pPr>
            <a:r>
              <a:rPr lang="en-US" sz="1400" b="1" dirty="0">
                <a:solidFill>
                  <a:srgbClr val="00B0F0"/>
                </a:solidFill>
                <a:latin typeface="Arial" panose="020B0604020202020204" pitchFamily="34" charset="0"/>
                <a:cs typeface="Arial" panose="020B0604020202020204" pitchFamily="34" charset="0"/>
              </a:rPr>
              <a:t>4.  Change in Relationship Status</a:t>
            </a:r>
            <a:endParaRPr lang="en-US" sz="1400" b="0" dirty="0">
              <a:effectLst/>
              <a:latin typeface="Arial" panose="020B0604020202020204" pitchFamily="34" charset="0"/>
              <a:cs typeface="Arial" panose="020B0604020202020204" pitchFamily="34" charset="0"/>
            </a:endParaRPr>
          </a:p>
          <a:p>
            <a:pPr algn="l" fontAlgn="base">
              <a:lnSpc>
                <a:spcPct val="113000"/>
              </a:lnSpc>
              <a:spcAft>
                <a:spcPts val="1000"/>
              </a:spcAft>
            </a:pPr>
            <a:r>
              <a:rPr lang="en-US" sz="1250" b="0" dirty="0">
                <a:effectLst/>
                <a:latin typeface="Arial" panose="020B0604020202020204" pitchFamily="34" charset="0"/>
                <a:cs typeface="Arial" panose="020B0604020202020204" pitchFamily="34" charset="0"/>
              </a:rPr>
              <a:t>Divorce, separation, or marriage are other common reasons individuals sell.</a:t>
            </a:r>
          </a:p>
          <a:p>
            <a:pPr algn="l" fontAlgn="base">
              <a:lnSpc>
                <a:spcPct val="113000"/>
              </a:lnSpc>
              <a:spcAft>
                <a:spcPts val="1000"/>
              </a:spcAft>
            </a:pPr>
            <a:endParaRPr lang="en-US" sz="1250" b="0" dirty="0">
              <a:effectLst/>
              <a:latin typeface="Arial" panose="020B0604020202020204" pitchFamily="34" charset="0"/>
              <a:cs typeface="Arial" panose="020B0604020202020204" pitchFamily="34" charset="0"/>
            </a:endParaRPr>
          </a:p>
          <a:p>
            <a:pPr algn="l" fontAlgn="base">
              <a:lnSpc>
                <a:spcPct val="113000"/>
              </a:lnSpc>
              <a:spcAft>
                <a:spcPts val="1000"/>
              </a:spcAft>
            </a:pPr>
            <a:endParaRPr lang="en-US" sz="1250" b="1" dirty="0">
              <a:solidFill>
                <a:schemeClr val="accent2"/>
              </a:solidFill>
              <a:effectLst/>
              <a:latin typeface="Arial" panose="020B0604020202020204" pitchFamily="34" charset="0"/>
              <a:cs typeface="Arial" panose="020B0604020202020204" pitchFamily="34" charset="0"/>
            </a:endParaRPr>
          </a:p>
          <a:p>
            <a:pPr algn="l" fontAlgn="base">
              <a:lnSpc>
                <a:spcPct val="113000"/>
              </a:lnSpc>
              <a:spcAft>
                <a:spcPts val="1000"/>
              </a:spcAft>
            </a:pPr>
            <a:r>
              <a:rPr lang="en-US" sz="1250" b="1" dirty="0">
                <a:solidFill>
                  <a:schemeClr val="accent2"/>
                </a:solidFill>
                <a:effectLst/>
                <a:latin typeface="Arial" panose="020B0604020202020204" pitchFamily="34" charset="0"/>
                <a:cs typeface="Arial" panose="020B0604020202020204" pitchFamily="34" charset="0"/>
              </a:rPr>
              <a:t>For example</a:t>
            </a:r>
            <a:r>
              <a:rPr lang="en-US" sz="1250" b="0" dirty="0">
                <a:effectLst/>
                <a:latin typeface="Arial" panose="020B0604020202020204" pitchFamily="34" charset="0"/>
                <a:cs typeface="Arial" panose="020B0604020202020204" pitchFamily="34" charset="0"/>
              </a:rPr>
              <a:t>, if you’ve recently separated, it may be difficult to still live under one roof. Selling and getting a place of your own may be a better option.</a:t>
            </a:r>
          </a:p>
        </p:txBody>
      </p:sp>
      <p:sp>
        <p:nvSpPr>
          <p:cNvPr id="4" name="Rectangle 3">
            <a:extLst>
              <a:ext uri="{FF2B5EF4-FFF2-40B4-BE49-F238E27FC236}">
                <a16:creationId xmlns:a16="http://schemas.microsoft.com/office/drawing/2014/main" id="{4F2D7DE6-FDD1-35F1-53EC-C2105CEA0D6C}"/>
              </a:ext>
            </a:extLst>
          </p:cNvPr>
          <p:cNvSpPr/>
          <p:nvPr/>
        </p:nvSpPr>
        <p:spPr>
          <a:xfrm>
            <a:off x="367472" y="2556311"/>
            <a:ext cx="7262949" cy="2245999"/>
          </a:xfrm>
          <a:prstGeom prst="rect">
            <a:avLst/>
          </a:prstGeom>
        </p:spPr>
        <p:txBody>
          <a:bodyPr wrap="square" lIns="91440" tIns="45720" rIns="91440" bIns="45720" numCol="2" spcCol="457200" anchor="t">
            <a:spAutoFit/>
          </a:bodyPr>
          <a:lstStyle/>
          <a:p>
            <a:pPr fontAlgn="base">
              <a:lnSpc>
                <a:spcPct val="113000"/>
              </a:lnSpc>
              <a:spcAft>
                <a:spcPts val="1000"/>
              </a:spcAft>
            </a:pPr>
            <a:r>
              <a:rPr lang="en-US" sz="1400" b="1" dirty="0">
                <a:solidFill>
                  <a:srgbClr val="00B0F0"/>
                </a:solidFill>
                <a:latin typeface="Arial" panose="020B0604020202020204" pitchFamily="34" charset="0"/>
                <a:cs typeface="Arial" panose="020B0604020202020204" pitchFamily="34" charset="0"/>
              </a:rPr>
              <a:t>3.  Downsizing</a:t>
            </a:r>
            <a:endParaRPr lang="en-US" sz="1400" b="0" dirty="0">
              <a:effectLst/>
              <a:latin typeface="Arial" panose="020B0604020202020204" pitchFamily="34" charset="0"/>
              <a:cs typeface="Arial" panose="020B0604020202020204" pitchFamily="34" charset="0"/>
            </a:endParaRPr>
          </a:p>
          <a:p>
            <a:pPr algn="l" fontAlgn="base">
              <a:lnSpc>
                <a:spcPct val="113000"/>
              </a:lnSpc>
              <a:spcAft>
                <a:spcPts val="1000"/>
              </a:spcAft>
            </a:pPr>
            <a:r>
              <a:rPr lang="en-US" sz="1250" dirty="0">
                <a:latin typeface="Arial" panose="020B0604020202020204" pitchFamily="34" charset="0"/>
                <a:cs typeface="Arial" panose="020B0604020202020204" pitchFamily="34" charset="0"/>
              </a:rPr>
              <a:t>Homeowners may also decide to sell because someone’s moved out of the home recently and there’s now more space than needed. It could also be that they’ve recently retired or are ready for a change</a:t>
            </a:r>
            <a:r>
              <a:rPr lang="en-US" sz="1250" b="0" dirty="0">
                <a:effectLst/>
                <a:latin typeface="Arial" panose="020B0604020202020204" pitchFamily="34" charset="0"/>
                <a:cs typeface="Arial" panose="020B0604020202020204" pitchFamily="34" charset="0"/>
              </a:rPr>
              <a:t>.</a:t>
            </a:r>
          </a:p>
          <a:p>
            <a:pPr algn="l" fontAlgn="base">
              <a:lnSpc>
                <a:spcPct val="113000"/>
              </a:lnSpc>
              <a:spcAft>
                <a:spcPts val="1000"/>
              </a:spcAft>
            </a:pPr>
            <a:endParaRPr lang="en-US" sz="1250" b="0" dirty="0">
              <a:effectLst/>
              <a:latin typeface="Arial" panose="020B0604020202020204" pitchFamily="34" charset="0"/>
              <a:cs typeface="Arial" panose="020B0604020202020204" pitchFamily="34" charset="0"/>
            </a:endParaRPr>
          </a:p>
          <a:p>
            <a:pPr algn="l" fontAlgn="base">
              <a:lnSpc>
                <a:spcPct val="113000"/>
              </a:lnSpc>
              <a:spcAft>
                <a:spcPts val="1000"/>
              </a:spcAft>
            </a:pPr>
            <a:endParaRPr lang="en-US" sz="1250" b="1" dirty="0">
              <a:solidFill>
                <a:schemeClr val="accent2"/>
              </a:solidFill>
              <a:effectLst/>
              <a:latin typeface="Arial" panose="020B0604020202020204" pitchFamily="34" charset="0"/>
              <a:cs typeface="Arial" panose="020B0604020202020204" pitchFamily="34" charset="0"/>
            </a:endParaRPr>
          </a:p>
          <a:p>
            <a:pPr algn="l" fontAlgn="base">
              <a:lnSpc>
                <a:spcPct val="113000"/>
              </a:lnSpc>
              <a:spcAft>
                <a:spcPts val="1000"/>
              </a:spcAft>
            </a:pPr>
            <a:endParaRPr lang="en-US" sz="1250" b="1" dirty="0">
              <a:solidFill>
                <a:schemeClr val="accent2"/>
              </a:solidFill>
              <a:effectLst/>
              <a:latin typeface="Arial" panose="020B0604020202020204" pitchFamily="34" charset="0"/>
              <a:cs typeface="Arial" panose="020B0604020202020204" pitchFamily="34" charset="0"/>
            </a:endParaRPr>
          </a:p>
          <a:p>
            <a:pPr algn="l" fontAlgn="base">
              <a:lnSpc>
                <a:spcPct val="113000"/>
              </a:lnSpc>
              <a:spcAft>
                <a:spcPts val="1000"/>
              </a:spcAft>
            </a:pPr>
            <a:r>
              <a:rPr lang="en-US" sz="1250" b="1" dirty="0">
                <a:solidFill>
                  <a:schemeClr val="accent2"/>
                </a:solidFill>
                <a:effectLst/>
                <a:latin typeface="Arial" panose="020B0604020202020204" pitchFamily="34" charset="0"/>
                <a:cs typeface="Arial" panose="020B0604020202020204" pitchFamily="34" charset="0"/>
              </a:rPr>
              <a:t>For example</a:t>
            </a:r>
            <a:r>
              <a:rPr lang="en-US" sz="1250" b="0" dirty="0">
                <a:effectLst/>
                <a:latin typeface="Arial" panose="020B0604020202020204" pitchFamily="34" charset="0"/>
                <a:cs typeface="Arial" panose="020B0604020202020204" pitchFamily="34" charset="0"/>
              </a:rPr>
              <a:t>, you’ve just kicked off your retirement and you want to move somewhere warmer with less house to maintain. A different home may be better suited for your new lifestyle.</a:t>
            </a:r>
            <a:endParaRPr lang="en-US" sz="1250" b="1" dirty="0">
              <a:solidFill>
                <a:schemeClr val="bg2"/>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F30BF2B5-FEEC-2910-D84D-6A3393728AF2}"/>
              </a:ext>
            </a:extLst>
          </p:cNvPr>
          <p:cNvSpPr/>
          <p:nvPr/>
        </p:nvSpPr>
        <p:spPr>
          <a:xfrm>
            <a:off x="367473" y="5804175"/>
            <a:ext cx="7262949" cy="2245999"/>
          </a:xfrm>
          <a:prstGeom prst="rect">
            <a:avLst/>
          </a:prstGeom>
        </p:spPr>
        <p:txBody>
          <a:bodyPr wrap="square" lIns="91440" tIns="45720" rIns="91440" bIns="45720" numCol="2" spcCol="457200" anchor="t">
            <a:spAutoFit/>
          </a:bodyPr>
          <a:lstStyle/>
          <a:p>
            <a:pPr algn="l" fontAlgn="base">
              <a:lnSpc>
                <a:spcPct val="113000"/>
              </a:lnSpc>
              <a:spcAft>
                <a:spcPts val="1000"/>
              </a:spcAft>
            </a:pPr>
            <a:r>
              <a:rPr lang="en-US" sz="1400" b="1" dirty="0">
                <a:solidFill>
                  <a:srgbClr val="00B0F0"/>
                </a:solidFill>
                <a:latin typeface="Arial" panose="020B0604020202020204" pitchFamily="34" charset="0"/>
                <a:cs typeface="Arial" panose="020B0604020202020204" pitchFamily="34" charset="0"/>
              </a:rPr>
              <a:t>5.  Health Concerns</a:t>
            </a:r>
            <a:endParaRPr lang="en-US" sz="1400" b="0" dirty="0">
              <a:effectLst/>
              <a:latin typeface="Arial" panose="020B0604020202020204" pitchFamily="34" charset="0"/>
              <a:cs typeface="Arial" panose="020B0604020202020204" pitchFamily="34" charset="0"/>
            </a:endParaRPr>
          </a:p>
          <a:p>
            <a:pPr algn="l" fontAlgn="base">
              <a:lnSpc>
                <a:spcPct val="113000"/>
              </a:lnSpc>
              <a:spcAft>
                <a:spcPts val="1000"/>
              </a:spcAft>
            </a:pPr>
            <a:r>
              <a:rPr lang="en-US" sz="1250" b="0" dirty="0">
                <a:effectLst/>
                <a:latin typeface="Arial" panose="020B0604020202020204" pitchFamily="34" charset="0"/>
                <a:cs typeface="Arial" panose="020B0604020202020204" pitchFamily="34" charset="0"/>
              </a:rPr>
              <a:t>If a homeowner faces mobility challenges or health issues that require specific living arrangements or modifications, they might </a:t>
            </a:r>
            <a:br>
              <a:rPr lang="en-US" sz="1250" b="0" dirty="0">
                <a:effectLst/>
                <a:latin typeface="Arial" panose="020B0604020202020204" pitchFamily="34" charset="0"/>
                <a:cs typeface="Arial" panose="020B0604020202020204" pitchFamily="34" charset="0"/>
              </a:rPr>
            </a:br>
            <a:r>
              <a:rPr lang="en-US" sz="1250" b="0" dirty="0">
                <a:effectLst/>
                <a:latin typeface="Arial" panose="020B0604020202020204" pitchFamily="34" charset="0"/>
                <a:cs typeface="Arial" panose="020B0604020202020204" pitchFamily="34" charset="0"/>
              </a:rPr>
              <a:t>sell their house to find one that works better for them.</a:t>
            </a:r>
          </a:p>
          <a:p>
            <a:pPr algn="l" fontAlgn="base">
              <a:lnSpc>
                <a:spcPct val="113000"/>
              </a:lnSpc>
              <a:spcAft>
                <a:spcPts val="1000"/>
              </a:spcAft>
            </a:pPr>
            <a:endParaRPr lang="en-US" sz="1250" b="0" dirty="0">
              <a:effectLst/>
              <a:latin typeface="Arial" panose="020B0604020202020204" pitchFamily="34" charset="0"/>
              <a:cs typeface="Arial" panose="020B0604020202020204" pitchFamily="34" charset="0"/>
            </a:endParaRPr>
          </a:p>
          <a:p>
            <a:pPr algn="l" fontAlgn="base">
              <a:lnSpc>
                <a:spcPct val="113000"/>
              </a:lnSpc>
              <a:spcAft>
                <a:spcPts val="1000"/>
              </a:spcAft>
            </a:pPr>
            <a:endParaRPr lang="en-US" sz="1250" b="1" dirty="0">
              <a:solidFill>
                <a:schemeClr val="accent2"/>
              </a:solidFill>
              <a:effectLst/>
              <a:latin typeface="Arial" panose="020B0604020202020204" pitchFamily="34" charset="0"/>
              <a:cs typeface="Arial" panose="020B0604020202020204" pitchFamily="34" charset="0"/>
            </a:endParaRPr>
          </a:p>
          <a:p>
            <a:pPr algn="l" fontAlgn="base">
              <a:lnSpc>
                <a:spcPct val="113000"/>
              </a:lnSpc>
              <a:spcAft>
                <a:spcPts val="1000"/>
              </a:spcAft>
            </a:pPr>
            <a:endParaRPr lang="en-US" sz="1250" b="1" dirty="0">
              <a:solidFill>
                <a:schemeClr val="accent2"/>
              </a:solidFill>
              <a:effectLst/>
              <a:latin typeface="Arial" panose="020B0604020202020204" pitchFamily="34" charset="0"/>
              <a:cs typeface="Arial" panose="020B0604020202020204" pitchFamily="34" charset="0"/>
            </a:endParaRPr>
          </a:p>
          <a:p>
            <a:pPr algn="l" fontAlgn="base">
              <a:lnSpc>
                <a:spcPct val="113000"/>
              </a:lnSpc>
              <a:spcAft>
                <a:spcPts val="1000"/>
              </a:spcAft>
            </a:pPr>
            <a:r>
              <a:rPr lang="en-US" sz="1250" b="1" dirty="0">
                <a:solidFill>
                  <a:schemeClr val="accent2"/>
                </a:solidFill>
                <a:effectLst/>
                <a:latin typeface="Arial" panose="020B0604020202020204" pitchFamily="34" charset="0"/>
                <a:cs typeface="Arial" panose="020B0604020202020204" pitchFamily="34" charset="0"/>
              </a:rPr>
              <a:t>For example</a:t>
            </a:r>
            <a:r>
              <a:rPr lang="en-US" sz="1250" b="0" dirty="0">
                <a:effectLst/>
                <a:latin typeface="Arial" panose="020B0604020202020204" pitchFamily="34" charset="0"/>
                <a:cs typeface="Arial" panose="020B0604020202020204" pitchFamily="34" charset="0"/>
              </a:rPr>
              <a:t>, you may be looking to sell your house and use the proceeds to help pay for a unit in an assisted-living facility.</a:t>
            </a:r>
          </a:p>
          <a:p>
            <a:pPr algn="l" fontAlgn="base">
              <a:lnSpc>
                <a:spcPct val="113000"/>
              </a:lnSpc>
              <a:spcAft>
                <a:spcPts val="1000"/>
              </a:spcAft>
            </a:pPr>
            <a:endParaRPr lang="en-US" sz="1250"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DF2470EC-C334-B54E-390C-3F16B5FF7FBE}"/>
              </a:ext>
            </a:extLst>
          </p:cNvPr>
          <p:cNvSpPr/>
          <p:nvPr/>
        </p:nvSpPr>
        <p:spPr>
          <a:xfrm>
            <a:off x="367472" y="589079"/>
            <a:ext cx="7262949" cy="2096023"/>
          </a:xfrm>
          <a:prstGeom prst="rect">
            <a:avLst/>
          </a:prstGeom>
        </p:spPr>
        <p:txBody>
          <a:bodyPr wrap="square" lIns="91440" tIns="45720" rIns="91440" bIns="45720" numCol="2" spcCol="457200" anchor="t">
            <a:spAutoFit/>
          </a:bodyPr>
          <a:lstStyle/>
          <a:p>
            <a:pPr fontAlgn="base">
              <a:lnSpc>
                <a:spcPct val="113000"/>
              </a:lnSpc>
              <a:spcAft>
                <a:spcPts val="1000"/>
              </a:spcAft>
            </a:pPr>
            <a:r>
              <a:rPr lang="en-US" sz="1400" b="1" dirty="0">
                <a:solidFill>
                  <a:srgbClr val="00B0F0"/>
                </a:solidFill>
                <a:latin typeface="Arial" panose="020B0604020202020204" pitchFamily="34" charset="0"/>
                <a:cs typeface="Arial" panose="020B0604020202020204" pitchFamily="34" charset="0"/>
              </a:rPr>
              <a:t>2.  Upgrading</a:t>
            </a:r>
            <a:endParaRPr lang="en-US" sz="1400" b="0" dirty="0">
              <a:effectLst/>
              <a:latin typeface="Arial" panose="020B0604020202020204" pitchFamily="34" charset="0"/>
              <a:cs typeface="Arial" panose="020B0604020202020204" pitchFamily="34" charset="0"/>
            </a:endParaRPr>
          </a:p>
          <a:p>
            <a:pPr algn="l" fontAlgn="base">
              <a:lnSpc>
                <a:spcPct val="113000"/>
              </a:lnSpc>
              <a:spcAft>
                <a:spcPts val="1000"/>
              </a:spcAft>
            </a:pPr>
            <a:r>
              <a:rPr lang="en-US" sz="1250" b="0" dirty="0">
                <a:effectLst/>
                <a:latin typeface="Arial" panose="020B0604020202020204" pitchFamily="34" charset="0"/>
                <a:cs typeface="Arial" panose="020B0604020202020204" pitchFamily="34" charset="0"/>
              </a:rPr>
              <a:t>Many homeowners decide to sell to move into a larger home. This is especially common when there’s a need for more room to entertain, a home office or gym, or additional bedrooms to accommodate a growing number of loved ones.</a:t>
            </a:r>
          </a:p>
          <a:p>
            <a:pPr algn="l" fontAlgn="base">
              <a:lnSpc>
                <a:spcPct val="113000"/>
              </a:lnSpc>
              <a:spcAft>
                <a:spcPts val="1000"/>
              </a:spcAft>
            </a:pPr>
            <a:endParaRPr lang="en-US" sz="1250" b="0" dirty="0">
              <a:effectLst/>
              <a:latin typeface="Arial" panose="020B0604020202020204" pitchFamily="34" charset="0"/>
              <a:cs typeface="Arial" panose="020B0604020202020204" pitchFamily="34" charset="0"/>
            </a:endParaRPr>
          </a:p>
          <a:p>
            <a:pPr algn="l" fontAlgn="base">
              <a:lnSpc>
                <a:spcPct val="113000"/>
              </a:lnSpc>
              <a:spcAft>
                <a:spcPts val="1000"/>
              </a:spcAft>
            </a:pPr>
            <a:endParaRPr lang="en-US" sz="1250" b="1" dirty="0">
              <a:solidFill>
                <a:schemeClr val="accent2"/>
              </a:solidFill>
              <a:effectLst/>
              <a:latin typeface="Arial" panose="020B0604020202020204" pitchFamily="34" charset="0"/>
              <a:cs typeface="Arial" panose="020B0604020202020204" pitchFamily="34" charset="0"/>
            </a:endParaRPr>
          </a:p>
          <a:p>
            <a:pPr algn="l" fontAlgn="base">
              <a:lnSpc>
                <a:spcPct val="113000"/>
              </a:lnSpc>
              <a:spcAft>
                <a:spcPts val="1000"/>
              </a:spcAft>
            </a:pPr>
            <a:r>
              <a:rPr lang="en-US" sz="1250" b="1" dirty="0">
                <a:solidFill>
                  <a:schemeClr val="accent2"/>
                </a:solidFill>
                <a:effectLst/>
                <a:latin typeface="Arial" panose="020B0604020202020204" pitchFamily="34" charset="0"/>
                <a:cs typeface="Arial" panose="020B0604020202020204" pitchFamily="34" charset="0"/>
              </a:rPr>
              <a:t>For example</a:t>
            </a:r>
            <a:r>
              <a:rPr lang="en-US" sz="1250" b="0" dirty="0">
                <a:effectLst/>
                <a:latin typeface="Arial" panose="020B0604020202020204" pitchFamily="34" charset="0"/>
                <a:cs typeface="Arial" panose="020B0604020202020204" pitchFamily="34" charset="0"/>
              </a:rPr>
              <a:t>, if you’re living in a condo and your household is growing, it may be time to find a home that better fits those needs.</a:t>
            </a:r>
          </a:p>
        </p:txBody>
      </p:sp>
    </p:spTree>
    <p:extLst>
      <p:ext uri="{BB962C8B-B14F-4D97-AF65-F5344CB8AC3E}">
        <p14:creationId xmlns:p14="http://schemas.microsoft.com/office/powerpoint/2010/main" val="34243987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mitten on a wooden surface&#10;&#10;Description automatically generated">
            <a:extLst>
              <a:ext uri="{FF2B5EF4-FFF2-40B4-BE49-F238E27FC236}">
                <a16:creationId xmlns:a16="http://schemas.microsoft.com/office/drawing/2014/main" id="{29599157-C6D9-5396-F825-366165B9B7A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10058400"/>
          </a:xfrm>
          <a:prstGeom prst="rect">
            <a:avLst/>
          </a:prstGeom>
        </p:spPr>
      </p:pic>
      <p:sp>
        <p:nvSpPr>
          <p:cNvPr id="6" name="Rectangle 5">
            <a:extLst>
              <a:ext uri="{FF2B5EF4-FFF2-40B4-BE49-F238E27FC236}">
                <a16:creationId xmlns:a16="http://schemas.microsoft.com/office/drawing/2014/main" id="{4A656D45-E8AF-9B4C-BA57-F6B43353B815}"/>
              </a:ext>
            </a:extLst>
          </p:cNvPr>
          <p:cNvSpPr/>
          <p:nvPr/>
        </p:nvSpPr>
        <p:spPr>
          <a:xfrm>
            <a:off x="457200" y="685800"/>
            <a:ext cx="6858000" cy="3939540"/>
          </a:xfrm>
          <a:prstGeom prst="rect">
            <a:avLst/>
          </a:prstGeom>
          <a:solidFill>
            <a:srgbClr val="00AEE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0" tIns="640080" rIns="457200" bIns="457200" rtlCol="0" anchor="t" anchorCtr="0">
            <a:spAutoFit/>
          </a:bodyPr>
          <a:lstStyle/>
          <a:p>
            <a:r>
              <a:rPr lang="en-US" sz="2200" i="1" dirty="0">
                <a:solidFill>
                  <a:schemeClr val="bg1"/>
                </a:solidFill>
                <a:latin typeface="Georgia"/>
              </a:rPr>
              <a:t>Deciding whether it’s the right time to sell your home is a very personal decision. There are numerous important questions to consider, both financial and lifestyle-based, before putting your home on the market. . . . Your future plans and goals should be a significant part of the equation . . .</a:t>
            </a:r>
          </a:p>
          <a:p>
            <a:endParaRPr lang="en-US" sz="1600" i="1" dirty="0">
              <a:solidFill>
                <a:schemeClr val="bg1"/>
              </a:solidFill>
              <a:cs typeface="Arial"/>
            </a:endParaRPr>
          </a:p>
          <a:p>
            <a:pPr>
              <a:spcAft>
                <a:spcPts val="2000"/>
              </a:spcAft>
            </a:pPr>
            <a:r>
              <a:rPr lang="en-US" sz="1400" i="1" dirty="0">
                <a:solidFill>
                  <a:schemeClr val="bg1"/>
                </a:solidFill>
                <a:cs typeface="Arial"/>
              </a:rPr>
              <a:t>- Bankrate</a:t>
            </a:r>
          </a:p>
        </p:txBody>
      </p:sp>
      <p:pic>
        <p:nvPicPr>
          <p:cNvPr id="8" name="Picture 7">
            <a:extLst>
              <a:ext uri="{FF2B5EF4-FFF2-40B4-BE49-F238E27FC236}">
                <a16:creationId xmlns:a16="http://schemas.microsoft.com/office/drawing/2014/main" id="{50110E15-5908-8349-B27C-B2A63146B9EE}"/>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515159" y="314223"/>
            <a:ext cx="742082" cy="743154"/>
          </a:xfrm>
          <a:prstGeom prst="rect">
            <a:avLst/>
          </a:prstGeom>
        </p:spPr>
      </p:pic>
      <p:sp>
        <p:nvSpPr>
          <p:cNvPr id="4" name="Slide Number Placeholder 13">
            <a:extLst>
              <a:ext uri="{FF2B5EF4-FFF2-40B4-BE49-F238E27FC236}">
                <a16:creationId xmlns:a16="http://schemas.microsoft.com/office/drawing/2014/main" id="{702FF083-4696-948C-C193-F22157015F4C}"/>
              </a:ext>
            </a:extLst>
          </p:cNvPr>
          <p:cNvSpPr>
            <a:spLocks noGrp="1"/>
          </p:cNvSpPr>
          <p:nvPr>
            <p:ph type="sldNum" sz="quarter" idx="12"/>
          </p:nvPr>
        </p:nvSpPr>
        <p:spPr>
          <a:xfrm>
            <a:off x="3443991" y="9372600"/>
            <a:ext cx="884419" cy="685801"/>
          </a:xfrm>
        </p:spPr>
        <p:txBody>
          <a:bodyPr/>
          <a:lstStyle/>
          <a:p>
            <a:fld id="{D9C681BF-E0B0-FE40-97D6-3440D5EE15D9}" type="slidenum">
              <a:rPr lang="en-US" smtClean="0"/>
              <a:pPr/>
              <a:t>7</a:t>
            </a:fld>
            <a:endParaRPr lang="en-US" dirty="0"/>
          </a:p>
        </p:txBody>
      </p:sp>
    </p:spTree>
    <p:extLst>
      <p:ext uri="{BB962C8B-B14F-4D97-AF65-F5344CB8AC3E}">
        <p14:creationId xmlns:p14="http://schemas.microsoft.com/office/powerpoint/2010/main" val="29378683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C6D895E-D872-A649-8D1F-2C10CFF35718}"/>
              </a:ext>
            </a:extLst>
          </p:cNvPr>
          <p:cNvSpPr txBox="1"/>
          <p:nvPr/>
        </p:nvSpPr>
        <p:spPr>
          <a:xfrm>
            <a:off x="448423" y="1295392"/>
            <a:ext cx="6892178" cy="1643221"/>
          </a:xfrm>
          <a:prstGeom prst="rect">
            <a:avLst/>
          </a:prstGeom>
          <a:noFill/>
        </p:spPr>
        <p:txBody>
          <a:bodyPr wrap="square" lIns="0" tIns="320040" rIns="0" bIns="0" rtlCol="0" anchor="t">
            <a:noAutofit/>
          </a:bodyPr>
          <a:lstStyle/>
          <a:p>
            <a:pPr>
              <a:lnSpc>
                <a:spcPct val="114000"/>
              </a:lnSpc>
              <a:spcAft>
                <a:spcPts val="1000"/>
              </a:spcAft>
            </a:pPr>
            <a:r>
              <a:rPr lang="en-US" sz="1500" i="1" dirty="0">
                <a:solidFill>
                  <a:schemeClr val="bg2"/>
                </a:solidFill>
                <a:latin typeface="Georgia"/>
              </a:rPr>
              <a:t>Are you thinking about selling your house? If so, know today’s market benefits you because there are very few homes for sale.</a:t>
            </a:r>
          </a:p>
        </p:txBody>
      </p:sp>
      <p:sp>
        <p:nvSpPr>
          <p:cNvPr id="6" name="TextBox 5">
            <a:extLst>
              <a:ext uri="{FF2B5EF4-FFF2-40B4-BE49-F238E27FC236}">
                <a16:creationId xmlns:a16="http://schemas.microsoft.com/office/drawing/2014/main" id="{ADF4D003-23B3-2245-A0FC-3101599455D8}"/>
              </a:ext>
            </a:extLst>
          </p:cNvPr>
          <p:cNvSpPr txBox="1"/>
          <p:nvPr/>
        </p:nvSpPr>
        <p:spPr>
          <a:xfrm>
            <a:off x="448422" y="2770963"/>
            <a:ext cx="6892178" cy="1014917"/>
          </a:xfrm>
          <a:prstGeom prst="rect">
            <a:avLst/>
          </a:prstGeom>
          <a:noFill/>
        </p:spPr>
        <p:txBody>
          <a:bodyPr wrap="square" lIns="0" tIns="320040" rIns="0" bIns="0" numCol="1" spcCol="457200" rtlCol="0" anchor="t">
            <a:noAutofit/>
          </a:bodyPr>
          <a:lstStyle/>
          <a:p>
            <a:pPr marL="0" marR="0">
              <a:lnSpc>
                <a:spcPct val="112000"/>
              </a:lnSpc>
              <a:spcBef>
                <a:spcPts val="0"/>
              </a:spcBef>
              <a:spcAft>
                <a:spcPts val="1000"/>
              </a:spcAft>
            </a:pPr>
            <a:r>
              <a:rPr lang="en-US" sz="1250" dirty="0">
                <a:ea typeface="Calibri" panose="020F0502020204030204" pitchFamily="34" charset="0"/>
                <a:cs typeface="Times New Roman" panose="02020603050405020304" pitchFamily="18" charset="0"/>
              </a:rPr>
              <a:t>One thing that may be working in your favor is how few homes there are for sale right now. Here’s what you need to know about the current inventory situation and what it means for you.</a:t>
            </a:r>
            <a:endParaRPr lang="en-US" sz="1250" dirty="0"/>
          </a:p>
          <a:p>
            <a:pPr marL="0" marR="0">
              <a:lnSpc>
                <a:spcPct val="112000"/>
              </a:lnSpc>
              <a:spcBef>
                <a:spcPts val="0"/>
              </a:spcBef>
              <a:spcAft>
                <a:spcPts val="1000"/>
              </a:spcAft>
            </a:pPr>
            <a:r>
              <a:rPr lang="en-US" sz="1400" b="1" dirty="0">
                <a:solidFill>
                  <a:srgbClr val="00AEEF"/>
                </a:solidFill>
              </a:rPr>
              <a:t>The Supply of Homes for Sale Is Far Below the Norm</a:t>
            </a:r>
            <a:endParaRPr lang="en-US" sz="1250" b="0" i="0" dirty="0">
              <a:effectLst/>
            </a:endParaRPr>
          </a:p>
          <a:p>
            <a:pPr>
              <a:lnSpc>
                <a:spcPct val="112000"/>
              </a:lnSpc>
              <a:spcAft>
                <a:spcPts val="1000"/>
              </a:spcAft>
            </a:pPr>
            <a:r>
              <a:rPr lang="en-US" sz="1250" i="0" dirty="0">
                <a:effectLst/>
              </a:rPr>
              <a:t>When you’re selling something, it helps if what you’re selling is in demand, but is also in low supply. Why? That makes it even more desirable, since there’s not enough to go around. That’s exactly what’s happening in the housing market today. There are more buyers looking to buy than there are homes for sale.</a:t>
            </a:r>
          </a:p>
          <a:p>
            <a:pPr>
              <a:lnSpc>
                <a:spcPct val="112000"/>
              </a:lnSpc>
              <a:spcAft>
                <a:spcPts val="1000"/>
              </a:spcAft>
            </a:pPr>
            <a:r>
              <a:rPr lang="en-US" sz="1250" i="0" dirty="0">
                <a:effectLst/>
              </a:rPr>
              <a:t>The graph below uses data from </a:t>
            </a:r>
            <a:r>
              <a:rPr lang="en-US" sz="1250" i="1" dirty="0">
                <a:effectLst/>
              </a:rPr>
              <a:t>Realtor.com </a:t>
            </a:r>
            <a:r>
              <a:rPr lang="en-US" sz="1250" i="0" dirty="0">
                <a:effectLst/>
              </a:rPr>
              <a:t>to look at active listings this year compared to what’s more typical in the market. It doesn’t include 2020-2022 because those weren't normal years for the market. </a:t>
            </a:r>
          </a:p>
          <a:p>
            <a:pPr>
              <a:lnSpc>
                <a:spcPct val="112000"/>
              </a:lnSpc>
              <a:spcAft>
                <a:spcPts val="1000"/>
              </a:spcAft>
            </a:pPr>
            <a:endParaRPr lang="en-US" sz="1250" dirty="0"/>
          </a:p>
          <a:p>
            <a:pPr>
              <a:lnSpc>
                <a:spcPct val="112000"/>
              </a:lnSpc>
              <a:spcAft>
                <a:spcPts val="1000"/>
              </a:spcAft>
            </a:pPr>
            <a:endParaRPr lang="en-US" sz="1250" dirty="0"/>
          </a:p>
          <a:p>
            <a:pPr>
              <a:lnSpc>
                <a:spcPct val="112000"/>
              </a:lnSpc>
              <a:spcAft>
                <a:spcPts val="1000"/>
              </a:spcAft>
            </a:pPr>
            <a:endParaRPr lang="en-US" sz="1250" dirty="0"/>
          </a:p>
          <a:p>
            <a:pPr>
              <a:lnSpc>
                <a:spcPct val="112000"/>
              </a:lnSpc>
              <a:spcAft>
                <a:spcPts val="1000"/>
              </a:spcAft>
            </a:pPr>
            <a:endParaRPr lang="en-US" sz="1250" dirty="0"/>
          </a:p>
          <a:p>
            <a:pPr>
              <a:lnSpc>
                <a:spcPct val="112000"/>
              </a:lnSpc>
              <a:spcAft>
                <a:spcPts val="1000"/>
              </a:spcAft>
            </a:pPr>
            <a:endParaRPr lang="en-US" sz="1250" dirty="0"/>
          </a:p>
          <a:p>
            <a:pPr>
              <a:lnSpc>
                <a:spcPct val="112000"/>
              </a:lnSpc>
              <a:spcAft>
                <a:spcPts val="1000"/>
              </a:spcAft>
            </a:pPr>
            <a:endParaRPr lang="en-US" sz="1250" dirty="0"/>
          </a:p>
          <a:p>
            <a:pPr>
              <a:lnSpc>
                <a:spcPct val="112000"/>
              </a:lnSpc>
              <a:spcAft>
                <a:spcPts val="1000"/>
              </a:spcAft>
            </a:pPr>
            <a:endParaRPr lang="en-US" sz="1250" dirty="0"/>
          </a:p>
          <a:p>
            <a:pPr>
              <a:lnSpc>
                <a:spcPct val="112000"/>
              </a:lnSpc>
              <a:spcAft>
                <a:spcPts val="1000"/>
              </a:spcAft>
            </a:pPr>
            <a:endParaRPr lang="en-US" sz="1250" dirty="0"/>
          </a:p>
          <a:p>
            <a:pPr>
              <a:lnSpc>
                <a:spcPct val="112000"/>
              </a:lnSpc>
              <a:spcAft>
                <a:spcPts val="1000"/>
              </a:spcAft>
            </a:pPr>
            <a:endParaRPr lang="en-US" sz="1250" dirty="0"/>
          </a:p>
          <a:p>
            <a:pPr>
              <a:lnSpc>
                <a:spcPct val="112000"/>
              </a:lnSpc>
              <a:spcAft>
                <a:spcPts val="1000"/>
              </a:spcAft>
            </a:pPr>
            <a:r>
              <a:rPr lang="en-US" sz="1250" i="0" dirty="0">
                <a:effectLst/>
              </a:rPr>
              <a:t>As you can see in the graph, if you look at the last normal years for the market (</a:t>
            </a:r>
            <a:r>
              <a:rPr lang="en-US" sz="1250" i="1" dirty="0">
                <a:effectLst/>
              </a:rPr>
              <a:t>shown in the blue bars</a:t>
            </a:r>
            <a:r>
              <a:rPr lang="en-US" sz="1250" i="0" dirty="0">
                <a:effectLst/>
              </a:rPr>
              <a:t>) versus the numbers for this year (</a:t>
            </a:r>
            <a:r>
              <a:rPr lang="en-US" sz="1250" i="1" dirty="0">
                <a:effectLst/>
              </a:rPr>
              <a:t>shown in the red bar</a:t>
            </a:r>
            <a:r>
              <a:rPr lang="en-US" sz="1250" i="0" dirty="0">
                <a:effectLst/>
              </a:rPr>
              <a:t>), it’s clear </a:t>
            </a:r>
            <a:r>
              <a:rPr lang="en-US" sz="1250" b="1" i="0" dirty="0">
                <a:effectLst/>
              </a:rPr>
              <a:t>inventory is still far lower than the norm</a:t>
            </a:r>
            <a:r>
              <a:rPr lang="en-US" sz="1250" i="0" dirty="0">
                <a:effectLst/>
              </a:rPr>
              <a:t>.</a:t>
            </a:r>
          </a:p>
        </p:txBody>
      </p:sp>
      <p:sp>
        <p:nvSpPr>
          <p:cNvPr id="5" name="Slide Number Placeholder 13">
            <a:extLst>
              <a:ext uri="{FF2B5EF4-FFF2-40B4-BE49-F238E27FC236}">
                <a16:creationId xmlns:a16="http://schemas.microsoft.com/office/drawing/2014/main" id="{3188DCDC-1DFF-62A3-F544-49E4C5288C83}"/>
              </a:ext>
            </a:extLst>
          </p:cNvPr>
          <p:cNvSpPr>
            <a:spLocks noGrp="1"/>
          </p:cNvSpPr>
          <p:nvPr>
            <p:ph type="sldNum" sz="quarter" idx="12"/>
          </p:nvPr>
        </p:nvSpPr>
        <p:spPr>
          <a:xfrm>
            <a:off x="3443991" y="9372600"/>
            <a:ext cx="884419" cy="685801"/>
          </a:xfrm>
        </p:spPr>
        <p:txBody>
          <a:bodyPr/>
          <a:lstStyle/>
          <a:p>
            <a:fld id="{D9C681BF-E0B0-FE40-97D6-3440D5EE15D9}" type="slidenum">
              <a:rPr lang="en-US" smtClean="0"/>
              <a:pPr/>
              <a:t>8</a:t>
            </a:fld>
            <a:endParaRPr lang="en-US" dirty="0"/>
          </a:p>
        </p:txBody>
      </p:sp>
      <p:sp>
        <p:nvSpPr>
          <p:cNvPr id="13" name="Rectangle 12">
            <a:extLst>
              <a:ext uri="{FF2B5EF4-FFF2-40B4-BE49-F238E27FC236}">
                <a16:creationId xmlns:a16="http://schemas.microsoft.com/office/drawing/2014/main" id="{152564E4-FF40-EFE2-5BF4-802E084ACB5B}"/>
              </a:ext>
            </a:extLst>
          </p:cNvPr>
          <p:cNvSpPr/>
          <p:nvPr/>
        </p:nvSpPr>
        <p:spPr>
          <a:xfrm>
            <a:off x="0" y="13252"/>
            <a:ext cx="7772400" cy="2185214"/>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594360" rIns="502920" bIns="594360" rtlCol="0" anchor="t" anchorCtr="0">
            <a:spAutoFit/>
          </a:bodyPr>
          <a:lstStyle/>
          <a:p>
            <a:pPr lvl="0">
              <a:spcAft>
                <a:spcPts val="1000"/>
              </a:spcAft>
            </a:pPr>
            <a:r>
              <a:rPr lang="en-US" sz="3200" dirty="0">
                <a:solidFill>
                  <a:srgbClr val="FFFFFF"/>
                </a:solidFill>
              </a:rPr>
              <a:t>The Perks of Selling Your House When Inventory Is Low</a:t>
            </a:r>
          </a:p>
        </p:txBody>
      </p:sp>
      <p:sp>
        <p:nvSpPr>
          <p:cNvPr id="17" name="TextBox 16">
            <a:extLst>
              <a:ext uri="{FF2B5EF4-FFF2-40B4-BE49-F238E27FC236}">
                <a16:creationId xmlns:a16="http://schemas.microsoft.com/office/drawing/2014/main" id="{20E89009-77BA-736F-8317-41DC2739CC47}"/>
              </a:ext>
            </a:extLst>
          </p:cNvPr>
          <p:cNvSpPr txBox="1"/>
          <p:nvPr/>
        </p:nvSpPr>
        <p:spPr>
          <a:xfrm>
            <a:off x="448857" y="2065552"/>
            <a:ext cx="6858000" cy="873062"/>
          </a:xfrm>
          <a:prstGeom prst="rect">
            <a:avLst/>
          </a:prstGeom>
          <a:noFill/>
        </p:spPr>
        <p:txBody>
          <a:bodyPr wrap="square" lIns="0" tIns="320040" rIns="0" bIns="0" rtlCol="0">
            <a:noAutofit/>
          </a:bodyPr>
          <a:lstStyle/>
          <a:p>
            <a:pPr>
              <a:lnSpc>
                <a:spcPct val="114000"/>
              </a:lnSpc>
              <a:spcAft>
                <a:spcPts val="1000"/>
              </a:spcAft>
            </a:pPr>
            <a:r>
              <a:rPr lang="en-US" sz="1500" i="1" dirty="0">
                <a:solidFill>
                  <a:schemeClr val="bg2"/>
                </a:solidFill>
                <a:latin typeface="Georgia" panose="02040502050405020303" pitchFamily="18" charset="0"/>
              </a:rPr>
              <a:t>When it comes to selling your house, you’re probably trying to juggle current market conditions and your own needs as you plan your move. </a:t>
            </a:r>
          </a:p>
        </p:txBody>
      </p:sp>
      <p:sp>
        <p:nvSpPr>
          <p:cNvPr id="18" name="Rectangle 17">
            <a:extLst>
              <a:ext uri="{FF2B5EF4-FFF2-40B4-BE49-F238E27FC236}">
                <a16:creationId xmlns:a16="http://schemas.microsoft.com/office/drawing/2014/main" id="{03BAE6CC-F253-A98E-E996-73372278ABD4}"/>
              </a:ext>
            </a:extLst>
          </p:cNvPr>
          <p:cNvSpPr/>
          <p:nvPr/>
        </p:nvSpPr>
        <p:spPr>
          <a:xfrm>
            <a:off x="459574" y="5809786"/>
            <a:ext cx="6866488" cy="2854081"/>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en-US" dirty="0"/>
          </a:p>
        </p:txBody>
      </p:sp>
      <p:sp>
        <p:nvSpPr>
          <p:cNvPr id="19" name="TextBox 18">
            <a:extLst>
              <a:ext uri="{FF2B5EF4-FFF2-40B4-BE49-F238E27FC236}">
                <a16:creationId xmlns:a16="http://schemas.microsoft.com/office/drawing/2014/main" id="{B6C595FC-08D6-E70E-C6F7-E95920098105}"/>
              </a:ext>
            </a:extLst>
          </p:cNvPr>
          <p:cNvSpPr txBox="1"/>
          <p:nvPr/>
        </p:nvSpPr>
        <p:spPr>
          <a:xfrm>
            <a:off x="618026" y="5915696"/>
            <a:ext cx="6536347" cy="423193"/>
          </a:xfrm>
          <a:prstGeom prst="rect">
            <a:avLst/>
          </a:prstGeom>
          <a:noFill/>
        </p:spPr>
        <p:txBody>
          <a:bodyPr wrap="square" lIns="0" tIns="0" rIns="0" bIns="0" rtlCol="0">
            <a:spAutoFit/>
          </a:bodyPr>
          <a:lstStyle/>
          <a:p>
            <a:pPr algn="ctr">
              <a:spcAft>
                <a:spcPts val="500"/>
              </a:spcAft>
            </a:pPr>
            <a:r>
              <a:rPr lang="en-US" sz="1500" b="1" dirty="0">
                <a:solidFill>
                  <a:schemeClr val="bg2"/>
                </a:solidFill>
                <a:latin typeface="Arial" panose="020B0604020202020204" pitchFamily="34" charset="0"/>
                <a:cs typeface="Arial" panose="020B0604020202020204" pitchFamily="34" charset="0"/>
              </a:rPr>
              <a:t>The Supply of Homes for Sale Is Still Low</a:t>
            </a:r>
            <a:br>
              <a:rPr lang="en-US" sz="1500" b="1" dirty="0">
                <a:solidFill>
                  <a:schemeClr val="bg2"/>
                </a:solidFill>
                <a:latin typeface="Arial" panose="020B0604020202020204" pitchFamily="34" charset="0"/>
                <a:cs typeface="Arial" panose="020B0604020202020204" pitchFamily="34" charset="0"/>
              </a:rPr>
            </a:br>
            <a:r>
              <a:rPr lang="en-US" sz="1250" i="1" dirty="0">
                <a:solidFill>
                  <a:schemeClr val="bg2"/>
                </a:solidFill>
                <a:latin typeface="Georgia" panose="02040502050405020303" pitchFamily="18" charset="0"/>
                <a:cs typeface="Arial" panose="020B0604020202020204" pitchFamily="34" charset="0"/>
              </a:rPr>
              <a:t>Active Monthly Listings Counts, November of Each Year</a:t>
            </a:r>
          </a:p>
        </p:txBody>
      </p:sp>
      <p:sp>
        <p:nvSpPr>
          <p:cNvPr id="20" name="TextBox 19">
            <a:extLst>
              <a:ext uri="{FF2B5EF4-FFF2-40B4-BE49-F238E27FC236}">
                <a16:creationId xmlns:a16="http://schemas.microsoft.com/office/drawing/2014/main" id="{E035364E-DF7F-5B33-9E32-EED7392743AA}"/>
              </a:ext>
            </a:extLst>
          </p:cNvPr>
          <p:cNvSpPr txBox="1"/>
          <p:nvPr/>
        </p:nvSpPr>
        <p:spPr>
          <a:xfrm>
            <a:off x="5892687" y="8393634"/>
            <a:ext cx="1414170" cy="253916"/>
          </a:xfrm>
          <a:prstGeom prst="rect">
            <a:avLst/>
          </a:prstGeom>
          <a:noFill/>
        </p:spPr>
        <p:txBody>
          <a:bodyPr wrap="none" rtlCol="0">
            <a:spAutoFit/>
          </a:bodyPr>
          <a:lstStyle/>
          <a:p>
            <a:pPr algn="r"/>
            <a:r>
              <a:rPr lang="en-US" sz="1050" dirty="0">
                <a:solidFill>
                  <a:schemeClr val="bg2">
                    <a:lumMod val="60000"/>
                    <a:lumOff val="40000"/>
                  </a:schemeClr>
                </a:solidFill>
              </a:rPr>
              <a:t>Source: </a:t>
            </a:r>
            <a:r>
              <a:rPr lang="en-US" sz="1050" dirty="0" err="1">
                <a:solidFill>
                  <a:schemeClr val="bg2">
                    <a:lumMod val="60000"/>
                    <a:lumOff val="40000"/>
                  </a:schemeClr>
                </a:solidFill>
              </a:rPr>
              <a:t>Realtor.com</a:t>
            </a:r>
            <a:endParaRPr lang="en-US" sz="1050" dirty="0">
              <a:solidFill>
                <a:schemeClr val="bg2">
                  <a:lumMod val="60000"/>
                  <a:lumOff val="40000"/>
                </a:schemeClr>
              </a:solidFill>
            </a:endParaRPr>
          </a:p>
        </p:txBody>
      </p:sp>
      <p:graphicFrame>
        <p:nvGraphicFramePr>
          <p:cNvPr id="2" name="Chart 1">
            <a:extLst>
              <a:ext uri="{FF2B5EF4-FFF2-40B4-BE49-F238E27FC236}">
                <a16:creationId xmlns:a16="http://schemas.microsoft.com/office/drawing/2014/main" id="{3ADF8401-7B85-87F3-B758-87593FEE4570}"/>
              </a:ext>
            </a:extLst>
          </p:cNvPr>
          <p:cNvGraphicFramePr/>
          <p:nvPr>
            <p:extLst>
              <p:ext uri="{D42A27DB-BD31-4B8C-83A1-F6EECF244321}">
                <p14:modId xmlns:p14="http://schemas.microsoft.com/office/powerpoint/2010/main" val="187347628"/>
              </p:ext>
            </p:extLst>
          </p:nvPr>
        </p:nvGraphicFramePr>
        <p:xfrm>
          <a:off x="421309" y="6446008"/>
          <a:ext cx="6836957" cy="19914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984604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9</a:t>
            </a:fld>
            <a:endParaRPr lang="en-US" dirty="0"/>
          </a:p>
        </p:txBody>
      </p:sp>
      <p:graphicFrame>
        <p:nvGraphicFramePr>
          <p:cNvPr id="15" name="Table 10">
            <a:extLst>
              <a:ext uri="{FF2B5EF4-FFF2-40B4-BE49-F238E27FC236}">
                <a16:creationId xmlns:a16="http://schemas.microsoft.com/office/drawing/2014/main" id="{BCC00ABC-B01E-4743-BB91-BA6877E4CF5D}"/>
              </a:ext>
            </a:extLst>
          </p:cNvPr>
          <p:cNvGraphicFramePr>
            <a:graphicFrameLocks noGrp="1"/>
          </p:cNvGraphicFramePr>
          <p:nvPr>
            <p:extLst>
              <p:ext uri="{D42A27DB-BD31-4B8C-83A1-F6EECF244321}">
                <p14:modId xmlns:p14="http://schemas.microsoft.com/office/powerpoint/2010/main" val="54200558"/>
              </p:ext>
            </p:extLst>
          </p:nvPr>
        </p:nvGraphicFramePr>
        <p:xfrm>
          <a:off x="467837" y="7037705"/>
          <a:ext cx="2976154" cy="2334895"/>
        </p:xfrm>
        <a:graphic>
          <a:graphicData uri="http://schemas.openxmlformats.org/drawingml/2006/table">
            <a:tbl>
              <a:tblPr firstRow="1" bandRow="1">
                <a:tableStyleId>{5C22544A-7EE6-4342-B048-85BDC9FD1C3A}</a:tableStyleId>
              </a:tblPr>
              <a:tblGrid>
                <a:gridCol w="2976154">
                  <a:extLst>
                    <a:ext uri="{9D8B030D-6E8A-4147-A177-3AD203B41FA5}">
                      <a16:colId xmlns:a16="http://schemas.microsoft.com/office/drawing/2014/main" val="1303912461"/>
                    </a:ext>
                  </a:extLst>
                </a:gridCol>
              </a:tblGrid>
              <a:tr h="794400">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Because the supply of homes for sale is so low, buyers desperately want more options – and your house may be just what they’re looking for. Let’s connect to get your house listed at the right price for today’s market. You could still see it sell quickly and potentially get multiple offers.</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23" name="TextBox 22">
            <a:extLst>
              <a:ext uri="{FF2B5EF4-FFF2-40B4-BE49-F238E27FC236}">
                <a16:creationId xmlns:a16="http://schemas.microsoft.com/office/drawing/2014/main" id="{489DF8AD-6A0D-3E40-BC93-E09508CB9F77}"/>
              </a:ext>
            </a:extLst>
          </p:cNvPr>
          <p:cNvSpPr txBox="1"/>
          <p:nvPr/>
        </p:nvSpPr>
        <p:spPr>
          <a:xfrm>
            <a:off x="451507" y="335063"/>
            <a:ext cx="2976154" cy="671728"/>
          </a:xfrm>
          <a:prstGeom prst="rect">
            <a:avLst/>
          </a:prstGeom>
          <a:noFill/>
        </p:spPr>
        <p:txBody>
          <a:bodyPr wrap="square" lIns="0" tIns="320040" rIns="0" bIns="0" numCol="1" spcCol="457200" rtlCol="0">
            <a:noAutofit/>
          </a:bodyPr>
          <a:lstStyle/>
          <a:p>
            <a:pPr>
              <a:lnSpc>
                <a:spcPct val="112000"/>
              </a:lnSpc>
              <a:spcAft>
                <a:spcPts val="1000"/>
              </a:spcAft>
            </a:pPr>
            <a:r>
              <a:rPr lang="en-US" sz="1400" b="1" dirty="0">
                <a:solidFill>
                  <a:schemeClr val="tx2"/>
                </a:solidFill>
              </a:rPr>
              <a:t>What That Means for You</a:t>
            </a:r>
          </a:p>
          <a:p>
            <a:pPr algn="l" fontAlgn="base">
              <a:lnSpc>
                <a:spcPct val="112000"/>
              </a:lnSpc>
              <a:spcAft>
                <a:spcPts val="1000"/>
              </a:spcAft>
            </a:pPr>
            <a:r>
              <a:rPr lang="en-US" sz="1250" b="0" i="0" dirty="0">
                <a:effectLst/>
              </a:rPr>
              <a:t>Buyers have fewer choices now than they did in more typical years. And that’s why you could still see some great perks if you sell today. Because there aren’t enough homes to go around, homes that are priced right are still selling fast and the average seller is getting multiple offers from eager buyers. Based on data from the </a:t>
            </a:r>
            <a:r>
              <a:rPr lang="en-US" sz="1250" b="0" i="1" dirty="0">
                <a:effectLst/>
              </a:rPr>
              <a:t>Confidence Index </a:t>
            </a:r>
            <a:r>
              <a:rPr lang="en-US" sz="1250" b="0" i="0" dirty="0">
                <a:effectLst/>
              </a:rPr>
              <a:t>from the </a:t>
            </a:r>
            <a:r>
              <a:rPr lang="en-US" sz="1250" b="0" i="1" dirty="0">
                <a:effectLst/>
              </a:rPr>
              <a:t>National Association of Realtors </a:t>
            </a:r>
            <a:r>
              <a:rPr lang="en-US" sz="1250" b="0" i="0" dirty="0">
                <a:effectLst/>
              </a:rPr>
              <a:t>(NAR):</a:t>
            </a:r>
          </a:p>
          <a:p>
            <a:pPr marL="742950" lvl="1" indent="-285750" fontAlgn="base">
              <a:lnSpc>
                <a:spcPct val="112000"/>
              </a:lnSpc>
              <a:spcAft>
                <a:spcPts val="1000"/>
              </a:spcAft>
              <a:buFont typeface="Arial" panose="020B0604020202020204" pitchFamily="34" charset="0"/>
              <a:buChar char="•"/>
            </a:pPr>
            <a:r>
              <a:rPr lang="en-US" sz="1250" dirty="0"/>
              <a:t>66</a:t>
            </a:r>
            <a:r>
              <a:rPr lang="en-US" sz="1250" b="0" i="0" dirty="0">
                <a:effectLst/>
              </a:rPr>
              <a:t>% of homes sold in less than a month.</a:t>
            </a:r>
          </a:p>
          <a:p>
            <a:pPr marL="742950" lvl="1" indent="-285750" fontAlgn="base">
              <a:lnSpc>
                <a:spcPct val="112000"/>
              </a:lnSpc>
              <a:spcAft>
                <a:spcPts val="1000"/>
              </a:spcAft>
              <a:buFont typeface="Arial" panose="020B0604020202020204" pitchFamily="34" charset="0"/>
              <a:buChar char="•"/>
            </a:pPr>
            <a:r>
              <a:rPr lang="en-US" sz="1250" dirty="0"/>
              <a:t>2.5</a:t>
            </a:r>
            <a:r>
              <a:rPr lang="en-US" sz="1250" b="0" i="0" dirty="0">
                <a:effectLst/>
              </a:rPr>
              <a:t> offers: the average </a:t>
            </a:r>
            <a:br>
              <a:rPr lang="en-US" sz="1250" b="0" i="0" dirty="0">
                <a:effectLst/>
              </a:rPr>
            </a:br>
            <a:r>
              <a:rPr lang="en-US" sz="1250" b="0" i="0" dirty="0">
                <a:effectLst/>
              </a:rPr>
              <a:t>number of offers on recently sold homes. </a:t>
            </a:r>
          </a:p>
          <a:p>
            <a:pPr algn="l" fontAlgn="base">
              <a:lnSpc>
                <a:spcPct val="112000"/>
              </a:lnSpc>
              <a:spcAft>
                <a:spcPts val="1000"/>
              </a:spcAft>
            </a:pPr>
            <a:r>
              <a:rPr lang="en-US" sz="1250" b="0" i="0" dirty="0">
                <a:effectLst/>
              </a:rPr>
              <a:t>An article from </a:t>
            </a:r>
            <a:r>
              <a:rPr lang="en-US" sz="1250" b="0" i="1" dirty="0">
                <a:effectLst/>
              </a:rPr>
              <a:t>Realtor.com </a:t>
            </a:r>
            <a:r>
              <a:rPr lang="en-US" sz="1250" b="0" i="0" dirty="0">
                <a:effectLst/>
              </a:rPr>
              <a:t>also explains how the limited number of houses for sale benefits you if you’re selling: </a:t>
            </a:r>
          </a:p>
          <a:p>
            <a:pPr lvl="1" fontAlgn="base">
              <a:lnSpc>
                <a:spcPct val="112000"/>
              </a:lnSpc>
              <a:spcAft>
                <a:spcPts val="1000"/>
              </a:spcAft>
            </a:pPr>
            <a:r>
              <a:rPr lang="en-US" sz="1250" b="0" i="1" dirty="0">
                <a:solidFill>
                  <a:schemeClr val="tx1">
                    <a:lumMod val="50000"/>
                    <a:lumOff val="50000"/>
                  </a:schemeClr>
                </a:solidFill>
                <a:effectLst/>
              </a:rPr>
              <a:t>“The typical home spent 52 days on the market this November . . . more than two weeks (17 days) less than the average November from 2017 to 2019. . . . </a:t>
            </a:r>
            <a:r>
              <a:rPr lang="en-US" sz="1250" b="1" i="1" dirty="0">
                <a:solidFill>
                  <a:schemeClr val="tx1">
                    <a:lumMod val="50000"/>
                    <a:lumOff val="50000"/>
                  </a:schemeClr>
                </a:solidFill>
                <a:effectLst/>
              </a:rPr>
              <a:t>as </a:t>
            </a:r>
            <a:br>
              <a:rPr lang="en-US" sz="1250" b="1" i="1" dirty="0">
                <a:solidFill>
                  <a:schemeClr val="tx1">
                    <a:lumMod val="50000"/>
                    <a:lumOff val="50000"/>
                  </a:schemeClr>
                </a:solidFill>
                <a:effectLst/>
              </a:rPr>
            </a:br>
            <a:r>
              <a:rPr lang="en-US" sz="1250" b="1" i="1" dirty="0">
                <a:solidFill>
                  <a:schemeClr val="tx1">
                    <a:lumMod val="50000"/>
                    <a:lumOff val="50000"/>
                  </a:schemeClr>
                </a:solidFill>
                <a:effectLst/>
              </a:rPr>
              <a:t>still-limited supply spurs homebuyers to act quickly</a:t>
            </a:r>
            <a:r>
              <a:rPr lang="en-US" sz="1250" b="0" i="1" dirty="0">
                <a:solidFill>
                  <a:schemeClr val="tx1">
                    <a:lumMod val="50000"/>
                    <a:lumOff val="50000"/>
                  </a:schemeClr>
                </a:solidFill>
                <a:effectLst/>
              </a:rPr>
              <a:t> . . .”</a:t>
            </a:r>
            <a:endParaRPr lang="en-US" sz="1250" b="0" i="0" dirty="0">
              <a:effectLst/>
            </a:endParaRPr>
          </a:p>
          <a:p>
            <a:pPr algn="l" fontAlgn="base">
              <a:lnSpc>
                <a:spcPct val="112000"/>
              </a:lnSpc>
              <a:spcAft>
                <a:spcPts val="1000"/>
              </a:spcAft>
            </a:pPr>
            <a:endParaRPr lang="en-US" sz="1250" b="0" i="0" dirty="0">
              <a:effectLst/>
              <a:highlight>
                <a:srgbClr val="FFFF00"/>
              </a:highlight>
            </a:endParaRPr>
          </a:p>
          <a:p>
            <a:pPr algn="l" fontAlgn="base">
              <a:lnSpc>
                <a:spcPct val="112000"/>
              </a:lnSpc>
              <a:spcAft>
                <a:spcPts val="1000"/>
              </a:spcAft>
            </a:pPr>
            <a:endParaRPr lang="en-US" sz="1250" b="0" i="0" dirty="0">
              <a:effectLst/>
            </a:endParaRPr>
          </a:p>
        </p:txBody>
      </p:sp>
      <p:pic>
        <p:nvPicPr>
          <p:cNvPr id="2" name="Picture 1" descr="A person sitting on a bench reading a book&#10;&#10;Description automatically generated">
            <a:extLst>
              <a:ext uri="{FF2B5EF4-FFF2-40B4-BE49-F238E27FC236}">
                <a16:creationId xmlns:a16="http://schemas.microsoft.com/office/drawing/2014/main" id="{91CBAEAE-F4BC-F4C8-FC9B-01A703F0D22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525364" y="0"/>
            <a:ext cx="3247036" cy="10058400"/>
          </a:xfrm>
          <a:prstGeom prst="rect">
            <a:avLst/>
          </a:prstGeom>
        </p:spPr>
      </p:pic>
    </p:spTree>
    <p:extLst>
      <p:ext uri="{BB962C8B-B14F-4D97-AF65-F5344CB8AC3E}">
        <p14:creationId xmlns:p14="http://schemas.microsoft.com/office/powerpoint/2010/main" val="935991077"/>
      </p:ext>
    </p:extLst>
  </p:cSld>
  <p:clrMapOvr>
    <a:masterClrMapping/>
  </p:clrMapOvr>
</p:sld>
</file>

<file path=ppt/theme/theme1.xml><?xml version="1.0" encoding="utf-8"?>
<a:theme xmlns:a="http://schemas.openxmlformats.org/drawingml/2006/main" name="Office Theme">
  <a:themeElements>
    <a:clrScheme name="KCM">
      <a:dk1>
        <a:srgbClr val="000000"/>
      </a:dk1>
      <a:lt1>
        <a:srgbClr val="FFFFFF"/>
      </a:lt1>
      <a:dk2>
        <a:srgbClr val="00AEEF"/>
      </a:dk2>
      <a:lt2>
        <a:srgbClr val="797979"/>
      </a:lt2>
      <a:accent1>
        <a:srgbClr val="73C359"/>
      </a:accent1>
      <a:accent2>
        <a:srgbClr val="FF8300"/>
      </a:accent2>
      <a:accent3>
        <a:srgbClr val="303840"/>
      </a:accent3>
      <a:accent4>
        <a:srgbClr val="CCD5D8"/>
      </a:accent4>
      <a:accent5>
        <a:srgbClr val="FEFFFF"/>
      </a:accent5>
      <a:accent6>
        <a:srgbClr val="FEFFFF"/>
      </a:accent6>
      <a:hlink>
        <a:srgbClr val="14ADEF"/>
      </a:hlink>
      <a:folHlink>
        <a:srgbClr val="14ADE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KCM">
    <a:dk1>
      <a:srgbClr val="303840"/>
    </a:dk1>
    <a:lt1>
      <a:srgbClr val="FFFFFF"/>
    </a:lt1>
    <a:dk2>
      <a:srgbClr val="00AEEF"/>
    </a:dk2>
    <a:lt2>
      <a:srgbClr val="CCD5D8"/>
    </a:lt2>
    <a:accent1>
      <a:srgbClr val="00AEEF"/>
    </a:accent1>
    <a:accent2>
      <a:srgbClr val="73C359"/>
    </a:accent2>
    <a:accent3>
      <a:srgbClr val="FF8300"/>
    </a:accent3>
    <a:accent4>
      <a:srgbClr val="FD3A00"/>
    </a:accent4>
    <a:accent5>
      <a:srgbClr val="156FC1"/>
    </a:accent5>
    <a:accent6>
      <a:srgbClr val="FFFFFF"/>
    </a:accent6>
    <a:hlink>
      <a:srgbClr val="00AEEF"/>
    </a:hlink>
    <a:folHlink>
      <a:srgbClr val="00AEE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KCM">
    <a:dk1>
      <a:srgbClr val="303840"/>
    </a:dk1>
    <a:lt1>
      <a:srgbClr val="FFFFFF"/>
    </a:lt1>
    <a:dk2>
      <a:srgbClr val="00AEEF"/>
    </a:dk2>
    <a:lt2>
      <a:srgbClr val="CCD5D8"/>
    </a:lt2>
    <a:accent1>
      <a:srgbClr val="00AEEF"/>
    </a:accent1>
    <a:accent2>
      <a:srgbClr val="73C359"/>
    </a:accent2>
    <a:accent3>
      <a:srgbClr val="FF8300"/>
    </a:accent3>
    <a:accent4>
      <a:srgbClr val="FD3A00"/>
    </a:accent4>
    <a:accent5>
      <a:srgbClr val="156FC1"/>
    </a:accent5>
    <a:accent6>
      <a:srgbClr val="FFFFFF"/>
    </a:accent6>
    <a:hlink>
      <a:srgbClr val="00AEEF"/>
    </a:hlink>
    <a:folHlink>
      <a:srgbClr val="00AEE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KCM">
    <a:dk1>
      <a:srgbClr val="303840"/>
    </a:dk1>
    <a:lt1>
      <a:srgbClr val="FFFFFF"/>
    </a:lt1>
    <a:dk2>
      <a:srgbClr val="00AEEF"/>
    </a:dk2>
    <a:lt2>
      <a:srgbClr val="CCD5D8"/>
    </a:lt2>
    <a:accent1>
      <a:srgbClr val="00AEEF"/>
    </a:accent1>
    <a:accent2>
      <a:srgbClr val="73C359"/>
    </a:accent2>
    <a:accent3>
      <a:srgbClr val="FF8300"/>
    </a:accent3>
    <a:accent4>
      <a:srgbClr val="FD3A00"/>
    </a:accent4>
    <a:accent5>
      <a:srgbClr val="156FC1"/>
    </a:accent5>
    <a:accent6>
      <a:srgbClr val="FFFFFF"/>
    </a:accent6>
    <a:hlink>
      <a:srgbClr val="00AEEF"/>
    </a:hlink>
    <a:folHlink>
      <a:srgbClr val="00AEE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69217</TotalTime>
  <Words>4630</Words>
  <Application>Microsoft Office PowerPoint</Application>
  <PresentationFormat>Custom</PresentationFormat>
  <Paragraphs>328</Paragraphs>
  <Slides>24</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Georgia</vt:lpstr>
      <vt:lpstr>Segoe UI</vt:lpstr>
      <vt:lpstr>Times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Becca Rand</dc:creator>
  <cp:lastModifiedBy>Joyia Mountain</cp:lastModifiedBy>
  <cp:revision>1618</cp:revision>
  <cp:lastPrinted>2021-11-19T20:55:24Z</cp:lastPrinted>
  <dcterms:created xsi:type="dcterms:W3CDTF">2021-07-16T16:38:04Z</dcterms:created>
  <dcterms:modified xsi:type="dcterms:W3CDTF">2023-12-05T18:30:50Z</dcterms:modified>
</cp:coreProperties>
</file>