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Lst>
  <p:notesMasterIdLst>
    <p:notesMasterId r:id="rId29"/>
  </p:notesMasterIdLst>
  <p:sldIdLst>
    <p:sldId id="3330" r:id="rId5"/>
    <p:sldId id="3303" r:id="rId6"/>
    <p:sldId id="3316" r:id="rId7"/>
    <p:sldId id="3315" r:id="rId8"/>
    <p:sldId id="3326" r:id="rId9"/>
    <p:sldId id="3312" r:id="rId10"/>
    <p:sldId id="3331" r:id="rId11"/>
    <p:sldId id="3313" r:id="rId12"/>
    <p:sldId id="3317" r:id="rId13"/>
    <p:sldId id="3325" r:id="rId14"/>
    <p:sldId id="3257" r:id="rId15"/>
    <p:sldId id="3260" r:id="rId16"/>
    <p:sldId id="3329" r:id="rId17"/>
    <p:sldId id="3320" r:id="rId18"/>
    <p:sldId id="3280" r:id="rId19"/>
    <p:sldId id="3255" r:id="rId20"/>
    <p:sldId id="3256" r:id="rId21"/>
    <p:sldId id="3307" r:id="rId22"/>
    <p:sldId id="3311" r:id="rId23"/>
    <p:sldId id="3328" r:id="rId24"/>
    <p:sldId id="3323" r:id="rId25"/>
    <p:sldId id="3324" r:id="rId26"/>
    <p:sldId id="3282" r:id="rId27"/>
    <p:sldId id="3278" r:id="rId28"/>
  </p:sldIdLst>
  <p:sldSz cx="7772400" cy="10058400"/>
  <p:notesSz cx="6858000" cy="9144000"/>
  <p:kinsoku lang="ja-JP" invalStChars="、。，．・：；？！゛゜ヽヾゝゞ々’”）〕］｝〉》」』】°‰′″℃￠％!%),.:;?]}｡｣､･ﾞﾟ" invalEndChars="‘“（〔［｛〈《「『【￥＄$([\{｢￡"/>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75C42-2AA9-1295-96A5-EA7061602D6D}" name="Jeymy Idrovo-Gonzalez" initials="JIG" userId="fd5753afe29418f1" providerId="Windows Live"/>
  <p188:author id="{32F65246-D8ED-374E-0EF3-46FA49A9B8B3}" name="Madison Fox" initials="MF" userId="S::madison@keepingcurrentmatters.com::3aa81375-bad6-4989-ab9f-3380454686fc" providerId="AD"/>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ADB4C4AD-B500-1689-94EC-4EEAEDD3FE00}" name="Jeymy Idrovo" initials="JI" userId="S::jeymy@keepingcurrentmatters.com::567584d3-5eb9-4337-9ebd-e3c56279d744" providerId="AD"/>
  <p188:author id="{FA443FB4-748F-D942-9D0E-EE87C8DDC7EC}" name="Nikki Arpino" initials="NA" userId="WhutqSSPiFnB3YdNPNZ3vvYP7h2tGQzXDooSVebKFXQ=" providerId="None"/>
  <p188:author id="{944F0CB8-A37A-533B-5220-AF166686168D}" name="Alex Rowsey" initials="AR" userId="S::alex.rowsey@keepingcurrentmatters.com::bd2b0ae8-de0d-4e41-9115-deb422f565cd" providerId="AD"/>
  <p188:author id="{4A40DDE8-9449-F26F-DE3E-8617576C0CEF}" name="Tommy Proffitt (he/him)" initials="TP(" userId="S::tommy@keepingcurrentmatters.com::d8c11b56-f8b8-4a59-ab46-a7325032f9d2" providerId="AD"/>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3"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6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94"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5" clrIdx="2">
    <p:extLst>
      <p:ext uri="{19B8F6BF-5375-455C-9EA6-DF929625EA0E}">
        <p15:presenceInfo xmlns:p15="http://schemas.microsoft.com/office/powerpoint/2012/main" userId="S::becca@keepingcurrentmatters.com::0f7e16d1-6d0f-49e0-b94a-678b82a6f1a8" providerId="AD"/>
      </p:ext>
    </p:extLst>
  </p:cmAuthor>
  <p:cmAuthor id="4" name="Jeymy Idrovo" initials="JI" lastIdx="69" clrIdx="3">
    <p:extLst>
      <p:ext uri="{19B8F6BF-5375-455C-9EA6-DF929625EA0E}">
        <p15:presenceInfo xmlns:p15="http://schemas.microsoft.com/office/powerpoint/2012/main" userId="Jeymy Idrovo" providerId="None"/>
      </p:ext>
    </p:extLst>
  </p:cmAuthor>
  <p:cmAuthor id="5" name="Kate Rezabek" initials="KR" lastIdx="145" clrIdx="4">
    <p:extLst>
      <p:ext uri="{19B8F6BF-5375-455C-9EA6-DF929625EA0E}">
        <p15:presenceInfo xmlns:p15="http://schemas.microsoft.com/office/powerpoint/2012/main" userId="S::kate@keepingcurrentmatters.com::c82c6c9b-0862-4e9b-b07e-8ec0e0a445f7" providerId="AD"/>
      </p:ext>
    </p:extLst>
  </p:cmAuthor>
  <p:cmAuthor id="6" name="Nikki Arpino" initials="NA [2]" lastIdx="3" clrIdx="5">
    <p:extLst>
      <p:ext uri="{19B8F6BF-5375-455C-9EA6-DF929625EA0E}">
        <p15:presenceInfo xmlns:p15="http://schemas.microsoft.com/office/powerpoint/2012/main" userId="WhutqSSPiFnB3YdNPNZ3vvYP7h2tGQzXDooSVebKFX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313940"/>
    <a:srgbClr val="E7F2FC"/>
    <a:srgbClr val="CBE3F9"/>
    <a:srgbClr val="00AEEF"/>
    <a:srgbClr val="F79443"/>
    <a:srgbClr val="797979"/>
    <a:srgbClr val="88CD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45" autoAdjust="0"/>
    <p:restoredTop sz="90952" autoAdjust="0"/>
  </p:normalViewPr>
  <p:slideViewPr>
    <p:cSldViewPr snapToGrid="0" snapToObjects="1">
      <p:cViewPr varScale="1">
        <p:scale>
          <a:sx n="69" d="100"/>
          <a:sy n="69" d="100"/>
        </p:scale>
        <p:origin x="3414"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8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0.00</c:formatCode>
                <c:ptCount val="12"/>
                <c:pt idx="0">
                  <c:v>0.12</c:v>
                </c:pt>
                <c:pt idx="1">
                  <c:v>0.25</c:v>
                </c:pt>
                <c:pt idx="2">
                  <c:v>0.64</c:v>
                </c:pt>
                <c:pt idx="3">
                  <c:v>0.86</c:v>
                </c:pt>
                <c:pt idx="4">
                  <c:v>0.88</c:v>
                </c:pt>
                <c:pt idx="5">
                  <c:v>0.79</c:v>
                </c:pt>
                <c:pt idx="6">
                  <c:v>0.64</c:v>
                </c:pt>
                <c:pt idx="7">
                  <c:v>0.44</c:v>
                </c:pt>
                <c:pt idx="8">
                  <c:v>0.25</c:v>
                </c:pt>
                <c:pt idx="9">
                  <c:v>0.15</c:v>
                </c:pt>
                <c:pt idx="10">
                  <c:v>0.1</c:v>
                </c:pt>
                <c:pt idx="11">
                  <c:v>0.12</c:v>
                </c:pt>
              </c:numCache>
            </c:numRef>
          </c:val>
          <c:extLst>
            <c:ext xmlns:c16="http://schemas.microsoft.com/office/drawing/2014/chart" uri="{C3380CC4-5D6E-409C-BE32-E72D297353CC}">
              <c16:uniqueId val="{00000000-5C27-4528-9A93-1E1EE84B7963}"/>
            </c:ext>
          </c:extLst>
        </c:ser>
        <c:dLbls>
          <c:showLegendKey val="0"/>
          <c:showVal val="0"/>
          <c:showCatName val="0"/>
          <c:showSerName val="0"/>
          <c:showPercent val="0"/>
          <c:showBubbleSize val="0"/>
        </c:dLbls>
        <c:gapWidth val="40"/>
        <c:overlap val="-27"/>
        <c:axId val="1422854304"/>
        <c:axId val="268041120"/>
      </c:barChart>
      <c:catAx>
        <c:axId val="142285430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68041120"/>
        <c:crosses val="autoZero"/>
        <c:auto val="1"/>
        <c:lblAlgn val="ctr"/>
        <c:lblOffset val="100"/>
        <c:noMultiLvlLbl val="0"/>
      </c:catAx>
      <c:valAx>
        <c:axId val="26804112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4228543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370370370370372E-2"/>
          <c:y val="0.14859457401116002"/>
          <c:w val="0.95925925925925926"/>
          <c:h val="0.54724764982311191"/>
        </c:manualLayout>
      </c:layout>
      <c:barChart>
        <c:barDir val="col"/>
        <c:grouping val="clustered"/>
        <c:varyColors val="0"/>
        <c:ser>
          <c:idx val="0"/>
          <c:order val="0"/>
          <c:tx>
            <c:strRef>
              <c:f>Sheet1!$B$1</c:f>
              <c:strCache>
                <c:ptCount val="1"/>
                <c:pt idx="0">
                  <c:v>Q3 2023</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25B7-4A6C-9B4A-0F008B16D12D}"/>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2023</c:v>
                </c:pt>
                <c:pt idx="1">
                  <c:v>2024</c:v>
                </c:pt>
                <c:pt idx="2">
                  <c:v>2025</c:v>
                </c:pt>
                <c:pt idx="3">
                  <c:v>2026</c:v>
                </c:pt>
                <c:pt idx="4">
                  <c:v>2027</c:v>
                </c:pt>
              </c:numCache>
            </c:numRef>
          </c:cat>
          <c:val>
            <c:numRef>
              <c:f>Sheet1!$B$2:$B$6</c:f>
              <c:numCache>
                <c:formatCode>0.00%</c:formatCode>
                <c:ptCount val="5"/>
                <c:pt idx="0">
                  <c:v>3.32E-2</c:v>
                </c:pt>
                <c:pt idx="1">
                  <c:v>2.1700000000000001E-2</c:v>
                </c:pt>
                <c:pt idx="2">
                  <c:v>3.2399999999999998E-2</c:v>
                </c:pt>
                <c:pt idx="3">
                  <c:v>3.7900000000000003E-2</c:v>
                </c:pt>
                <c:pt idx="4">
                  <c:v>4.1799999999999997E-2</c:v>
                </c:pt>
              </c:numCache>
            </c:numRef>
          </c:val>
          <c:extLst>
            <c:ext xmlns:c16="http://schemas.microsoft.com/office/drawing/2014/chart" uri="{C3380CC4-5D6E-409C-BE32-E72D297353CC}">
              <c16:uniqueId val="{00000002-25B7-4A6C-9B4A-0F008B16D12D}"/>
            </c:ext>
          </c:extLst>
        </c:ser>
        <c:dLbls>
          <c:showLegendKey val="0"/>
          <c:showVal val="0"/>
          <c:showCatName val="0"/>
          <c:showSerName val="0"/>
          <c:showPercent val="0"/>
          <c:showBubbleSize val="0"/>
        </c:dLbls>
        <c:gapWidth val="20"/>
        <c:overlap val="-27"/>
        <c:axId val="1742149935"/>
        <c:axId val="1742163663"/>
      </c:barChart>
      <c:catAx>
        <c:axId val="1742149935"/>
        <c:scaling>
          <c:orientation val="minMax"/>
        </c:scaling>
        <c:delete val="0"/>
        <c:axPos val="b"/>
        <c:numFmt formatCode="General" sourceLinked="1"/>
        <c:majorTickMark val="none"/>
        <c:minorTickMark val="none"/>
        <c:tickLblPos val="low"/>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0000"/>
                    <a:lumOff val="40000"/>
                  </a:schemeClr>
                </a:solidFill>
                <a:latin typeface="+mn-lt"/>
                <a:ea typeface="+mn-ea"/>
                <a:cs typeface="+mn-cs"/>
              </a:defRPr>
            </a:pPr>
            <a:endParaRPr lang="en-US"/>
          </a:p>
        </c:txPr>
        <c:crossAx val="1742163663"/>
        <c:crosses val="autoZero"/>
        <c:auto val="1"/>
        <c:lblAlgn val="ctr"/>
        <c:lblOffset val="100"/>
        <c:noMultiLvlLbl val="0"/>
      </c:catAx>
      <c:valAx>
        <c:axId val="1742163663"/>
        <c:scaling>
          <c:orientation val="minMax"/>
        </c:scaling>
        <c:delete val="1"/>
        <c:axPos val="l"/>
        <c:numFmt formatCode="0.00%" sourceLinked="1"/>
        <c:majorTickMark val="none"/>
        <c:minorTickMark val="none"/>
        <c:tickLblPos val="nextTo"/>
        <c:crossAx val="1742149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573067175931999E-2"/>
          <c:y val="3.1408849407983289E-2"/>
          <c:w val="0.96631828791279684"/>
          <c:h val="0.8731491156538311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67F6-4ABD-A575-3F70BF4D64ED}"/>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67F6-4ABD-A575-3F70BF4D64ED}"/>
              </c:ext>
            </c:extLst>
          </c:dPt>
          <c:dLbls>
            <c:dLbl>
              <c:idx val="1"/>
              <c:tx>
                <c:rich>
                  <a:bodyPr rot="0" spcFirstLastPara="1" vertOverflow="ellipsis" vert="horz" wrap="square" lIns="38100" tIns="19050" rIns="38100" bIns="19050" anchor="ctr" anchorCtr="1">
                    <a:spAutoFit/>
                  </a:bodyPr>
                  <a:lstStyle/>
                  <a:p>
                    <a:pPr>
                      <a:defRPr lang="en-US" sz="1400" b="0" i="0" u="none" strike="noStrike" kern="1200" baseline="0">
                        <a:solidFill>
                          <a:srgbClr val="303840">
                            <a:lumMod val="75000"/>
                            <a:lumOff val="25000"/>
                          </a:srgbClr>
                        </a:solidFill>
                        <a:latin typeface="+mn-lt"/>
                        <a:ea typeface="+mn-ea"/>
                        <a:cs typeface="+mn-cs"/>
                      </a:defRPr>
                    </a:pPr>
                    <a:fld id="{63C43F3B-46A9-4786-8298-468462E498B8}" type="VALUE">
                      <a:rPr lang="en-US" sz="1400" b="0" i="0" u="none" strike="noStrike" kern="1200" baseline="0">
                        <a:solidFill>
                          <a:srgbClr val="303840">
                            <a:lumMod val="75000"/>
                            <a:lumOff val="25000"/>
                          </a:srgbClr>
                        </a:solidFill>
                        <a:latin typeface="+mn-lt"/>
                        <a:ea typeface="+mn-ea"/>
                        <a:cs typeface="+mn-cs"/>
                      </a:rPr>
                      <a:pPr>
                        <a:defRPr lang="en-US" sz="1400">
                          <a:solidFill>
                            <a:srgbClr val="303840">
                              <a:lumMod val="75000"/>
                              <a:lumOff val="25000"/>
                            </a:srgbClr>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lang="en-US" sz="1400" b="0" i="0" u="none" strike="noStrike" kern="1200" baseline="0">
                      <a:solidFill>
                        <a:srgbClr val="303840">
                          <a:lumMod val="75000"/>
                          <a:lumOff val="25000"/>
                        </a:srgbClr>
                      </a:solidFill>
                      <a:latin typeface="+mn-lt"/>
                      <a:ea typeface="+mn-ea"/>
                      <a:cs typeface="+mn-cs"/>
                    </a:defRPr>
                  </a:pPr>
                  <a:endParaRPr lang="en-US"/>
                </a:p>
              </c:txPr>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67F6-4ABD-A575-3F70BF4D64E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2023</c:v>
                </c:pt>
                <c:pt idx="1">
                  <c:v>2024</c:v>
                </c:pt>
                <c:pt idx="2">
                  <c:v>2025</c:v>
                </c:pt>
                <c:pt idx="3">
                  <c:v>2026</c:v>
                </c:pt>
                <c:pt idx="4">
                  <c:v>2027</c:v>
                </c:pt>
                <c:pt idx="5">
                  <c:v>2028</c:v>
                </c:pt>
              </c:strCache>
            </c:strRef>
          </c:cat>
          <c:val>
            <c:numRef>
              <c:f>Sheet1!$B$2:$B$7</c:f>
              <c:numCache>
                <c:formatCode>"$"#,##0_);[Red]\("$"#,##0\)</c:formatCode>
                <c:ptCount val="6"/>
                <c:pt idx="0">
                  <c:v>400000</c:v>
                </c:pt>
                <c:pt idx="1">
                  <c:v>413280</c:v>
                </c:pt>
                <c:pt idx="2">
                  <c:v>422248</c:v>
                </c:pt>
                <c:pt idx="3">
                  <c:v>435929</c:v>
                </c:pt>
                <c:pt idx="4">
                  <c:v>452451</c:v>
                </c:pt>
                <c:pt idx="5">
                  <c:v>471363</c:v>
                </c:pt>
              </c:numCache>
            </c:numRef>
          </c:val>
          <c:extLst>
            <c:ext xmlns:c16="http://schemas.microsoft.com/office/drawing/2014/chart" uri="{C3380CC4-5D6E-409C-BE32-E72D297353CC}">
              <c16:uniqueId val="{00000004-67F6-4ABD-A575-3F70BF4D64ED}"/>
            </c:ext>
          </c:extLst>
        </c:ser>
        <c:dLbls>
          <c:showLegendKey val="0"/>
          <c:showVal val="0"/>
          <c:showCatName val="0"/>
          <c:showSerName val="0"/>
          <c:showPercent val="0"/>
          <c:showBubbleSize val="0"/>
        </c:dLbls>
        <c:gapWidth val="20"/>
        <c:overlap val="-27"/>
        <c:axId val="55340960"/>
        <c:axId val="55339296"/>
      </c:barChart>
      <c:catAx>
        <c:axId val="5534096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5339296"/>
        <c:crosses val="autoZero"/>
        <c:auto val="1"/>
        <c:lblAlgn val="ctr"/>
        <c:lblOffset val="100"/>
        <c:noMultiLvlLbl val="0"/>
      </c:catAx>
      <c:valAx>
        <c:axId val="55339296"/>
        <c:scaling>
          <c:orientation val="minMax"/>
          <c:max val="500000"/>
          <c:min val="200000"/>
        </c:scaling>
        <c:delete val="1"/>
        <c:axPos val="l"/>
        <c:numFmt formatCode="&quot;$&quot;#,##0_);[Red]\(&quot;$&quot;#,##0\)" sourceLinked="1"/>
        <c:majorTickMark val="out"/>
        <c:minorTickMark val="none"/>
        <c:tickLblPos val="nextTo"/>
        <c:crossAx val="55340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12/5/2023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68317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https://www.fhfa.gov/DataTools/Tools/Pages/House-Price-Index-(HPI).aspx</a:t>
            </a: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1878120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https://pulsenomics.com/surveys/#home-price-expectations</a:t>
            </a:r>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2114259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Segoe UI" panose="020B0502040204020203" pitchFamily="34" charset="0"/>
              </a:rPr>
              <a:t>https://pulsenomics.com/surveys/#home-price-expectations</a:t>
            </a: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79026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https://www.ramseysolutions.com/real-estate/how-fed-rates-affect-housing</a:t>
            </a:r>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1742395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https://www.mortgagecalculator.net/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https://tradingeconomics.com/united-states/average-mortgage-size</a:t>
            </a:r>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3872859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https://www.bizjournals.com/triangle/news/2023/04/01/why-choose-multigenerational-living-in-the-triangl.html</a:t>
            </a:r>
          </a:p>
          <a:p>
            <a:r>
              <a:rPr lang="en-US" dirty="0">
                <a:ea typeface="Calibri"/>
                <a:cs typeface="Calibri"/>
              </a:rPr>
              <a:t>https://downpaymentresource.com/</a:t>
            </a:r>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298092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https://myhome.freddiemac.com/blog/homebuying/how-do-i-get-pre-approved-mortgage</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182545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Segoe UI" panose="020B0502040204020203" pitchFamily="34" charset="0"/>
              </a:rPr>
              <a:t>https://www.wsj.com/buyside/personal-finance/mortgage-pre-approval-25dd076c</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3141768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384200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https://www.forbes.com/advisor/mortgages/real-estate/housing-market-predictions/</a:t>
            </a:r>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2006443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1567243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https://www.realtor.com/advice/buy/five-tips-successful-lowball-offer/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https://www.bankrate.com/real-estate/smart-way-to-waive-home-inspection/</a:t>
            </a:r>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400774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https://www.realestatenews.com/2022/11/18/agents-decoded-making-sense-of-the-headlines</a:t>
            </a:r>
          </a:p>
          <a:p>
            <a:r>
              <a:rPr lang="en-US" dirty="0"/>
              <a:t>https://www.parcllabs.com/articles/q3-real-estate</a:t>
            </a:r>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876131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3062339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https://www.nerdwallet.com/article/mortgages/buyers-real-estate-agent</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24</a:t>
            </a:fld>
            <a:endParaRPr lang="en-US"/>
          </a:p>
        </p:txBody>
      </p:sp>
    </p:spTree>
    <p:extLst>
      <p:ext uri="{BB962C8B-B14F-4D97-AF65-F5344CB8AC3E}">
        <p14:creationId xmlns:p14="http://schemas.microsoft.com/office/powerpoint/2010/main" val="125873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https://www.freddiemac.com/research/forecast/20230921-overall-economic-growth-has-been-resilient</a:t>
            </a:r>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33645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https://www.freddiemac.com/pmms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https://www.cbsnews.com/news/dont-wait-for-mortgage-rates-to-drop-do-this-instead/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https://www.bankrate.com/real-estate/low-inventory-housing-shortage/#shortage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https://www.nar.realtor/newsroom/existing-home-sales-receded-4-1-in-october</a:t>
            </a:r>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77635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https://www.forbes.com/advisor/mortgages/real-estate/is-buying-a-home-worth-it/</a:t>
            </a:r>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3085857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1004575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https://www.census.gov/housing/hvs/files/currenthvspress.pdf</a:t>
            </a:r>
          </a:p>
          <a:p>
            <a:r>
              <a:rPr lang="en-US" dirty="0"/>
              <a:t>https://www.corelogic.com/press-releases/home-equity-increases-winter-spring-reducing-underwater-properties-q2/</a:t>
            </a:r>
          </a:p>
          <a:p>
            <a:r>
              <a:rPr lang="en-US" dirty="0"/>
              <a:t>https://www.nar.realtor/magazine/real-estate-news/study-homeowner-wealth-is-40-times-higher-than-renters</a:t>
            </a: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1520456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https://www.spglobal.com/spdji/en/indices/indicators/sp-corelogic-case-shiller-us-national-home-price-nsa-index/#overview</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503966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https://www.corelogic.com/intelligence/us-home-price-insights-september-2023/</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3437379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sitting in a chair with a baby&#10;&#10;Description automatically generated">
            <a:extLst>
              <a:ext uri="{FF2B5EF4-FFF2-40B4-BE49-F238E27FC236}">
                <a16:creationId xmlns:a16="http://schemas.microsoft.com/office/drawing/2014/main" id="{67B628CE-F2B9-239C-63C2-5A9C6F7E2E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70" y="0"/>
            <a:ext cx="7770029"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57200" y="381000"/>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894137"/>
            <a:ext cx="4658553" cy="782263"/>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5000" b="1" kern="0" dirty="0">
                <a:solidFill>
                  <a:srgbClr val="00B0F0"/>
                </a:solidFill>
                <a:ea typeface="Helvetica Neue" panose="02000503000000020004" pitchFamily="2" charset="0"/>
              </a:rPr>
              <a:t>Buying a Home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chemeClr val="tx2"/>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07911"/>
          </a:xfrm>
          <a:prstGeom prst="rect">
            <a:avLst/>
          </a:prstGeom>
        </p:spPr>
        <p:txBody>
          <a:bodyPr vert="horz" wrap="square" lIns="0" tIns="12698" rIns="0" bIns="0" rtlCol="0" anchor="t">
            <a:spAutoFit/>
          </a:bodyPr>
          <a:lstStyle/>
          <a:p>
            <a:pPr marL="12065" algn="ctr" defTabSz="909619">
              <a:lnSpc>
                <a:spcPts val="3100"/>
              </a:lnSpc>
              <a:spcBef>
                <a:spcPts val="99"/>
              </a:spcBef>
            </a:pPr>
            <a:r>
              <a:rPr lang="en-US" spc="100" dirty="0">
                <a:solidFill>
                  <a:schemeClr val="bg1"/>
                </a:solidFill>
                <a:ea typeface="Helvetica Neue Light" panose="02000403000000020004" pitchFamily="2" charset="0"/>
                <a:cs typeface="Arial"/>
              </a:rPr>
              <a:t>WINTER 2024</a:t>
            </a:r>
            <a:endParaRPr lang="en-US" dirty="0">
              <a:solidFill>
                <a:schemeClr val="bg1"/>
              </a:solidFill>
              <a:cs typeface="Arial"/>
            </a:endParaRP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3" name="Picture 2">
            <a:extLst>
              <a:ext uri="{FF2B5EF4-FFF2-40B4-BE49-F238E27FC236}">
                <a16:creationId xmlns:a16="http://schemas.microsoft.com/office/drawing/2014/main" id="{A57CDB37-80A3-B469-138C-57BA2E86268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86355"/>
            <a:ext cx="476264" cy="476264"/>
          </a:xfrm>
          <a:prstGeom prst="rect">
            <a:avLst/>
          </a:prstGeom>
        </p:spPr>
      </p:pic>
    </p:spTree>
    <p:extLst>
      <p:ext uri="{BB962C8B-B14F-4D97-AF65-F5344CB8AC3E}">
        <p14:creationId xmlns:p14="http://schemas.microsoft.com/office/powerpoint/2010/main" val="126951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8D1E12-ED26-1335-B53C-853DC0F51C7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5" name="Slide Number Placeholder 13">
            <a:extLst>
              <a:ext uri="{FF2B5EF4-FFF2-40B4-BE49-F238E27FC236}">
                <a16:creationId xmlns:a16="http://schemas.microsoft.com/office/drawing/2014/main" id="{F1E84BFB-26DC-558F-B440-8ED2E9EFB967}"/>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10</a:t>
            </a:fld>
            <a:endParaRPr lang="en-US" dirty="0"/>
          </a:p>
        </p:txBody>
      </p:sp>
    </p:spTree>
    <p:extLst>
      <p:ext uri="{BB962C8B-B14F-4D97-AF65-F5344CB8AC3E}">
        <p14:creationId xmlns:p14="http://schemas.microsoft.com/office/powerpoint/2010/main" val="3485669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reading a book and a candle&#10;&#10;Description automatically generated">
            <a:extLst>
              <a:ext uri="{FF2B5EF4-FFF2-40B4-BE49-F238E27FC236}">
                <a16:creationId xmlns:a16="http://schemas.microsoft.com/office/drawing/2014/main" id="{624B2FB4-CEA7-EA39-573D-38CE63CCD9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9"/>
          <a:stretch/>
        </p:blipFill>
        <p:spPr>
          <a:xfrm>
            <a:off x="0" y="-4373"/>
            <a:ext cx="7772400" cy="2538511"/>
          </a:xfrm>
          <a:prstGeom prst="rect">
            <a:avLst/>
          </a:prstGeom>
        </p:spPr>
      </p:pic>
      <p:graphicFrame>
        <p:nvGraphicFramePr>
          <p:cNvPr id="12" name="Chart 11">
            <a:extLst>
              <a:ext uri="{FF2B5EF4-FFF2-40B4-BE49-F238E27FC236}">
                <a16:creationId xmlns:a16="http://schemas.microsoft.com/office/drawing/2014/main" id="{9140F5D2-0DE6-7111-95B0-A9CD5965CC76}"/>
              </a:ext>
            </a:extLst>
          </p:cNvPr>
          <p:cNvGraphicFramePr/>
          <p:nvPr>
            <p:extLst>
              <p:ext uri="{D42A27DB-BD31-4B8C-83A1-F6EECF244321}">
                <p14:modId xmlns:p14="http://schemas.microsoft.com/office/powerpoint/2010/main" val="4051010688"/>
              </p:ext>
            </p:extLst>
          </p:nvPr>
        </p:nvGraphicFramePr>
        <p:xfrm>
          <a:off x="474070" y="5920718"/>
          <a:ext cx="6841785" cy="1614009"/>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DC6D895E-D872-A649-8D1F-2C10CFF35718}"/>
              </a:ext>
            </a:extLst>
          </p:cNvPr>
          <p:cNvSpPr txBox="1"/>
          <p:nvPr/>
        </p:nvSpPr>
        <p:spPr>
          <a:xfrm>
            <a:off x="461432" y="2518002"/>
            <a:ext cx="6858000" cy="1242514"/>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thinking of buying a home, you want to know what experts predict for home prices in the future and how that might affect your investment. Here’s what the experts are projecting.</a:t>
            </a: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11</a:t>
            </a:fld>
            <a:endParaRPr lang="en-US" dirty="0"/>
          </a:p>
        </p:txBody>
      </p:sp>
      <p:sp>
        <p:nvSpPr>
          <p:cNvPr id="4" name="TextBox 3">
            <a:extLst>
              <a:ext uri="{FF2B5EF4-FFF2-40B4-BE49-F238E27FC236}">
                <a16:creationId xmlns:a16="http://schemas.microsoft.com/office/drawing/2014/main" id="{7EE4D1A5-7971-2DCB-39BA-E18BDF64C98C}"/>
              </a:ext>
            </a:extLst>
          </p:cNvPr>
          <p:cNvSpPr txBox="1"/>
          <p:nvPr/>
        </p:nvSpPr>
        <p:spPr>
          <a:xfrm>
            <a:off x="461370" y="3590735"/>
            <a:ext cx="6875060" cy="1801021"/>
          </a:xfrm>
          <a:prstGeom prst="rect">
            <a:avLst/>
          </a:prstGeom>
          <a:noFill/>
        </p:spPr>
        <p:txBody>
          <a:bodyPr wrap="square" lIns="0" tIns="320040" rIns="0" bIns="0" rtlCol="0" anchor="t">
            <a:noAutofit/>
          </a:bodyPr>
          <a:lstStyle/>
          <a:p>
            <a:pPr>
              <a:lnSpc>
                <a:spcPct val="110000"/>
              </a:lnSpc>
              <a:spcAft>
                <a:spcPts val="1000"/>
              </a:spcAft>
            </a:pPr>
            <a:r>
              <a:rPr lang="en-US" sz="1500" b="1" dirty="0">
                <a:solidFill>
                  <a:schemeClr val="tx2"/>
                </a:solidFill>
              </a:rPr>
              <a:t>Experts Project Ongoing Appreciation</a:t>
            </a:r>
          </a:p>
          <a:p>
            <a:pPr>
              <a:lnSpc>
                <a:spcPct val="112000"/>
              </a:lnSpc>
              <a:spcAft>
                <a:spcPts val="1000"/>
              </a:spcAft>
            </a:pPr>
            <a:r>
              <a:rPr lang="en-US" sz="1250" i="1" dirty="0" err="1"/>
              <a:t>Pulsenomics</a:t>
            </a:r>
            <a:r>
              <a:rPr lang="en-US" sz="1250" dirty="0"/>
              <a:t> polled over 100 economists, investment strategists, and housing market analysts in the latest quarterly </a:t>
            </a:r>
            <a:r>
              <a:rPr lang="en-US" sz="1250" i="1" dirty="0"/>
              <a:t>Home Price Expectation Survey </a:t>
            </a:r>
            <a:r>
              <a:rPr lang="en-US" sz="1250" dirty="0"/>
              <a:t>(HPES). The results show what the panelists project will happen with home prices over the next five years. Here are those expert forecasts saying home prices will go up every year through 2027 (</a:t>
            </a:r>
            <a:r>
              <a:rPr lang="en-US" sz="1250" i="1" dirty="0"/>
              <a:t>see graph below</a:t>
            </a:r>
            <a:r>
              <a:rPr lang="en-US" sz="1250" dirty="0"/>
              <a:t>):</a:t>
            </a:r>
          </a:p>
        </p:txBody>
      </p:sp>
      <p:sp>
        <p:nvSpPr>
          <p:cNvPr id="17" name="TextBox 16">
            <a:extLst>
              <a:ext uri="{FF2B5EF4-FFF2-40B4-BE49-F238E27FC236}">
                <a16:creationId xmlns:a16="http://schemas.microsoft.com/office/drawing/2014/main" id="{8953A63E-0087-77EB-32FB-2AF49193CEB3}"/>
              </a:ext>
            </a:extLst>
          </p:cNvPr>
          <p:cNvSpPr txBox="1"/>
          <p:nvPr/>
        </p:nvSpPr>
        <p:spPr>
          <a:xfrm>
            <a:off x="359770" y="7769496"/>
            <a:ext cx="6866530" cy="1685333"/>
          </a:xfrm>
          <a:prstGeom prst="rect">
            <a:avLst/>
          </a:prstGeom>
          <a:noFill/>
        </p:spPr>
        <p:txBody>
          <a:bodyPr wrap="square">
            <a:spAutoFit/>
          </a:bodyPr>
          <a:lstStyle/>
          <a:p>
            <a:pPr>
              <a:lnSpc>
                <a:spcPct val="110000"/>
              </a:lnSpc>
              <a:spcAft>
                <a:spcPts val="1000"/>
              </a:spcAft>
            </a:pPr>
            <a:r>
              <a:rPr lang="en-US" sz="1250" dirty="0"/>
              <a:t>If you’re someone who was worried home prices would fall because of stories you’ve read online, here’s the big takeaway. </a:t>
            </a:r>
            <a:r>
              <a:rPr lang="en-US" sz="1250" b="1" dirty="0"/>
              <a:t>Even though home prices vary by local market, experts project prices will continue to rise across the country for years to come. </a:t>
            </a:r>
            <a:r>
              <a:rPr lang="en-US" sz="1250" dirty="0"/>
              <a:t>And these numbers indicate the return to more normal home price appreciation.</a:t>
            </a:r>
          </a:p>
          <a:p>
            <a:pPr>
              <a:lnSpc>
                <a:spcPct val="110000"/>
              </a:lnSpc>
              <a:spcAft>
                <a:spcPts val="1000"/>
              </a:spcAft>
            </a:pPr>
            <a:r>
              <a:rPr lang="en-US" sz="1250" dirty="0"/>
              <a:t>And while the projected increase in 2024 isn’t as large as 2023, it’s important to recognize </a:t>
            </a:r>
            <a:r>
              <a:rPr lang="en-US" sz="1250" b="1" dirty="0"/>
              <a:t>home price appreciation is cumulative</a:t>
            </a:r>
            <a:r>
              <a:rPr lang="en-US" sz="1250" dirty="0"/>
              <a:t>. This is a good example of why owning a home is a choice that wins big over time.</a:t>
            </a:r>
          </a:p>
        </p:txBody>
      </p:sp>
      <p:sp>
        <p:nvSpPr>
          <p:cNvPr id="16" name="Rectangle 15">
            <a:extLst>
              <a:ext uri="{FF2B5EF4-FFF2-40B4-BE49-F238E27FC236}">
                <a16:creationId xmlns:a16="http://schemas.microsoft.com/office/drawing/2014/main" id="{427C4C54-D938-16B1-5C29-D0EF8449024C}"/>
              </a:ext>
            </a:extLst>
          </p:cNvPr>
          <p:cNvSpPr/>
          <p:nvPr/>
        </p:nvSpPr>
        <p:spPr>
          <a:xfrm>
            <a:off x="475441" y="5373858"/>
            <a:ext cx="6836957" cy="2221638"/>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20" name="TextBox 19">
            <a:extLst>
              <a:ext uri="{FF2B5EF4-FFF2-40B4-BE49-F238E27FC236}">
                <a16:creationId xmlns:a16="http://schemas.microsoft.com/office/drawing/2014/main" id="{28066749-B040-875B-A39F-EEF074AE7A86}"/>
              </a:ext>
            </a:extLst>
          </p:cNvPr>
          <p:cNvSpPr txBox="1"/>
          <p:nvPr/>
        </p:nvSpPr>
        <p:spPr>
          <a:xfrm>
            <a:off x="611677" y="5497525"/>
            <a:ext cx="6536347" cy="42319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Estimated Home Price Performance</a:t>
            </a:r>
            <a:br>
              <a:rPr lang="en-US" sz="1500" b="1" dirty="0">
                <a:solidFill>
                  <a:schemeClr val="bg2"/>
                </a:solidFill>
                <a:latin typeface="Arial" panose="020B0604020202020204" pitchFamily="34" charset="0"/>
                <a:cs typeface="Arial" panose="020B0604020202020204" pitchFamily="34" charset="0"/>
              </a:rPr>
            </a:br>
            <a:r>
              <a:rPr lang="en-US" sz="1250" i="1" dirty="0">
                <a:solidFill>
                  <a:schemeClr val="bg2"/>
                </a:solidFill>
                <a:latin typeface="Georgia" panose="02040502050405020303" pitchFamily="18" charset="0"/>
                <a:cs typeface="Arial" panose="020B0604020202020204" pitchFamily="34" charset="0"/>
              </a:rPr>
              <a:t>December to December, as Forecasted in Q3 2023</a:t>
            </a:r>
          </a:p>
        </p:txBody>
      </p:sp>
      <p:sp>
        <p:nvSpPr>
          <p:cNvPr id="21" name="TextBox 20">
            <a:extLst>
              <a:ext uri="{FF2B5EF4-FFF2-40B4-BE49-F238E27FC236}">
                <a16:creationId xmlns:a16="http://schemas.microsoft.com/office/drawing/2014/main" id="{02178D40-7FE3-F980-3374-57554F0157F5}"/>
              </a:ext>
            </a:extLst>
          </p:cNvPr>
          <p:cNvSpPr txBox="1"/>
          <p:nvPr/>
        </p:nvSpPr>
        <p:spPr>
          <a:xfrm>
            <a:off x="6270235" y="7351150"/>
            <a:ext cx="1053495" cy="253916"/>
          </a:xfrm>
          <a:prstGeom prst="rect">
            <a:avLst/>
          </a:prstGeom>
          <a:noFill/>
        </p:spPr>
        <p:txBody>
          <a:bodyPr wrap="none" rtlCol="0">
            <a:spAutoFit/>
          </a:bodyPr>
          <a:lstStyle/>
          <a:p>
            <a:pPr algn="r"/>
            <a:r>
              <a:rPr lang="en-US" sz="1050" dirty="0">
                <a:solidFill>
                  <a:schemeClr val="bg2">
                    <a:lumMod val="60000"/>
                    <a:lumOff val="40000"/>
                  </a:schemeClr>
                </a:solidFill>
              </a:rPr>
              <a:t>Source: HPES</a:t>
            </a:r>
          </a:p>
        </p:txBody>
      </p:sp>
      <p:sp>
        <p:nvSpPr>
          <p:cNvPr id="2" name="Rectangle 1">
            <a:extLst>
              <a:ext uri="{FF2B5EF4-FFF2-40B4-BE49-F238E27FC236}">
                <a16:creationId xmlns:a16="http://schemas.microsoft.com/office/drawing/2014/main" id="{9E2EBD78-9DFA-7FAC-C92C-DEA4D058DB51}"/>
              </a:ext>
            </a:extLst>
          </p:cNvPr>
          <p:cNvSpPr/>
          <p:nvPr/>
        </p:nvSpPr>
        <p:spPr>
          <a:xfrm>
            <a:off x="-6350" y="1091961"/>
            <a:ext cx="777875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 Experts Project for Home</a:t>
            </a:r>
            <a:br>
              <a:rPr lang="en-US" sz="3200" dirty="0">
                <a:solidFill>
                  <a:srgbClr val="FFFFFF"/>
                </a:solidFill>
              </a:rPr>
            </a:br>
            <a:r>
              <a:rPr lang="en-US" sz="3200" dirty="0">
                <a:solidFill>
                  <a:srgbClr val="FFFFFF"/>
                </a:solidFill>
              </a:rPr>
              <a:t>Prices over the Next 5 Years</a:t>
            </a:r>
          </a:p>
        </p:txBody>
      </p:sp>
    </p:spTree>
    <p:extLst>
      <p:ext uri="{BB962C8B-B14F-4D97-AF65-F5344CB8AC3E}">
        <p14:creationId xmlns:p14="http://schemas.microsoft.com/office/powerpoint/2010/main" val="2097200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12</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672438016"/>
              </p:ext>
            </p:extLst>
          </p:nvPr>
        </p:nvGraphicFramePr>
        <p:xfrm>
          <a:off x="473825" y="8172335"/>
          <a:ext cx="6858000" cy="1203325"/>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According to the experts, home prices are expected to grow over the next five years at a more normal pace. If you’re ready to become a homeowner, know that buying today can set you up for long-term success as home values (and your own net worth) grow. Let’s connect to start the homebuying process today.</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6E4C9913-A87C-D669-E146-235F7C63B404}"/>
              </a:ext>
            </a:extLst>
          </p:cNvPr>
          <p:cNvSpPr/>
          <p:nvPr/>
        </p:nvSpPr>
        <p:spPr>
          <a:xfrm>
            <a:off x="368895" y="639762"/>
            <a:ext cx="7034610" cy="1108060"/>
          </a:xfrm>
          <a:prstGeom prst="rect">
            <a:avLst/>
          </a:prstGeom>
        </p:spPr>
        <p:txBody>
          <a:bodyPr wrap="square" lIns="91440" tIns="45720" rIns="91440" bIns="45720" anchor="t">
            <a:spAutoFit/>
          </a:bodyPr>
          <a:lstStyle/>
          <a:p>
            <a:pPr lvl="0">
              <a:lnSpc>
                <a:spcPct val="112000"/>
              </a:lnSpc>
              <a:spcAft>
                <a:spcPts val="1000"/>
              </a:spcAft>
            </a:pPr>
            <a:r>
              <a:rPr lang="en-US" sz="1500" b="1" dirty="0">
                <a:solidFill>
                  <a:schemeClr val="tx2"/>
                </a:solidFill>
              </a:rPr>
              <a:t>What Does This Mean for You?</a:t>
            </a:r>
          </a:p>
          <a:p>
            <a:pPr lvl="0">
              <a:lnSpc>
                <a:spcPct val="112000"/>
              </a:lnSpc>
              <a:spcAft>
                <a:spcPts val="1000"/>
              </a:spcAft>
            </a:pPr>
            <a:r>
              <a:rPr lang="en-US" sz="1250" dirty="0"/>
              <a:t>Once you buy a home, price appreciation raises your home’s value, and that grows your household wealth. To see how a typical home’s value could change in the next few years using the expert projections from the HPES, check out the graph below:</a:t>
            </a:r>
          </a:p>
        </p:txBody>
      </p:sp>
      <p:sp>
        <p:nvSpPr>
          <p:cNvPr id="3" name="Rectangle 2">
            <a:extLst>
              <a:ext uri="{FF2B5EF4-FFF2-40B4-BE49-F238E27FC236}">
                <a16:creationId xmlns:a16="http://schemas.microsoft.com/office/drawing/2014/main" id="{1BC29733-8072-CE7A-F7D5-789E4C4375A0}"/>
              </a:ext>
            </a:extLst>
          </p:cNvPr>
          <p:cNvSpPr/>
          <p:nvPr/>
        </p:nvSpPr>
        <p:spPr>
          <a:xfrm>
            <a:off x="368895" y="6471098"/>
            <a:ext cx="7034610" cy="1280415"/>
          </a:xfrm>
          <a:prstGeom prst="rect">
            <a:avLst/>
          </a:prstGeom>
        </p:spPr>
        <p:txBody>
          <a:bodyPr wrap="square" lIns="91440" tIns="45720" rIns="91440" bIns="45720" anchor="t">
            <a:spAutoFit/>
          </a:bodyPr>
          <a:lstStyle/>
          <a:p>
            <a:pPr lvl="0">
              <a:lnSpc>
                <a:spcPct val="112000"/>
              </a:lnSpc>
              <a:spcAft>
                <a:spcPts val="1000"/>
              </a:spcAft>
            </a:pPr>
            <a:r>
              <a:rPr lang="en-US" sz="1250" dirty="0"/>
              <a:t>In this example, let’s say you bought a $400,000 home at the beginning of 2023. If you factor in the forecast from the HPES, you could potentially accumulate more than $71,000 in household wealth over the next five years.</a:t>
            </a:r>
          </a:p>
          <a:p>
            <a:pPr lvl="0">
              <a:lnSpc>
                <a:spcPct val="112000"/>
              </a:lnSpc>
              <a:spcAft>
                <a:spcPts val="1000"/>
              </a:spcAft>
            </a:pPr>
            <a:r>
              <a:rPr lang="en-US" sz="1250" dirty="0"/>
              <a:t>So, if you’re thinking about whether buying a home is a good choice, remember how it can be a powerful way to grow your wealth in the long run. </a:t>
            </a:r>
            <a:endParaRPr lang="en-US" sz="1500" b="1" dirty="0">
              <a:solidFill>
                <a:schemeClr val="tx2"/>
              </a:solidFill>
            </a:endParaRPr>
          </a:p>
        </p:txBody>
      </p:sp>
      <p:sp>
        <p:nvSpPr>
          <p:cNvPr id="7" name="Rectangle 6">
            <a:extLst>
              <a:ext uri="{FF2B5EF4-FFF2-40B4-BE49-F238E27FC236}">
                <a16:creationId xmlns:a16="http://schemas.microsoft.com/office/drawing/2014/main" id="{36C1CC66-5001-0F21-077B-F9FD72219AA4}"/>
              </a:ext>
            </a:extLst>
          </p:cNvPr>
          <p:cNvSpPr/>
          <p:nvPr/>
        </p:nvSpPr>
        <p:spPr>
          <a:xfrm>
            <a:off x="461373" y="1884883"/>
            <a:ext cx="6870452" cy="4403858"/>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8" name="TextBox 7">
            <a:extLst>
              <a:ext uri="{FF2B5EF4-FFF2-40B4-BE49-F238E27FC236}">
                <a16:creationId xmlns:a16="http://schemas.microsoft.com/office/drawing/2014/main" id="{E5FEDCC8-A2B6-0E0F-169A-D7A0A506DCBE}"/>
              </a:ext>
            </a:extLst>
          </p:cNvPr>
          <p:cNvSpPr txBox="1"/>
          <p:nvPr/>
        </p:nvSpPr>
        <p:spPr>
          <a:xfrm>
            <a:off x="618026" y="1911851"/>
            <a:ext cx="6536347" cy="818173"/>
          </a:xfrm>
          <a:prstGeom prst="rect">
            <a:avLst/>
          </a:prstGeom>
          <a:noFill/>
        </p:spPr>
        <p:txBody>
          <a:bodyPr wrap="square" lIns="0" tIns="0" rIns="0" bIns="0" rtlCol="0">
            <a:spAutoFit/>
          </a:bodyPr>
          <a:lstStyle/>
          <a:p>
            <a:pPr algn="ctr">
              <a:spcAft>
                <a:spcPts val="500"/>
              </a:spcAft>
            </a:pPr>
            <a:r>
              <a:rPr lang="en-US" sz="2400" b="1" dirty="0">
                <a:solidFill>
                  <a:schemeClr val="tx2"/>
                </a:solidFill>
                <a:latin typeface="Arial" panose="020B0604020202020204" pitchFamily="34" charset="0"/>
                <a:cs typeface="Arial" panose="020B0604020202020204" pitchFamily="34" charset="0"/>
              </a:rPr>
              <a:t>$71,363</a:t>
            </a:r>
          </a:p>
          <a:p>
            <a:pPr algn="ctr">
              <a:spcAft>
                <a:spcPts val="500"/>
              </a:spcAft>
            </a:pPr>
            <a:r>
              <a:rPr lang="en-US" sz="1250" i="1" dirty="0">
                <a:solidFill>
                  <a:schemeClr val="bg2"/>
                </a:solidFill>
                <a:latin typeface="Georgia" panose="02040502050405020303" pitchFamily="18" charset="0"/>
                <a:cs typeface="Arial" panose="020B0604020202020204" pitchFamily="34" charset="0"/>
              </a:rPr>
              <a:t>Potential growth in household wealth over the next 5 years based solely on increased home equity if you purchased a $400K home in January 2023 </a:t>
            </a:r>
          </a:p>
        </p:txBody>
      </p:sp>
      <p:sp>
        <p:nvSpPr>
          <p:cNvPr id="10" name="TextBox 9">
            <a:extLst>
              <a:ext uri="{FF2B5EF4-FFF2-40B4-BE49-F238E27FC236}">
                <a16:creationId xmlns:a16="http://schemas.microsoft.com/office/drawing/2014/main" id="{08C5443C-69C4-247B-3C40-089B2208122F}"/>
              </a:ext>
            </a:extLst>
          </p:cNvPr>
          <p:cNvSpPr txBox="1"/>
          <p:nvPr/>
        </p:nvSpPr>
        <p:spPr>
          <a:xfrm>
            <a:off x="6270235" y="6046960"/>
            <a:ext cx="1053495" cy="253916"/>
          </a:xfrm>
          <a:prstGeom prst="rect">
            <a:avLst/>
          </a:prstGeom>
          <a:noFill/>
        </p:spPr>
        <p:txBody>
          <a:bodyPr wrap="none" rtlCol="0">
            <a:spAutoFit/>
          </a:bodyPr>
          <a:lstStyle/>
          <a:p>
            <a:pPr algn="r"/>
            <a:r>
              <a:rPr lang="en-US" sz="1050" dirty="0">
                <a:solidFill>
                  <a:schemeClr val="bg2">
                    <a:lumMod val="60000"/>
                    <a:lumOff val="40000"/>
                  </a:schemeClr>
                </a:solidFill>
              </a:rPr>
              <a:t>Source: HPES</a:t>
            </a:r>
          </a:p>
        </p:txBody>
      </p:sp>
      <p:sp>
        <p:nvSpPr>
          <p:cNvPr id="11" name="TextBox 2">
            <a:extLst>
              <a:ext uri="{FF2B5EF4-FFF2-40B4-BE49-F238E27FC236}">
                <a16:creationId xmlns:a16="http://schemas.microsoft.com/office/drawing/2014/main" id="{65805EB4-FC2E-D60F-6A3A-DC203D38AC34}"/>
              </a:ext>
            </a:extLst>
          </p:cNvPr>
          <p:cNvSpPr txBox="1">
            <a:spLocks noChangeAspect="1" noChangeArrowheads="1"/>
          </p:cNvSpPr>
          <p:nvPr/>
        </p:nvSpPr>
        <p:spPr bwMode="auto">
          <a:xfrm>
            <a:off x="1546735" y="3216178"/>
            <a:ext cx="117532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ＭＳ Ｐゴシック" charset="0"/>
                <a:cs typeface="Calibri" panose="020F0502020204030204" pitchFamily="34" charset="0"/>
              </a:rPr>
              <a:t>Pre-Bubble</a:t>
            </a:r>
          </a:p>
        </p:txBody>
      </p:sp>
      <p:sp>
        <p:nvSpPr>
          <p:cNvPr id="12" name="TextBox 6">
            <a:extLst>
              <a:ext uri="{FF2B5EF4-FFF2-40B4-BE49-F238E27FC236}">
                <a16:creationId xmlns:a16="http://schemas.microsoft.com/office/drawing/2014/main" id="{9546B676-8303-2A29-F6D6-1F9E6AA98E40}"/>
              </a:ext>
            </a:extLst>
          </p:cNvPr>
          <p:cNvSpPr txBox="1">
            <a:spLocks noChangeAspect="1" noChangeArrowheads="1"/>
          </p:cNvSpPr>
          <p:nvPr/>
        </p:nvSpPr>
        <p:spPr bwMode="auto">
          <a:xfrm>
            <a:off x="3643391" y="3216178"/>
            <a:ext cx="117532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ＭＳ Ｐゴシック" charset="0"/>
                <a:cs typeface="Calibri" panose="020F0502020204030204" pitchFamily="34" charset="0"/>
              </a:rPr>
              <a:t>Bubble</a:t>
            </a:r>
          </a:p>
        </p:txBody>
      </p:sp>
      <p:sp>
        <p:nvSpPr>
          <p:cNvPr id="13" name="TextBox 7">
            <a:extLst>
              <a:ext uri="{FF2B5EF4-FFF2-40B4-BE49-F238E27FC236}">
                <a16:creationId xmlns:a16="http://schemas.microsoft.com/office/drawing/2014/main" id="{4314B2DB-4B96-0E6E-5F0B-8D2C336FD3F4}"/>
              </a:ext>
            </a:extLst>
          </p:cNvPr>
          <p:cNvSpPr txBox="1">
            <a:spLocks noChangeAspect="1" noChangeArrowheads="1"/>
          </p:cNvSpPr>
          <p:nvPr/>
        </p:nvSpPr>
        <p:spPr bwMode="auto">
          <a:xfrm>
            <a:off x="5734743" y="4298505"/>
            <a:ext cx="116311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ＭＳ Ｐゴシック" charset="0"/>
                <a:cs typeface="Calibri" panose="020F0502020204030204" pitchFamily="34" charset="0"/>
              </a:rPr>
              <a:t>Bust</a:t>
            </a:r>
          </a:p>
        </p:txBody>
      </p:sp>
      <p:graphicFrame>
        <p:nvGraphicFramePr>
          <p:cNvPr id="17" name="Chart 16">
            <a:extLst>
              <a:ext uri="{FF2B5EF4-FFF2-40B4-BE49-F238E27FC236}">
                <a16:creationId xmlns:a16="http://schemas.microsoft.com/office/drawing/2014/main" id="{48510383-3397-A790-E8D0-47A5BBBDB340}"/>
              </a:ext>
            </a:extLst>
          </p:cNvPr>
          <p:cNvGraphicFramePr>
            <a:graphicFrameLocks/>
          </p:cNvGraphicFramePr>
          <p:nvPr>
            <p:extLst>
              <p:ext uri="{D42A27DB-BD31-4B8C-83A1-F6EECF244321}">
                <p14:modId xmlns:p14="http://schemas.microsoft.com/office/powerpoint/2010/main" val="1439032619"/>
              </p:ext>
            </p:extLst>
          </p:nvPr>
        </p:nvGraphicFramePr>
        <p:xfrm>
          <a:off x="634663" y="2691369"/>
          <a:ext cx="6536346" cy="3368345"/>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C845B480-5955-2282-8A64-AC05788E8BA1}"/>
              </a:ext>
            </a:extLst>
          </p:cNvPr>
          <p:cNvSpPr txBox="1">
            <a:spLocks noChangeAspect="1"/>
          </p:cNvSpPr>
          <p:nvPr/>
        </p:nvSpPr>
        <p:spPr>
          <a:xfrm>
            <a:off x="1421593" y="4919882"/>
            <a:ext cx="4967951" cy="276999"/>
          </a:xfrm>
          <a:prstGeom prst="rect">
            <a:avLst/>
          </a:prstGeom>
          <a:solidFill>
            <a:srgbClr val="FFFFFF"/>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03840"/>
                </a:solidFill>
                <a:effectLst/>
                <a:uLnTx/>
                <a:uFillTx/>
                <a:latin typeface="Arial" panose="020B0604020202020204"/>
                <a:ea typeface="+mn-ea"/>
                <a:cs typeface="+mn-cs"/>
              </a:rPr>
              <a:t>Based on price appreciation projected by the HPES</a:t>
            </a:r>
          </a:p>
        </p:txBody>
      </p:sp>
    </p:spTree>
    <p:extLst>
      <p:ext uri="{BB962C8B-B14F-4D97-AF65-F5344CB8AC3E}">
        <p14:creationId xmlns:p14="http://schemas.microsoft.com/office/powerpoint/2010/main" val="227989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beanies and a bicycle&#10;&#10;Description automatically generated">
            <a:extLst>
              <a:ext uri="{FF2B5EF4-FFF2-40B4-BE49-F238E27FC236}">
                <a16:creationId xmlns:a16="http://schemas.microsoft.com/office/drawing/2014/main" id="{5051180B-AD5B-5B2C-9F94-FE9C03B31A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5815548"/>
            <a:ext cx="6858000" cy="3785652"/>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a:rPr>
              <a:t>. . . housing prices will keep going up (like they always have). So, your best bet is to buy now and lock in your home’s price before housing costs increase even more. Then, if interest rates do go down in a year or two, you can refinance to a lower rate.</a:t>
            </a:r>
          </a:p>
          <a:p>
            <a:endParaRPr lang="en-US" sz="1600" i="1" dirty="0">
              <a:solidFill>
                <a:schemeClr val="bg1"/>
              </a:solidFill>
            </a:endParaRPr>
          </a:p>
          <a:p>
            <a:pPr>
              <a:spcAft>
                <a:spcPts val="2000"/>
              </a:spcAft>
            </a:pPr>
            <a:r>
              <a:rPr lang="en-US" sz="1400" b="0" dirty="0">
                <a:solidFill>
                  <a:schemeClr val="bg1"/>
                </a:solidFill>
                <a:effectLst/>
                <a:latin typeface="Arial"/>
                <a:cs typeface="Arial"/>
              </a:rPr>
              <a:t>- </a:t>
            </a:r>
            <a:r>
              <a:rPr lang="en-US" sz="1400" b="0" i="1" dirty="0">
                <a:solidFill>
                  <a:schemeClr val="bg1"/>
                </a:solidFill>
                <a:effectLst/>
                <a:latin typeface="Arial"/>
                <a:cs typeface="Arial"/>
              </a:rPr>
              <a:t>Ramsey Solutions</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429650"/>
            <a:ext cx="742082" cy="743154"/>
          </a:xfrm>
          <a:prstGeom prst="rect">
            <a:avLst/>
          </a:prstGeom>
        </p:spPr>
      </p:pic>
      <p:sp>
        <p:nvSpPr>
          <p:cNvPr id="4" name="Slide Number Placeholder 13">
            <a:extLst>
              <a:ext uri="{FF2B5EF4-FFF2-40B4-BE49-F238E27FC236}">
                <a16:creationId xmlns:a16="http://schemas.microsoft.com/office/drawing/2014/main" id="{310DAB42-262D-7633-7BFF-5A1ACB033B6E}"/>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13</a:t>
            </a:fld>
            <a:endParaRPr lang="en-US" dirty="0"/>
          </a:p>
        </p:txBody>
      </p:sp>
    </p:spTree>
    <p:extLst>
      <p:ext uri="{BB962C8B-B14F-4D97-AF65-F5344CB8AC3E}">
        <p14:creationId xmlns:p14="http://schemas.microsoft.com/office/powerpoint/2010/main" val="4187305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233D91-BB6A-7189-2380-DCE3BFFDF48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8" cy="10058398"/>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14</a:t>
            </a:fld>
            <a:endParaRPr lang="es-US" dirty="0"/>
          </a:p>
        </p:txBody>
      </p:sp>
    </p:spTree>
    <p:extLst>
      <p:ext uri="{BB962C8B-B14F-4D97-AF65-F5344CB8AC3E}">
        <p14:creationId xmlns:p14="http://schemas.microsoft.com/office/powerpoint/2010/main" val="1724639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854949-6B8E-C651-27FD-862F6E85A4D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8" cy="10058397"/>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15</a:t>
            </a:fld>
            <a:endParaRPr lang="en-US" dirty="0"/>
          </a:p>
        </p:txBody>
      </p:sp>
    </p:spTree>
    <p:extLst>
      <p:ext uri="{BB962C8B-B14F-4D97-AF65-F5344CB8AC3E}">
        <p14:creationId xmlns:p14="http://schemas.microsoft.com/office/powerpoint/2010/main" val="3581307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miling while looking at a phone&#10;&#10;Description automatically generated">
            <a:extLst>
              <a:ext uri="{FF2B5EF4-FFF2-40B4-BE49-F238E27FC236}">
                <a16:creationId xmlns:a16="http://schemas.microsoft.com/office/drawing/2014/main" id="{D9BE9E92-7E94-0D1C-9917-7D8260C87C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139050"/>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64105" y="3139050"/>
            <a:ext cx="6858000" cy="1301770"/>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If you’re looking to buy a home this winter, the first thing you’ll want to do is get pre-approved for a mortgage. That way you’ll know your numbers and can set yourself up for success from the start of your home search.</a:t>
            </a:r>
            <a:endParaRPr lang="en-US" sz="1500" i="1" dirty="0">
              <a:solidFill>
                <a:schemeClr val="bg2"/>
              </a:solidFill>
              <a:latin typeface="Georgia" panose="02040502050405020303" pitchFamily="18" charset="0"/>
            </a:endParaRPr>
          </a:p>
        </p:txBody>
      </p:sp>
      <p:sp>
        <p:nvSpPr>
          <p:cNvPr id="8" name="Rectangle 7">
            <a:extLst>
              <a:ext uri="{FF2B5EF4-FFF2-40B4-BE49-F238E27FC236}">
                <a16:creationId xmlns:a16="http://schemas.microsoft.com/office/drawing/2014/main" id="{CFC07FC6-668C-C347-A8F7-4099C75CB944}"/>
              </a:ext>
            </a:extLst>
          </p:cNvPr>
          <p:cNvSpPr/>
          <p:nvPr/>
        </p:nvSpPr>
        <p:spPr>
          <a:xfrm>
            <a:off x="-6626" y="2192152"/>
            <a:ext cx="7779026"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Beginning with Pre-Approval</a:t>
            </a:r>
          </a:p>
        </p:txBody>
      </p:sp>
      <p:sp>
        <p:nvSpPr>
          <p:cNvPr id="7" name="Slide Number Placeholder 13">
            <a:extLst>
              <a:ext uri="{FF2B5EF4-FFF2-40B4-BE49-F238E27FC236}">
                <a16:creationId xmlns:a16="http://schemas.microsoft.com/office/drawing/2014/main" id="{2A8FE117-81DF-436C-0F7B-63BDE5AF432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16</a:t>
            </a:fld>
            <a:endParaRPr lang="en-US" dirty="0"/>
          </a:p>
        </p:txBody>
      </p:sp>
      <p:sp>
        <p:nvSpPr>
          <p:cNvPr id="2" name="Rectangle 1">
            <a:extLst>
              <a:ext uri="{FF2B5EF4-FFF2-40B4-BE49-F238E27FC236}">
                <a16:creationId xmlns:a16="http://schemas.microsoft.com/office/drawing/2014/main" id="{EECED570-66D4-8E93-AD9E-BD8E11493C86}"/>
              </a:ext>
            </a:extLst>
          </p:cNvPr>
          <p:cNvSpPr/>
          <p:nvPr/>
        </p:nvSpPr>
        <p:spPr>
          <a:xfrm>
            <a:off x="451405" y="4771975"/>
            <a:ext cx="3249441" cy="46113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What Is Pre-Approval?</a:t>
            </a:r>
          </a:p>
          <a:p>
            <a:pPr defTabSz="909619" fontAlgn="base">
              <a:lnSpc>
                <a:spcPct val="114000"/>
              </a:lnSpc>
              <a:spcBef>
                <a:spcPts val="1000"/>
              </a:spcBef>
              <a:buSzPct val="100000"/>
            </a:pPr>
            <a:r>
              <a:rPr lang="en-US" sz="1250" i="1" dirty="0">
                <a:solidFill>
                  <a:schemeClr val="tx1"/>
                </a:solidFill>
                <a:latin typeface="Arial"/>
                <a:ea typeface="Helvetica Neue" panose="02000503000000020004" pitchFamily="2" charset="0"/>
                <a:cs typeface="Arial"/>
              </a:rPr>
              <a:t>Freddie Mac </a:t>
            </a:r>
            <a:r>
              <a:rPr lang="en-US" sz="1250" dirty="0">
                <a:solidFill>
                  <a:schemeClr val="tx1"/>
                </a:solidFill>
                <a:latin typeface="Arial"/>
                <a:ea typeface="Helvetica Neue" panose="02000503000000020004" pitchFamily="2" charset="0"/>
                <a:cs typeface="Arial"/>
              </a:rPr>
              <a:t>explains it like this:</a:t>
            </a:r>
          </a:p>
          <a:p>
            <a:pPr defTabSz="909619" fontAlgn="base">
              <a:lnSpc>
                <a:spcPct val="114000"/>
              </a:lnSpc>
              <a:spcBef>
                <a:spcPts val="1000"/>
              </a:spcBef>
              <a:buSzPct val="100000"/>
            </a:pPr>
            <a:r>
              <a:rPr lang="en-US" sz="1250" i="1" dirty="0">
                <a:solidFill>
                  <a:schemeClr val="bg2"/>
                </a:solidFill>
                <a:latin typeface="Arial"/>
                <a:ea typeface="Helvetica Neue" panose="02000503000000020004" pitchFamily="2" charset="0"/>
                <a:cs typeface="Arial"/>
              </a:rPr>
              <a:t>“</a:t>
            </a:r>
            <a:r>
              <a:rPr lang="en-US" sz="1250" b="1" i="1" dirty="0">
                <a:solidFill>
                  <a:schemeClr val="bg2"/>
                </a:solidFill>
                <a:latin typeface="Arial"/>
                <a:ea typeface="Helvetica Neue" panose="02000503000000020004" pitchFamily="2" charset="0"/>
                <a:cs typeface="Arial"/>
              </a:rPr>
              <a:t>A pre-approval is an indication from your lender that they are willing to lend you a certain amount of money to buy your future home</a:t>
            </a:r>
            <a:r>
              <a:rPr lang="en-US" sz="1250" i="1" dirty="0">
                <a:solidFill>
                  <a:schemeClr val="bg2"/>
                </a:solidFill>
                <a:latin typeface="Arial"/>
                <a:ea typeface="Helvetica Neue" panose="02000503000000020004" pitchFamily="2" charset="0"/>
                <a:cs typeface="Arial"/>
              </a:rPr>
              <a:t>. . . . </a:t>
            </a:r>
            <a:br>
              <a:rPr lang="en-US" sz="1250" i="1" dirty="0">
                <a:solidFill>
                  <a:schemeClr val="bg2"/>
                </a:solidFill>
                <a:latin typeface="Arial"/>
                <a:ea typeface="Helvetica Neue" panose="02000503000000020004" pitchFamily="2" charset="0"/>
                <a:cs typeface="Arial"/>
              </a:rPr>
            </a:br>
            <a:r>
              <a:rPr lang="en-US" sz="1250" i="1" dirty="0">
                <a:solidFill>
                  <a:schemeClr val="bg2"/>
                </a:solidFill>
                <a:latin typeface="Arial"/>
                <a:ea typeface="Helvetica Neue" panose="02000503000000020004" pitchFamily="2" charset="0"/>
                <a:cs typeface="Arial"/>
              </a:rPr>
              <a:t>Keep in mind that the loan amount in the pre-approval letter is the lender’s maximum offer. Ultimately, you should only borrow an amount you are comfortable repaying.”</a:t>
            </a:r>
          </a:p>
          <a:p>
            <a:pPr defTabSz="909619" fontAlgn="base">
              <a:lnSpc>
                <a:spcPct val="114000"/>
              </a:lnSpc>
              <a:spcBef>
                <a:spcPts val="1000"/>
              </a:spcBef>
              <a:buSzPct val="100000"/>
            </a:pPr>
            <a:r>
              <a:rPr lang="en-US" sz="1250" b="0" i="0" dirty="0">
                <a:solidFill>
                  <a:schemeClr val="tx1"/>
                </a:solidFill>
                <a:effectLst/>
              </a:rPr>
              <a:t>Basically, pre-approval gives you critical information about the homebuying process that’ll help you understand how much you may be able to borrow.</a:t>
            </a:r>
            <a:endParaRPr lang="en-US" sz="1250" dirty="0">
              <a:solidFill>
                <a:schemeClr val="tx1"/>
              </a:solidFill>
              <a:ea typeface="Helvetica Neue" panose="02000503000000020004" pitchFamily="2" charset="0"/>
              <a:cs typeface="Arial"/>
            </a:endParaRPr>
          </a:p>
        </p:txBody>
      </p:sp>
      <p:pic>
        <p:nvPicPr>
          <p:cNvPr id="4" name="Picture 3">
            <a:extLst>
              <a:ext uri="{FF2B5EF4-FFF2-40B4-BE49-F238E27FC236}">
                <a16:creationId xmlns:a16="http://schemas.microsoft.com/office/drawing/2014/main" id="{798D4F8E-8B21-56C0-0908-DEB3A9BCCE5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802259" y="4498111"/>
            <a:ext cx="547727" cy="547727"/>
          </a:xfrm>
          <a:prstGeom prst="rect">
            <a:avLst/>
          </a:prstGeom>
        </p:spPr>
      </p:pic>
      <p:sp>
        <p:nvSpPr>
          <p:cNvPr id="5" name="Rectangle 4">
            <a:extLst>
              <a:ext uri="{FF2B5EF4-FFF2-40B4-BE49-F238E27FC236}">
                <a16:creationId xmlns:a16="http://schemas.microsoft.com/office/drawing/2014/main" id="{1CB8AD83-E50B-BC9D-8900-AB70AE388AA9}"/>
              </a:ext>
            </a:extLst>
          </p:cNvPr>
          <p:cNvSpPr/>
          <p:nvPr/>
        </p:nvSpPr>
        <p:spPr>
          <a:xfrm>
            <a:off x="4059966" y="4761197"/>
            <a:ext cx="3249441" cy="46113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28600" tIns="457200" rIns="228600" bIns="228600" rtlCol="0" anchor="t" anchorCtr="0">
            <a:spAutoFit/>
          </a:bodyPr>
          <a:lstStyle/>
          <a:p>
            <a:pPr defTabSz="909619" fontAlgn="base">
              <a:lnSpc>
                <a:spcPct val="114000"/>
              </a:lnSpc>
              <a:spcBef>
                <a:spcPts val="1000"/>
              </a:spcBef>
              <a:buSzPct val="100000"/>
            </a:pPr>
            <a:r>
              <a:rPr lang="en-US" sz="1500" b="1" dirty="0">
                <a:solidFill>
                  <a:schemeClr val="tx2"/>
                </a:solidFill>
                <a:latin typeface="Arial" panose="020B0604020202020204" pitchFamily="34" charset="0"/>
                <a:ea typeface="Helvetica Neue" panose="02000503000000020004" pitchFamily="2" charset="0"/>
                <a:cs typeface="Arial" panose="020B0604020202020204" pitchFamily="34" charset="0"/>
              </a:rPr>
              <a:t>How Does It Work?</a:t>
            </a:r>
          </a:p>
          <a:p>
            <a:pPr defTabSz="909619" fontAlgn="base">
              <a:lnSpc>
                <a:spcPct val="114000"/>
              </a:lnSpc>
              <a:spcBef>
                <a:spcPts val="1000"/>
              </a:spcBef>
              <a:buSzPct val="100000"/>
            </a:pPr>
            <a:r>
              <a:rPr lang="en-US" sz="1250" dirty="0">
                <a:solidFill>
                  <a:schemeClr val="tx1"/>
                </a:solidFill>
                <a:latin typeface="Arial"/>
                <a:ea typeface="Helvetica Neue" panose="02000503000000020004" pitchFamily="2" charset="0"/>
                <a:cs typeface="Arial"/>
              </a:rPr>
              <a:t>As part of the homebuying process, </a:t>
            </a:r>
            <a:br>
              <a:rPr lang="en-US" sz="1250" dirty="0">
                <a:solidFill>
                  <a:schemeClr val="tx1"/>
                </a:solidFill>
                <a:latin typeface="Arial"/>
                <a:ea typeface="Helvetica Neue" panose="02000503000000020004" pitchFamily="2" charset="0"/>
                <a:cs typeface="Arial"/>
              </a:rPr>
            </a:br>
            <a:r>
              <a:rPr lang="en-US" sz="1250" dirty="0">
                <a:solidFill>
                  <a:schemeClr val="tx1"/>
                </a:solidFill>
                <a:latin typeface="Arial"/>
                <a:ea typeface="Helvetica Neue" panose="02000503000000020004" pitchFamily="2" charset="0"/>
                <a:cs typeface="Arial"/>
              </a:rPr>
              <a:t>a lender looks at your finances to determine what they’d be willing to </a:t>
            </a:r>
            <a:br>
              <a:rPr lang="en-US" sz="1250" dirty="0">
                <a:solidFill>
                  <a:schemeClr val="tx1"/>
                </a:solidFill>
                <a:latin typeface="Arial"/>
                <a:ea typeface="Helvetica Neue" panose="02000503000000020004" pitchFamily="2" charset="0"/>
                <a:cs typeface="Arial"/>
              </a:rPr>
            </a:br>
            <a:r>
              <a:rPr lang="en-US" sz="1250" dirty="0">
                <a:solidFill>
                  <a:schemeClr val="tx1"/>
                </a:solidFill>
                <a:latin typeface="Arial"/>
                <a:ea typeface="Helvetica Neue" panose="02000503000000020004" pitchFamily="2" charset="0"/>
                <a:cs typeface="Arial"/>
              </a:rPr>
              <a:t>loan you. From there, your lender will give you a pre-approval letter to help you know how much money you </a:t>
            </a:r>
            <a:br>
              <a:rPr lang="en-US" sz="1250" dirty="0">
                <a:solidFill>
                  <a:schemeClr val="tx1"/>
                </a:solidFill>
                <a:latin typeface="Arial"/>
                <a:ea typeface="Helvetica Neue" panose="02000503000000020004" pitchFamily="2" charset="0"/>
                <a:cs typeface="Arial"/>
              </a:rPr>
            </a:br>
            <a:r>
              <a:rPr lang="en-US" sz="1250" dirty="0">
                <a:solidFill>
                  <a:schemeClr val="tx1"/>
                </a:solidFill>
                <a:latin typeface="Arial"/>
                <a:ea typeface="Helvetica Neue" panose="02000503000000020004" pitchFamily="2" charset="0"/>
                <a:cs typeface="Arial"/>
              </a:rPr>
              <a:t>can borrow. </a:t>
            </a:r>
          </a:p>
          <a:p>
            <a:pPr defTabSz="909619" fontAlgn="base">
              <a:lnSpc>
                <a:spcPct val="114000"/>
              </a:lnSpc>
              <a:spcBef>
                <a:spcPts val="1000"/>
              </a:spcBef>
              <a:buSzPct val="100000"/>
            </a:pPr>
            <a:r>
              <a:rPr lang="en-US" sz="1250" dirty="0">
                <a:solidFill>
                  <a:schemeClr val="tx1"/>
                </a:solidFill>
                <a:latin typeface="Arial"/>
                <a:ea typeface="Helvetica Neue" panose="02000503000000020004" pitchFamily="2" charset="0"/>
                <a:cs typeface="Arial"/>
              </a:rPr>
              <a:t>Why does this help you, especially today? With higher mortgage rates and home prices impacting affordability for many buyers right now, a solid understanding of your numbers is even more important so you can truly wrap your head around your options.</a:t>
            </a:r>
          </a:p>
          <a:p>
            <a:pPr defTabSz="909619" fontAlgn="base">
              <a:lnSpc>
                <a:spcPct val="114000"/>
              </a:lnSpc>
              <a:spcBef>
                <a:spcPts val="1000"/>
              </a:spcBef>
              <a:buSzPct val="100000"/>
            </a:pPr>
            <a:endParaRPr lang="en-US" sz="1250" dirty="0">
              <a:solidFill>
                <a:schemeClr val="tx1"/>
              </a:solidFill>
              <a:latin typeface="Arial"/>
              <a:ea typeface="Helvetica Neue" panose="02000503000000020004" pitchFamily="2" charset="0"/>
              <a:cs typeface="Arial"/>
            </a:endParaRPr>
          </a:p>
        </p:txBody>
      </p:sp>
      <p:pic>
        <p:nvPicPr>
          <p:cNvPr id="9" name="Picture 8">
            <a:extLst>
              <a:ext uri="{FF2B5EF4-FFF2-40B4-BE49-F238E27FC236}">
                <a16:creationId xmlns:a16="http://schemas.microsoft.com/office/drawing/2014/main" id="{F1BCCBDF-129C-B2F2-CFEB-E67DD7C9FBC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410820" y="4486877"/>
            <a:ext cx="547726" cy="548639"/>
          </a:xfrm>
          <a:prstGeom prst="rect">
            <a:avLst/>
          </a:prstGeom>
        </p:spPr>
      </p:pic>
    </p:spTree>
    <p:extLst>
      <p:ext uri="{BB962C8B-B14F-4D97-AF65-F5344CB8AC3E}">
        <p14:creationId xmlns:p14="http://schemas.microsoft.com/office/powerpoint/2010/main" val="4183330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57200" y="331303"/>
            <a:ext cx="2986791" cy="3006992"/>
          </a:xfrm>
          <a:prstGeom prst="rect">
            <a:avLst/>
          </a:prstGeom>
          <a:noFill/>
        </p:spPr>
        <p:txBody>
          <a:bodyPr wrap="square" lIns="0" tIns="320040" rIns="0" bIns="0" rtlCol="0" anchor="t">
            <a:noAutofit/>
          </a:bodyPr>
          <a:lstStyle/>
          <a:p>
            <a:pPr>
              <a:lnSpc>
                <a:spcPct val="112000"/>
              </a:lnSpc>
              <a:spcAft>
                <a:spcPts val="1000"/>
              </a:spcAft>
            </a:pPr>
            <a:r>
              <a:rPr lang="en-US" sz="1500" b="1" dirty="0">
                <a:solidFill>
                  <a:schemeClr val="tx2"/>
                </a:solidFill>
              </a:rPr>
              <a:t>Pre-Approval Helps Show Sellers You’re a Serious Buyer</a:t>
            </a:r>
          </a:p>
          <a:p>
            <a:pPr>
              <a:lnSpc>
                <a:spcPct val="112000"/>
              </a:lnSpc>
              <a:spcAft>
                <a:spcPts val="1000"/>
              </a:spcAft>
            </a:pPr>
            <a:r>
              <a:rPr lang="en-US" sz="1250" dirty="0"/>
              <a:t>Let’s face it, there are more buyers looking to buy than there are homes available for sale and that imbalance is creating some competition among homebuyers. That means you could see yourself in a multiple-offer scenario when you make an offer on a home. But getting pre-approved for a mortgage can help you stand out from other hopeful buyers.</a:t>
            </a:r>
          </a:p>
          <a:p>
            <a:pPr>
              <a:lnSpc>
                <a:spcPct val="112000"/>
              </a:lnSpc>
              <a:spcAft>
                <a:spcPts val="1000"/>
              </a:spcAft>
            </a:pPr>
            <a:r>
              <a:rPr lang="en-US" sz="1250" dirty="0"/>
              <a:t>As an article from </a:t>
            </a:r>
            <a:r>
              <a:rPr lang="en-US" sz="1250" i="1" dirty="0"/>
              <a:t>Wall Street Journal </a:t>
            </a:r>
            <a:r>
              <a:rPr lang="en-US" sz="1250" dirty="0"/>
              <a:t>(WSJ) says:</a:t>
            </a:r>
          </a:p>
          <a:p>
            <a:pPr lvl="1">
              <a:lnSpc>
                <a:spcPct val="112000"/>
              </a:lnSpc>
              <a:spcAft>
                <a:spcPts val="1000"/>
              </a:spcAft>
            </a:pPr>
            <a:r>
              <a:rPr lang="en-US" sz="1250" i="1" dirty="0">
                <a:solidFill>
                  <a:schemeClr val="bg2"/>
                </a:solidFill>
              </a:rPr>
              <a:t>“</a:t>
            </a:r>
            <a:r>
              <a:rPr lang="en-US" sz="1250" b="1" i="1" dirty="0">
                <a:solidFill>
                  <a:schemeClr val="bg2"/>
                </a:solidFill>
              </a:rPr>
              <a:t>If you plan to use a mortgage for your home purchase, preapproval should be among the first steps in your search process. </a:t>
            </a:r>
            <a:r>
              <a:rPr lang="en-US" sz="1250" i="1" dirty="0">
                <a:solidFill>
                  <a:schemeClr val="bg2"/>
                </a:solidFill>
              </a:rPr>
              <a:t>Not only can getting preapproved help you zero in on the right price range, but it can give you a leg up on other buyers, too.”</a:t>
            </a:r>
          </a:p>
          <a:p>
            <a:pPr>
              <a:lnSpc>
                <a:spcPct val="112000"/>
              </a:lnSpc>
              <a:spcAft>
                <a:spcPts val="1000"/>
              </a:spcAft>
            </a:pPr>
            <a:r>
              <a:rPr lang="en-US" sz="1250" dirty="0"/>
              <a:t>Pre-approval shows the seller you’re a serious buyer that’s already undergone </a:t>
            </a:r>
            <a:br>
              <a:rPr lang="en-US" sz="1250" dirty="0"/>
            </a:br>
            <a:r>
              <a:rPr lang="en-US" sz="1250" dirty="0"/>
              <a:t>a credit and financial check, making it more likely that the sale will move </a:t>
            </a:r>
            <a:br>
              <a:rPr lang="en-US" sz="1250" dirty="0"/>
            </a:br>
            <a:r>
              <a:rPr lang="en-US" sz="1250" dirty="0"/>
              <a:t>forward without unexpected delays or financial issues.</a:t>
            </a:r>
            <a:br>
              <a:rPr lang="en-US" sz="1250" b="1" dirty="0">
                <a:highlight>
                  <a:srgbClr val="FFFF00"/>
                </a:highlight>
              </a:rPr>
            </a:br>
            <a:endParaRPr lang="en-US" sz="1250" dirty="0">
              <a:solidFill>
                <a:schemeClr val="bg2"/>
              </a:solidFill>
              <a:highlight>
                <a:srgbClr val="FFFF00"/>
              </a:highlight>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17</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4067573278"/>
              </p:ext>
            </p:extLst>
          </p:nvPr>
        </p:nvGraphicFramePr>
        <p:xfrm>
          <a:off x="470451" y="7307707"/>
          <a:ext cx="2986791" cy="2108581"/>
        </p:xfrm>
        <a:graphic>
          <a:graphicData uri="http://schemas.openxmlformats.org/drawingml/2006/table">
            <a:tbl>
              <a:tblPr firstRow="1" bandRow="1">
                <a:tableStyleId>{5C22544A-7EE6-4342-B048-85BDC9FD1C3A}</a:tableStyleId>
              </a:tblPr>
              <a:tblGrid>
                <a:gridCol w="2986791">
                  <a:extLst>
                    <a:ext uri="{9D8B030D-6E8A-4147-A177-3AD203B41FA5}">
                      <a16:colId xmlns:a16="http://schemas.microsoft.com/office/drawing/2014/main" val="1303912461"/>
                    </a:ext>
                  </a:extLst>
                </a:gridCol>
              </a:tblGrid>
              <a:tr h="44618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Getting pre-approved is an important first step when you’re buying a home. The more prepared you are, the better chance you have of getting the home you want. Connect with a trusted lender so you have the tools you need to purchase a home in today’s market.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2" name="Picture 1" descr="A person looking at his phone&#10;&#10;Description automatically generated">
            <a:extLst>
              <a:ext uri="{FF2B5EF4-FFF2-40B4-BE49-F238E27FC236}">
                <a16:creationId xmlns:a16="http://schemas.microsoft.com/office/drawing/2014/main" id="{6E987743-A5E4-64CA-0DF9-1F73F6E9316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28410" y="0"/>
            <a:ext cx="3443990" cy="10058400"/>
          </a:xfrm>
          <a:prstGeom prst="rect">
            <a:avLst/>
          </a:prstGeom>
        </p:spPr>
      </p:pic>
    </p:spTree>
    <p:extLst>
      <p:ext uri="{BB962C8B-B14F-4D97-AF65-F5344CB8AC3E}">
        <p14:creationId xmlns:p14="http://schemas.microsoft.com/office/powerpoint/2010/main" val="3793013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46D722-2031-B542-BE73-974D1921730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 y="0"/>
            <a:ext cx="7772400"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18</a:t>
            </a:fld>
            <a:endParaRPr lang="en-US" dirty="0"/>
          </a:p>
        </p:txBody>
      </p:sp>
    </p:spTree>
    <p:extLst>
      <p:ext uri="{BB962C8B-B14F-4D97-AF65-F5344CB8AC3E}">
        <p14:creationId xmlns:p14="http://schemas.microsoft.com/office/powerpoint/2010/main" val="3506173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able with flowers in it&#10;&#10;Description automatically generated">
            <a:extLst>
              <a:ext uri="{FF2B5EF4-FFF2-40B4-BE49-F238E27FC236}">
                <a16:creationId xmlns:a16="http://schemas.microsoft.com/office/drawing/2014/main" id="{13A31B81-DBFF-ABF0-7E04-4DD7EB6D07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558071"/>
          </a:xfrm>
          <a:prstGeom prst="rect">
            <a:avLst/>
          </a:prstGeom>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19</a:t>
            </a:fld>
            <a:endParaRPr lang="es-US" dirty="0"/>
          </a:p>
        </p:txBody>
      </p:sp>
      <p:sp>
        <p:nvSpPr>
          <p:cNvPr id="5" name="Rectangle 4">
            <a:extLst>
              <a:ext uri="{FF2B5EF4-FFF2-40B4-BE49-F238E27FC236}">
                <a16:creationId xmlns:a16="http://schemas.microsoft.com/office/drawing/2014/main" id="{5987DC59-77AC-819F-155C-033226FF9D97}"/>
              </a:ext>
            </a:extLst>
          </p:cNvPr>
          <p:cNvSpPr/>
          <p:nvPr/>
        </p:nvSpPr>
        <p:spPr>
          <a:xfrm>
            <a:off x="0" y="2111522"/>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Advice for Making Your Strongest Offer on a Home</a:t>
            </a:r>
          </a:p>
        </p:txBody>
      </p:sp>
      <p:sp>
        <p:nvSpPr>
          <p:cNvPr id="6" name="TextBox 5">
            <a:extLst>
              <a:ext uri="{FF2B5EF4-FFF2-40B4-BE49-F238E27FC236}">
                <a16:creationId xmlns:a16="http://schemas.microsoft.com/office/drawing/2014/main" id="{B7B0946E-B59E-F2CA-6FF1-FBC73C3507EE}"/>
              </a:ext>
            </a:extLst>
          </p:cNvPr>
          <p:cNvSpPr txBox="1"/>
          <p:nvPr/>
        </p:nvSpPr>
        <p:spPr>
          <a:xfrm>
            <a:off x="457200" y="3558072"/>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The housing market is competitive in many places right now because there aren't many homes for sale. If you're planning to buy a home this winter, here are some tips to help you make a strong offer.</a:t>
            </a:r>
          </a:p>
        </p:txBody>
      </p:sp>
      <p:sp>
        <p:nvSpPr>
          <p:cNvPr id="7" name="TextBox 6">
            <a:extLst>
              <a:ext uri="{FF2B5EF4-FFF2-40B4-BE49-F238E27FC236}">
                <a16:creationId xmlns:a16="http://schemas.microsoft.com/office/drawing/2014/main" id="{9CA18E3F-A221-6E43-8B57-0AD9CE2CD509}"/>
              </a:ext>
            </a:extLst>
          </p:cNvPr>
          <p:cNvSpPr txBox="1"/>
          <p:nvPr/>
        </p:nvSpPr>
        <p:spPr>
          <a:xfrm>
            <a:off x="1143000" y="4627355"/>
            <a:ext cx="6228515" cy="1731151"/>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1.  Lean on a Real Estate Professional</a:t>
            </a:r>
          </a:p>
          <a:p>
            <a:pPr fontAlgn="base">
              <a:lnSpc>
                <a:spcPct val="112000"/>
              </a:lnSpc>
              <a:spcAft>
                <a:spcPts val="1000"/>
              </a:spcAft>
            </a:pPr>
            <a:r>
              <a:rPr lang="en-US" sz="1250" dirty="0">
                <a:cs typeface="Arial"/>
              </a:rPr>
              <a:t>Rely on an agent who can support your goals and help you understand what’s happening in today’s housing market. Agents are experts in the local market and on the national trends too. They’ll use both of those areas of expertise to make sure you have all the information you need to move with confidence. </a:t>
            </a:r>
          </a:p>
          <a:p>
            <a:pPr fontAlgn="base">
              <a:lnSpc>
                <a:spcPct val="112000"/>
              </a:lnSpc>
              <a:spcAft>
                <a:spcPts val="1000"/>
              </a:spcAft>
            </a:pPr>
            <a:r>
              <a:rPr lang="en-US" sz="1250" dirty="0">
                <a:cs typeface="Arial"/>
              </a:rPr>
              <a:t>Plus, they know what’s worked for other buyers in your area and what sellers may be looking for in an offer. It may seem simple, but catering to what a seller needs can help your offer stand out. As an article from </a:t>
            </a:r>
            <a:r>
              <a:rPr lang="en-US" sz="1250" i="1" dirty="0">
                <a:cs typeface="Arial"/>
              </a:rPr>
              <a:t>Forbes</a:t>
            </a:r>
            <a:r>
              <a:rPr lang="en-US" sz="1250" dirty="0">
                <a:cs typeface="Arial"/>
              </a:rPr>
              <a:t> says:</a:t>
            </a:r>
          </a:p>
          <a:p>
            <a:pPr marL="461963" fontAlgn="base">
              <a:lnSpc>
                <a:spcPct val="112000"/>
              </a:lnSpc>
              <a:spcAft>
                <a:spcPts val="1000"/>
              </a:spcAft>
            </a:pPr>
            <a:r>
              <a:rPr lang="en-US" sz="1250" i="1" dirty="0">
                <a:solidFill>
                  <a:schemeClr val="bg2"/>
                </a:solidFill>
                <a:cs typeface="Arial"/>
              </a:rPr>
              <a:t>"Getting to know a local realtor where you’re hoping to buy can also potentially give you a crucial edge in a tight housing market.“</a:t>
            </a:r>
          </a:p>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2.  Get Pre-Approved for a Home Loan</a:t>
            </a:r>
          </a:p>
          <a:p>
            <a:pPr fontAlgn="base">
              <a:lnSpc>
                <a:spcPct val="112000"/>
              </a:lnSpc>
              <a:spcAft>
                <a:spcPts val="1000"/>
              </a:spcAft>
            </a:pPr>
            <a:r>
              <a:rPr lang="en-US" sz="1250" dirty="0">
                <a:cs typeface="Arial"/>
              </a:rPr>
              <a:t>Having a clear budget in mind is especially important right now given current affordability challenges. The best way to get a clear picture of what you can borrow is to work with a lender so you can get pre-approved for a home loan. </a:t>
            </a:r>
          </a:p>
          <a:p>
            <a:pPr fontAlgn="base">
              <a:lnSpc>
                <a:spcPct val="112000"/>
              </a:lnSpc>
              <a:spcAft>
                <a:spcPts val="1000"/>
              </a:spcAft>
            </a:pPr>
            <a:r>
              <a:rPr lang="en-US" sz="1250" dirty="0">
                <a:cs typeface="Arial"/>
              </a:rPr>
              <a:t>That’ll help you be more financially confident because you’ll have a better understanding of your numbers, and it also shows sellers you’re a serious buyer. And that can give you a competitive edge if you do get into a multiple offer scenario.</a:t>
            </a:r>
          </a:p>
        </p:txBody>
      </p:sp>
    </p:spTree>
    <p:extLst>
      <p:ext uri="{BB962C8B-B14F-4D97-AF65-F5344CB8AC3E}">
        <p14:creationId xmlns:p14="http://schemas.microsoft.com/office/powerpoint/2010/main" val="1686484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114501"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What’s Going On in the</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Housing Market Right Now?</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b="1" dirty="0">
                <a:solidFill>
                  <a:prstClr val="black"/>
                </a:solidFill>
                <a:ea typeface="Helvetica Neue" panose="02000503000000020004" pitchFamily="2" charset="0"/>
              </a:rPr>
              <a:t>	</a:t>
            </a:r>
            <a:r>
              <a:rPr lang="en-US" sz="1600" dirty="0">
                <a:ea typeface="Helvetica Neue" panose="02000503000000020004" pitchFamily="2" charset="0"/>
              </a:rPr>
              <a:t>Top Reasons To Own Your Home</a:t>
            </a:r>
            <a:endParaRPr lang="en-US" sz="1600" dirty="0">
              <a:solidFill>
                <a:prstClr val="black"/>
              </a:solidFill>
              <a:ea typeface="Helvetica Neue" panose="02000503000000020004" pitchFamily="2" charset="0"/>
            </a:endParaRPr>
          </a:p>
          <a:p>
            <a:pPr marL="411480" indent="-411480" defTabSz="909619">
              <a:lnSpc>
                <a:spcPct val="113999"/>
              </a:lnSpc>
              <a:spcBef>
                <a:spcPts val="1500"/>
              </a:spcBef>
              <a:buNone/>
              <a:defRPr/>
            </a:pPr>
            <a:r>
              <a:rPr lang="en-US" sz="1600" b="1" dirty="0">
                <a:solidFill>
                  <a:schemeClr val="tx2"/>
                </a:solidFill>
                <a:ea typeface="+mn-lt"/>
                <a:cs typeface="+mn-lt"/>
              </a:rPr>
              <a:t>7	</a:t>
            </a:r>
            <a:r>
              <a:rPr lang="en-US" sz="1600" dirty="0">
                <a:solidFill>
                  <a:prstClr val="black"/>
                </a:solidFill>
                <a:ea typeface="Helvetica Neue" panose="02000503000000020004" pitchFamily="2" charset="0"/>
              </a:rPr>
              <a:t>The Difference Between Renting and Buying a Home</a:t>
            </a:r>
            <a:endParaRPr lang="en-US" sz="1600" dirty="0">
              <a:ea typeface="Helvetica Neue" panose="02000503000000020004" pitchFamily="2" charset="0"/>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8	</a:t>
            </a:r>
            <a:r>
              <a:rPr lang="en-US" sz="1600" dirty="0">
                <a:ea typeface="Helvetica Neue" panose="02000503000000020004" pitchFamily="2" charset="0"/>
              </a:rPr>
              <a:t>The Return of Normal Seasonality for Home Price Appreciation</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mn-lt"/>
              </a:rPr>
              <a:t>10</a:t>
            </a:r>
            <a:r>
              <a:rPr lang="en-US" sz="1600" b="1" dirty="0">
                <a:solidFill>
                  <a:schemeClr val="tx2"/>
                </a:solidFill>
                <a:ea typeface="Helvetica Neue" panose="02000503000000020004" pitchFamily="2" charset="0"/>
              </a:rPr>
              <a:t>	</a:t>
            </a:r>
            <a:r>
              <a:rPr lang="en-US" sz="1600" dirty="0">
                <a:ea typeface="Helvetica Neue" panose="02000503000000020004" pitchFamily="2" charset="0"/>
              </a:rPr>
              <a:t>How Homeowner Net Worth Grows </a:t>
            </a:r>
            <a:br>
              <a:rPr lang="en-US" sz="1600" dirty="0">
                <a:ea typeface="Helvetica Neue" panose="02000503000000020004" pitchFamily="2" charset="0"/>
              </a:rPr>
            </a:br>
            <a:r>
              <a:rPr lang="en-US" sz="1600" dirty="0">
                <a:ea typeface="Helvetica Neue" panose="02000503000000020004" pitchFamily="2" charset="0"/>
              </a:rPr>
              <a:t>with Time</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11	</a:t>
            </a:r>
            <a:r>
              <a:rPr lang="en-US" sz="1600" dirty="0">
                <a:ea typeface="Helvetica Neue" panose="02000503000000020004" pitchFamily="2" charset="0"/>
              </a:rPr>
              <a:t>What Experts Project for Home Prices over the Next 5 Years</a:t>
            </a: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14	</a:t>
            </a:r>
            <a:r>
              <a:rPr lang="en-US" sz="1600" dirty="0">
                <a:ea typeface="Helvetica Neue" panose="02000503000000020004" pitchFamily="2" charset="0"/>
              </a:rPr>
              <a:t>The Impact of Changing Mortgage Rates</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15	</a:t>
            </a:r>
            <a:r>
              <a:rPr lang="en-US" sz="1600" dirty="0">
                <a:ea typeface="Helvetica Neue" panose="02000503000000020004" pitchFamily="2" charset="0"/>
              </a:rPr>
              <a:t>Ways To Overcome Affordability Challenges in Today’s Housing Market</a:t>
            </a:r>
          </a:p>
          <a:p>
            <a:pPr marL="419100" indent="-419100" defTabSz="909619">
              <a:lnSpc>
                <a:spcPct val="113999"/>
              </a:lnSpc>
              <a:spcBef>
                <a:spcPts val="1500"/>
              </a:spcBef>
              <a:buNone/>
              <a:defRPr/>
            </a:pPr>
            <a:r>
              <a:rPr lang="en-US" sz="1600" b="1" dirty="0">
                <a:solidFill>
                  <a:schemeClr val="tx2"/>
                </a:solidFill>
                <a:ea typeface="Helvetica Neue" panose="02000503000000020004" pitchFamily="2" charset="0"/>
              </a:rPr>
              <a:t>16	</a:t>
            </a:r>
            <a:r>
              <a:rPr lang="en-US" sz="1600" dirty="0">
                <a:ea typeface="Helvetica Neue" panose="02000503000000020004" pitchFamily="2" charset="0"/>
              </a:rPr>
              <a:t>Beginning with Pre-Approval</a:t>
            </a:r>
            <a:endParaRPr lang="en-US" sz="1600" dirty="0"/>
          </a:p>
          <a:p>
            <a:pPr marL="400050" indent="-393700" defTabSz="909619">
              <a:lnSpc>
                <a:spcPct val="114000"/>
              </a:lnSpc>
              <a:spcBef>
                <a:spcPts val="1500"/>
              </a:spcBef>
              <a:buNone/>
              <a:defRPr/>
            </a:pPr>
            <a:r>
              <a:rPr lang="en-US" sz="1600" b="1" dirty="0">
                <a:solidFill>
                  <a:schemeClr val="tx2"/>
                </a:solidFill>
                <a:ea typeface="Helvetica Neue" panose="02000503000000020004" pitchFamily="2" charset="0"/>
              </a:rPr>
              <a:t>18	</a:t>
            </a:r>
            <a:r>
              <a:rPr lang="en-US" sz="1600" dirty="0">
                <a:ea typeface="Helvetica Neue" panose="02000503000000020004" pitchFamily="2" charset="0"/>
              </a:rPr>
              <a:t>Things To Avoid After Applying</a:t>
            </a:r>
            <a:br>
              <a:rPr lang="en-US" sz="1600" dirty="0">
                <a:ea typeface="Helvetica Neue" panose="02000503000000020004" pitchFamily="2" charset="0"/>
              </a:rPr>
            </a:br>
            <a:r>
              <a:rPr lang="en-US" sz="1600" dirty="0">
                <a:ea typeface="Helvetica Neue" panose="02000503000000020004" pitchFamily="2" charset="0"/>
              </a:rPr>
              <a:t>for a Mortgage</a:t>
            </a:r>
            <a:endParaRPr lang="en-US" sz="1600" dirty="0">
              <a:ea typeface="Helvetica Neue" panose="02000503000000020004" pitchFamily="2" charset="0"/>
              <a:cs typeface="Arial"/>
            </a:endParaRPr>
          </a:p>
          <a:p>
            <a:pPr marL="400050" indent="-393700" defTabSz="909619">
              <a:lnSpc>
                <a:spcPct val="114000"/>
              </a:lnSpc>
              <a:spcBef>
                <a:spcPts val="1500"/>
              </a:spcBef>
              <a:buNone/>
              <a:tabLst>
                <a:tab pos="284163" algn="l"/>
              </a:tabLst>
              <a:defRPr/>
            </a:pPr>
            <a:r>
              <a:rPr lang="en-US" sz="1600" b="1" dirty="0">
                <a:solidFill>
                  <a:schemeClr val="tx2"/>
                </a:solidFill>
                <a:ea typeface="Helvetica Neue" panose="02000503000000020004" pitchFamily="2" charset="0"/>
              </a:rPr>
              <a:t>19		</a:t>
            </a:r>
            <a:r>
              <a:rPr lang="en-US" sz="1600" dirty="0">
                <a:ea typeface="Helvetica Neue" panose="02000503000000020004" pitchFamily="2" charset="0"/>
              </a:rPr>
              <a:t>Advice for Making Your Strongest Offer</a:t>
            </a:r>
            <a:br>
              <a:rPr lang="en-US" sz="1600" dirty="0">
                <a:ea typeface="Helvetica Neue" panose="02000503000000020004" pitchFamily="2" charset="0"/>
              </a:rPr>
            </a:br>
            <a:r>
              <a:rPr lang="en-US" sz="1600" dirty="0">
                <a:ea typeface="Helvetica Neue" panose="02000503000000020004" pitchFamily="2" charset="0"/>
              </a:rPr>
              <a:t>on a Home</a:t>
            </a: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21	</a:t>
            </a:r>
            <a:r>
              <a:rPr lang="en-US" sz="1600" dirty="0">
                <a:ea typeface="Helvetica Neue" panose="02000503000000020004" pitchFamily="2" charset="0"/>
              </a:rPr>
              <a:t>Why You Need a True Expert in Today’s Housing Market</a:t>
            </a:r>
          </a:p>
        </p:txBody>
      </p:sp>
      <p:pic>
        <p:nvPicPr>
          <p:cNvPr id="3" name="Picture 2" descr="A family walking a dog and a dog&#10;&#10;Description automatically generated">
            <a:extLst>
              <a:ext uri="{FF2B5EF4-FFF2-40B4-BE49-F238E27FC236}">
                <a16:creationId xmlns:a16="http://schemas.microsoft.com/office/drawing/2014/main" id="{C7DCE71A-5939-DC0B-5EAD-24C4E690E5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2590801" cy="10058400"/>
          </a:xfrm>
          <a:prstGeom prst="rect">
            <a:avLst/>
          </a:prstGeom>
        </p:spPr>
      </p:pic>
      <p:pic>
        <p:nvPicPr>
          <p:cNvPr id="4" name="Picture 3" descr="A person and person sitting on a chair&#10;&#10;Description automatically generated">
            <a:extLst>
              <a:ext uri="{FF2B5EF4-FFF2-40B4-BE49-F238E27FC236}">
                <a16:creationId xmlns:a16="http://schemas.microsoft.com/office/drawing/2014/main" id="{3ADD29AC-48F7-FEF3-A4F8-25F939FF87D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2590801" cy="10058400"/>
          </a:xfrm>
          <a:prstGeom prst="rect">
            <a:avLst/>
          </a:prstGeom>
        </p:spPr>
      </p:pic>
    </p:spTree>
    <p:extLst>
      <p:ext uri="{BB962C8B-B14F-4D97-AF65-F5344CB8AC3E}">
        <p14:creationId xmlns:p14="http://schemas.microsoft.com/office/powerpoint/2010/main" val="2332488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20</a:t>
            </a:fld>
            <a:endParaRPr lang="es-US" dirty="0"/>
          </a:p>
        </p:txBody>
      </p:sp>
      <p:sp>
        <p:nvSpPr>
          <p:cNvPr id="2" name="TextBox 1">
            <a:extLst>
              <a:ext uri="{FF2B5EF4-FFF2-40B4-BE49-F238E27FC236}">
                <a16:creationId xmlns:a16="http://schemas.microsoft.com/office/drawing/2014/main" id="{3C463F54-4F1F-BEA6-1D13-2D5A0C14867E}"/>
              </a:ext>
            </a:extLst>
          </p:cNvPr>
          <p:cNvSpPr txBox="1"/>
          <p:nvPr/>
        </p:nvSpPr>
        <p:spPr>
          <a:xfrm>
            <a:off x="1142999" y="2739925"/>
            <a:ext cx="6172005" cy="2068948"/>
          </a:xfrm>
          <a:prstGeom prst="rect">
            <a:avLst/>
          </a:prstGeom>
          <a:noFill/>
        </p:spPr>
        <p:txBody>
          <a:bodyPr wrap="square" lIns="0" tIns="320040" rIns="0" bIns="0" numCol="1" spcCol="457200" rtlCol="0" anchor="t">
            <a:noAutofit/>
          </a:bodyPr>
          <a:lstStyle/>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3.  Make a Fair Offer</a:t>
            </a:r>
          </a:p>
          <a:p>
            <a:pPr fontAlgn="base">
              <a:lnSpc>
                <a:spcPct val="112000"/>
              </a:lnSpc>
              <a:spcAft>
                <a:spcPts val="1000"/>
              </a:spcAft>
            </a:pPr>
            <a:r>
              <a:rPr lang="en-US" sz="1250" dirty="0"/>
              <a:t>It’s only natural to want the best deal you can get on a home. However, submitting an offer that’s too low does have some risks. You don’t want to make an offer that will be tossed out as soon as it’s received just to see if it sticks. As </a:t>
            </a:r>
            <a:r>
              <a:rPr lang="en-US" sz="1250" i="1" dirty="0"/>
              <a:t>Realtor.com </a:t>
            </a:r>
            <a:r>
              <a:rPr lang="en-US" sz="1250" dirty="0"/>
              <a:t>explains:</a:t>
            </a:r>
          </a:p>
          <a:p>
            <a:pPr marL="461963" fontAlgn="base">
              <a:lnSpc>
                <a:spcPct val="112000"/>
              </a:lnSpc>
              <a:spcAft>
                <a:spcPts val="1000"/>
              </a:spcAft>
            </a:pPr>
            <a:r>
              <a:rPr lang="en-US" sz="1250" i="1" dirty="0">
                <a:solidFill>
                  <a:schemeClr val="bg2"/>
                </a:solidFill>
                <a:cs typeface="Arial"/>
              </a:rPr>
              <a:t>“. . . an offer price that’s significantly lower than the listing price, is often rejected by sellers who feel insulted . . . if a seller is offended by a buyer or isn’t taking the buyer seriously, there’s not much you, or the real estate agent, can do.”</a:t>
            </a:r>
          </a:p>
          <a:p>
            <a:pPr fontAlgn="base">
              <a:lnSpc>
                <a:spcPct val="112000"/>
              </a:lnSpc>
              <a:spcAft>
                <a:spcPts val="1000"/>
              </a:spcAft>
            </a:pPr>
            <a:r>
              <a:rPr lang="en-US" sz="1250" dirty="0"/>
              <a:t>The expertise your agent brings to this part of the process will help you stay competitive and find a price that’s fair to you and the seller.</a:t>
            </a:r>
          </a:p>
          <a:p>
            <a:pPr fontAlgn="base">
              <a:lnSpc>
                <a:spcPct val="112000"/>
              </a:lnSpc>
              <a:spcAft>
                <a:spcPts val="1000"/>
              </a:spcAft>
            </a:pPr>
            <a:r>
              <a:rPr lang="en-US" sz="1500" b="1" dirty="0">
                <a:solidFill>
                  <a:srgbClr val="00B0F0"/>
                </a:solidFill>
                <a:latin typeface="Arial" panose="020B0604020202020204" pitchFamily="34" charset="0"/>
                <a:cs typeface="Arial" panose="020B0604020202020204" pitchFamily="34" charset="0"/>
              </a:rPr>
              <a:t>4.  Trust Your Agent’s Expertise Throughout Negotiations</a:t>
            </a:r>
          </a:p>
          <a:p>
            <a:pPr fontAlgn="base">
              <a:lnSpc>
                <a:spcPct val="112000"/>
              </a:lnSpc>
              <a:spcAft>
                <a:spcPts val="1000"/>
              </a:spcAft>
            </a:pPr>
            <a:r>
              <a:rPr lang="en-US" sz="1250" dirty="0"/>
              <a:t>Over the past few years, some buyers skipped home inspections or didn’t ask for concessions from the seller in order to submit the winning bid on a home. An article from </a:t>
            </a:r>
            <a:r>
              <a:rPr lang="en-US" sz="1250" i="1" dirty="0"/>
              <a:t>Bankrate</a:t>
            </a:r>
            <a:r>
              <a:rPr lang="en-US" sz="1250" dirty="0"/>
              <a:t> explains this isn’t happening as often today and that’s good news:</a:t>
            </a:r>
          </a:p>
          <a:p>
            <a:pPr marL="461963" fontAlgn="base">
              <a:lnSpc>
                <a:spcPct val="112000"/>
              </a:lnSpc>
              <a:spcAft>
                <a:spcPts val="1000"/>
              </a:spcAft>
            </a:pPr>
            <a:r>
              <a:rPr lang="en-US" sz="1250" i="1" dirty="0">
                <a:solidFill>
                  <a:schemeClr val="bg2"/>
                </a:solidFill>
                <a:cs typeface="Arial"/>
              </a:rPr>
              <a:t>“It’s in the buyer’s best interest to have a home inspected . . . Inspections alert you to existing or potential problems with the home, giving you not just an early heads up but also a useful negotiating tactic.”</a:t>
            </a:r>
          </a:p>
          <a:p>
            <a:pPr fontAlgn="base">
              <a:lnSpc>
                <a:spcPct val="112000"/>
              </a:lnSpc>
              <a:spcAft>
                <a:spcPts val="1000"/>
              </a:spcAft>
            </a:pPr>
            <a:r>
              <a:rPr lang="en-US" sz="1250" dirty="0"/>
              <a:t>Fortunately, today’s market is different, and you may have more negotiating power than before. When putting together an offer, your trusted real estate advisor will help you think through what levers to pull and which ones you may not want to compromise on.</a:t>
            </a:r>
          </a:p>
        </p:txBody>
      </p:sp>
      <p:graphicFrame>
        <p:nvGraphicFramePr>
          <p:cNvPr id="4" name="Table 10">
            <a:extLst>
              <a:ext uri="{FF2B5EF4-FFF2-40B4-BE49-F238E27FC236}">
                <a16:creationId xmlns:a16="http://schemas.microsoft.com/office/drawing/2014/main" id="{84DE9983-D483-E573-531C-77B573F9F945}"/>
              </a:ext>
            </a:extLst>
          </p:cNvPr>
          <p:cNvGraphicFramePr>
            <a:graphicFrameLocks noGrp="1"/>
          </p:cNvGraphicFramePr>
          <p:nvPr>
            <p:extLst>
              <p:ext uri="{D42A27DB-BD31-4B8C-83A1-F6EECF244321}">
                <p14:modId xmlns:p14="http://schemas.microsoft.com/office/powerpoint/2010/main" val="1340635642"/>
              </p:ext>
            </p:extLst>
          </p:nvPr>
        </p:nvGraphicFramePr>
        <p:xfrm>
          <a:off x="470451" y="8625817"/>
          <a:ext cx="6844553" cy="750697"/>
        </p:xfrm>
        <a:graphic>
          <a:graphicData uri="http://schemas.openxmlformats.org/drawingml/2006/table">
            <a:tbl>
              <a:tblPr firstRow="1" bandRow="1">
                <a:tableStyleId>{5C22544A-7EE6-4342-B048-85BDC9FD1C3A}</a:tableStyleId>
              </a:tblPr>
              <a:tblGrid>
                <a:gridCol w="6844553">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When you go to buy a home this winter, let's talk so you can have an expert on your team to help you make your top offer.</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5" name="Picture 4" descr="A chair next to a table&#10;&#10;Description automatically generated">
            <a:extLst>
              <a:ext uri="{FF2B5EF4-FFF2-40B4-BE49-F238E27FC236}">
                <a16:creationId xmlns:a16="http://schemas.microsoft.com/office/drawing/2014/main" id="{3D0F3B23-EDE5-222B-8FC3-71737C76C74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 y="0"/>
            <a:ext cx="7772400" cy="2737002"/>
          </a:xfrm>
          <a:prstGeom prst="rect">
            <a:avLst/>
          </a:prstGeom>
        </p:spPr>
      </p:pic>
    </p:spTree>
    <p:extLst>
      <p:ext uri="{BB962C8B-B14F-4D97-AF65-F5344CB8AC3E}">
        <p14:creationId xmlns:p14="http://schemas.microsoft.com/office/powerpoint/2010/main" val="361588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looking out a window&#10;&#10;Description automatically generated">
            <a:extLst>
              <a:ext uri="{FF2B5EF4-FFF2-40B4-BE49-F238E27FC236}">
                <a16:creationId xmlns:a16="http://schemas.microsoft.com/office/drawing/2014/main" id="{FD1EBA99-3B4B-815D-C7D0-4C5D4B4551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65"/>
          <a:stretch/>
        </p:blipFill>
        <p:spPr>
          <a:xfrm>
            <a:off x="0" y="0"/>
            <a:ext cx="7772400" cy="4947105"/>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4947105"/>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In today's fast-changing housing market, having a trusted real estate agent is more important than ever. It’s essential to work with an agent who can guide you through every step of the process.</a:t>
            </a:r>
          </a:p>
          <a:p>
            <a:pPr>
              <a:lnSpc>
                <a:spcPct val="114000"/>
              </a:lnSpc>
              <a:spcAft>
                <a:spcPts val="1000"/>
              </a:spcAft>
            </a:pPr>
            <a:endParaRPr lang="en-US" sz="1500" i="1" dirty="0">
              <a:solidFill>
                <a:schemeClr val="bg2"/>
              </a:solidFill>
              <a:latin typeface="Georgia" panose="02040502050405020303" pitchFamily="18" charset="0"/>
            </a:endParaRPr>
          </a:p>
          <a:p>
            <a:pPr>
              <a:lnSpc>
                <a:spcPct val="114000"/>
              </a:lnSpc>
              <a:spcAft>
                <a:spcPts val="1000"/>
              </a:spcAft>
            </a:pPr>
            <a:endParaRPr lang="en-US" sz="1500" i="1" dirty="0">
              <a:solidFill>
                <a:schemeClr val="bg2"/>
              </a:solidFill>
              <a:latin typeface="Georgia" panose="02040502050405020303" pitchFamily="18" charset="0"/>
            </a:endParaRPr>
          </a:p>
        </p:txBody>
      </p:sp>
      <p:sp>
        <p:nvSpPr>
          <p:cNvPr id="8" name="Rectangle 7">
            <a:extLst>
              <a:ext uri="{FF2B5EF4-FFF2-40B4-BE49-F238E27FC236}">
                <a16:creationId xmlns:a16="http://schemas.microsoft.com/office/drawing/2014/main" id="{CFC07FC6-668C-C347-A8F7-4099C75CB944}"/>
              </a:ext>
            </a:extLst>
          </p:cNvPr>
          <p:cNvSpPr/>
          <p:nvPr/>
        </p:nvSpPr>
        <p:spPr>
          <a:xfrm>
            <a:off x="0" y="3500555"/>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Why You Need a True Expert in Today’s Housing Market</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21</a:t>
            </a:fld>
            <a:endParaRPr lang="en-US" dirty="0"/>
          </a:p>
        </p:txBody>
      </p:sp>
      <p:sp>
        <p:nvSpPr>
          <p:cNvPr id="2" name="Rectangle 1">
            <a:extLst>
              <a:ext uri="{FF2B5EF4-FFF2-40B4-BE49-F238E27FC236}">
                <a16:creationId xmlns:a16="http://schemas.microsoft.com/office/drawing/2014/main" id="{D8E36673-A58F-264C-9E5A-E89D0B9BA08E}"/>
              </a:ext>
            </a:extLst>
          </p:cNvPr>
          <p:cNvSpPr/>
          <p:nvPr/>
        </p:nvSpPr>
        <p:spPr>
          <a:xfrm>
            <a:off x="382251" y="6271345"/>
            <a:ext cx="7052870" cy="3211392"/>
          </a:xfrm>
          <a:prstGeom prst="rect">
            <a:avLst/>
          </a:prstGeom>
        </p:spPr>
        <p:txBody>
          <a:bodyPr wrap="square">
            <a:spAutoFit/>
          </a:bodyPr>
          <a:lstStyle/>
          <a:p>
            <a:pPr>
              <a:lnSpc>
                <a:spcPct val="110000"/>
              </a:lnSpc>
              <a:spcAft>
                <a:spcPts val="1000"/>
              </a:spcAft>
            </a:pPr>
            <a:r>
              <a:rPr lang="en-US" sz="1250" dirty="0"/>
              <a:t>The reality is, not all agents operate the same way. To truly make a powerful and confident decision as you buy a home, you need a real estate expert who uses their knowledge of what’s really happening with home prices, housing supply, industry projections, and more to give you the best possible advice. Someone who can provide clarity and trust like that is essential to your success. Jay Thompson, Real Estate Industry Consultant, explains:</a:t>
            </a:r>
          </a:p>
          <a:p>
            <a:pPr marL="457200">
              <a:lnSpc>
                <a:spcPct val="110000"/>
              </a:lnSpc>
              <a:spcAft>
                <a:spcPts val="1000"/>
              </a:spcAft>
            </a:pPr>
            <a:r>
              <a:rPr lang="en-US" sz="1250" i="1" dirty="0">
                <a:solidFill>
                  <a:schemeClr val="bg2"/>
                </a:solidFill>
              </a:rPr>
              <a:t>“Housing market headlines are everywhere. Many are quite sensational, ending with exclamation points or predicting impending doom for the industry. </a:t>
            </a:r>
            <a:r>
              <a:rPr lang="en-US" sz="1250" b="1" i="1" dirty="0">
                <a:solidFill>
                  <a:schemeClr val="bg2"/>
                </a:solidFill>
              </a:rPr>
              <a:t>Clickbait, the sensationalizing of headlines and content, has been an issue since the dawn of the internet, and housing news is not immune to it</a:t>
            </a:r>
            <a:r>
              <a:rPr lang="en-US" sz="1250" i="1" dirty="0">
                <a:solidFill>
                  <a:schemeClr val="bg2"/>
                </a:solidFill>
              </a:rPr>
              <a:t>.”</a:t>
            </a:r>
            <a:endParaRPr lang="en-US" sz="1250" dirty="0"/>
          </a:p>
          <a:p>
            <a:pPr>
              <a:lnSpc>
                <a:spcPct val="110000"/>
              </a:lnSpc>
              <a:spcAft>
                <a:spcPts val="1000"/>
              </a:spcAft>
            </a:pPr>
            <a:r>
              <a:rPr lang="en-US" sz="1250" dirty="0"/>
              <a:t>Unfortunately, when information in the media isn’t clear, it can generate a lot of fear and uncertainty in the market. As Jason </a:t>
            </a:r>
            <a:r>
              <a:rPr lang="en-US" sz="1250" dirty="0" err="1"/>
              <a:t>Lewris</a:t>
            </a:r>
            <a:r>
              <a:rPr lang="en-US" sz="1250" dirty="0"/>
              <a:t>, Co-Founder and Chief Data Officer at </a:t>
            </a:r>
            <a:r>
              <a:rPr lang="en-US" sz="1250" i="1" dirty="0" err="1"/>
              <a:t>Parcl</a:t>
            </a:r>
            <a:r>
              <a:rPr lang="en-US" sz="1250" dirty="0"/>
              <a:t>, says:</a:t>
            </a:r>
          </a:p>
          <a:p>
            <a:pPr marL="457200">
              <a:lnSpc>
                <a:spcPct val="110000"/>
              </a:lnSpc>
              <a:spcAft>
                <a:spcPts val="1000"/>
              </a:spcAft>
            </a:pPr>
            <a:r>
              <a:rPr lang="en-US" sz="1250" i="1" dirty="0">
                <a:solidFill>
                  <a:schemeClr val="bg2"/>
                </a:solidFill>
              </a:rPr>
              <a:t>“In the absence of trustworthy, up-to-date information, real estate decisions are increasingly being driven by fear, uncertainty, and doubt.”</a:t>
            </a:r>
          </a:p>
        </p:txBody>
      </p:sp>
    </p:spTree>
    <p:extLst>
      <p:ext uri="{BB962C8B-B14F-4D97-AF65-F5344CB8AC3E}">
        <p14:creationId xmlns:p14="http://schemas.microsoft.com/office/powerpoint/2010/main" val="3172431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22</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2154092566"/>
              </p:ext>
            </p:extLst>
          </p:nvPr>
        </p:nvGraphicFramePr>
        <p:xfrm>
          <a:off x="470646" y="8409036"/>
          <a:ext cx="2986790" cy="977011"/>
        </p:xfrm>
        <a:graphic>
          <a:graphicData uri="http://schemas.openxmlformats.org/drawingml/2006/table">
            <a:tbl>
              <a:tblPr firstRow="1" bandRow="1">
                <a:tableStyleId>{5C22544A-7EE6-4342-B048-85BDC9FD1C3A}</a:tableStyleId>
              </a:tblPr>
              <a:tblGrid>
                <a:gridCol w="298679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 want sound advice and trusted information about the housing market, reach out.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6" name="TextBox 5">
            <a:extLst>
              <a:ext uri="{FF2B5EF4-FFF2-40B4-BE49-F238E27FC236}">
                <a16:creationId xmlns:a16="http://schemas.microsoft.com/office/drawing/2014/main" id="{ADF4D003-23B3-2245-A0FC-3101599455D8}"/>
              </a:ext>
            </a:extLst>
          </p:cNvPr>
          <p:cNvSpPr txBox="1"/>
          <p:nvPr/>
        </p:nvSpPr>
        <p:spPr>
          <a:xfrm>
            <a:off x="457199" y="342897"/>
            <a:ext cx="2986790" cy="5708768"/>
          </a:xfrm>
          <a:prstGeom prst="rect">
            <a:avLst/>
          </a:prstGeom>
          <a:noFill/>
        </p:spPr>
        <p:txBody>
          <a:bodyPr wrap="square" lIns="0" tIns="320040" rIns="0" bIns="0" rtlCol="0" anchor="t">
            <a:noAutofit/>
          </a:bodyPr>
          <a:lstStyle/>
          <a:p>
            <a:pPr algn="l" fontAlgn="base"/>
            <a:r>
              <a:rPr lang="en-US" sz="1250" b="0" i="0" dirty="0">
                <a:effectLst/>
              </a:rPr>
              <a:t>But it doesn’t have to be that way. Buying a home is a big decision, and it should be one you feel confident making. You can lean on an expert to help you separate fact from fiction and get the answers </a:t>
            </a:r>
            <a:br>
              <a:rPr lang="en-US" sz="1250" b="0" i="0" dirty="0">
                <a:effectLst/>
              </a:rPr>
            </a:br>
            <a:r>
              <a:rPr lang="en-US" sz="1250" b="0" i="0" dirty="0">
                <a:effectLst/>
              </a:rPr>
              <a:t>you need.</a:t>
            </a:r>
          </a:p>
          <a:p>
            <a:pPr algn="l" fontAlgn="base"/>
            <a:endParaRPr lang="en-US" sz="1250" b="0" i="0" dirty="0">
              <a:effectLst/>
            </a:endParaRPr>
          </a:p>
          <a:p>
            <a:pPr algn="l" fontAlgn="base"/>
            <a:r>
              <a:rPr lang="en-US" sz="1250" b="1" i="0" dirty="0">
                <a:effectLst/>
              </a:rPr>
              <a:t>The right agent can assist you in figuring out what’s going on at the national level and in your local area. </a:t>
            </a:r>
          </a:p>
          <a:p>
            <a:pPr algn="l" fontAlgn="base"/>
            <a:endParaRPr lang="en-US" sz="1250" b="1" dirty="0"/>
          </a:p>
          <a:p>
            <a:pPr algn="l" fontAlgn="base"/>
            <a:r>
              <a:rPr lang="en-US" sz="1250" b="0" i="0" dirty="0">
                <a:effectLst/>
              </a:rPr>
              <a:t>They can debunk headlines using data you can trust. Experts have in-depth knowledge of the industry and can provide context, so you know how current trends compare to the normal ebbs and flows in the housing market, historical data, and more.</a:t>
            </a:r>
          </a:p>
          <a:p>
            <a:pPr algn="l" fontAlgn="base"/>
            <a:endParaRPr lang="en-US" sz="1250" b="0" i="0" dirty="0">
              <a:effectLst/>
            </a:endParaRPr>
          </a:p>
          <a:p>
            <a:pPr algn="l" fontAlgn="base"/>
            <a:r>
              <a:rPr lang="en-US" sz="1250" b="0" i="0" dirty="0">
                <a:effectLst/>
              </a:rPr>
              <a:t>Then, to make sure you have the full picture, an agent can tell you if your local area is following the national trend or if they’re seeing something different in your market. Together, you can use all that information to make the best possible decision.</a:t>
            </a:r>
          </a:p>
          <a:p>
            <a:pPr algn="l" fontAlgn="base"/>
            <a:endParaRPr lang="en-US" sz="1250" b="0" i="0" dirty="0">
              <a:effectLst/>
            </a:endParaRPr>
          </a:p>
          <a:p>
            <a:pPr algn="l" fontAlgn="base"/>
            <a:r>
              <a:rPr lang="en-US" sz="1250" b="0" i="0" dirty="0">
                <a:effectLst/>
              </a:rPr>
              <a:t>After all, making a move is a potentially life-changing milestone. It should be something you feel ready for and excited about. And that’s where a trusted expert comes in.</a:t>
            </a:r>
          </a:p>
        </p:txBody>
      </p:sp>
      <p:pic>
        <p:nvPicPr>
          <p:cNvPr id="2" name="Picture 1" descr="A person holding a key and smiling at a person&#10;&#10;Description automatically generated">
            <a:extLst>
              <a:ext uri="{FF2B5EF4-FFF2-40B4-BE49-F238E27FC236}">
                <a16:creationId xmlns:a16="http://schemas.microsoft.com/office/drawing/2014/main" id="{111AD314-70C4-9950-6FD9-B242089592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99057" y="0"/>
            <a:ext cx="2973343" cy="10058400"/>
          </a:xfrm>
          <a:prstGeom prst="rect">
            <a:avLst/>
          </a:prstGeom>
        </p:spPr>
      </p:pic>
      <p:pic>
        <p:nvPicPr>
          <p:cNvPr id="3" name="Picture 2" descr="A group of people standing in a room&#10;&#10;Description automatically generated">
            <a:extLst>
              <a:ext uri="{FF2B5EF4-FFF2-40B4-BE49-F238E27FC236}">
                <a16:creationId xmlns:a16="http://schemas.microsoft.com/office/drawing/2014/main" id="{3FB8DD32-E2DE-6643-C87F-701DB4D1C8D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85611" y="0"/>
            <a:ext cx="2986790" cy="10058400"/>
          </a:xfrm>
          <a:prstGeom prst="rect">
            <a:avLst/>
          </a:prstGeom>
        </p:spPr>
      </p:pic>
    </p:spTree>
    <p:extLst>
      <p:ext uri="{BB962C8B-B14F-4D97-AF65-F5344CB8AC3E}">
        <p14:creationId xmlns:p14="http://schemas.microsoft.com/office/powerpoint/2010/main" val="3040424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ffee cup and a plant on a table&#10;&#10;Description automatically generated">
            <a:extLst>
              <a:ext uri="{FF2B5EF4-FFF2-40B4-BE49-F238E27FC236}">
                <a16:creationId xmlns:a16="http://schemas.microsoft.com/office/drawing/2014/main" id="{26FDE3C2-CA1D-0791-F162-457480F75E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7772400" cy="10058400"/>
          </a:xfrm>
          <a:prstGeom prst="rect">
            <a:avLst/>
          </a:prstGeom>
        </p:spPr>
      </p:pic>
      <p:sp>
        <p:nvSpPr>
          <p:cNvPr id="9" name="Rectangle 8">
            <a:extLst>
              <a:ext uri="{FF2B5EF4-FFF2-40B4-BE49-F238E27FC236}">
                <a16:creationId xmlns:a16="http://schemas.microsoft.com/office/drawing/2014/main" id="{42F93B77-6213-6742-AD56-7CF710284085}"/>
              </a:ext>
            </a:extLst>
          </p:cNvPr>
          <p:cNvSpPr/>
          <p:nvPr/>
        </p:nvSpPr>
        <p:spPr>
          <a:xfrm>
            <a:off x="-1" y="0"/>
            <a:ext cx="7772400" cy="4611757"/>
          </a:xfrm>
          <a:prstGeom prst="rect">
            <a:avLst/>
          </a:prstGeom>
          <a:gradFill flip="none" rotWithShape="1">
            <a:gsLst>
              <a:gs pos="0">
                <a:schemeClr val="tx1"/>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701966"/>
            <a:ext cx="6858000" cy="2976071"/>
          </a:xfrm>
          <a:prstGeom prst="rect">
            <a:avLst/>
          </a:prstGeom>
          <a:noFill/>
        </p:spPr>
        <p:txBody>
          <a:bodyPr wrap="square" lIns="0" tIns="0" rIns="0" bIns="0" rtlCol="0" anchor="t">
            <a:spAutoFit/>
          </a:bodyPr>
          <a:lstStyle/>
          <a:p>
            <a:pPr>
              <a:lnSpc>
                <a:spcPct val="113000"/>
              </a:lnSpc>
              <a:spcAft>
                <a:spcPts val="2000"/>
              </a:spcAft>
            </a:pPr>
            <a:r>
              <a:rPr lang="en-US" sz="2400" i="1" dirty="0">
                <a:solidFill>
                  <a:schemeClr val="accent6"/>
                </a:solidFill>
                <a:latin typeface="Georgia" panose="02040502050405020303" pitchFamily="18" charset="0"/>
              </a:rPr>
              <a:t>“</a:t>
            </a:r>
            <a:r>
              <a:rPr lang="en-US" sz="2400" b="0" i="1" dirty="0">
                <a:solidFill>
                  <a:schemeClr val="accent6"/>
                </a:solidFill>
                <a:effectLst/>
                <a:latin typeface="Georgia" panose="02040502050405020303" pitchFamily="18" charset="0"/>
              </a:rPr>
              <a:t>A good buyer's agent can act as a guide on your homebuying journey. They'll show you properties that fit your criteria, help you craft a competitive offer, negotiate on your behalf and generally provide you with knowledge and support throughout the homebuying process.”</a:t>
            </a:r>
            <a:endParaRPr lang="en-US" sz="2400" i="1" dirty="0">
              <a:solidFill>
                <a:schemeClr val="accent6"/>
              </a:solidFill>
              <a:latin typeface="Georgia" panose="02040502050405020303" pitchFamily="18" charset="0"/>
            </a:endParaRPr>
          </a:p>
          <a:p>
            <a:pPr>
              <a:spcAft>
                <a:spcPts val="2000"/>
              </a:spcAft>
            </a:pPr>
            <a:r>
              <a:rPr lang="en-US" sz="1400">
                <a:solidFill>
                  <a:schemeClr val="bg1"/>
                </a:solidFill>
                <a:latin typeface="Arial"/>
                <a:ea typeface="Open Sans"/>
                <a:cs typeface="Arial"/>
              </a:rPr>
              <a:t>- </a:t>
            </a:r>
            <a:r>
              <a:rPr lang="en-US" sz="1400" i="1">
                <a:solidFill>
                  <a:schemeClr val="bg1"/>
                </a:solidFill>
                <a:latin typeface="Arial"/>
                <a:ea typeface="Open Sans"/>
                <a:cs typeface="Arial"/>
              </a:rPr>
              <a:t>NerdWallet</a:t>
            </a:r>
            <a:endParaRPr lang="en-US" sz="1400" i="1" dirty="0">
              <a:solidFill>
                <a:schemeClr val="bg1"/>
              </a:solidFill>
              <a:latin typeface="Arial"/>
              <a:ea typeface="Open Sans"/>
              <a:cs typeface="Arial"/>
            </a:endParaRPr>
          </a:p>
        </p:txBody>
      </p:sp>
      <p:sp>
        <p:nvSpPr>
          <p:cNvPr id="5" name="Slide Number Placeholder 13">
            <a:extLst>
              <a:ext uri="{FF2B5EF4-FFF2-40B4-BE49-F238E27FC236}">
                <a16:creationId xmlns:a16="http://schemas.microsoft.com/office/drawing/2014/main" id="{8C85B631-98E2-FDD6-00FE-6C7A4D9F50F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23</a:t>
            </a:fld>
            <a:endParaRPr lang="en-US" dirty="0"/>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3813"/>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rPr>
              <a:t>Let’s Chat.</a:t>
            </a: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065">
              <a:lnSpc>
                <a:spcPts val="3200"/>
              </a:lnSpc>
              <a:spcBef>
                <a:spcPts val="99"/>
              </a:spcBef>
            </a:pPr>
            <a:r>
              <a:rPr lang="en-US" sz="1600" b="1" spc="100" dirty="0">
                <a:solidFill>
                  <a:schemeClr val="bg1"/>
                </a:solidFill>
                <a:latin typeface="Arial"/>
                <a:ea typeface="Helvetica Neue Light" panose="02000403000000020004" pitchFamily="2" charset="0"/>
                <a:cs typeface="Arial"/>
              </a:rPr>
              <a:t>WINTER</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2024</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EDITION</a:t>
            </a:r>
            <a:endParaRPr lang="en-US" dirty="0">
              <a:solidFill>
                <a:schemeClr val="bg1"/>
              </a:solidFill>
              <a:latin typeface="Arial"/>
              <a:cs typeface="Arial"/>
            </a:endParaRPr>
          </a:p>
        </p:txBody>
      </p:sp>
      <p:sp>
        <p:nvSpPr>
          <p:cNvPr id="11" name="Rectangle 10">
            <a:extLst>
              <a:ext uri="{FF2B5EF4-FFF2-40B4-BE49-F238E27FC236}">
                <a16:creationId xmlns:a16="http://schemas.microsoft.com/office/drawing/2014/main" id="{4DB66C74-A28C-4C4B-BE36-C331A53B4A83}"/>
              </a:ext>
            </a:extLst>
          </p:cNvPr>
          <p:cNvSpPr/>
          <p:nvPr/>
        </p:nvSpPr>
        <p:spPr>
          <a:xfrm>
            <a:off x="7319970"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buying your new home.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4F233F1-EE71-097B-03EF-FDAD3CCAF9B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31485" y="9477301"/>
            <a:ext cx="476264" cy="476264"/>
          </a:xfrm>
          <a:prstGeom prst="rect">
            <a:avLst/>
          </a:prstGeom>
        </p:spPr>
      </p:pic>
      <p:pic>
        <p:nvPicPr>
          <p:cNvPr id="3" name="Picture 2">
            <a:extLst>
              <a:ext uri="{FF2B5EF4-FFF2-40B4-BE49-F238E27FC236}">
                <a16:creationId xmlns:a16="http://schemas.microsoft.com/office/drawing/2014/main" id="{397541CD-FFD9-5521-7A60-C7CBB0BA0CC9}"/>
              </a:ext>
            </a:extLst>
          </p:cNvPr>
          <p:cNvPicPr>
            <a:picLocks noChangeAspect="1"/>
          </p:cNvPicPr>
          <p:nvPr/>
        </p:nvPicPr>
        <p:blipFill>
          <a:blip r:embed="rId6"/>
          <a:stretch>
            <a:fillRect/>
          </a:stretch>
        </p:blipFill>
        <p:spPr>
          <a:xfrm>
            <a:off x="4647060" y="1519216"/>
            <a:ext cx="2672910" cy="2606040"/>
          </a:xfrm>
          <a:prstGeom prst="rect">
            <a:avLst/>
          </a:prstGeom>
        </p:spPr>
      </p:pic>
      <p:pic>
        <p:nvPicPr>
          <p:cNvPr id="4" name="Picture 3">
            <a:extLst>
              <a:ext uri="{FF2B5EF4-FFF2-40B4-BE49-F238E27FC236}">
                <a16:creationId xmlns:a16="http://schemas.microsoft.com/office/drawing/2014/main" id="{BA7444AC-EAFD-D621-4EE6-5BF1EBD852FD}"/>
              </a:ext>
            </a:extLst>
          </p:cNvPr>
          <p:cNvPicPr>
            <a:picLocks noChangeAspect="1"/>
          </p:cNvPicPr>
          <p:nvPr/>
        </p:nvPicPr>
        <p:blipFill>
          <a:blip r:embed="rId7"/>
          <a:stretch>
            <a:fillRect/>
          </a:stretch>
        </p:blipFill>
        <p:spPr>
          <a:xfrm>
            <a:off x="382944" y="6984439"/>
            <a:ext cx="2140018" cy="1236409"/>
          </a:xfrm>
          <a:prstGeom prst="rect">
            <a:avLst/>
          </a:prstGeom>
        </p:spPr>
      </p:pic>
      <p:sp>
        <p:nvSpPr>
          <p:cNvPr id="5" name="TextBox 4">
            <a:extLst>
              <a:ext uri="{FF2B5EF4-FFF2-40B4-BE49-F238E27FC236}">
                <a16:creationId xmlns:a16="http://schemas.microsoft.com/office/drawing/2014/main" id="{623A4448-CD50-F2F0-8E67-37A634405DB4}"/>
              </a:ext>
            </a:extLst>
          </p:cNvPr>
          <p:cNvSpPr txBox="1"/>
          <p:nvPr/>
        </p:nvSpPr>
        <p:spPr>
          <a:xfrm>
            <a:off x="2900364" y="6854807"/>
            <a:ext cx="4086225" cy="1938992"/>
          </a:xfrm>
          <a:prstGeom prst="rect">
            <a:avLst/>
          </a:prstGeom>
          <a:noFill/>
        </p:spPr>
        <p:txBody>
          <a:bodyPr wrap="square" rtlCol="0">
            <a:spAutoFit/>
          </a:bodyPr>
          <a:lstStyle/>
          <a:p>
            <a:r>
              <a:rPr lang="en-US" sz="2000" b="1" dirty="0"/>
              <a:t>CRAIG LESCOE</a:t>
            </a:r>
          </a:p>
          <a:p>
            <a:r>
              <a:rPr lang="en-US" sz="1400" dirty="0"/>
              <a:t>Broker | Owner</a:t>
            </a:r>
          </a:p>
          <a:p>
            <a:endParaRPr lang="en-US" dirty="0"/>
          </a:p>
          <a:p>
            <a:r>
              <a:rPr lang="en-US" dirty="0"/>
              <a:t>C 734 . 722 . 7244</a:t>
            </a:r>
          </a:p>
          <a:p>
            <a:r>
              <a:rPr lang="en-US" dirty="0"/>
              <a:t>E craig@nrc.email</a:t>
            </a:r>
          </a:p>
          <a:p>
            <a:r>
              <a:rPr lang="en-US" dirty="0"/>
              <a:t>O www.craiglescoe.com</a:t>
            </a:r>
          </a:p>
          <a:p>
            <a:r>
              <a:rPr lang="en-US" sz="1400" dirty="0"/>
              <a:t>116 W Main St, Northville MI 48167</a:t>
            </a:r>
          </a:p>
        </p:txBody>
      </p:sp>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w of houses on a street&#10;&#10;Description automatically generated">
            <a:extLst>
              <a:ext uri="{FF2B5EF4-FFF2-40B4-BE49-F238E27FC236}">
                <a16:creationId xmlns:a16="http://schemas.microsoft.com/office/drawing/2014/main" id="{E548D149-16B4-97F5-F14F-D771701DB0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4658192"/>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4759792"/>
            <a:ext cx="6998336" cy="1370483"/>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You might be wondering how the latest housing market updates will impact your winter home-buying plans. Here are the top three questions that might be on your mind.</a:t>
            </a:r>
          </a:p>
        </p:txBody>
      </p:sp>
      <p:sp>
        <p:nvSpPr>
          <p:cNvPr id="8" name="Rectangle 7">
            <a:extLst>
              <a:ext uri="{FF2B5EF4-FFF2-40B4-BE49-F238E27FC236}">
                <a16:creationId xmlns:a16="http://schemas.microsoft.com/office/drawing/2014/main" id="{CFC07FC6-668C-C347-A8F7-4099C75CB944}"/>
              </a:ext>
            </a:extLst>
          </p:cNvPr>
          <p:cNvSpPr/>
          <p:nvPr/>
        </p:nvSpPr>
        <p:spPr>
          <a:xfrm>
            <a:off x="0" y="3214963"/>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What’s Going On in the</a:t>
            </a:r>
            <a:br>
              <a:rPr lang="en-US" sz="3200" dirty="0">
                <a:solidFill>
                  <a:srgbClr val="FFFFFF"/>
                </a:solidFill>
              </a:rPr>
            </a:br>
            <a:r>
              <a:rPr lang="en-US" sz="3200" dirty="0">
                <a:solidFill>
                  <a:srgbClr val="FFFFFF"/>
                </a:solidFill>
              </a:rPr>
              <a:t>Housing Market Right Now?</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2" name="Rectangle 1">
            <a:extLst>
              <a:ext uri="{FF2B5EF4-FFF2-40B4-BE49-F238E27FC236}">
                <a16:creationId xmlns:a16="http://schemas.microsoft.com/office/drawing/2014/main" id="{A3D09662-E57A-C64B-8EEF-495C3196A1E2}"/>
              </a:ext>
            </a:extLst>
          </p:cNvPr>
          <p:cNvSpPr/>
          <p:nvPr/>
        </p:nvSpPr>
        <p:spPr>
          <a:xfrm>
            <a:off x="1055987" y="6231875"/>
            <a:ext cx="6259213" cy="3259995"/>
          </a:xfrm>
          <a:prstGeom prst="rect">
            <a:avLst/>
          </a:prstGeom>
        </p:spPr>
        <p:txBody>
          <a:bodyPr wrap="square" lIns="91440" tIns="45720" rIns="91440" bIns="45720" anchor="t">
            <a:spAutoFit/>
          </a:bodyPr>
          <a:lstStyle/>
          <a:p>
            <a:pPr>
              <a:lnSpc>
                <a:spcPct val="113000"/>
              </a:lnSpc>
              <a:spcAft>
                <a:spcPts val="1000"/>
              </a:spcAft>
            </a:pPr>
            <a:r>
              <a:rPr lang="en-US" sz="1500" b="1" dirty="0">
                <a:solidFill>
                  <a:srgbClr val="00AEEF"/>
                </a:solidFill>
              </a:rPr>
              <a:t>1.  What’s Happening with Home Prices?</a:t>
            </a:r>
            <a:endParaRPr lang="en-US" sz="1500" b="1" dirty="0">
              <a:solidFill>
                <a:srgbClr val="00AEEF"/>
              </a:solidFill>
              <a:highlight>
                <a:srgbClr val="FF00FF"/>
              </a:highlight>
            </a:endParaRPr>
          </a:p>
          <a:p>
            <a:pPr>
              <a:lnSpc>
                <a:spcPct val="114000"/>
              </a:lnSpc>
              <a:spcAft>
                <a:spcPts val="1000"/>
              </a:spcAft>
            </a:pPr>
            <a:r>
              <a:rPr lang="en-US" sz="1250" dirty="0">
                <a:solidFill>
                  <a:srgbClr val="000000"/>
                </a:solidFill>
              </a:rPr>
              <a:t>If you’re keeping up with the news, you might be a bit confused about what’s happening with home prices. Well, know </a:t>
            </a:r>
            <a:r>
              <a:rPr lang="en-US" sz="1250" dirty="0"/>
              <a:t>this: despite what you may have heard, they’re not going down. In fact, it’s </a:t>
            </a:r>
            <a:r>
              <a:rPr lang="en-US" sz="1250" dirty="0">
                <a:solidFill>
                  <a:srgbClr val="000000"/>
                </a:solidFill>
              </a:rPr>
              <a:t>just the opposite. National data from several sources says home prices have been going up consistently since early 2023.</a:t>
            </a:r>
            <a:endParaRPr lang="en-US" sz="1250" b="1" dirty="0">
              <a:solidFill>
                <a:srgbClr val="00B050"/>
              </a:solidFill>
              <a:cs typeface="Arial" panose="020B0604020202020204" pitchFamily="34" charset="0"/>
            </a:endParaRPr>
          </a:p>
          <a:p>
            <a:pPr>
              <a:lnSpc>
                <a:spcPct val="113999"/>
              </a:lnSpc>
              <a:spcAft>
                <a:spcPts val="1000"/>
              </a:spcAft>
            </a:pPr>
            <a:r>
              <a:rPr lang="en-US" sz="1250" dirty="0">
                <a:solidFill>
                  <a:srgbClr val="000000"/>
                </a:solidFill>
                <a:ea typeface="+mn-lt"/>
                <a:cs typeface="Arial" panose="020B0604020202020204" pitchFamily="34" charset="0"/>
              </a:rPr>
              <a:t>But it's important to know prices differ depending on where you live. Overall, the limited supply of homes for sale and ongoing buyer demand are going to keep upward pressure on prices.</a:t>
            </a:r>
            <a:r>
              <a:rPr lang="en-US" sz="1250" dirty="0">
                <a:ea typeface="+mn-lt"/>
                <a:cs typeface="Arial" panose="020B0604020202020204" pitchFamily="34" charset="0"/>
              </a:rPr>
              <a:t> As </a:t>
            </a:r>
            <a:r>
              <a:rPr lang="en-US" sz="1250" i="1" dirty="0">
                <a:ea typeface="+mn-lt"/>
                <a:cs typeface="Arial" panose="020B0604020202020204" pitchFamily="34" charset="0"/>
              </a:rPr>
              <a:t>Freddie Mac </a:t>
            </a:r>
            <a:r>
              <a:rPr lang="en-US" sz="1250" dirty="0">
                <a:ea typeface="+mn-lt"/>
                <a:cs typeface="Arial" panose="020B0604020202020204" pitchFamily="34" charset="0"/>
              </a:rPr>
              <a:t>states:</a:t>
            </a:r>
          </a:p>
          <a:p>
            <a:pPr marL="458788">
              <a:lnSpc>
                <a:spcPct val="113999"/>
              </a:lnSpc>
              <a:spcAft>
                <a:spcPts val="1000"/>
              </a:spcAft>
            </a:pPr>
            <a:r>
              <a:rPr lang="en-US" sz="1250" i="1" dirty="0">
                <a:solidFill>
                  <a:schemeClr val="bg2"/>
                </a:solidFill>
              </a:rPr>
              <a:t>“Overall, it appears the reduction in supply has outweighed the decrease in demand, </a:t>
            </a:r>
            <a:r>
              <a:rPr lang="en-US" sz="1250" b="1" i="1" dirty="0">
                <a:solidFill>
                  <a:schemeClr val="bg2"/>
                </a:solidFill>
              </a:rPr>
              <a:t>thus house prices have started to increase </a:t>
            </a:r>
            <a:r>
              <a:rPr lang="en-US" sz="1250" i="1" dirty="0">
                <a:solidFill>
                  <a:schemeClr val="bg2"/>
                </a:solidFill>
              </a:rPr>
              <a:t>. . .”</a:t>
            </a:r>
            <a:endParaRPr lang="en-US" sz="1250" dirty="0">
              <a:solidFill>
                <a:schemeClr val="bg2"/>
              </a:solidFill>
              <a:ea typeface="+mn-lt"/>
              <a:cs typeface="Arial" panose="020B0604020202020204" pitchFamily="34" charset="0"/>
            </a:endParaRPr>
          </a:p>
          <a:p>
            <a:pPr>
              <a:lnSpc>
                <a:spcPct val="113999"/>
              </a:lnSpc>
              <a:spcAft>
                <a:spcPts val="1000"/>
              </a:spcAft>
            </a:pPr>
            <a:r>
              <a:rPr lang="en-US" sz="1250" dirty="0">
                <a:solidFill>
                  <a:srgbClr val="000000"/>
                </a:solidFill>
                <a:ea typeface="+mn-lt"/>
                <a:cs typeface="Arial" panose="020B0604020202020204" pitchFamily="34" charset="0"/>
              </a:rPr>
              <a:t>So, with prices going up again, if you find a home that suits your needs, it’s probably not the best idea to wait.</a:t>
            </a:r>
            <a:endParaRPr lang="en-US" sz="1250" dirty="0">
              <a:ea typeface="+mn-lt"/>
              <a:cs typeface="Arial" panose="020B0604020202020204" pitchFamily="34" charset="0"/>
            </a:endParaRPr>
          </a:p>
        </p:txBody>
      </p:sp>
    </p:spTree>
    <p:extLst>
      <p:ext uri="{BB962C8B-B14F-4D97-AF65-F5344CB8AC3E}">
        <p14:creationId xmlns:p14="http://schemas.microsoft.com/office/powerpoint/2010/main" val="1187658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2" name="Table 10">
            <a:extLst>
              <a:ext uri="{FF2B5EF4-FFF2-40B4-BE49-F238E27FC236}">
                <a16:creationId xmlns:a16="http://schemas.microsoft.com/office/drawing/2014/main" id="{6BEF4B68-D454-0449-93AA-E96BD52348BB}"/>
              </a:ext>
            </a:extLst>
          </p:cNvPr>
          <p:cNvGraphicFramePr>
            <a:graphicFrameLocks noGrp="1"/>
          </p:cNvGraphicFramePr>
          <p:nvPr>
            <p:extLst>
              <p:ext uri="{D42A27DB-BD31-4B8C-83A1-F6EECF244321}">
                <p14:modId xmlns:p14="http://schemas.microsoft.com/office/powerpoint/2010/main" val="1924828266"/>
              </p:ext>
            </p:extLst>
          </p:nvPr>
        </p:nvGraphicFramePr>
        <p:xfrm>
          <a:off x="468512" y="8406839"/>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a:rPr>
                        <a:t>Let's get in touch, so you have an expert to answer all your questions about the housing market. We'll discuss your goals and what's happening in our local area, so you'll have the information you need to make a smart and confident decision.</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Rectangle 12">
            <a:extLst>
              <a:ext uri="{FF2B5EF4-FFF2-40B4-BE49-F238E27FC236}">
                <a16:creationId xmlns:a16="http://schemas.microsoft.com/office/drawing/2014/main" id="{D2A13B3F-D134-CB45-87D1-C5CE94C8FD41}"/>
              </a:ext>
            </a:extLst>
          </p:cNvPr>
          <p:cNvSpPr/>
          <p:nvPr/>
        </p:nvSpPr>
        <p:spPr>
          <a:xfrm>
            <a:off x="1046222" y="589866"/>
            <a:ext cx="6280290" cy="6214137"/>
          </a:xfrm>
          <a:prstGeom prst="rect">
            <a:avLst/>
          </a:prstGeom>
        </p:spPr>
        <p:txBody>
          <a:bodyPr wrap="square" lIns="91440" tIns="45720" rIns="91440" bIns="45720" anchor="t">
            <a:spAutoFit/>
          </a:bodyPr>
          <a:lstStyle/>
          <a:p>
            <a:pPr>
              <a:lnSpc>
                <a:spcPct val="113000"/>
              </a:lnSpc>
              <a:spcAft>
                <a:spcPts val="1000"/>
              </a:spcAft>
            </a:pPr>
            <a:r>
              <a:rPr lang="en-US" sz="1500" b="1" dirty="0">
                <a:solidFill>
                  <a:srgbClr val="00AEEF"/>
                </a:solidFill>
                <a:latin typeface="Arial"/>
                <a:cs typeface="Arial"/>
              </a:rPr>
              <a:t>2.  What’s the Deal with Mortgage Rates?</a:t>
            </a:r>
          </a:p>
          <a:p>
            <a:pPr>
              <a:lnSpc>
                <a:spcPct val="113000"/>
              </a:lnSpc>
              <a:spcAft>
                <a:spcPts val="1000"/>
              </a:spcAft>
            </a:pPr>
            <a:r>
              <a:rPr lang="en-US" sz="1250" dirty="0">
                <a:latin typeface="Arial" panose="020B0604020202020204" pitchFamily="34" charset="0"/>
                <a:ea typeface="+mn-lt"/>
                <a:cs typeface="Arial" panose="020B0604020202020204" pitchFamily="34" charset="0"/>
              </a:rPr>
              <a:t>Since October of 2022</a:t>
            </a:r>
            <a:r>
              <a:rPr lang="en-US" sz="1250" dirty="0">
                <a:solidFill>
                  <a:srgbClr val="000000"/>
                </a:solidFill>
                <a:latin typeface="Arial" panose="020B0604020202020204" pitchFamily="34" charset="0"/>
                <a:ea typeface="+mn-lt"/>
                <a:cs typeface="Arial" panose="020B0604020202020204" pitchFamily="34" charset="0"/>
              </a:rPr>
              <a:t>, rates have been between 6% and 8%. The rates we experienced a few years ago, like 3%, are now a thing of the past.</a:t>
            </a:r>
          </a:p>
          <a:p>
            <a:pPr>
              <a:lnSpc>
                <a:spcPct val="113000"/>
              </a:lnSpc>
              <a:spcAft>
                <a:spcPts val="1000"/>
              </a:spcAft>
            </a:pPr>
            <a:r>
              <a:rPr lang="en-US" sz="1250" dirty="0">
                <a:latin typeface="Arial" panose="020B0604020202020204" pitchFamily="34" charset="0"/>
                <a:cs typeface="Arial" panose="020B0604020202020204" pitchFamily="34" charset="0"/>
              </a:rPr>
              <a:t>But beyond that, no one knows for sure where mortgage rates will go from here. Even the experts can’t say with certainty what’s going to happen next. </a:t>
            </a:r>
          </a:p>
          <a:p>
            <a:pPr>
              <a:lnSpc>
                <a:spcPct val="113999"/>
              </a:lnSpc>
              <a:spcAft>
                <a:spcPts val="1000"/>
              </a:spcAft>
            </a:pPr>
            <a:r>
              <a:rPr lang="en-US" sz="1250" b="1" dirty="0">
                <a:solidFill>
                  <a:srgbClr val="000000"/>
                </a:solidFill>
                <a:latin typeface="Arial" panose="020B0604020202020204" pitchFamily="34" charset="0"/>
                <a:ea typeface="+mn-lt"/>
                <a:cs typeface="Arial" panose="020B0604020202020204" pitchFamily="34" charset="0"/>
              </a:rPr>
              <a:t>The best advice for your move is this: don’t try to control what you can’t control. </a:t>
            </a:r>
            <a:r>
              <a:rPr lang="en-US" sz="1250" dirty="0">
                <a:solidFill>
                  <a:srgbClr val="000000"/>
                </a:solidFill>
                <a:latin typeface="Arial" panose="020B0604020202020204" pitchFamily="34" charset="0"/>
                <a:ea typeface="+mn-lt"/>
                <a:cs typeface="Arial" panose="020B0604020202020204" pitchFamily="34" charset="0"/>
              </a:rPr>
              <a:t>This includes trying to time the market or guess what the future holds for mortgage rates. As </a:t>
            </a:r>
            <a:r>
              <a:rPr lang="en-US" sz="1250" i="1" dirty="0">
                <a:solidFill>
                  <a:srgbClr val="000000"/>
                </a:solidFill>
                <a:latin typeface="Arial" panose="020B0604020202020204" pitchFamily="34" charset="0"/>
                <a:ea typeface="+mn-lt"/>
                <a:cs typeface="Arial" panose="020B0604020202020204" pitchFamily="34" charset="0"/>
              </a:rPr>
              <a:t>CBS News </a:t>
            </a:r>
            <a:r>
              <a:rPr lang="en-US" sz="1250" dirty="0">
                <a:solidFill>
                  <a:srgbClr val="000000"/>
                </a:solidFill>
                <a:latin typeface="Arial" panose="020B0604020202020204" pitchFamily="34" charset="0"/>
                <a:ea typeface="+mn-lt"/>
                <a:cs typeface="Arial" panose="020B0604020202020204" pitchFamily="34" charset="0"/>
              </a:rPr>
              <a:t>states:</a:t>
            </a:r>
            <a:endParaRPr lang="en-US" sz="1250" dirty="0">
              <a:latin typeface="Arial" panose="020B0604020202020204" pitchFamily="34" charset="0"/>
              <a:ea typeface="+mn-lt"/>
              <a:cs typeface="Arial" panose="020B0604020202020204" pitchFamily="34" charset="0"/>
            </a:endParaRPr>
          </a:p>
          <a:p>
            <a:pPr marL="458788">
              <a:lnSpc>
                <a:spcPct val="113999"/>
              </a:lnSpc>
              <a:spcAft>
                <a:spcPts val="1000"/>
              </a:spcAft>
            </a:pPr>
            <a:r>
              <a:rPr lang="en-US" sz="1250" i="1" dirty="0">
                <a:solidFill>
                  <a:schemeClr val="bg2"/>
                </a:solidFill>
              </a:rPr>
              <a:t>“If you’re in the market for a new home, </a:t>
            </a:r>
            <a:r>
              <a:rPr lang="en-US" sz="1250" b="1" i="1" dirty="0">
                <a:solidFill>
                  <a:schemeClr val="bg2"/>
                </a:solidFill>
              </a:rPr>
              <a:t>experts typically recommend focusing your search on the right home purchase — not the interest rate environment</a:t>
            </a:r>
            <a:r>
              <a:rPr lang="en-US" sz="1250" i="1" dirty="0">
                <a:solidFill>
                  <a:schemeClr val="bg2"/>
                </a:solidFill>
              </a:rPr>
              <a:t>.”</a:t>
            </a:r>
            <a:endParaRPr lang="en-US" sz="1250" dirty="0">
              <a:solidFill>
                <a:schemeClr val="bg2"/>
              </a:solidFill>
              <a:ea typeface="+mn-lt"/>
              <a:cs typeface="Arial" panose="020B0604020202020204" pitchFamily="34" charset="0"/>
            </a:endParaRPr>
          </a:p>
          <a:p>
            <a:pPr>
              <a:lnSpc>
                <a:spcPct val="114000"/>
              </a:lnSpc>
              <a:spcAft>
                <a:spcPts val="1000"/>
              </a:spcAft>
            </a:pPr>
            <a:r>
              <a:rPr lang="en-US" sz="1500" b="1" dirty="0">
                <a:solidFill>
                  <a:srgbClr val="00AEEF"/>
                </a:solidFill>
                <a:latin typeface="Arial"/>
                <a:cs typeface="Arial"/>
              </a:rPr>
              <a:t>3.  What Does Low Housing Inventory Mean for My Move?</a:t>
            </a:r>
          </a:p>
          <a:p>
            <a:pPr>
              <a:lnSpc>
                <a:spcPct val="113999"/>
              </a:lnSpc>
              <a:spcAft>
                <a:spcPts val="1000"/>
              </a:spcAft>
            </a:pPr>
            <a:r>
              <a:rPr lang="en-US" sz="1250" dirty="0">
                <a:solidFill>
                  <a:srgbClr val="000000"/>
                </a:solidFill>
                <a:latin typeface="Arial" panose="020B0604020202020204" pitchFamily="34" charset="0"/>
                <a:ea typeface="+mn-lt"/>
                <a:cs typeface="Arial" panose="020B0604020202020204" pitchFamily="34" charset="0"/>
              </a:rPr>
              <a:t>Housing inventory is measured by the number of available homes on the market. It’s also measured by months’ supply, meaning the number of months it would take to sell all those available homes based on current demand. </a:t>
            </a:r>
            <a:r>
              <a:rPr lang="en-US" sz="1250" i="1" dirty="0">
                <a:latin typeface="Arial" panose="020B0604020202020204" pitchFamily="34" charset="0"/>
                <a:ea typeface="+mn-lt"/>
                <a:cs typeface="Arial" panose="020B0604020202020204" pitchFamily="34" charset="0"/>
              </a:rPr>
              <a:t>Bankrate</a:t>
            </a:r>
            <a:r>
              <a:rPr lang="en-US" sz="1250" dirty="0">
                <a:latin typeface="Arial" panose="020B0604020202020204" pitchFamily="34" charset="0"/>
                <a:ea typeface="+mn-lt"/>
                <a:cs typeface="Arial" panose="020B0604020202020204" pitchFamily="34" charset="0"/>
              </a:rPr>
              <a:t> says this about inventory:</a:t>
            </a:r>
          </a:p>
          <a:p>
            <a:pPr marL="458788">
              <a:lnSpc>
                <a:spcPct val="113999"/>
              </a:lnSpc>
              <a:spcAft>
                <a:spcPts val="1000"/>
              </a:spcAft>
            </a:pPr>
            <a:r>
              <a:rPr lang="en-US" sz="1250" i="1" dirty="0">
                <a:solidFill>
                  <a:schemeClr val="bg2"/>
                </a:solidFill>
              </a:rPr>
              <a:t>“Traditional wisdom states that the real estate market needs 5 to 6 months of housing supply to be balanced, or not leaning toward either a buyer’s market or seller’s market.”</a:t>
            </a:r>
            <a:endParaRPr lang="en-US" sz="1250" dirty="0">
              <a:solidFill>
                <a:schemeClr val="bg2"/>
              </a:solidFill>
              <a:ea typeface="+mn-lt"/>
              <a:cs typeface="Arial" panose="020B0604020202020204" pitchFamily="34" charset="0"/>
            </a:endParaRPr>
          </a:p>
          <a:p>
            <a:pPr>
              <a:lnSpc>
                <a:spcPct val="113000"/>
              </a:lnSpc>
              <a:spcAft>
                <a:spcPts val="1000"/>
              </a:spcAft>
            </a:pPr>
            <a:r>
              <a:rPr lang="en-US" sz="1250" dirty="0">
                <a:solidFill>
                  <a:srgbClr val="000000"/>
                </a:solidFill>
                <a:latin typeface="Arial"/>
                <a:ea typeface="+mn-lt"/>
                <a:cs typeface="Arial"/>
              </a:rPr>
              <a:t>Home sales data from the </a:t>
            </a:r>
            <a:r>
              <a:rPr lang="en-US" sz="1250" i="1" dirty="0">
                <a:solidFill>
                  <a:srgbClr val="000000"/>
                </a:solidFill>
                <a:latin typeface="Arial"/>
                <a:ea typeface="+mn-lt"/>
                <a:cs typeface="Arial"/>
              </a:rPr>
              <a:t>National Association of Realtors </a:t>
            </a:r>
            <a:r>
              <a:rPr lang="en-US" sz="1250" dirty="0">
                <a:solidFill>
                  <a:srgbClr val="000000"/>
                </a:solidFill>
                <a:latin typeface="Arial"/>
                <a:ea typeface="+mn-lt"/>
                <a:cs typeface="Arial"/>
              </a:rPr>
              <a:t>(NAR) shows inventory at a 3.6-month supply as of October. With inventory this low, it’s important to consider all housing types as you look for affordable options. Working with a professional can help you in your search. </a:t>
            </a:r>
          </a:p>
        </p:txBody>
      </p:sp>
    </p:spTree>
    <p:extLst>
      <p:ext uri="{BB962C8B-B14F-4D97-AF65-F5344CB8AC3E}">
        <p14:creationId xmlns:p14="http://schemas.microsoft.com/office/powerpoint/2010/main" val="339821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te of food on a table&#10;&#10;Description automatically generated">
            <a:extLst>
              <a:ext uri="{FF2B5EF4-FFF2-40B4-BE49-F238E27FC236}">
                <a16:creationId xmlns:a16="http://schemas.microsoft.com/office/drawing/2014/main" id="{C34D3FCF-FB51-697D-AF2E-CD0C7DABB7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7771117" cy="10058401"/>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3631763"/>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effectLst/>
                <a:latin typeface="Georgia" panose="02040502050405020303" pitchFamily="18" charset="0"/>
              </a:rPr>
              <a:t>If a homebuyer is financially stable, </a:t>
            </a:r>
            <a:br>
              <a:rPr lang="en-US" sz="2400" i="1" dirty="0">
                <a:solidFill>
                  <a:schemeClr val="bg1"/>
                </a:solidFill>
                <a:effectLst/>
                <a:latin typeface="Georgia" panose="02040502050405020303" pitchFamily="18" charset="0"/>
              </a:rPr>
            </a:br>
            <a:r>
              <a:rPr lang="en-US" sz="2400" i="1" dirty="0">
                <a:solidFill>
                  <a:schemeClr val="bg1"/>
                </a:solidFill>
                <a:effectLst/>
                <a:latin typeface="Georgia" panose="02040502050405020303" pitchFamily="18" charset="0"/>
              </a:rPr>
              <a:t>able to manage monthly mortgage costs and can handle the associated household maintenance expenses, then it makes sense to purchase a home.</a:t>
            </a:r>
          </a:p>
          <a:p>
            <a:endParaRPr lang="en-US" sz="1600" i="1" dirty="0">
              <a:solidFill>
                <a:schemeClr val="bg1"/>
              </a:solidFill>
            </a:endParaRPr>
          </a:p>
          <a:p>
            <a:pPr>
              <a:spcAft>
                <a:spcPts val="2000"/>
              </a:spcAft>
            </a:pPr>
            <a:r>
              <a:rPr lang="en-US" sz="1400" b="0" dirty="0">
                <a:solidFill>
                  <a:schemeClr val="bg1"/>
                </a:solidFill>
                <a:effectLst/>
                <a:latin typeface="Arial" panose="020B0604020202020204" pitchFamily="34" charset="0"/>
                <a:cs typeface="Arial" panose="020B0604020202020204" pitchFamily="34" charset="0"/>
              </a:rPr>
              <a:t>- </a:t>
            </a:r>
            <a:r>
              <a:rPr lang="en-US" sz="1400" dirty="0">
                <a:solidFill>
                  <a:schemeClr val="bg1"/>
                </a:solidFill>
                <a:latin typeface="Arial" panose="020B0604020202020204" pitchFamily="34" charset="0"/>
                <a:cs typeface="Arial" panose="020B0604020202020204" pitchFamily="34" charset="0"/>
              </a:rPr>
              <a:t>Dr. Jessica </a:t>
            </a:r>
            <a:r>
              <a:rPr lang="en-US" sz="1400" dirty="0" err="1">
                <a:solidFill>
                  <a:schemeClr val="bg1"/>
                </a:solidFill>
                <a:latin typeface="Arial" panose="020B0604020202020204" pitchFamily="34" charset="0"/>
                <a:cs typeface="Arial" panose="020B0604020202020204" pitchFamily="34" charset="0"/>
              </a:rPr>
              <a:t>Lautz</a:t>
            </a:r>
            <a:r>
              <a:rPr lang="en-US" sz="1400" dirty="0">
                <a:solidFill>
                  <a:schemeClr val="bg1"/>
                </a:solidFill>
                <a:latin typeface="Arial" panose="020B0604020202020204" pitchFamily="34" charset="0"/>
                <a:cs typeface="Arial" panose="020B0604020202020204" pitchFamily="34" charset="0"/>
              </a:rPr>
              <a:t>, Deputy Chief Economist and VP of Research, </a:t>
            </a:r>
            <a:br>
              <a:rPr lang="en-US" sz="1400" dirty="0">
                <a:solidFill>
                  <a:schemeClr val="bg1"/>
                </a:solidFill>
                <a:latin typeface="Arial" panose="020B0604020202020204" pitchFamily="34" charset="0"/>
                <a:cs typeface="Arial" panose="020B0604020202020204" pitchFamily="34" charset="0"/>
              </a:rPr>
            </a:br>
            <a:r>
              <a:rPr lang="en-US" sz="1400" i="1" dirty="0">
                <a:solidFill>
                  <a:schemeClr val="bg1"/>
                </a:solidFill>
                <a:latin typeface="Arial" panose="020B0604020202020204" pitchFamily="34" charset="0"/>
                <a:cs typeface="Arial" panose="020B0604020202020204" pitchFamily="34" charset="0"/>
              </a:rPr>
              <a:t>National Association of Realtors</a:t>
            </a:r>
            <a:endParaRPr lang="en-US" sz="1400" b="0" dirty="0">
              <a:solidFill>
                <a:schemeClr val="bg1"/>
              </a:solidFill>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369153"/>
            <a:ext cx="742082" cy="743154"/>
          </a:xfrm>
          <a:prstGeom prst="rect">
            <a:avLst/>
          </a:prstGeom>
        </p:spPr>
      </p:pic>
      <p:sp>
        <p:nvSpPr>
          <p:cNvPr id="3" name="Slide Number Placeholder 13">
            <a:extLst>
              <a:ext uri="{FF2B5EF4-FFF2-40B4-BE49-F238E27FC236}">
                <a16:creationId xmlns:a16="http://schemas.microsoft.com/office/drawing/2014/main" id="{1F3E1200-C298-8760-EBE0-E82BDE3A2ED7}"/>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5</a:t>
            </a:fld>
            <a:endParaRPr lang="en-US" dirty="0"/>
          </a:p>
        </p:txBody>
      </p:sp>
    </p:spTree>
    <p:extLst>
      <p:ext uri="{BB962C8B-B14F-4D97-AF65-F5344CB8AC3E}">
        <p14:creationId xmlns:p14="http://schemas.microsoft.com/office/powerpoint/2010/main" val="2066143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A0B0B-9EC4-B64B-8812-2FF7ACE8403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9"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6</a:t>
            </a:fld>
            <a:endParaRPr lang="en-US" dirty="0"/>
          </a:p>
        </p:txBody>
      </p:sp>
    </p:spTree>
    <p:extLst>
      <p:ext uri="{BB962C8B-B14F-4D97-AF65-F5344CB8AC3E}">
        <p14:creationId xmlns:p14="http://schemas.microsoft.com/office/powerpoint/2010/main" val="3707686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62DE51-531C-52FA-C08C-B1230994A21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7023" y="1"/>
            <a:ext cx="7772399"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7</a:t>
            </a:fld>
            <a:endParaRPr lang="en-US" dirty="0"/>
          </a:p>
        </p:txBody>
      </p:sp>
      <p:sp>
        <p:nvSpPr>
          <p:cNvPr id="8" name="Rectangle 7">
            <a:extLst>
              <a:ext uri="{FF2B5EF4-FFF2-40B4-BE49-F238E27FC236}">
                <a16:creationId xmlns:a16="http://schemas.microsoft.com/office/drawing/2014/main" id="{D0AD98A9-668B-E54B-A03B-AE84BC154A3C}"/>
              </a:ext>
            </a:extLst>
          </p:cNvPr>
          <p:cNvSpPr/>
          <p:nvPr/>
        </p:nvSpPr>
        <p:spPr>
          <a:xfrm>
            <a:off x="3773562" y="1489626"/>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1467477"/>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Tree>
    <p:extLst>
      <p:ext uri="{BB962C8B-B14F-4D97-AF65-F5344CB8AC3E}">
        <p14:creationId xmlns:p14="http://schemas.microsoft.com/office/powerpoint/2010/main" val="363272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453355" y="2885863"/>
            <a:ext cx="6974385" cy="1731151"/>
          </a:xfrm>
          <a:prstGeom prst="rect">
            <a:avLst/>
          </a:prstGeom>
          <a:noFill/>
        </p:spPr>
        <p:txBody>
          <a:bodyPr wrap="square" lIns="0" tIns="320040" rIns="0" bIns="0" numCol="1" spcCol="457200" rtlCol="0" anchor="t">
            <a:noAutofit/>
          </a:bodyPr>
          <a:lstStyle/>
          <a:p>
            <a:pPr marL="0" marR="0" lvl="0" indent="0" algn="l" defTabSz="457200" rtl="0" eaLnBrk="1" fontAlgn="base" latinLnBrk="0" hangingPunct="1">
              <a:lnSpc>
                <a:spcPct val="110000"/>
              </a:lnSpc>
              <a:spcBef>
                <a:spcPts val="0"/>
              </a:spcBef>
              <a:spcAft>
                <a:spcPts val="1000"/>
              </a:spcAft>
              <a:buClrTx/>
              <a:buSzTx/>
              <a:buFontTx/>
              <a:buNone/>
              <a:tabLst/>
              <a:defRPr/>
            </a:pPr>
            <a:r>
              <a:rPr lang="en-US" sz="1250" dirty="0">
                <a:solidFill>
                  <a:srgbClr val="000000"/>
                </a:solidFill>
                <a:latin typeface="Arial" panose="020B0604020202020204"/>
              </a:rPr>
              <a:t>Despite what you may have heard in the news, nationally, home prices aren’t falling. It’s just that price growth is beginning to normalize. Here’s the context you need to really understand that trend.</a:t>
            </a:r>
          </a:p>
          <a:p>
            <a:pPr marL="0" marR="0" lvl="0" indent="0" algn="l" defTabSz="457200" rtl="0" eaLnBrk="1" fontAlgn="base" latinLnBrk="0" hangingPunct="1">
              <a:lnSpc>
                <a:spcPct val="110000"/>
              </a:lnSpc>
              <a:spcBef>
                <a:spcPts val="0"/>
              </a:spcBef>
              <a:spcAft>
                <a:spcPts val="1000"/>
              </a:spcAft>
              <a:buClrTx/>
              <a:buSzTx/>
              <a:buFontTx/>
              <a:buNone/>
              <a:tabLst/>
              <a:defRPr/>
            </a:pPr>
            <a:r>
              <a:rPr lang="en-US" sz="1250" dirty="0">
                <a:solidFill>
                  <a:srgbClr val="000000"/>
                </a:solidFill>
                <a:latin typeface="Arial" panose="020B0604020202020204"/>
              </a:rPr>
              <a:t>The housing market has predictable ebbs and flows that happen each year. It’s called seasonality. Spring is the peak homebuying season when the market is most active. That activity is still strong in the summer but begins to wane as the cooler months approach. Home prices follow along with seasonality because prices appreciate most when something is in high demand.</a:t>
            </a:r>
          </a:p>
          <a:p>
            <a:pPr marL="0" marR="0" lvl="0" indent="0" algn="l" defTabSz="457200" rtl="0" eaLnBrk="1" fontAlgn="base" latinLnBrk="0" hangingPunct="1">
              <a:lnSpc>
                <a:spcPct val="110000"/>
              </a:lnSpc>
              <a:spcBef>
                <a:spcPts val="0"/>
              </a:spcBef>
              <a:spcAft>
                <a:spcPts val="1000"/>
              </a:spcAft>
              <a:buClrTx/>
              <a:buSzTx/>
              <a:buFontTx/>
              <a:buNone/>
              <a:tabLst/>
              <a:defRPr/>
            </a:pPr>
            <a:r>
              <a:rPr lang="en-US" sz="1250" dirty="0">
                <a:solidFill>
                  <a:srgbClr val="000000"/>
                </a:solidFill>
                <a:latin typeface="Arial" panose="020B0604020202020204"/>
              </a:rPr>
              <a:t>That’s why there’s a reliable long-term home price trend. The graph below uses data from </a:t>
            </a:r>
            <a:r>
              <a:rPr lang="en-US" sz="1250" i="1" dirty="0">
                <a:solidFill>
                  <a:srgbClr val="000000"/>
                </a:solidFill>
                <a:latin typeface="Arial" panose="020B0604020202020204"/>
              </a:rPr>
              <a:t>Case-Shiller</a:t>
            </a:r>
            <a:r>
              <a:rPr lang="en-US" sz="1250" dirty="0">
                <a:solidFill>
                  <a:srgbClr val="000000"/>
                </a:solidFill>
                <a:latin typeface="Arial" panose="020B0604020202020204"/>
              </a:rPr>
              <a:t> to show typical monthly home price movement from 1973 through 2022 (not adjusted, so you can see the seasonality):</a:t>
            </a:r>
          </a:p>
          <a:p>
            <a:pPr marL="0" marR="0" lvl="0" indent="0" algn="l" defTabSz="457200" rtl="0" eaLnBrk="1" fontAlgn="base" latinLnBrk="0" hangingPunct="1">
              <a:lnSpc>
                <a:spcPct val="110000"/>
              </a:lnSpc>
              <a:spcBef>
                <a:spcPts val="0"/>
              </a:spcBef>
              <a:spcAft>
                <a:spcPts val="1000"/>
              </a:spcAft>
              <a:buClrTx/>
              <a:buSzTx/>
              <a:buFontTx/>
              <a:buNone/>
              <a:tabLst/>
              <a:defRPr/>
            </a:pPr>
            <a:endParaRPr lang="en-US" sz="1250" dirty="0">
              <a:solidFill>
                <a:srgbClr val="000000"/>
              </a:solidFill>
              <a:latin typeface="Arial" panose="020B0604020202020204"/>
            </a:endParaRPr>
          </a:p>
          <a:p>
            <a:pPr marL="0" marR="0" lvl="0" indent="0" algn="l" defTabSz="457200" rtl="0" eaLnBrk="1" fontAlgn="base" latinLnBrk="0" hangingPunct="1">
              <a:lnSpc>
                <a:spcPct val="110000"/>
              </a:lnSpc>
              <a:spcBef>
                <a:spcPts val="0"/>
              </a:spcBef>
              <a:spcAft>
                <a:spcPts val="1000"/>
              </a:spcAft>
              <a:buClrTx/>
              <a:buSzTx/>
              <a:buFontTx/>
              <a:buNone/>
              <a:tabLst/>
              <a:defRPr/>
            </a:pPr>
            <a:br>
              <a:rPr lang="en-US" sz="1250" dirty="0">
                <a:solidFill>
                  <a:srgbClr val="000000"/>
                </a:solidFill>
                <a:latin typeface="Arial" panose="020B0604020202020204"/>
              </a:rPr>
            </a:br>
            <a:endParaRPr lang="en-US" sz="1250" dirty="0">
              <a:solidFill>
                <a:srgbClr val="000000"/>
              </a:solidFill>
              <a:latin typeface="Arial" panose="020B0604020202020204"/>
            </a:endParaRPr>
          </a:p>
          <a:p>
            <a:pPr marL="0" marR="0" lvl="0" indent="0" algn="l" defTabSz="457200" rtl="0" eaLnBrk="1" fontAlgn="base" latinLnBrk="0" hangingPunct="1">
              <a:lnSpc>
                <a:spcPct val="110000"/>
              </a:lnSpc>
              <a:spcBef>
                <a:spcPts val="0"/>
              </a:spcBef>
              <a:spcAft>
                <a:spcPts val="1000"/>
              </a:spcAft>
              <a:buClrTx/>
              <a:buSzTx/>
              <a:buFontTx/>
              <a:buNone/>
              <a:tabLst/>
              <a:defRPr/>
            </a:pPr>
            <a:endParaRPr lang="en-US" sz="1250" dirty="0">
              <a:solidFill>
                <a:srgbClr val="000000"/>
              </a:solidFill>
              <a:latin typeface="Arial" panose="020B0604020202020204"/>
            </a:endParaRPr>
          </a:p>
          <a:p>
            <a:pPr marL="0" marR="0" lvl="0" indent="0" algn="l" defTabSz="457200" rtl="0" eaLnBrk="1" fontAlgn="base" latinLnBrk="0" hangingPunct="1">
              <a:lnSpc>
                <a:spcPct val="110000"/>
              </a:lnSpc>
              <a:spcBef>
                <a:spcPts val="0"/>
              </a:spcBef>
              <a:spcAft>
                <a:spcPts val="1000"/>
              </a:spcAft>
              <a:buClrTx/>
              <a:buSzTx/>
              <a:buFontTx/>
              <a:buNone/>
              <a:tabLst/>
              <a:defRPr/>
            </a:pPr>
            <a:endParaRPr lang="en-US" sz="1250" dirty="0">
              <a:solidFill>
                <a:srgbClr val="000000"/>
              </a:solidFill>
              <a:latin typeface="Arial" panose="020B0604020202020204"/>
            </a:endParaRPr>
          </a:p>
          <a:p>
            <a:pPr marL="0" marR="0" lvl="0" indent="0" algn="l" defTabSz="457200" rtl="0" eaLnBrk="1" fontAlgn="base" latinLnBrk="0" hangingPunct="1">
              <a:lnSpc>
                <a:spcPct val="110000"/>
              </a:lnSpc>
              <a:spcBef>
                <a:spcPts val="0"/>
              </a:spcBef>
              <a:spcAft>
                <a:spcPts val="1000"/>
              </a:spcAft>
              <a:buClrTx/>
              <a:buSzTx/>
              <a:buFontTx/>
              <a:buNone/>
              <a:tabLst/>
              <a:defRPr/>
            </a:pPr>
            <a:endParaRPr lang="en-US" sz="1250" dirty="0">
              <a:solidFill>
                <a:srgbClr val="000000"/>
              </a:solidFill>
              <a:latin typeface="Arial" panose="020B0604020202020204"/>
            </a:endParaRPr>
          </a:p>
          <a:p>
            <a:pPr marL="0" marR="0" lvl="0" indent="0" algn="l" defTabSz="457200" rtl="0" eaLnBrk="1" fontAlgn="base" latinLnBrk="0" hangingPunct="1">
              <a:lnSpc>
                <a:spcPct val="110000"/>
              </a:lnSpc>
              <a:spcBef>
                <a:spcPts val="0"/>
              </a:spcBef>
              <a:spcAft>
                <a:spcPts val="1000"/>
              </a:spcAft>
              <a:buClrTx/>
              <a:buSzTx/>
              <a:buFontTx/>
              <a:buNone/>
              <a:tabLst/>
              <a:defRPr/>
            </a:pPr>
            <a:endParaRPr lang="en-US" sz="1250" dirty="0">
              <a:solidFill>
                <a:srgbClr val="000000"/>
              </a:solidFill>
              <a:latin typeface="Arial" panose="020B0604020202020204"/>
            </a:endParaRPr>
          </a:p>
          <a:p>
            <a:pPr marL="0" marR="0" lvl="0" indent="0" algn="l" defTabSz="457200" rtl="0" eaLnBrk="1" fontAlgn="base" latinLnBrk="0" hangingPunct="1">
              <a:lnSpc>
                <a:spcPct val="110000"/>
              </a:lnSpc>
              <a:spcBef>
                <a:spcPts val="0"/>
              </a:spcBef>
              <a:spcAft>
                <a:spcPts val="1000"/>
              </a:spcAft>
              <a:buClrTx/>
              <a:buSzTx/>
              <a:buFontTx/>
              <a:buNone/>
              <a:tabLst/>
              <a:defRPr/>
            </a:pPr>
            <a:endParaRPr lang="en-US" sz="1250" dirty="0">
              <a:solidFill>
                <a:srgbClr val="000000"/>
              </a:solidFill>
              <a:latin typeface="Arial" panose="020B0604020202020204"/>
            </a:endParaRPr>
          </a:p>
          <a:p>
            <a:pPr marL="0" marR="0" lvl="0" indent="0" algn="l" defTabSz="457200" rtl="0" eaLnBrk="1" fontAlgn="base" latinLnBrk="0" hangingPunct="1">
              <a:lnSpc>
                <a:spcPct val="110000"/>
              </a:lnSpc>
              <a:spcBef>
                <a:spcPts val="0"/>
              </a:spcBef>
              <a:spcAft>
                <a:spcPts val="1000"/>
              </a:spcAft>
              <a:buClrTx/>
              <a:buSzTx/>
              <a:buFontTx/>
              <a:buNone/>
              <a:tabLst/>
              <a:defRPr/>
            </a:pPr>
            <a:endParaRPr lang="en-US" sz="1250" dirty="0">
              <a:solidFill>
                <a:srgbClr val="000000"/>
              </a:solidFill>
              <a:latin typeface="Arial" panose="020B0604020202020204"/>
            </a:endParaRPr>
          </a:p>
          <a:p>
            <a:pPr fontAlgn="base">
              <a:lnSpc>
                <a:spcPct val="110000"/>
              </a:lnSpc>
              <a:spcAft>
                <a:spcPts val="1000"/>
              </a:spcAft>
              <a:defRPr/>
            </a:pPr>
            <a:r>
              <a:rPr lang="en-US" sz="1250" i="0" dirty="0">
                <a:effectLst/>
              </a:rPr>
              <a:t>As the data shows, at the beginning of the year, home prices grow, but not as much as they do in the spring and summer markets. That’s because the market is less active in January and February since fewer people move in the cooler months. As the market transitions into the peak homebuying season in the spring, activity ramps up, and home prices go up a lot more in response. Then, as fall and winter approach, activity eases again. Price growth slows, but still typically appreciates.</a:t>
            </a:r>
            <a:endParaRPr lang="en-US" sz="1250" dirty="0">
              <a:solidFill>
                <a:srgbClr val="000000"/>
              </a:solidFill>
              <a:latin typeface="Arial" panose="020B0604020202020204"/>
            </a:endParaRPr>
          </a:p>
          <a:p>
            <a:pPr marL="0" marR="0" lvl="0" indent="0" algn="l" defTabSz="457200" rtl="0" eaLnBrk="1" fontAlgn="base" latinLnBrk="0" hangingPunct="1">
              <a:lnSpc>
                <a:spcPct val="110000"/>
              </a:lnSpc>
              <a:spcBef>
                <a:spcPts val="0"/>
              </a:spcBef>
              <a:spcAft>
                <a:spcPts val="1000"/>
              </a:spcAft>
              <a:buClrTx/>
              <a:buSzTx/>
              <a:buFontTx/>
              <a:buNone/>
              <a:tabLst/>
              <a:defRPr/>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i="0" u="sng"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dirty="0"/>
          </a:p>
          <a:p>
            <a:pPr fontAlgn="base">
              <a:lnSpc>
                <a:spcPct val="110000"/>
              </a:lnSpc>
              <a:spcAft>
                <a:spcPts val="1000"/>
              </a:spcAft>
            </a:pPr>
            <a:endParaRPr lang="en-US" sz="1250" i="0" dirty="0">
              <a:effectLst/>
            </a:endParaRPr>
          </a:p>
          <a:p>
            <a:pPr fontAlgn="base">
              <a:lnSpc>
                <a:spcPct val="110000"/>
              </a:lnSpc>
              <a:spcAft>
                <a:spcPts val="1000"/>
              </a:spcAft>
            </a:pPr>
            <a:endParaRPr lang="en-US" sz="1250" i="0" dirty="0">
              <a:effectLst/>
            </a:endParaRPr>
          </a:p>
          <a:p>
            <a:pPr fontAlgn="base">
              <a:lnSpc>
                <a:spcPct val="110000"/>
              </a:lnSpc>
              <a:spcAft>
                <a:spcPts val="1000"/>
              </a:spcAft>
            </a:pPr>
            <a:endParaRPr lang="en-US" sz="1250" i="0" dirty="0">
              <a:effectLst/>
            </a:endParaRPr>
          </a:p>
        </p:txBody>
      </p:sp>
      <p:sp>
        <p:nvSpPr>
          <p:cNvPr id="13" name="Rectangle 12">
            <a:extLst>
              <a:ext uri="{FF2B5EF4-FFF2-40B4-BE49-F238E27FC236}">
                <a16:creationId xmlns:a16="http://schemas.microsoft.com/office/drawing/2014/main" id="{6B2EE00D-796B-26A1-D6B0-2379C09E3009}"/>
              </a:ext>
            </a:extLst>
          </p:cNvPr>
          <p:cNvSpPr/>
          <p:nvPr/>
        </p:nvSpPr>
        <p:spPr>
          <a:xfrm>
            <a:off x="478606" y="5542669"/>
            <a:ext cx="6836957" cy="2654609"/>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6629" y="2182454"/>
            <a:ext cx="6865286"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If you’re thinking of buying a home, one of the biggest questions you have right now is probably: what’s happening with home prices?</a:t>
            </a:r>
          </a:p>
        </p:txBody>
      </p:sp>
      <p:sp>
        <p:nvSpPr>
          <p:cNvPr id="14" name="TextBox 13">
            <a:extLst>
              <a:ext uri="{FF2B5EF4-FFF2-40B4-BE49-F238E27FC236}">
                <a16:creationId xmlns:a16="http://schemas.microsoft.com/office/drawing/2014/main" id="{22A196D6-1B3E-FBDD-22B0-598EF079D5FC}"/>
              </a:ext>
            </a:extLst>
          </p:cNvPr>
          <p:cNvSpPr txBox="1"/>
          <p:nvPr/>
        </p:nvSpPr>
        <p:spPr>
          <a:xfrm>
            <a:off x="618025" y="5665496"/>
            <a:ext cx="6536347" cy="42319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49-Year Average Monthly Price Movement</a:t>
            </a:r>
            <a:br>
              <a:rPr lang="en-US" sz="1500" b="1" dirty="0">
                <a:solidFill>
                  <a:schemeClr val="bg2"/>
                </a:solidFill>
                <a:latin typeface="Arial" panose="020B0604020202020204" pitchFamily="34" charset="0"/>
                <a:cs typeface="Arial" panose="020B0604020202020204" pitchFamily="34" charset="0"/>
              </a:rPr>
            </a:br>
            <a:r>
              <a:rPr lang="en-US" sz="1250" i="1" dirty="0">
                <a:solidFill>
                  <a:schemeClr val="bg2"/>
                </a:solidFill>
                <a:latin typeface="Georgia" panose="02040502050405020303" pitchFamily="18" charset="0"/>
                <a:cs typeface="Arial" panose="020B0604020202020204" pitchFamily="34" charset="0"/>
              </a:rPr>
              <a:t>% Month-Over-Month Price Movement (1973-2022, Not Seasonally Adjusted)</a:t>
            </a:r>
          </a:p>
        </p:txBody>
      </p:sp>
      <p:sp>
        <p:nvSpPr>
          <p:cNvPr id="2" name="Rectangle 1">
            <a:extLst>
              <a:ext uri="{FF2B5EF4-FFF2-40B4-BE49-F238E27FC236}">
                <a16:creationId xmlns:a16="http://schemas.microsoft.com/office/drawing/2014/main" id="{AC56A208-F3F0-5B4B-A446-B8CC9C9995BA}"/>
              </a:ext>
            </a:extLst>
          </p:cNvPr>
          <p:cNvSpPr/>
          <p:nvPr/>
        </p:nvSpPr>
        <p:spPr>
          <a:xfrm>
            <a:off x="3778076" y="541929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7" name="Rectangle 6">
            <a:extLst>
              <a:ext uri="{FF2B5EF4-FFF2-40B4-BE49-F238E27FC236}">
                <a16:creationId xmlns:a16="http://schemas.microsoft.com/office/drawing/2014/main" id="{0CF1D0DE-E310-1DEF-3DBE-9ADDC2D25585}"/>
              </a:ext>
            </a:extLst>
          </p:cNvPr>
          <p:cNvSpPr/>
          <p:nvPr/>
        </p:nvSpPr>
        <p:spPr>
          <a:xfrm>
            <a:off x="0" y="2429"/>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The Return of Normal Seasonality</a:t>
            </a:r>
            <a:br>
              <a:rPr lang="en-US" sz="3200" dirty="0">
                <a:solidFill>
                  <a:srgbClr val="FFFFFF"/>
                </a:solidFill>
              </a:rPr>
            </a:br>
            <a:r>
              <a:rPr lang="en-US" sz="3200" dirty="0">
                <a:solidFill>
                  <a:srgbClr val="FFFFFF"/>
                </a:solidFill>
              </a:rPr>
              <a:t>for Home Price Appreciation</a:t>
            </a:r>
          </a:p>
        </p:txBody>
      </p:sp>
      <p:sp>
        <p:nvSpPr>
          <p:cNvPr id="15" name="TextBox 14">
            <a:extLst>
              <a:ext uri="{FF2B5EF4-FFF2-40B4-BE49-F238E27FC236}">
                <a16:creationId xmlns:a16="http://schemas.microsoft.com/office/drawing/2014/main" id="{65D0FF20-C829-1A1F-C4CC-BA5735D40824}"/>
              </a:ext>
            </a:extLst>
          </p:cNvPr>
          <p:cNvSpPr txBox="1"/>
          <p:nvPr/>
        </p:nvSpPr>
        <p:spPr>
          <a:xfrm>
            <a:off x="5891775" y="7942044"/>
            <a:ext cx="1423788" cy="253916"/>
          </a:xfrm>
          <a:prstGeom prst="rect">
            <a:avLst/>
          </a:prstGeom>
          <a:noFill/>
        </p:spPr>
        <p:txBody>
          <a:bodyPr wrap="none" rtlCol="0">
            <a:spAutoFit/>
          </a:bodyPr>
          <a:lstStyle/>
          <a:p>
            <a:pPr algn="r"/>
            <a:r>
              <a:rPr lang="en-US" sz="1050" dirty="0">
                <a:solidFill>
                  <a:schemeClr val="bg2">
                    <a:lumMod val="60000"/>
                    <a:lumOff val="40000"/>
                  </a:schemeClr>
                </a:solidFill>
              </a:rPr>
              <a:t>Source: Case-Shiller</a:t>
            </a:r>
          </a:p>
        </p:txBody>
      </p:sp>
      <p:graphicFrame>
        <p:nvGraphicFramePr>
          <p:cNvPr id="9" name="Chart 8">
            <a:extLst>
              <a:ext uri="{FF2B5EF4-FFF2-40B4-BE49-F238E27FC236}">
                <a16:creationId xmlns:a16="http://schemas.microsoft.com/office/drawing/2014/main" id="{CA50EFFD-8160-2558-CC06-3F0FBEE0AC42}"/>
              </a:ext>
            </a:extLst>
          </p:cNvPr>
          <p:cNvGraphicFramePr/>
          <p:nvPr>
            <p:extLst>
              <p:ext uri="{D42A27DB-BD31-4B8C-83A1-F6EECF244321}">
                <p14:modId xmlns:p14="http://schemas.microsoft.com/office/powerpoint/2010/main" val="874393831"/>
              </p:ext>
            </p:extLst>
          </p:nvPr>
        </p:nvGraphicFramePr>
        <p:xfrm>
          <a:off x="542874" y="6183380"/>
          <a:ext cx="6686651" cy="1871585"/>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13">
            <a:extLst>
              <a:ext uri="{FF2B5EF4-FFF2-40B4-BE49-F238E27FC236}">
                <a16:creationId xmlns:a16="http://schemas.microsoft.com/office/drawing/2014/main" id="{4997BE3D-29C8-C276-6468-20590ECE450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8</a:t>
            </a:fld>
            <a:endParaRPr lang="en-US" dirty="0"/>
          </a:p>
        </p:txBody>
      </p:sp>
    </p:spTree>
    <p:extLst>
      <p:ext uri="{BB962C8B-B14F-4D97-AF65-F5344CB8AC3E}">
        <p14:creationId xmlns:p14="http://schemas.microsoft.com/office/powerpoint/2010/main" val="2562405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9</a:t>
            </a:fld>
            <a:endParaRPr lang="en-US" dirty="0"/>
          </a:p>
        </p:txBody>
      </p:sp>
      <p:sp>
        <p:nvSpPr>
          <p:cNvPr id="7" name="TextBox 6">
            <a:extLst>
              <a:ext uri="{FF2B5EF4-FFF2-40B4-BE49-F238E27FC236}">
                <a16:creationId xmlns:a16="http://schemas.microsoft.com/office/drawing/2014/main" id="{6868D691-3061-4D40-8AA5-7A6A13E6CB78}"/>
              </a:ext>
            </a:extLst>
          </p:cNvPr>
          <p:cNvSpPr txBox="1"/>
          <p:nvPr/>
        </p:nvSpPr>
        <p:spPr>
          <a:xfrm>
            <a:off x="458091" y="321308"/>
            <a:ext cx="6873316" cy="977011"/>
          </a:xfrm>
          <a:prstGeom prst="rect">
            <a:avLst/>
          </a:prstGeom>
          <a:noFill/>
        </p:spPr>
        <p:txBody>
          <a:bodyPr wrap="square" lIns="0" tIns="320040" rIns="0" bIns="0" numCol="1" spcCol="457200" rtlCol="0" anchor="t">
            <a:noAutofit/>
          </a:bodyPr>
          <a:lstStyle/>
          <a:p>
            <a:pPr algn="l" fontAlgn="base">
              <a:lnSpc>
                <a:spcPct val="113000"/>
              </a:lnSpc>
              <a:spcAft>
                <a:spcPts val="1000"/>
              </a:spcAft>
            </a:pPr>
            <a:r>
              <a:rPr lang="en-US" sz="1250" i="0" dirty="0">
                <a:effectLst/>
              </a:rPr>
              <a:t>After several unusual years, today’s higher mortgage rates helped usher in the first signs of the return of seasonality. As Selma </a:t>
            </a:r>
            <a:r>
              <a:rPr lang="en-US" sz="1250" i="0" dirty="0" err="1">
                <a:effectLst/>
              </a:rPr>
              <a:t>Hepp</a:t>
            </a:r>
            <a:r>
              <a:rPr lang="en-US" sz="1250" i="0" dirty="0">
                <a:effectLst/>
              </a:rPr>
              <a:t>, Chief Economist at </a:t>
            </a:r>
            <a:r>
              <a:rPr lang="en-US" sz="1250" i="1" dirty="0">
                <a:effectLst/>
              </a:rPr>
              <a:t>CoreLogic</a:t>
            </a:r>
            <a:r>
              <a:rPr lang="en-US" sz="1250" i="0" dirty="0">
                <a:effectLst/>
              </a:rPr>
              <a:t>, explains:</a:t>
            </a:r>
          </a:p>
          <a:p>
            <a:pPr lvl="1" fontAlgn="base">
              <a:lnSpc>
                <a:spcPct val="113000"/>
              </a:lnSpc>
              <a:spcAft>
                <a:spcPts val="1000"/>
              </a:spcAft>
            </a:pPr>
            <a:r>
              <a:rPr lang="en-US" sz="1250" i="1" dirty="0">
                <a:solidFill>
                  <a:schemeClr val="tx1">
                    <a:lumMod val="50000"/>
                    <a:lumOff val="50000"/>
                  </a:schemeClr>
                </a:solidFill>
                <a:effectLst/>
              </a:rPr>
              <a:t>“High mortgage rates have slowed additional price surges, with monthly increases returning to regular seasonal averages. In other words, </a:t>
            </a:r>
            <a:r>
              <a:rPr lang="en-US" sz="1250" b="1" i="1" dirty="0">
                <a:solidFill>
                  <a:schemeClr val="tx1">
                    <a:lumMod val="50000"/>
                    <a:lumOff val="50000"/>
                  </a:schemeClr>
                </a:solidFill>
                <a:effectLst/>
              </a:rPr>
              <a:t>home prices are still growing but are in line with historic seasonal expectations</a:t>
            </a:r>
            <a:r>
              <a:rPr lang="en-US" sz="1250" i="1" dirty="0">
                <a:solidFill>
                  <a:schemeClr val="tx1">
                    <a:lumMod val="50000"/>
                    <a:lumOff val="50000"/>
                  </a:schemeClr>
                </a:solidFill>
                <a:effectLst/>
              </a:rPr>
              <a:t>.”</a:t>
            </a:r>
          </a:p>
          <a:p>
            <a:pPr>
              <a:lnSpc>
                <a:spcPct val="114000"/>
              </a:lnSpc>
              <a:spcAft>
                <a:spcPts val="1000"/>
              </a:spcAft>
            </a:pPr>
            <a:r>
              <a:rPr lang="en-US" sz="1500" b="1" dirty="0">
                <a:solidFill>
                  <a:srgbClr val="00AEEF"/>
                </a:solidFill>
                <a:latin typeface="Arial"/>
                <a:cs typeface="Arial"/>
              </a:rPr>
              <a:t>Why This Is So Important To Understand</a:t>
            </a:r>
          </a:p>
          <a:p>
            <a:pPr algn="l" fontAlgn="base">
              <a:lnSpc>
                <a:spcPct val="113000"/>
              </a:lnSpc>
              <a:spcAft>
                <a:spcPts val="1000"/>
              </a:spcAft>
            </a:pPr>
            <a:r>
              <a:rPr lang="en-US" sz="1250" b="0" i="0" dirty="0">
                <a:effectLst/>
              </a:rPr>
              <a:t>In the coming months, you’re going to see the media talk more about home prices. In their coverage, you’ll likely see industry terms like these:</a:t>
            </a:r>
          </a:p>
          <a:p>
            <a:pPr marL="696913" lvl="1" indent="-293688" fontAlgn="base">
              <a:lnSpc>
                <a:spcPct val="113000"/>
              </a:lnSpc>
              <a:spcAft>
                <a:spcPts val="1000"/>
              </a:spcAft>
              <a:buFont typeface="Arial" panose="020B0604020202020204" pitchFamily="34" charset="0"/>
              <a:buChar char="•"/>
            </a:pPr>
            <a:r>
              <a:rPr lang="en-US" sz="1250" b="1" i="0" dirty="0">
                <a:effectLst/>
              </a:rPr>
              <a:t>Appreciation:</a:t>
            </a:r>
            <a:r>
              <a:rPr lang="en-US" sz="1250" b="0" i="0" dirty="0">
                <a:effectLst/>
              </a:rPr>
              <a:t> when prices increase.</a:t>
            </a:r>
          </a:p>
          <a:p>
            <a:pPr marL="696913" lvl="1" indent="-293688" fontAlgn="base">
              <a:lnSpc>
                <a:spcPct val="113000"/>
              </a:lnSpc>
              <a:spcAft>
                <a:spcPts val="1000"/>
              </a:spcAft>
              <a:buFont typeface="Arial" panose="020B0604020202020204" pitchFamily="34" charset="0"/>
              <a:buChar char="•"/>
            </a:pPr>
            <a:r>
              <a:rPr lang="en-US" sz="1250" b="1" i="0" dirty="0">
                <a:effectLst/>
              </a:rPr>
              <a:t>Deceleration of appreciation: </a:t>
            </a:r>
            <a:r>
              <a:rPr lang="en-US" sz="1250" b="0" i="0" dirty="0">
                <a:effectLst/>
              </a:rPr>
              <a:t>when prices continue to appreciate, but at a slower or more moderate pace.</a:t>
            </a:r>
          </a:p>
          <a:p>
            <a:pPr marL="696913" lvl="1" indent="-293688" fontAlgn="base">
              <a:lnSpc>
                <a:spcPct val="113000"/>
              </a:lnSpc>
              <a:spcAft>
                <a:spcPts val="1000"/>
              </a:spcAft>
              <a:buFont typeface="Arial" panose="020B0604020202020204" pitchFamily="34" charset="0"/>
              <a:buChar char="•"/>
            </a:pPr>
            <a:r>
              <a:rPr lang="en-US" sz="1250" b="1" i="0" dirty="0">
                <a:effectLst/>
              </a:rPr>
              <a:t>Depreciation: </a:t>
            </a:r>
            <a:r>
              <a:rPr lang="en-US" sz="1250" b="0" i="0" dirty="0">
                <a:effectLst/>
              </a:rPr>
              <a:t>when prices decrease.</a:t>
            </a:r>
          </a:p>
          <a:p>
            <a:pPr algn="l" fontAlgn="base">
              <a:lnSpc>
                <a:spcPct val="113000"/>
              </a:lnSpc>
              <a:spcAft>
                <a:spcPts val="1000"/>
              </a:spcAft>
            </a:pPr>
            <a:r>
              <a:rPr lang="en-US" sz="1250" b="0" i="0" dirty="0">
                <a:effectLst/>
              </a:rPr>
              <a:t>Don’t let the terminology confuse you or let any misleading headlines cause any unnecessary fear. The rapid pace of home price growth the market saw in recent years was unsustainable. It had to slow down at some point and that’s what we’re starting to see – deceleration of appreciation, not depreciation. </a:t>
            </a:r>
          </a:p>
          <a:p>
            <a:pPr algn="l" fontAlgn="base">
              <a:lnSpc>
                <a:spcPct val="113000"/>
              </a:lnSpc>
              <a:spcAft>
                <a:spcPts val="1000"/>
              </a:spcAft>
            </a:pPr>
            <a:r>
              <a:rPr lang="en-US" sz="1250" b="1" i="0" dirty="0">
                <a:effectLst/>
              </a:rPr>
              <a:t>Remember, it’s normal to see home price growth slow down as the year goes on. </a:t>
            </a:r>
            <a:br>
              <a:rPr lang="en-US" sz="1250" b="1" i="0" dirty="0">
                <a:effectLst/>
              </a:rPr>
            </a:br>
            <a:r>
              <a:rPr lang="en-US" sz="1250" b="1" i="0" dirty="0">
                <a:effectLst/>
              </a:rPr>
              <a:t>And that definitely doesn’t mean home prices are falling. They’re just rising at a more moderate pace.</a:t>
            </a:r>
          </a:p>
        </p:txBody>
      </p:sp>
      <p:sp>
        <p:nvSpPr>
          <p:cNvPr id="8" name="Rectangle 7">
            <a:extLst>
              <a:ext uri="{FF2B5EF4-FFF2-40B4-BE49-F238E27FC236}">
                <a16:creationId xmlns:a16="http://schemas.microsoft.com/office/drawing/2014/main" id="{D0AD98A9-668B-E54B-A03B-AE84BC154A3C}"/>
              </a:ext>
            </a:extLst>
          </p:cNvPr>
          <p:cNvSpPr/>
          <p:nvPr/>
        </p:nvSpPr>
        <p:spPr>
          <a:xfrm>
            <a:off x="3773562" y="235227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2330125"/>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graphicFrame>
        <p:nvGraphicFramePr>
          <p:cNvPr id="2" name="Table 10">
            <a:extLst>
              <a:ext uri="{FF2B5EF4-FFF2-40B4-BE49-F238E27FC236}">
                <a16:creationId xmlns:a16="http://schemas.microsoft.com/office/drawing/2014/main" id="{A9BE4445-7711-2DED-9DA2-D6FDC78979CB}"/>
              </a:ext>
            </a:extLst>
          </p:cNvPr>
          <p:cNvGraphicFramePr>
            <a:graphicFrameLocks noGrp="1"/>
          </p:cNvGraphicFramePr>
          <p:nvPr>
            <p:extLst>
              <p:ext uri="{D42A27DB-BD31-4B8C-83A1-F6EECF244321}">
                <p14:modId xmlns:p14="http://schemas.microsoft.com/office/powerpoint/2010/main" val="3877552324"/>
              </p:ext>
            </p:extLst>
          </p:nvPr>
        </p:nvGraphicFramePr>
        <p:xfrm>
          <a:off x="470452" y="8183935"/>
          <a:ext cx="6841785" cy="1203325"/>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While the headlines are generating fear and confusion on what’s happening with home prices, the truth is simple. Home price appreciation is returning to normal seasonality. If you have questions about what’s happening with prices in our local area, let’s connect.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1253369268"/>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c85a901-d9fc-43e1-86bf-c6ba28a1994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060575CA773A4B8E57BC74D441E979" ma:contentTypeVersion="13" ma:contentTypeDescription="Create a new document." ma:contentTypeScope="" ma:versionID="c79f55c9ffdb44a5d95db286eeb27abb">
  <xsd:schema xmlns:xsd="http://www.w3.org/2001/XMLSchema" xmlns:xs="http://www.w3.org/2001/XMLSchema" xmlns:p="http://schemas.microsoft.com/office/2006/metadata/properties" xmlns:ns3="be5a35b3-5867-488e-a026-088960ff0e65" xmlns:ns4="3c85a901-d9fc-43e1-86bf-c6ba28a19940" targetNamespace="http://schemas.microsoft.com/office/2006/metadata/properties" ma:root="true" ma:fieldsID="c3cd3edf3aa4d9bdc34d277589adb0f2" ns3:_="" ns4:_="">
    <xsd:import namespace="be5a35b3-5867-488e-a026-088960ff0e65"/>
    <xsd:import namespace="3c85a901-d9fc-43e1-86bf-c6ba28a1994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_activity" minOccurs="0"/>
                <xsd:element ref="ns4:MediaServiceAutoTags" minOccurs="0"/>
                <xsd:element ref="ns4:MediaServiceGenerationTime" minOccurs="0"/>
                <xsd:element ref="ns4:MediaServiceEventHashCode" minOccurs="0"/>
                <xsd:element ref="ns4:MediaServiceDateTaken" minOccurs="0"/>
                <xsd:element ref="ns4:MediaServiceObjectDetectorVersions" minOccurs="0"/>
                <xsd:element ref="ns4:MediaServiceOCR"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5a35b3-5867-488e-a026-088960ff0e6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85a901-d9fc-43e1-86bf-c6ba28a1994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ystemTags" ma:index="20"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E40D6A-4865-4109-BCD0-382A452B5295}">
  <ds:schemaRefs>
    <ds:schemaRef ds:uri="http://schemas.microsoft.com/sharepoint/v3/contenttype/forms"/>
  </ds:schemaRefs>
</ds:datastoreItem>
</file>

<file path=customXml/itemProps2.xml><?xml version="1.0" encoding="utf-8"?>
<ds:datastoreItem xmlns:ds="http://schemas.openxmlformats.org/officeDocument/2006/customXml" ds:itemID="{DD4484DF-A465-49F2-AA28-1E71AB825691}">
  <ds:schemaRefs>
    <ds:schemaRef ds:uri="http://purl.org/dc/elements/1.1/"/>
    <ds:schemaRef ds:uri="http://purl.org/dc/terms/"/>
    <ds:schemaRef ds:uri="http://purl.org/dc/dcmitype/"/>
    <ds:schemaRef ds:uri="http://schemas.microsoft.com/office/2006/metadata/properties"/>
    <ds:schemaRef ds:uri="be5a35b3-5867-488e-a026-088960ff0e65"/>
    <ds:schemaRef ds:uri="3c85a901-d9fc-43e1-86bf-c6ba28a19940"/>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5B528D0-D6EE-45C6-8C0D-221D29F6BE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5a35b3-5867-488e-a026-088960ff0e65"/>
    <ds:schemaRef ds:uri="3c85a901-d9fc-43e1-86bf-c6ba28a199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72477</TotalTime>
  <Words>3903</Words>
  <Application>Microsoft Office PowerPoint</Application>
  <PresentationFormat>Custom</PresentationFormat>
  <Paragraphs>245</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Georgia</vt:lpstr>
      <vt:lpstr>Helvetica</vt:lpstr>
      <vt:lpstr>Segoe UI</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1870</cp:revision>
  <dcterms:created xsi:type="dcterms:W3CDTF">2021-07-16T16:38:04Z</dcterms:created>
  <dcterms:modified xsi:type="dcterms:W3CDTF">2023-12-05T18:31:39Z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0x0101004E060575CA773A4B8E57BC74D441E979</vt:lpwstr>
  </property>
</Properties>
</file>