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3262" r:id="rId2"/>
    <p:sldId id="261" r:id="rId3"/>
    <p:sldId id="3302" r:id="rId4"/>
    <p:sldId id="3303" r:id="rId5"/>
    <p:sldId id="3322" r:id="rId6"/>
    <p:sldId id="3294" r:id="rId7"/>
    <p:sldId id="3308" r:id="rId8"/>
    <p:sldId id="3319" r:id="rId9"/>
    <p:sldId id="3320" r:id="rId10"/>
    <p:sldId id="3312" r:id="rId11"/>
    <p:sldId id="3313" r:id="rId12"/>
    <p:sldId id="3271" r:id="rId13"/>
    <p:sldId id="3321" r:id="rId14"/>
    <p:sldId id="3316" r:id="rId15"/>
    <p:sldId id="3317" r:id="rId16"/>
    <p:sldId id="3310" r:id="rId17"/>
    <p:sldId id="3292" r:id="rId18"/>
    <p:sldId id="3293" r:id="rId19"/>
    <p:sldId id="3318" r:id="rId20"/>
    <p:sldId id="3286" r:id="rId21"/>
    <p:sldId id="3289" r:id="rId22"/>
    <p:sldId id="3288" r:id="rId23"/>
    <p:sldId id="3282" r:id="rId24"/>
    <p:sldId id="3278" r:id="rId25"/>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875C42-2AA9-1295-96A5-EA7061602D6D}" name="Jeymy Idrovo-Gonzalez" initials="JIG" userId="fd5753afe29418f1" providerId="Windows Live"/>
  <p188:author id="{32F65246-D8ED-374E-0EF3-46FA49A9B8B3}" name="Madison Fox" initials="MF" userId="S::madison@keepingcurrentmatters.com::3aa81375-bad6-4989-ab9f-3380454686fc" providerId="AD"/>
  <p188:author id="{62062649-5152-CED5-BEB4-91A027F5E61C}" name="Jeymy Idrovo" initials="JI" userId="Jeymy Idrovo" providerId="None"/>
  <p188:author id="{6BBFFE90-92D4-2882-A70B-8C2CB9645044}" name="Kate Rezabek" initials="KR" userId="S::kate@keepingcurrentmatters.com::c82c6c9b-0862-4e9b-b07e-8ec0e0a445f7" providerId="AD"/>
  <p188:author id="{0272E9A7-D024-99C7-DB0B-8A7C79BB310A}" name="Caety Cox" initials="CC" userId="S::caety@keepingcurrentmatters.com::b6fa9b11-05f3-4d1a-86ee-89285bd8cf0f" providerId="AD"/>
  <p188:author id="{ADB4C4AD-B500-1689-94EC-4EEAEDD3FE00}" name="Jeymy Idrovo" initials="JI" userId="S::jeymy@keepingcurrentmatters.com::567584d3-5eb9-4337-9ebd-e3c56279d744" providerId="AD"/>
  <p188:author id="{FA443FB4-748F-D942-9D0E-EE87C8DDC7EC}" name="Nikki Arpino" initials="NA" userId="WhutqSSPiFnB3YdNPNZ3vvYP7h2tGQzXDooSVebKFXQ=" providerId="None"/>
  <p188:author id="{944F0CB8-A37A-533B-5220-AF166686168D}" name="Alex Rowsey" initials="AR" userId="S::alex.rowsey@keepingcurrentmatters.com::bd2b0ae8-de0d-4e41-9115-deb422f565cd" providerId="AD"/>
  <p188:author id="{F1F5C9EC-6132-2128-77E5-22A8EDD96165}" name="Nikki Arpino" initials="NA" userId="S::nikki@keepingcurrentmatters.com::dbfd9e7a-e7be-442f-91df-319a4bd6a3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ommy Proffitt (he/him)" initials="TP(" lastIdx="2" clrIdx="6">
    <p:extLst>
      <p:ext uri="{19B8F6BF-5375-455C-9EA6-DF929625EA0E}">
        <p15:presenceInfo xmlns:p15="http://schemas.microsoft.com/office/powerpoint/2012/main" userId="S::tommy@keepingcurrentmatters.com::d8c11b56-f8b8-4a59-ab46-a7325032f9d2" providerId="AD"/>
      </p:ext>
    </p:extLst>
  </p:cmAuthor>
  <p:cmAuthor id="1" name="Caety Cox" initials="CC" lastIdx="31" clrIdx="0">
    <p:extLst>
      <p:ext uri="{19B8F6BF-5375-455C-9EA6-DF929625EA0E}">
        <p15:presenceInfo xmlns:p15="http://schemas.microsoft.com/office/powerpoint/2012/main" userId="S::caety@keepingcurrentmatters.com::b6fa9b11-05f3-4d1a-86ee-89285bd8cf0f" providerId="AD"/>
      </p:ext>
    </p:extLst>
  </p:cmAuthor>
  <p:cmAuthor id="2" name="Nikki Arpino" initials="NA" lastIdx="285" clrIdx="1">
    <p:extLst>
      <p:ext uri="{19B8F6BF-5375-455C-9EA6-DF929625EA0E}">
        <p15:presenceInfo xmlns:p15="http://schemas.microsoft.com/office/powerpoint/2012/main" userId="S::nikki@keepingcurrentmatters.com::dbfd9e7a-e7be-442f-91df-319a4bd6a35e" providerId="AD"/>
      </p:ext>
    </p:extLst>
  </p:cmAuthor>
  <p:cmAuthor id="3" name="Becca Rand" initials="BR" lastIdx="7" clrIdx="2">
    <p:extLst>
      <p:ext uri="{19B8F6BF-5375-455C-9EA6-DF929625EA0E}">
        <p15:presenceInfo xmlns:p15="http://schemas.microsoft.com/office/powerpoint/2012/main" userId="S::becca@keepingcurrentmatters.com::0f7e16d1-6d0f-49e0-b94a-678b82a6f1a8" providerId="AD"/>
      </p:ext>
    </p:extLst>
  </p:cmAuthor>
  <p:cmAuthor id="4" name="Nikki Arpino" initials="NA [2]" lastIdx="19" clrIdx="3">
    <p:extLst>
      <p:ext uri="{19B8F6BF-5375-455C-9EA6-DF929625EA0E}">
        <p15:presenceInfo xmlns:p15="http://schemas.microsoft.com/office/powerpoint/2012/main" userId="WhutqSSPiFnB3YdNPNZ3vvYP7h2tGQzXDooSVebKFXQ=" providerId="None"/>
      </p:ext>
    </p:extLst>
  </p:cmAuthor>
  <p:cmAuthor id="5" name="Jeymy Idrovo" initials="JI" lastIdx="86" clrIdx="4">
    <p:extLst>
      <p:ext uri="{19B8F6BF-5375-455C-9EA6-DF929625EA0E}">
        <p15:presenceInfo xmlns:p15="http://schemas.microsoft.com/office/powerpoint/2012/main" userId="Jeymy Idrovo" providerId="None"/>
      </p:ext>
    </p:extLst>
  </p:cmAuthor>
  <p:cmAuthor id="6" name="Kate Rezabek" initials="KR" lastIdx="78" clrIdx="5">
    <p:extLst>
      <p:ext uri="{19B8F6BF-5375-455C-9EA6-DF929625EA0E}">
        <p15:presenceInfo xmlns:p15="http://schemas.microsoft.com/office/powerpoint/2012/main" userId="S::kate@keepingcurrentmatters.com::c82c6c9b-0862-4e9b-b07e-8ec0e0a445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00"/>
    <a:srgbClr val="5B7077"/>
    <a:srgbClr val="3CB0F0"/>
    <a:srgbClr val="6C7E90"/>
    <a:srgbClr val="C9F0FF"/>
    <a:srgbClr val="F2F2F2"/>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93443" autoAdjust="0"/>
  </p:normalViewPr>
  <p:slideViewPr>
    <p:cSldViewPr snapToGrid="0" snapToObjects="1">
      <p:cViewPr varScale="1">
        <p:scale>
          <a:sx n="71" d="100"/>
          <a:sy n="71" d="100"/>
        </p:scale>
        <p:origin x="3186" y="6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702017628282975E-2"/>
          <c:y val="4.8026457037049733E-2"/>
          <c:w val="0.92266282293333923"/>
          <c:h val="0.90965772013645874"/>
        </c:manualLayout>
      </c:layout>
      <c:lineChart>
        <c:grouping val="standard"/>
        <c:varyColors val="0"/>
        <c:ser>
          <c:idx val="0"/>
          <c:order val="0"/>
          <c:tx>
            <c:strRef>
              <c:f>Sheet1!$B$1</c:f>
              <c:strCache>
                <c:ptCount val="1"/>
                <c:pt idx="0">
                  <c:v>Series 1</c:v>
                </c:pt>
              </c:strCache>
            </c:strRef>
          </c:tx>
          <c:spPr>
            <a:ln w="28575" cap="rnd">
              <a:solidFill>
                <a:schemeClr val="bg1"/>
              </a:solidFill>
              <a:round/>
            </a:ln>
            <a:effectLst/>
          </c:spPr>
          <c:marker>
            <c:symbol val="none"/>
          </c:marker>
          <c:cat>
            <c:strRef>
              <c:f>Sheet1!$A$2:$A$293</c:f>
              <c:strCache>
                <c:ptCount val="289"/>
                <c:pt idx="0">
                  <c:v>1999</c:v>
                </c:pt>
                <c:pt idx="12">
                  <c:v>2000</c:v>
                </c:pt>
                <c:pt idx="72">
                  <c:v>2005</c:v>
                </c:pt>
                <c:pt idx="84">
                  <c:v>2006</c:v>
                </c:pt>
                <c:pt idx="96">
                  <c:v>2007</c:v>
                </c:pt>
                <c:pt idx="132">
                  <c:v>2010</c:v>
                </c:pt>
                <c:pt idx="192">
                  <c:v>2015</c:v>
                </c:pt>
                <c:pt idx="240">
                  <c:v>2019</c:v>
                </c:pt>
                <c:pt idx="252">
                  <c:v>2020</c:v>
                </c:pt>
                <c:pt idx="264">
                  <c:v>2021</c:v>
                </c:pt>
                <c:pt idx="276">
                  <c:v>2022</c:v>
                </c:pt>
                <c:pt idx="288">
                  <c:v>2023</c:v>
                </c:pt>
              </c:strCache>
            </c:strRef>
          </c:cat>
          <c:val>
            <c:numRef>
              <c:f>Sheet1!$B$2:$B$293</c:f>
              <c:numCache>
                <c:formatCode>#,##0.0</c:formatCode>
                <c:ptCount val="292"/>
                <c:pt idx="0">
                  <c:v>5.0999999999999996</c:v>
                </c:pt>
                <c:pt idx="1">
                  <c:v>5</c:v>
                </c:pt>
                <c:pt idx="2">
                  <c:v>5</c:v>
                </c:pt>
                <c:pt idx="3">
                  <c:v>5.0999999999999996</c:v>
                </c:pt>
                <c:pt idx="4">
                  <c:v>5</c:v>
                </c:pt>
                <c:pt idx="5">
                  <c:v>4.7</c:v>
                </c:pt>
                <c:pt idx="6">
                  <c:v>4.5999999999999996</c:v>
                </c:pt>
                <c:pt idx="7">
                  <c:v>4.7</c:v>
                </c:pt>
                <c:pt idx="8">
                  <c:v>4.7</c:v>
                </c:pt>
                <c:pt idx="9">
                  <c:v>4.8</c:v>
                </c:pt>
                <c:pt idx="10">
                  <c:v>4.5</c:v>
                </c:pt>
                <c:pt idx="11" formatCode="0.0">
                  <c:v>4</c:v>
                </c:pt>
                <c:pt idx="12" formatCode="0.0">
                  <c:v>4.2</c:v>
                </c:pt>
                <c:pt idx="13" formatCode="0.0">
                  <c:v>4.7</c:v>
                </c:pt>
                <c:pt idx="14" formatCode="0.0">
                  <c:v>4.0999999999999996</c:v>
                </c:pt>
                <c:pt idx="15" formatCode="0.0">
                  <c:v>4.5999999999999996</c:v>
                </c:pt>
                <c:pt idx="16" formatCode="0.0">
                  <c:v>4.5999999999999996</c:v>
                </c:pt>
                <c:pt idx="17" formatCode="0.0">
                  <c:v>4.7</c:v>
                </c:pt>
                <c:pt idx="18" formatCode="0.0">
                  <c:v>4.5999999999999996</c:v>
                </c:pt>
                <c:pt idx="19" formatCode="0.0">
                  <c:v>4.7</c:v>
                </c:pt>
                <c:pt idx="20" formatCode="0.0">
                  <c:v>4.4000000000000004</c:v>
                </c:pt>
                <c:pt idx="21" formatCode="0.0">
                  <c:v>4.5</c:v>
                </c:pt>
                <c:pt idx="22" formatCode="0.0">
                  <c:v>4.2</c:v>
                </c:pt>
                <c:pt idx="23" formatCode="0.0">
                  <c:v>4.4000000000000004</c:v>
                </c:pt>
                <c:pt idx="24" formatCode="0.0">
                  <c:v>4.2</c:v>
                </c:pt>
                <c:pt idx="25" formatCode="0.0">
                  <c:v>4.5</c:v>
                </c:pt>
                <c:pt idx="26" formatCode="0.0">
                  <c:v>4.4000000000000004</c:v>
                </c:pt>
                <c:pt idx="27" formatCode="0.0">
                  <c:v>4.8</c:v>
                </c:pt>
                <c:pt idx="28" formatCode="0.0">
                  <c:v>4.5999999999999996</c:v>
                </c:pt>
                <c:pt idx="29" formatCode="0.0">
                  <c:v>4.7</c:v>
                </c:pt>
                <c:pt idx="30" formatCode="0.0">
                  <c:v>4.4000000000000004</c:v>
                </c:pt>
                <c:pt idx="31" formatCode="0.0">
                  <c:v>4.9000000000000004</c:v>
                </c:pt>
                <c:pt idx="32" formatCode="0.0">
                  <c:v>5</c:v>
                </c:pt>
                <c:pt idx="33" formatCode="0.0">
                  <c:v>4.5999999999999996</c:v>
                </c:pt>
                <c:pt idx="34" formatCode="0.0">
                  <c:v>5</c:v>
                </c:pt>
                <c:pt idx="35" formatCode="0.0">
                  <c:v>4.0999999999999996</c:v>
                </c:pt>
                <c:pt idx="36" formatCode="0.0">
                  <c:v>4.3</c:v>
                </c:pt>
                <c:pt idx="37" formatCode="0.0">
                  <c:v>4.5999999999999996</c:v>
                </c:pt>
                <c:pt idx="38" formatCode="0.0">
                  <c:v>4.5999999999999996</c:v>
                </c:pt>
                <c:pt idx="39" formatCode="0.0">
                  <c:v>4.9000000000000004</c:v>
                </c:pt>
                <c:pt idx="40" formatCode="0.0">
                  <c:v>4.7</c:v>
                </c:pt>
                <c:pt idx="41" formatCode="0.0">
                  <c:v>4.9000000000000004</c:v>
                </c:pt>
                <c:pt idx="42" formatCode="0.0">
                  <c:v>4.5999999999999996</c:v>
                </c:pt>
                <c:pt idx="43" formatCode="0.0">
                  <c:v>5</c:v>
                </c:pt>
                <c:pt idx="44" formatCode="0.0">
                  <c:v>4.8</c:v>
                </c:pt>
                <c:pt idx="45" formatCode="0.0">
                  <c:v>4.9000000000000004</c:v>
                </c:pt>
                <c:pt idx="46" formatCode="0.0">
                  <c:v>4.9000000000000004</c:v>
                </c:pt>
                <c:pt idx="47" formatCode="0.0">
                  <c:v>4.3</c:v>
                </c:pt>
                <c:pt idx="48" formatCode="0.0">
                  <c:v>4.5999999999999996</c:v>
                </c:pt>
                <c:pt idx="49" formatCode="0.0">
                  <c:v>4.7</c:v>
                </c:pt>
                <c:pt idx="50" formatCode="0.0">
                  <c:v>4.7</c:v>
                </c:pt>
                <c:pt idx="51" formatCode="0.0">
                  <c:v>5.0999999999999996</c:v>
                </c:pt>
                <c:pt idx="52" formatCode="0.0">
                  <c:v>4.8</c:v>
                </c:pt>
                <c:pt idx="53" formatCode="0.0">
                  <c:v>5</c:v>
                </c:pt>
                <c:pt idx="54" formatCode="0.0">
                  <c:v>4.5</c:v>
                </c:pt>
                <c:pt idx="55" formatCode="0.0">
                  <c:v>4.5</c:v>
                </c:pt>
                <c:pt idx="56" formatCode="0.0">
                  <c:v>4.3</c:v>
                </c:pt>
                <c:pt idx="57" formatCode="0.0">
                  <c:v>4.5</c:v>
                </c:pt>
                <c:pt idx="58" formatCode="0.0">
                  <c:v>4.8</c:v>
                </c:pt>
                <c:pt idx="59" formatCode="0.0">
                  <c:v>4.2</c:v>
                </c:pt>
                <c:pt idx="60" formatCode="0.0">
                  <c:v>4.3</c:v>
                </c:pt>
                <c:pt idx="61" formatCode="0.0">
                  <c:v>4.5</c:v>
                </c:pt>
                <c:pt idx="62" formatCode="0.0">
                  <c:v>4.4000000000000004</c:v>
                </c:pt>
                <c:pt idx="63" formatCode="0.0">
                  <c:v>4.3</c:v>
                </c:pt>
                <c:pt idx="64" formatCode="0.0">
                  <c:v>4.2</c:v>
                </c:pt>
                <c:pt idx="65" formatCode="0.0">
                  <c:v>4.0999999999999996</c:v>
                </c:pt>
                <c:pt idx="66" formatCode="0.0">
                  <c:v>4.3</c:v>
                </c:pt>
                <c:pt idx="67" formatCode="0.0">
                  <c:v>4.5</c:v>
                </c:pt>
                <c:pt idx="68" formatCode="0.0">
                  <c:v>4.2</c:v>
                </c:pt>
                <c:pt idx="69" formatCode="0.0">
                  <c:v>4.3</c:v>
                </c:pt>
                <c:pt idx="70" formatCode="0.0">
                  <c:v>4.4000000000000004</c:v>
                </c:pt>
                <c:pt idx="71" formatCode="0.0">
                  <c:v>3.9</c:v>
                </c:pt>
                <c:pt idx="72" formatCode="0.0">
                  <c:v>4</c:v>
                </c:pt>
                <c:pt idx="73" formatCode="0.0">
                  <c:v>4.0999999999999996</c:v>
                </c:pt>
                <c:pt idx="74" formatCode="0.0">
                  <c:v>4</c:v>
                </c:pt>
                <c:pt idx="75" formatCode="0.0">
                  <c:v>4.2</c:v>
                </c:pt>
                <c:pt idx="76" formatCode="0.0">
                  <c:v>4.3</c:v>
                </c:pt>
                <c:pt idx="77" formatCode="0.0">
                  <c:v>4.5</c:v>
                </c:pt>
                <c:pt idx="78" formatCode="0.0">
                  <c:v>4.5999999999999996</c:v>
                </c:pt>
                <c:pt idx="79" formatCode="0.0">
                  <c:v>4.7</c:v>
                </c:pt>
                <c:pt idx="80" formatCode="0.0">
                  <c:v>4.5999999999999996</c:v>
                </c:pt>
                <c:pt idx="81" formatCode="0.0">
                  <c:v>4.8</c:v>
                </c:pt>
                <c:pt idx="82" formatCode="0.0">
                  <c:v>5</c:v>
                </c:pt>
                <c:pt idx="83" formatCode="0.0">
                  <c:v>5</c:v>
                </c:pt>
                <c:pt idx="84" formatCode="0.0">
                  <c:v>5.2</c:v>
                </c:pt>
                <c:pt idx="85" formatCode="0.0">
                  <c:v>5.2</c:v>
                </c:pt>
                <c:pt idx="86" formatCode="0.0">
                  <c:v>5.6</c:v>
                </c:pt>
                <c:pt idx="87" formatCode="0.0">
                  <c:v>6.1</c:v>
                </c:pt>
                <c:pt idx="88" formatCode="0.0">
                  <c:v>6.5</c:v>
                </c:pt>
                <c:pt idx="89" formatCode="0.0">
                  <c:v>6.9</c:v>
                </c:pt>
                <c:pt idx="90" formatCode="0.0">
                  <c:v>7.3</c:v>
                </c:pt>
                <c:pt idx="91" formatCode="0.0">
                  <c:v>7.3</c:v>
                </c:pt>
                <c:pt idx="92" formatCode="0.0">
                  <c:v>7.2</c:v>
                </c:pt>
                <c:pt idx="93" formatCode="0.0">
                  <c:v>7.3</c:v>
                </c:pt>
                <c:pt idx="94" formatCode="0.0">
                  <c:v>7.2</c:v>
                </c:pt>
                <c:pt idx="95" formatCode="0.0">
                  <c:v>6.4</c:v>
                </c:pt>
                <c:pt idx="96" formatCode="0.0">
                  <c:v>6.6</c:v>
                </c:pt>
                <c:pt idx="97" formatCode="0.0">
                  <c:v>7</c:v>
                </c:pt>
                <c:pt idx="98" formatCode="0.0">
                  <c:v>7.4</c:v>
                </c:pt>
                <c:pt idx="99" formatCode="0.0">
                  <c:v>8.5</c:v>
                </c:pt>
                <c:pt idx="100" formatCode="0.0">
                  <c:v>8.9</c:v>
                </c:pt>
                <c:pt idx="101" formatCode="0.0">
                  <c:v>9.1</c:v>
                </c:pt>
                <c:pt idx="102" formatCode="0.0">
                  <c:v>9.6</c:v>
                </c:pt>
                <c:pt idx="103" formatCode="0.0">
                  <c:v>9.6</c:v>
                </c:pt>
                <c:pt idx="104" formatCode="0.0">
                  <c:v>10.199999999999999</c:v>
                </c:pt>
                <c:pt idx="105" formatCode="0.0">
                  <c:v>10.6</c:v>
                </c:pt>
                <c:pt idx="106" formatCode="0.0">
                  <c:v>10</c:v>
                </c:pt>
                <c:pt idx="107" formatCode="0.0">
                  <c:v>9.6</c:v>
                </c:pt>
                <c:pt idx="108" formatCode="0.0">
                  <c:v>10</c:v>
                </c:pt>
                <c:pt idx="109" formatCode="0.0">
                  <c:v>9.8000000000000007</c:v>
                </c:pt>
                <c:pt idx="110" formatCode="0.0">
                  <c:v>9.8000000000000007</c:v>
                </c:pt>
                <c:pt idx="111" formatCode="0.0">
                  <c:v>11.1</c:v>
                </c:pt>
                <c:pt idx="112" formatCode="0.0">
                  <c:v>10.8</c:v>
                </c:pt>
                <c:pt idx="113" formatCode="0.0">
                  <c:v>11.1</c:v>
                </c:pt>
                <c:pt idx="114" formatCode="0.0">
                  <c:v>11</c:v>
                </c:pt>
                <c:pt idx="115" formatCode="0.0">
                  <c:v>10.3</c:v>
                </c:pt>
                <c:pt idx="116" formatCode="0.0">
                  <c:v>10.1</c:v>
                </c:pt>
                <c:pt idx="117" formatCode="0.0">
                  <c:v>10.4</c:v>
                </c:pt>
                <c:pt idx="118" formatCode="0.0">
                  <c:v>11</c:v>
                </c:pt>
                <c:pt idx="119" formatCode="0.0">
                  <c:v>9.4</c:v>
                </c:pt>
                <c:pt idx="120" formatCode="0.0">
                  <c:v>9.5</c:v>
                </c:pt>
                <c:pt idx="121" formatCode="0.0">
                  <c:v>9.6999999999999993</c:v>
                </c:pt>
                <c:pt idx="122" formatCode="0.0">
                  <c:v>9.6</c:v>
                </c:pt>
                <c:pt idx="123" formatCode="0.0">
                  <c:v>10.199999999999999</c:v>
                </c:pt>
                <c:pt idx="124" formatCode="0.0">
                  <c:v>9.6999999999999993</c:v>
                </c:pt>
                <c:pt idx="125" formatCode="0.0">
                  <c:v>9.4</c:v>
                </c:pt>
                <c:pt idx="126" formatCode="0.0">
                  <c:v>9.3000000000000007</c:v>
                </c:pt>
                <c:pt idx="127" formatCode="0.0">
                  <c:v>8.9</c:v>
                </c:pt>
                <c:pt idx="128" formatCode="0.0">
                  <c:v>8.1</c:v>
                </c:pt>
                <c:pt idx="129" formatCode="0.0">
                  <c:v>7.1</c:v>
                </c:pt>
                <c:pt idx="130" formatCode="0.0">
                  <c:v>6.5</c:v>
                </c:pt>
                <c:pt idx="131" formatCode="0.0">
                  <c:v>7.5</c:v>
                </c:pt>
                <c:pt idx="132" formatCode="0.0">
                  <c:v>7.9</c:v>
                </c:pt>
                <c:pt idx="133" formatCode="0.0">
                  <c:v>8.4</c:v>
                </c:pt>
                <c:pt idx="134" formatCode="0.0">
                  <c:v>8.3000000000000007</c:v>
                </c:pt>
                <c:pt idx="135" formatCode="0.0">
                  <c:v>8.5</c:v>
                </c:pt>
                <c:pt idx="136" formatCode="0.0">
                  <c:v>8.1</c:v>
                </c:pt>
                <c:pt idx="137" formatCode="0.0">
                  <c:v>8.9</c:v>
                </c:pt>
                <c:pt idx="138" formatCode="0.0">
                  <c:v>11.9</c:v>
                </c:pt>
                <c:pt idx="139" formatCode="0.0">
                  <c:v>11.5</c:v>
                </c:pt>
                <c:pt idx="140" formatCode="0.0">
                  <c:v>10.7</c:v>
                </c:pt>
                <c:pt idx="141" formatCode="0.0">
                  <c:v>10.3</c:v>
                </c:pt>
                <c:pt idx="142" formatCode="0.0">
                  <c:v>9.4</c:v>
                </c:pt>
                <c:pt idx="143" formatCode="0.0">
                  <c:v>8.5</c:v>
                </c:pt>
                <c:pt idx="144" formatCode="0.0">
                  <c:v>7.9</c:v>
                </c:pt>
                <c:pt idx="145" formatCode="0.0">
                  <c:v>8.6999999999999993</c:v>
                </c:pt>
                <c:pt idx="146" formatCode="0.0">
                  <c:v>8.5</c:v>
                </c:pt>
                <c:pt idx="147" formatCode="0.0">
                  <c:v>9.1999999999999993</c:v>
                </c:pt>
                <c:pt idx="148" formatCode="0.0">
                  <c:v>9.1</c:v>
                </c:pt>
                <c:pt idx="149" formatCode="0.0">
                  <c:v>9</c:v>
                </c:pt>
                <c:pt idx="150" formatCode="0.0">
                  <c:v>9.1</c:v>
                </c:pt>
                <c:pt idx="151" formatCode="0.0">
                  <c:v>8.3000000000000007</c:v>
                </c:pt>
                <c:pt idx="152" formatCode="0.0">
                  <c:v>8</c:v>
                </c:pt>
                <c:pt idx="153" formatCode="0.0">
                  <c:v>7.6</c:v>
                </c:pt>
                <c:pt idx="154" formatCode="0.0">
                  <c:v>7.2</c:v>
                </c:pt>
                <c:pt idx="155" formatCode="0.0">
                  <c:v>6.4</c:v>
                </c:pt>
                <c:pt idx="156" formatCode="0.0">
                  <c:v>6.2</c:v>
                </c:pt>
                <c:pt idx="157" formatCode="0.0">
                  <c:v>6.3</c:v>
                </c:pt>
                <c:pt idx="158" formatCode="0.0">
                  <c:v>6.2</c:v>
                </c:pt>
                <c:pt idx="159" formatCode="0.0">
                  <c:v>6.5</c:v>
                </c:pt>
                <c:pt idx="160" formatCode="0.0">
                  <c:v>6.4</c:v>
                </c:pt>
                <c:pt idx="161" formatCode="0.0">
                  <c:v>6.4</c:v>
                </c:pt>
                <c:pt idx="162" formatCode="0.0">
                  <c:v>6.4</c:v>
                </c:pt>
                <c:pt idx="163" formatCode="0.0">
                  <c:v>6.1</c:v>
                </c:pt>
                <c:pt idx="164" formatCode="0.0">
                  <c:v>5.5</c:v>
                </c:pt>
                <c:pt idx="165" formatCode="0.0">
                  <c:v>5.3</c:v>
                </c:pt>
                <c:pt idx="166" formatCode="0.0">
                  <c:v>4.8</c:v>
                </c:pt>
                <c:pt idx="167" formatCode="0.0">
                  <c:v>4.5</c:v>
                </c:pt>
                <c:pt idx="168" formatCode="0.0">
                  <c:v>4.3</c:v>
                </c:pt>
                <c:pt idx="169" formatCode="0.0">
                  <c:v>4.5</c:v>
                </c:pt>
                <c:pt idx="170" formatCode="0.0">
                  <c:v>4.5999999999999996</c:v>
                </c:pt>
                <c:pt idx="171" formatCode="0.0">
                  <c:v>5.0999999999999996</c:v>
                </c:pt>
                <c:pt idx="172" formatCode="0.0">
                  <c:v>5</c:v>
                </c:pt>
                <c:pt idx="173" formatCode="0.0">
                  <c:v>5.0999999999999996</c:v>
                </c:pt>
                <c:pt idx="174" formatCode="0.0">
                  <c:v>5.0999999999999996</c:v>
                </c:pt>
                <c:pt idx="175" formatCode="0.0">
                  <c:v>5</c:v>
                </c:pt>
                <c:pt idx="176" formatCode="0.0">
                  <c:v>5.0999999999999996</c:v>
                </c:pt>
                <c:pt idx="177" formatCode="0.0">
                  <c:v>5</c:v>
                </c:pt>
                <c:pt idx="178" formatCode="0.0">
                  <c:v>5</c:v>
                </c:pt>
                <c:pt idx="179" formatCode="0.0">
                  <c:v>4.5999999999999996</c:v>
                </c:pt>
                <c:pt idx="180" formatCode="0.0">
                  <c:v>4.7</c:v>
                </c:pt>
                <c:pt idx="181" formatCode="0.0">
                  <c:v>4.8</c:v>
                </c:pt>
                <c:pt idx="182" formatCode="0.0">
                  <c:v>5</c:v>
                </c:pt>
                <c:pt idx="183" formatCode="0.0">
                  <c:v>5.6</c:v>
                </c:pt>
                <c:pt idx="184" formatCode="0.0">
                  <c:v>5.5</c:v>
                </c:pt>
                <c:pt idx="185" formatCode="0.0">
                  <c:v>5.6</c:v>
                </c:pt>
                <c:pt idx="186" formatCode="0.0">
                  <c:v>5.7</c:v>
                </c:pt>
                <c:pt idx="187" formatCode="0.0">
                  <c:v>5.6</c:v>
                </c:pt>
                <c:pt idx="188" formatCode="0.0">
                  <c:v>5.5</c:v>
                </c:pt>
                <c:pt idx="189" formatCode="0.0">
                  <c:v>5.3</c:v>
                </c:pt>
                <c:pt idx="190" formatCode="0.0">
                  <c:v>5</c:v>
                </c:pt>
                <c:pt idx="191" formatCode="0.0">
                  <c:v>4.4000000000000004</c:v>
                </c:pt>
                <c:pt idx="192" formatCode="0.0">
                  <c:v>4.5</c:v>
                </c:pt>
                <c:pt idx="193" formatCode="0.0">
                  <c:v>4.5</c:v>
                </c:pt>
                <c:pt idx="194" formatCode="0.0">
                  <c:v>4.5999999999999996</c:v>
                </c:pt>
                <c:pt idx="195" formatCode="0.0">
                  <c:v>5.2</c:v>
                </c:pt>
                <c:pt idx="196" formatCode="0.0">
                  <c:v>5.2</c:v>
                </c:pt>
                <c:pt idx="197" formatCode="0.0">
                  <c:v>5</c:v>
                </c:pt>
                <c:pt idx="198" formatCode="0.0">
                  <c:v>5</c:v>
                </c:pt>
                <c:pt idx="199" formatCode="0.0">
                  <c:v>5.0999999999999996</c:v>
                </c:pt>
                <c:pt idx="200" formatCode="0.0">
                  <c:v>4.9000000000000004</c:v>
                </c:pt>
                <c:pt idx="201" formatCode="0.0">
                  <c:v>4.8</c:v>
                </c:pt>
                <c:pt idx="202" formatCode="0.0">
                  <c:v>5.0999999999999996</c:v>
                </c:pt>
                <c:pt idx="203" formatCode="0.0">
                  <c:v>3.9</c:v>
                </c:pt>
                <c:pt idx="204" formatCode="0.0">
                  <c:v>4</c:v>
                </c:pt>
                <c:pt idx="205" formatCode="0.0">
                  <c:v>4.3</c:v>
                </c:pt>
                <c:pt idx="206" formatCode="0.0">
                  <c:v>4.4000000000000004</c:v>
                </c:pt>
                <c:pt idx="207" formatCode="0.0">
                  <c:v>4.7</c:v>
                </c:pt>
                <c:pt idx="208" formatCode="0.0">
                  <c:v>4.7</c:v>
                </c:pt>
                <c:pt idx="209" formatCode="0.0">
                  <c:v>4.5999999999999996</c:v>
                </c:pt>
                <c:pt idx="210" formatCode="0.0">
                  <c:v>4.7</c:v>
                </c:pt>
                <c:pt idx="211" formatCode="0.0">
                  <c:v>4.5</c:v>
                </c:pt>
                <c:pt idx="212" formatCode="0.0">
                  <c:v>4.5</c:v>
                </c:pt>
                <c:pt idx="213" formatCode="0.0">
                  <c:v>4.3</c:v>
                </c:pt>
                <c:pt idx="214" formatCode="0.0">
                  <c:v>4</c:v>
                </c:pt>
                <c:pt idx="215" formatCode="0.0">
                  <c:v>3.6</c:v>
                </c:pt>
                <c:pt idx="216" formatCode="0.0">
                  <c:v>3.6</c:v>
                </c:pt>
                <c:pt idx="217" formatCode="0.0">
                  <c:v>3.8</c:v>
                </c:pt>
                <c:pt idx="218" formatCode="0.0">
                  <c:v>3.9</c:v>
                </c:pt>
                <c:pt idx="219" formatCode="0.0">
                  <c:v>4.0999999999999996</c:v>
                </c:pt>
                <c:pt idx="220" formatCode="0.0">
                  <c:v>4.2</c:v>
                </c:pt>
                <c:pt idx="221" formatCode="0.0">
                  <c:v>4.2</c:v>
                </c:pt>
                <c:pt idx="222" formatCode="0.0">
                  <c:v>4.2</c:v>
                </c:pt>
                <c:pt idx="223" formatCode="0.0">
                  <c:v>4.2</c:v>
                </c:pt>
                <c:pt idx="224" formatCode="0.0">
                  <c:v>4.0999999999999996</c:v>
                </c:pt>
                <c:pt idx="225" formatCode="0.0">
                  <c:v>4</c:v>
                </c:pt>
                <c:pt idx="226" formatCode="0.0">
                  <c:v>3.6</c:v>
                </c:pt>
                <c:pt idx="227" formatCode="0.0">
                  <c:v>3.1</c:v>
                </c:pt>
                <c:pt idx="228" formatCode="0.0">
                  <c:v>3.3</c:v>
                </c:pt>
                <c:pt idx="229" formatCode="0.0">
                  <c:v>3.4</c:v>
                </c:pt>
                <c:pt idx="230" formatCode="0.0">
                  <c:v>3.6</c:v>
                </c:pt>
                <c:pt idx="231" formatCode="0.0">
                  <c:v>4</c:v>
                </c:pt>
                <c:pt idx="232" formatCode="0.0">
                  <c:v>4.2</c:v>
                </c:pt>
                <c:pt idx="233" formatCode="0.0">
                  <c:v>4.3</c:v>
                </c:pt>
                <c:pt idx="234" formatCode="0.0">
                  <c:v>4.3</c:v>
                </c:pt>
                <c:pt idx="235" formatCode="0.0">
                  <c:v>4.3</c:v>
                </c:pt>
                <c:pt idx="236" formatCode="0.0">
                  <c:v>4.3</c:v>
                </c:pt>
                <c:pt idx="237" formatCode="0.0">
                  <c:v>4.3</c:v>
                </c:pt>
                <c:pt idx="238" formatCode="0.0">
                  <c:v>4</c:v>
                </c:pt>
                <c:pt idx="239" formatCode="0.0">
                  <c:v>3.7</c:v>
                </c:pt>
                <c:pt idx="240" formatCode="0.0">
                  <c:v>3.8</c:v>
                </c:pt>
                <c:pt idx="241" formatCode="0.0">
                  <c:v>3.6</c:v>
                </c:pt>
                <c:pt idx="242" formatCode="0.0">
                  <c:v>3.8</c:v>
                </c:pt>
                <c:pt idx="243" formatCode="0.0">
                  <c:v>4.2</c:v>
                </c:pt>
                <c:pt idx="244" formatCode="0.0">
                  <c:v>4.3</c:v>
                </c:pt>
                <c:pt idx="245" formatCode="0.0">
                  <c:v>4.3</c:v>
                </c:pt>
                <c:pt idx="246" formatCode="0.0">
                  <c:v>4.2</c:v>
                </c:pt>
                <c:pt idx="247" formatCode="0.0">
                  <c:v>4</c:v>
                </c:pt>
                <c:pt idx="248" formatCode="0.0">
                  <c:v>4</c:v>
                </c:pt>
                <c:pt idx="249" formatCode="0.0">
                  <c:v>3.9</c:v>
                </c:pt>
                <c:pt idx="250" formatCode="0.0">
                  <c:v>3.7</c:v>
                </c:pt>
                <c:pt idx="251" formatCode="0.0">
                  <c:v>3</c:v>
                </c:pt>
                <c:pt idx="252" formatCode="0.0">
                  <c:v>3</c:v>
                </c:pt>
                <c:pt idx="253" formatCode="0.0">
                  <c:v>3.1</c:v>
                </c:pt>
                <c:pt idx="254" formatCode="0.0">
                  <c:v>3</c:v>
                </c:pt>
                <c:pt idx="255" formatCode="0.0">
                  <c:v>3.1</c:v>
                </c:pt>
                <c:pt idx="256" formatCode="0.0">
                  <c:v>2.9</c:v>
                </c:pt>
                <c:pt idx="257" formatCode="0.0">
                  <c:v>3</c:v>
                </c:pt>
                <c:pt idx="258" formatCode="0.0">
                  <c:v>2.9</c:v>
                </c:pt>
                <c:pt idx="259" formatCode="0.0">
                  <c:v>3</c:v>
                </c:pt>
                <c:pt idx="260" formatCode="0.0">
                  <c:v>2.7</c:v>
                </c:pt>
                <c:pt idx="261" formatCode="0.0">
                  <c:v>2.5</c:v>
                </c:pt>
                <c:pt idx="262" formatCode="0.0">
                  <c:v>2.2999999999999998</c:v>
                </c:pt>
                <c:pt idx="263" formatCode="0.0">
                  <c:v>1.9</c:v>
                </c:pt>
                <c:pt idx="264" formatCode="0.0">
                  <c:v>1.9</c:v>
                </c:pt>
                <c:pt idx="265" formatCode="0.0">
                  <c:v>2</c:v>
                </c:pt>
                <c:pt idx="266" formatCode="0.0">
                  <c:v>2.1</c:v>
                </c:pt>
                <c:pt idx="267" formatCode="0.0">
                  <c:v>2.2999999999999998</c:v>
                </c:pt>
                <c:pt idx="268" formatCode="0.0">
                  <c:v>2.5</c:v>
                </c:pt>
                <c:pt idx="269" formatCode="0.0">
                  <c:v>2.5</c:v>
                </c:pt>
                <c:pt idx="270" formatCode="0.0">
                  <c:v>2.6</c:v>
                </c:pt>
                <c:pt idx="271" formatCode="0.0">
                  <c:v>2.6</c:v>
                </c:pt>
                <c:pt idx="272" formatCode="0.0">
                  <c:v>2.4</c:v>
                </c:pt>
                <c:pt idx="273" formatCode="0.0">
                  <c:v>2.4</c:v>
                </c:pt>
                <c:pt idx="274" formatCode="0.0">
                  <c:v>2.1</c:v>
                </c:pt>
                <c:pt idx="275" formatCode="0.0">
                  <c:v>1.7</c:v>
                </c:pt>
                <c:pt idx="276" formatCode="0.0">
                  <c:v>1.6</c:v>
                </c:pt>
                <c:pt idx="277" formatCode="0.0">
                  <c:v>1.7</c:v>
                </c:pt>
                <c:pt idx="278" formatCode="0.0">
                  <c:v>1.9</c:v>
                </c:pt>
                <c:pt idx="279" formatCode="0.0">
                  <c:v>2.2000000000000002</c:v>
                </c:pt>
                <c:pt idx="280" formatCode="0.0">
                  <c:v>2.6</c:v>
                </c:pt>
                <c:pt idx="281" formatCode="0.0">
                  <c:v>2.9</c:v>
                </c:pt>
                <c:pt idx="282" formatCode="0.0">
                  <c:v>3.2</c:v>
                </c:pt>
                <c:pt idx="283" formatCode="0.0">
                  <c:v>3.2</c:v>
                </c:pt>
                <c:pt idx="284" formatCode="0.0">
                  <c:v>3.2</c:v>
                </c:pt>
                <c:pt idx="285" formatCode="0.0">
                  <c:v>3.3</c:v>
                </c:pt>
                <c:pt idx="286" formatCode="0.0">
                  <c:v>3.3</c:v>
                </c:pt>
                <c:pt idx="287" formatCode="0.0">
                  <c:v>2.9</c:v>
                </c:pt>
                <c:pt idx="288" formatCode="0.0">
                  <c:v>2.9</c:v>
                </c:pt>
                <c:pt idx="289" formatCode="0.0">
                  <c:v>2.6</c:v>
                </c:pt>
                <c:pt idx="290" formatCode="0.0">
                  <c:v>2.6</c:v>
                </c:pt>
                <c:pt idx="291" formatCode="0.0">
                  <c:v>2.9</c:v>
                </c:pt>
              </c:numCache>
            </c:numRef>
          </c:val>
          <c:smooth val="1"/>
          <c:extLst>
            <c:ext xmlns:c16="http://schemas.microsoft.com/office/drawing/2014/chart" uri="{C3380CC4-5D6E-409C-BE32-E72D297353CC}">
              <c16:uniqueId val="{00000000-4502-498B-B4C9-62D04F2A6613}"/>
            </c:ext>
          </c:extLst>
        </c:ser>
        <c:dLbls>
          <c:showLegendKey val="0"/>
          <c:showVal val="0"/>
          <c:showCatName val="0"/>
          <c:showSerName val="0"/>
          <c:showPercent val="0"/>
          <c:showBubbleSize val="0"/>
        </c:dLbls>
        <c:smooth val="0"/>
        <c:axId val="1228829632"/>
        <c:axId val="1228832560"/>
      </c:lineChart>
      <c:catAx>
        <c:axId val="1228829632"/>
        <c:scaling>
          <c:orientation val="minMax"/>
        </c:scaling>
        <c:delete val="1"/>
        <c:axPos val="b"/>
        <c:numFmt formatCode="General" sourceLinked="1"/>
        <c:majorTickMark val="out"/>
        <c:minorTickMark val="none"/>
        <c:tickLblPos val="nextTo"/>
        <c:crossAx val="1228832560"/>
        <c:crosses val="autoZero"/>
        <c:auto val="1"/>
        <c:lblAlgn val="ctr"/>
        <c:lblOffset val="100"/>
        <c:noMultiLvlLbl val="0"/>
      </c:catAx>
      <c:valAx>
        <c:axId val="1228832560"/>
        <c:scaling>
          <c:orientation val="minMax"/>
          <c:max val="13"/>
        </c:scaling>
        <c:delete val="0"/>
        <c:axPos val="l"/>
        <c:numFmt formatCode="#,##0" sourceLinked="0"/>
        <c:majorTickMark val="none"/>
        <c:minorTickMark val="none"/>
        <c:tickLblPos val="nextTo"/>
        <c:spPr>
          <a:noFill/>
          <a:ln w="19050">
            <a:solidFill>
              <a:srgbClr val="4E8BAA"/>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8829632"/>
        <c:crosses val="autoZero"/>
        <c:crossBetween val="between"/>
        <c:majorUnit val="1"/>
      </c:valAx>
      <c:spPr>
        <a:noFill/>
        <a:ln w="25400">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09351705279121E-2"/>
          <c:y val="3.1166989537636448E-2"/>
          <c:w val="0.91613674287917679"/>
          <c:h val="0.84942878720926906"/>
        </c:manualLayout>
      </c:layout>
      <c:lineChart>
        <c:grouping val="standard"/>
        <c:varyColors val="0"/>
        <c:ser>
          <c:idx val="0"/>
          <c:order val="0"/>
          <c:tx>
            <c:strRef>
              <c:f>Sheet1!$B$1</c:f>
              <c:strCache>
                <c:ptCount val="1"/>
                <c:pt idx="0">
                  <c:v>Series 1</c:v>
                </c:pt>
              </c:strCache>
            </c:strRef>
          </c:tx>
          <c:spPr>
            <a:ln w="28575" cap="rnd">
              <a:solidFill>
                <a:schemeClr val="tx2"/>
              </a:solidFill>
              <a:round/>
            </a:ln>
            <a:effectLst/>
          </c:spPr>
          <c:marker>
            <c:symbol val="circle"/>
            <c:size val="5"/>
            <c:spPr>
              <a:solidFill>
                <a:schemeClr val="tx2"/>
              </a:solidFill>
              <a:ln w="9525">
                <a:solidFill>
                  <a:schemeClr val="tx2"/>
                </a:solidFill>
              </a:ln>
              <a:effectLst/>
            </c:spPr>
          </c:marker>
          <c:cat>
            <c:strRef>
              <c:f>Sheet1!$A$2:$A$65</c:f>
              <c:strCache>
                <c:ptCount val="64"/>
                <c:pt idx="0">
                  <c:v>Dec-17</c:v>
                </c:pt>
                <c:pt idx="1">
                  <c:v>Jan-18</c:v>
                </c:pt>
                <c:pt idx="2">
                  <c:v>Feb</c:v>
                </c:pt>
                <c:pt idx="3">
                  <c:v>Mar</c:v>
                </c:pt>
                <c:pt idx="4">
                  <c:v>Apr</c:v>
                </c:pt>
                <c:pt idx="5">
                  <c:v>May</c:v>
                </c:pt>
                <c:pt idx="6">
                  <c:v>June</c:v>
                </c:pt>
                <c:pt idx="7">
                  <c:v>July</c:v>
                </c:pt>
                <c:pt idx="8">
                  <c:v>Aug</c:v>
                </c:pt>
                <c:pt idx="9">
                  <c:v>Sept</c:v>
                </c:pt>
                <c:pt idx="10">
                  <c:v>Oct</c:v>
                </c:pt>
                <c:pt idx="11">
                  <c:v>Nov</c:v>
                </c:pt>
                <c:pt idx="12">
                  <c:v>Dec</c:v>
                </c:pt>
                <c:pt idx="13">
                  <c:v>Jan-19</c:v>
                </c:pt>
                <c:pt idx="14">
                  <c:v>Feb</c:v>
                </c:pt>
                <c:pt idx="15">
                  <c:v>Mar</c:v>
                </c:pt>
                <c:pt idx="16">
                  <c:v>Apr</c:v>
                </c:pt>
                <c:pt idx="17">
                  <c:v>May</c:v>
                </c:pt>
                <c:pt idx="18">
                  <c:v>June</c:v>
                </c:pt>
                <c:pt idx="19">
                  <c:v>July</c:v>
                </c:pt>
                <c:pt idx="20">
                  <c:v>Aug</c:v>
                </c:pt>
                <c:pt idx="21">
                  <c:v>Sept</c:v>
                </c:pt>
                <c:pt idx="22">
                  <c:v>Oct</c:v>
                </c:pt>
                <c:pt idx="23">
                  <c:v>Nov</c:v>
                </c:pt>
                <c:pt idx="24">
                  <c:v>Dec</c:v>
                </c:pt>
                <c:pt idx="25">
                  <c:v>Jan-20</c:v>
                </c:pt>
                <c:pt idx="26">
                  <c:v>Feb</c:v>
                </c:pt>
                <c:pt idx="27">
                  <c:v>Mar</c:v>
                </c:pt>
                <c:pt idx="28">
                  <c:v>Apr</c:v>
                </c:pt>
                <c:pt idx="29">
                  <c:v>May</c:v>
                </c:pt>
                <c:pt idx="30">
                  <c:v>June</c:v>
                </c:pt>
                <c:pt idx="31">
                  <c:v>July</c:v>
                </c:pt>
                <c:pt idx="32">
                  <c:v>Aug</c:v>
                </c:pt>
                <c:pt idx="33">
                  <c:v>Sept</c:v>
                </c:pt>
                <c:pt idx="34">
                  <c:v>Oct</c:v>
                </c:pt>
                <c:pt idx="35">
                  <c:v>Nov</c:v>
                </c:pt>
                <c:pt idx="36">
                  <c:v>Dec</c:v>
                </c:pt>
                <c:pt idx="37">
                  <c:v>Jan-21</c:v>
                </c:pt>
                <c:pt idx="38">
                  <c:v>Feb</c:v>
                </c:pt>
                <c:pt idx="39">
                  <c:v>Mar</c:v>
                </c:pt>
                <c:pt idx="40">
                  <c:v>Apr</c:v>
                </c:pt>
                <c:pt idx="41">
                  <c:v>May </c:v>
                </c:pt>
                <c:pt idx="42">
                  <c:v>June</c:v>
                </c:pt>
                <c:pt idx="43">
                  <c:v>July</c:v>
                </c:pt>
                <c:pt idx="44">
                  <c:v>Aug</c:v>
                </c:pt>
                <c:pt idx="45">
                  <c:v>Sept</c:v>
                </c:pt>
                <c:pt idx="46">
                  <c:v>Oct</c:v>
                </c:pt>
                <c:pt idx="47">
                  <c:v>Nov</c:v>
                </c:pt>
                <c:pt idx="48">
                  <c:v>Dec</c:v>
                </c:pt>
                <c:pt idx="49">
                  <c:v>Jan-22</c:v>
                </c:pt>
                <c:pt idx="50">
                  <c:v>Feb</c:v>
                </c:pt>
                <c:pt idx="51">
                  <c:v>Mar</c:v>
                </c:pt>
                <c:pt idx="52">
                  <c:v>Apr</c:v>
                </c:pt>
                <c:pt idx="53">
                  <c:v>May </c:v>
                </c:pt>
                <c:pt idx="54">
                  <c:v>June</c:v>
                </c:pt>
                <c:pt idx="55">
                  <c:v>July</c:v>
                </c:pt>
                <c:pt idx="56">
                  <c:v>Aug</c:v>
                </c:pt>
                <c:pt idx="57">
                  <c:v>Sept</c:v>
                </c:pt>
                <c:pt idx="58">
                  <c:v>Nov</c:v>
                </c:pt>
                <c:pt idx="59">
                  <c:v>Dec</c:v>
                </c:pt>
                <c:pt idx="60">
                  <c:v>23-Jan</c:v>
                </c:pt>
                <c:pt idx="61">
                  <c:v>Feb</c:v>
                </c:pt>
                <c:pt idx="62">
                  <c:v>Mar</c:v>
                </c:pt>
                <c:pt idx="63">
                  <c:v>Apr</c:v>
                </c:pt>
              </c:strCache>
            </c:strRef>
          </c:cat>
          <c:val>
            <c:numRef>
              <c:f>Sheet1!$B$2:$B$65</c:f>
              <c:numCache>
                <c:formatCode>General</c:formatCode>
                <c:ptCount val="64"/>
                <c:pt idx="0">
                  <c:v>1.8</c:v>
                </c:pt>
                <c:pt idx="1">
                  <c:v>2.1</c:v>
                </c:pt>
                <c:pt idx="2">
                  <c:v>2.6</c:v>
                </c:pt>
                <c:pt idx="3">
                  <c:v>2.5</c:v>
                </c:pt>
                <c:pt idx="4">
                  <c:v>2.5</c:v>
                </c:pt>
                <c:pt idx="5">
                  <c:v>2.5</c:v>
                </c:pt>
                <c:pt idx="6">
                  <c:v>2.2999999999999998</c:v>
                </c:pt>
                <c:pt idx="7">
                  <c:v>2.2000000000000002</c:v>
                </c:pt>
                <c:pt idx="8">
                  <c:v>2.2000000000000002</c:v>
                </c:pt>
                <c:pt idx="9">
                  <c:v>2.1</c:v>
                </c:pt>
                <c:pt idx="10">
                  <c:v>2.1</c:v>
                </c:pt>
                <c:pt idx="11" formatCode="0.0">
                  <c:v>2</c:v>
                </c:pt>
                <c:pt idx="12">
                  <c:v>2.1</c:v>
                </c:pt>
                <c:pt idx="13">
                  <c:v>2.1</c:v>
                </c:pt>
                <c:pt idx="14">
                  <c:v>2.2000000000000002</c:v>
                </c:pt>
                <c:pt idx="15">
                  <c:v>2.1</c:v>
                </c:pt>
                <c:pt idx="16">
                  <c:v>2.2999999999999998</c:v>
                </c:pt>
                <c:pt idx="17">
                  <c:v>2.2999999999999998</c:v>
                </c:pt>
                <c:pt idx="18">
                  <c:v>2.2999999999999998</c:v>
                </c:pt>
                <c:pt idx="19">
                  <c:v>2.2000000000000002</c:v>
                </c:pt>
                <c:pt idx="20">
                  <c:v>2.2999999999999998</c:v>
                </c:pt>
                <c:pt idx="21">
                  <c:v>2.1</c:v>
                </c:pt>
                <c:pt idx="22" formatCode="0.0">
                  <c:v>2</c:v>
                </c:pt>
                <c:pt idx="23">
                  <c:v>2.2999999999999998</c:v>
                </c:pt>
                <c:pt idx="24">
                  <c:v>2.2000000000000002</c:v>
                </c:pt>
                <c:pt idx="25">
                  <c:v>2.2999999999999998</c:v>
                </c:pt>
                <c:pt idx="26">
                  <c:v>2.6</c:v>
                </c:pt>
                <c:pt idx="27">
                  <c:v>2.2999999999999998</c:v>
                </c:pt>
                <c:pt idx="28">
                  <c:v>2.5</c:v>
                </c:pt>
                <c:pt idx="29">
                  <c:v>2.7</c:v>
                </c:pt>
                <c:pt idx="30">
                  <c:v>2.7</c:v>
                </c:pt>
                <c:pt idx="31">
                  <c:v>2.9</c:v>
                </c:pt>
                <c:pt idx="32">
                  <c:v>3.2</c:v>
                </c:pt>
                <c:pt idx="33">
                  <c:v>3.4</c:v>
                </c:pt>
                <c:pt idx="34">
                  <c:v>3.4</c:v>
                </c:pt>
                <c:pt idx="35">
                  <c:v>3.3</c:v>
                </c:pt>
                <c:pt idx="36">
                  <c:v>3.5</c:v>
                </c:pt>
                <c:pt idx="37">
                  <c:v>3.7</c:v>
                </c:pt>
                <c:pt idx="38">
                  <c:v>4.0999999999999996</c:v>
                </c:pt>
                <c:pt idx="39">
                  <c:v>4.8</c:v>
                </c:pt>
                <c:pt idx="40">
                  <c:v>5.0999999999999996</c:v>
                </c:pt>
                <c:pt idx="41">
                  <c:v>5</c:v>
                </c:pt>
                <c:pt idx="42">
                  <c:v>4.4000000000000004</c:v>
                </c:pt>
                <c:pt idx="43">
                  <c:v>4.5</c:v>
                </c:pt>
                <c:pt idx="44">
                  <c:v>3.8</c:v>
                </c:pt>
                <c:pt idx="45">
                  <c:v>3.7</c:v>
                </c:pt>
                <c:pt idx="46">
                  <c:v>3.7</c:v>
                </c:pt>
                <c:pt idx="47">
                  <c:v>3.8</c:v>
                </c:pt>
                <c:pt idx="48">
                  <c:v>3.8</c:v>
                </c:pt>
                <c:pt idx="49">
                  <c:v>3.9</c:v>
                </c:pt>
                <c:pt idx="50">
                  <c:v>4.8</c:v>
                </c:pt>
                <c:pt idx="51">
                  <c:v>4.8</c:v>
                </c:pt>
                <c:pt idx="52">
                  <c:v>5.5</c:v>
                </c:pt>
                <c:pt idx="53">
                  <c:v>4.2</c:v>
                </c:pt>
                <c:pt idx="54">
                  <c:v>3.4</c:v>
                </c:pt>
                <c:pt idx="55">
                  <c:v>2.8</c:v>
                </c:pt>
                <c:pt idx="56">
                  <c:v>2.5</c:v>
                </c:pt>
                <c:pt idx="57">
                  <c:v>2.5</c:v>
                </c:pt>
                <c:pt idx="58">
                  <c:v>2.2999999999999998</c:v>
                </c:pt>
                <c:pt idx="59">
                  <c:v>2.2000000000000002</c:v>
                </c:pt>
                <c:pt idx="60">
                  <c:v>2.5</c:v>
                </c:pt>
                <c:pt idx="61">
                  <c:v>2.7</c:v>
                </c:pt>
                <c:pt idx="62">
                  <c:v>3.2</c:v>
                </c:pt>
                <c:pt idx="63">
                  <c:v>3.1</c:v>
                </c:pt>
              </c:numCache>
            </c:numRef>
          </c:val>
          <c:smooth val="0"/>
          <c:extLst>
            <c:ext xmlns:c16="http://schemas.microsoft.com/office/drawing/2014/chart" uri="{C3380CC4-5D6E-409C-BE32-E72D297353CC}">
              <c16:uniqueId val="{00000000-BFFA-484A-89A4-5AF8AFB52E10}"/>
            </c:ext>
          </c:extLst>
        </c:ser>
        <c:dLbls>
          <c:showLegendKey val="0"/>
          <c:showVal val="0"/>
          <c:showCatName val="0"/>
          <c:showSerName val="0"/>
          <c:showPercent val="0"/>
          <c:showBubbleSize val="0"/>
        </c:dLbls>
        <c:marker val="1"/>
        <c:smooth val="0"/>
        <c:axId val="6735344"/>
        <c:axId val="214984864"/>
      </c:lineChart>
      <c:catAx>
        <c:axId val="673534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214984864"/>
        <c:crosses val="autoZero"/>
        <c:auto val="1"/>
        <c:lblAlgn val="ctr"/>
        <c:lblOffset val="100"/>
        <c:noMultiLvlLbl val="0"/>
      </c:catAx>
      <c:valAx>
        <c:axId val="214984864"/>
        <c:scaling>
          <c:orientation val="minMax"/>
          <c:max val="6"/>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35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519473356250761E-2"/>
          <c:y val="3.4389393522341494E-2"/>
          <c:w val="0.94782017071796354"/>
          <c:h val="0.96375819618760539"/>
        </c:manualLayout>
      </c:layout>
      <c:barChart>
        <c:barDir val="col"/>
        <c:grouping val="clustered"/>
        <c:varyColors val="0"/>
        <c:ser>
          <c:idx val="0"/>
          <c:order val="0"/>
          <c:tx>
            <c:strRef>
              <c:f>Sheet1!$B$1</c:f>
              <c:strCache>
                <c:ptCount val="1"/>
                <c:pt idx="0">
                  <c:v>Series 1</c:v>
                </c:pt>
              </c:strCache>
            </c:strRef>
          </c:tx>
          <c:spPr>
            <a:solidFill>
              <a:srgbClr val="FF0000"/>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3CA-4E15-98BB-7CAC729D4CB3}"/>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83CA-4E15-98BB-7CAC729D4CB3}"/>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83CA-4E15-98BB-7CAC729D4CB3}"/>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83CA-4E15-98BB-7CAC729D4CB3}"/>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83CA-4E15-98BB-7CAC729D4CB3}"/>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B-83CA-4E15-98BB-7CAC729D4CB3}"/>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0D-83CA-4E15-98BB-7CAC729D4CB3}"/>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0E-E165-43F0-A2C5-8563D06A6BE1}"/>
              </c:ext>
            </c:extLst>
          </c:dPt>
          <c:dLbls>
            <c:dLbl>
              <c:idx val="6"/>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E-83CA-4E15-98BB-7CAC729D4CB3}"/>
                </c:ext>
              </c:extLst>
            </c:dLbl>
            <c:dLbl>
              <c:idx val="7"/>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F-83CA-4E15-98BB-7CAC729D4CB3}"/>
                </c:ext>
              </c:extLst>
            </c:dLbl>
            <c:dLbl>
              <c:idx val="8"/>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0-83CA-4E15-98BB-7CAC729D4CB3}"/>
                </c:ext>
              </c:extLst>
            </c:dLbl>
            <c:dLbl>
              <c:idx val="9"/>
              <c:tx>
                <c:rich>
                  <a:bodyPr/>
                  <a:lstStyle/>
                  <a:p>
                    <a:fld id="{DFA144B3-19A2-492B-8E8D-AAF09A46E4F9}" type="VALUE">
                      <a:rPr lang="en-US">
                        <a:solidFill>
                          <a:srgbClr val="FF000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83CA-4E15-98BB-7CAC729D4CB3}"/>
                </c:ext>
              </c:extLst>
            </c:dLbl>
            <c:dLbl>
              <c:idx val="1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2-83CA-4E15-98BB-7CAC729D4CB3}"/>
                </c:ext>
              </c:extLst>
            </c:dLbl>
            <c:dLbl>
              <c:idx val="11"/>
              <c:tx>
                <c:rich>
                  <a:bodyPr/>
                  <a:lstStyle/>
                  <a:p>
                    <a:fld id="{84B7BA58-37B8-459D-8671-189598444876}" type="VALUE">
                      <a:rPr lang="en-US">
                        <a:solidFill>
                          <a:srgbClr val="FF000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83CA-4E15-98BB-7CAC729D4CB3}"/>
                </c:ext>
              </c:extLst>
            </c:dLbl>
            <c:dLbl>
              <c:idx val="12"/>
              <c:tx>
                <c:rich>
                  <a:bodyPr/>
                  <a:lstStyle/>
                  <a:p>
                    <a:fld id="{F8A12959-B768-44B0-9521-75E9C0CDC5CA}" type="VALUE">
                      <a:rPr lang="en-US">
                        <a:solidFill>
                          <a:srgbClr val="FF000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83CA-4E15-98BB-7CAC729D4CB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72C4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Jan 22</c:v>
                </c:pt>
                <c:pt idx="1">
                  <c:v>Feb</c:v>
                </c:pt>
                <c:pt idx="2">
                  <c:v>Mar</c:v>
                </c:pt>
                <c:pt idx="3">
                  <c:v>Apr</c:v>
                </c:pt>
                <c:pt idx="4">
                  <c:v>May</c:v>
                </c:pt>
                <c:pt idx="5">
                  <c:v>Jun</c:v>
                </c:pt>
                <c:pt idx="13">
                  <c:v>Feb</c:v>
                </c:pt>
                <c:pt idx="14">
                  <c:v>Mar</c:v>
                </c:pt>
              </c:strCache>
            </c:strRef>
          </c:cat>
          <c:val>
            <c:numRef>
              <c:f>Sheet1!$B$2:$B$16</c:f>
              <c:numCache>
                <c:formatCode>General</c:formatCode>
                <c:ptCount val="15"/>
                <c:pt idx="0">
                  <c:v>1.6</c:v>
                </c:pt>
                <c:pt idx="1">
                  <c:v>1.9</c:v>
                </c:pt>
                <c:pt idx="2">
                  <c:v>2</c:v>
                </c:pt>
                <c:pt idx="3">
                  <c:v>1.6</c:v>
                </c:pt>
                <c:pt idx="4">
                  <c:v>1.3</c:v>
                </c:pt>
                <c:pt idx="5">
                  <c:v>0.4</c:v>
                </c:pt>
                <c:pt idx="6">
                  <c:v>-0.3</c:v>
                </c:pt>
                <c:pt idx="7">
                  <c:v>-0.9</c:v>
                </c:pt>
                <c:pt idx="8">
                  <c:v>-0.8</c:v>
                </c:pt>
                <c:pt idx="9">
                  <c:v>-0.2</c:v>
                </c:pt>
                <c:pt idx="10">
                  <c:v>-0.3</c:v>
                </c:pt>
                <c:pt idx="11">
                  <c:v>-0.3</c:v>
                </c:pt>
                <c:pt idx="12">
                  <c:v>-0.2</c:v>
                </c:pt>
                <c:pt idx="13">
                  <c:v>0.2</c:v>
                </c:pt>
                <c:pt idx="14">
                  <c:v>0.4</c:v>
                </c:pt>
              </c:numCache>
            </c:numRef>
          </c:val>
          <c:extLst>
            <c:ext xmlns:c16="http://schemas.microsoft.com/office/drawing/2014/chart" uri="{C3380CC4-5D6E-409C-BE32-E72D297353CC}">
              <c16:uniqueId val="{00000015-83CA-4E15-98BB-7CAC729D4CB3}"/>
            </c:ext>
          </c:extLst>
        </c:ser>
        <c:dLbls>
          <c:showLegendKey val="0"/>
          <c:showVal val="0"/>
          <c:showCatName val="0"/>
          <c:showSerName val="0"/>
          <c:showPercent val="0"/>
          <c:showBubbleSize val="0"/>
        </c:dLbls>
        <c:gapWidth val="20"/>
        <c:overlap val="-27"/>
        <c:axId val="213275808"/>
        <c:axId val="213276224"/>
      </c:barChart>
      <c:catAx>
        <c:axId val="213275808"/>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crossAx val="213276224"/>
        <c:crosses val="autoZero"/>
        <c:auto val="1"/>
        <c:lblAlgn val="ctr"/>
        <c:lblOffset val="100"/>
        <c:noMultiLvlLbl val="0"/>
      </c:catAx>
      <c:valAx>
        <c:axId val="213276224"/>
        <c:scaling>
          <c:orientation val="minMax"/>
          <c:max val="6"/>
          <c:min val="-6"/>
        </c:scaling>
        <c:delete val="1"/>
        <c:axPos val="l"/>
        <c:numFmt formatCode="General" sourceLinked="1"/>
        <c:majorTickMark val="out"/>
        <c:minorTickMark val="none"/>
        <c:tickLblPos val="nextTo"/>
        <c:crossAx val="21327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519473356250761E-2"/>
          <c:y val="0"/>
          <c:w val="0.94782017071796354"/>
          <c:h val="0.98751524921399347"/>
        </c:manualLayout>
      </c:layout>
      <c:barChart>
        <c:barDir val="col"/>
        <c:grouping val="clustered"/>
        <c:varyColors val="0"/>
        <c:ser>
          <c:idx val="0"/>
          <c:order val="0"/>
          <c:tx>
            <c:strRef>
              <c:f>Sheet1!$B$1</c:f>
              <c:strCache>
                <c:ptCount val="1"/>
                <c:pt idx="0">
                  <c:v>Series 1</c:v>
                </c:pt>
              </c:strCache>
            </c:strRef>
          </c:tx>
          <c:spPr>
            <a:solidFill>
              <a:srgbClr val="FF0000"/>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BA71-4C0D-89AD-F6428F703654}"/>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BA71-4C0D-89AD-F6428F703654}"/>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BA71-4C0D-89AD-F6428F703654}"/>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BA71-4C0D-89AD-F6428F703654}"/>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BA71-4C0D-89AD-F6428F703654}"/>
              </c:ext>
            </c:extLst>
          </c:dPt>
          <c:dPt>
            <c:idx val="5"/>
            <c:invertIfNegative val="0"/>
            <c:bubble3D val="0"/>
            <c:spPr>
              <a:solidFill>
                <a:srgbClr val="72C45A"/>
              </a:solidFill>
              <a:ln>
                <a:noFill/>
              </a:ln>
              <a:effectLst/>
            </c:spPr>
            <c:extLst>
              <c:ext xmlns:c16="http://schemas.microsoft.com/office/drawing/2014/chart" uri="{C3380CC4-5D6E-409C-BE32-E72D297353CC}">
                <c16:uniqueId val="{0000000B-BA71-4C0D-89AD-F6428F703654}"/>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D-BA71-4C0D-89AD-F6428F703654}"/>
              </c:ext>
            </c:extLst>
          </c:dPt>
          <c:dPt>
            <c:idx val="12"/>
            <c:invertIfNegative val="0"/>
            <c:bubble3D val="0"/>
            <c:spPr>
              <a:solidFill>
                <a:srgbClr val="92D050"/>
              </a:solidFill>
              <a:ln>
                <a:noFill/>
              </a:ln>
              <a:effectLst/>
            </c:spPr>
            <c:extLst>
              <c:ext xmlns:c16="http://schemas.microsoft.com/office/drawing/2014/chart" uri="{C3380CC4-5D6E-409C-BE32-E72D297353CC}">
                <c16:uniqueId val="{0000000F-BA71-4C0D-89AD-F6428F703654}"/>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11-BA71-4C0D-89AD-F6428F703654}"/>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12-2FFC-4D64-8974-A5B33694C3AF}"/>
              </c:ext>
            </c:extLst>
          </c:dPt>
          <c:dLbls>
            <c:dLbl>
              <c:idx val="6"/>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2-BA71-4C0D-89AD-F6428F703654}"/>
                </c:ext>
              </c:extLst>
            </c:dLbl>
            <c:dLbl>
              <c:idx val="7"/>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3-BA71-4C0D-89AD-F6428F703654}"/>
                </c:ext>
              </c:extLst>
            </c:dLbl>
            <c:dLbl>
              <c:idx val="8"/>
              <c:tx>
                <c:rich>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n-lt"/>
                        <a:ea typeface="+mn-ea"/>
                        <a:cs typeface="+mn-cs"/>
                      </a:defRPr>
                    </a:pPr>
                    <a:fld id="{C18434D8-5DED-49DC-BD36-E50C8F0CC36A}" type="VALUE">
                      <a:rPr lang="en-US" sz="1400" b="0">
                        <a:solidFill>
                          <a:srgbClr val="72C45A"/>
                        </a:solidFill>
                      </a:rPr>
                      <a:pPr>
                        <a:defRPr sz="1400">
                          <a:solidFill>
                            <a:srgbClr val="FF0000"/>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A71-4C0D-89AD-F6428F703654}"/>
                </c:ext>
              </c:extLst>
            </c:dLbl>
            <c:dLbl>
              <c:idx val="9"/>
              <c:tx>
                <c:rich>
                  <a:bodyPr/>
                  <a:lstStyle/>
                  <a:p>
                    <a:fld id="{3BBECAE9-6894-4497-A9C6-5E376CA67436}" type="VALUE">
                      <a:rPr lang="en-US" b="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BA71-4C0D-89AD-F6428F703654}"/>
                </c:ext>
              </c:extLst>
            </c:dLbl>
            <c:dLbl>
              <c:idx val="10"/>
              <c:tx>
                <c:rich>
                  <a:bodyPr/>
                  <a:lstStyle/>
                  <a:p>
                    <a:fld id="{B41E08E8-C0AB-443D-991E-97F128F8E0BB}" type="VALUE">
                      <a:rPr lang="en-US">
                        <a:solidFill>
                          <a:srgbClr val="FF000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BA71-4C0D-89AD-F6428F703654}"/>
                </c:ext>
              </c:extLst>
            </c:dLbl>
            <c:dLbl>
              <c:idx val="11"/>
              <c:tx>
                <c:rich>
                  <a:bodyPr/>
                  <a:lstStyle/>
                  <a:p>
                    <a:fld id="{36BE8CFC-7503-4E34-B0A3-69755AAE3ED0}" type="VALUE">
                      <a:rPr lang="en-US">
                        <a:solidFill>
                          <a:srgbClr val="FF000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BA71-4C0D-89AD-F6428F70365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72C4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Jan 22</c:v>
                </c:pt>
                <c:pt idx="1">
                  <c:v>Feb</c:v>
                </c:pt>
                <c:pt idx="2">
                  <c:v>Mar</c:v>
                </c:pt>
                <c:pt idx="3">
                  <c:v>Apr</c:v>
                </c:pt>
                <c:pt idx="4">
                  <c:v>May</c:v>
                </c:pt>
                <c:pt idx="5">
                  <c:v>Jun</c:v>
                </c:pt>
                <c:pt idx="8">
                  <c:v>Sept</c:v>
                </c:pt>
                <c:pt idx="9">
                  <c:v>Oct</c:v>
                </c:pt>
                <c:pt idx="12">
                  <c:v>Jan 23</c:v>
                </c:pt>
                <c:pt idx="13">
                  <c:v>Feb</c:v>
                </c:pt>
                <c:pt idx="14">
                  <c:v>Mar</c:v>
                </c:pt>
              </c:strCache>
            </c:strRef>
          </c:cat>
          <c:val>
            <c:numRef>
              <c:f>Sheet1!$B$2:$B$16</c:f>
              <c:numCache>
                <c:formatCode>General</c:formatCode>
                <c:ptCount val="15"/>
                <c:pt idx="0">
                  <c:v>1.6</c:v>
                </c:pt>
                <c:pt idx="1">
                  <c:v>1.9</c:v>
                </c:pt>
                <c:pt idx="2">
                  <c:v>1.5</c:v>
                </c:pt>
                <c:pt idx="3">
                  <c:v>1.6</c:v>
                </c:pt>
                <c:pt idx="4">
                  <c:v>1.2</c:v>
                </c:pt>
                <c:pt idx="5">
                  <c:v>0.1</c:v>
                </c:pt>
                <c:pt idx="6">
                  <c:v>-0.6</c:v>
                </c:pt>
                <c:pt idx="7">
                  <c:v>-0.7</c:v>
                </c:pt>
                <c:pt idx="8">
                  <c:v>0.1</c:v>
                </c:pt>
                <c:pt idx="9">
                  <c:v>0</c:v>
                </c:pt>
                <c:pt idx="10">
                  <c:v>-0.1</c:v>
                </c:pt>
                <c:pt idx="11">
                  <c:v>-0.3</c:v>
                </c:pt>
                <c:pt idx="12">
                  <c:v>0.1</c:v>
                </c:pt>
                <c:pt idx="13">
                  <c:v>0.5</c:v>
                </c:pt>
                <c:pt idx="14">
                  <c:v>0.6</c:v>
                </c:pt>
              </c:numCache>
            </c:numRef>
          </c:val>
          <c:extLst>
            <c:ext xmlns:c16="http://schemas.microsoft.com/office/drawing/2014/chart" uri="{C3380CC4-5D6E-409C-BE32-E72D297353CC}">
              <c16:uniqueId val="{00000017-BA71-4C0D-89AD-F6428F703654}"/>
            </c:ext>
          </c:extLst>
        </c:ser>
        <c:dLbls>
          <c:showLegendKey val="0"/>
          <c:showVal val="0"/>
          <c:showCatName val="0"/>
          <c:showSerName val="0"/>
          <c:showPercent val="0"/>
          <c:showBubbleSize val="0"/>
        </c:dLbls>
        <c:gapWidth val="20"/>
        <c:overlap val="-27"/>
        <c:axId val="213275808"/>
        <c:axId val="213276224"/>
      </c:barChart>
      <c:catAx>
        <c:axId val="213275808"/>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crossAx val="213276224"/>
        <c:crosses val="autoZero"/>
        <c:auto val="1"/>
        <c:lblAlgn val="ctr"/>
        <c:lblOffset val="100"/>
        <c:noMultiLvlLbl val="0"/>
      </c:catAx>
      <c:valAx>
        <c:axId val="213276224"/>
        <c:scaling>
          <c:orientation val="minMax"/>
          <c:max val="6"/>
          <c:min val="-6"/>
        </c:scaling>
        <c:delete val="1"/>
        <c:axPos val="l"/>
        <c:numFmt formatCode="General" sourceLinked="1"/>
        <c:majorTickMark val="out"/>
        <c:minorTickMark val="none"/>
        <c:tickLblPos val="nextTo"/>
        <c:crossAx val="21327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939792772208408E-2"/>
          <c:y val="3.4389393522341494E-2"/>
          <c:w val="0.9713999422110875"/>
          <c:h val="0.96375819618760539"/>
        </c:manualLayout>
      </c:layout>
      <c:barChart>
        <c:barDir val="col"/>
        <c:grouping val="clustered"/>
        <c:varyColors val="0"/>
        <c:ser>
          <c:idx val="0"/>
          <c:order val="0"/>
          <c:tx>
            <c:strRef>
              <c:f>Sheet1!$B$1</c:f>
              <c:strCache>
                <c:ptCount val="1"/>
                <c:pt idx="0">
                  <c:v>Series 1</c:v>
                </c:pt>
              </c:strCache>
            </c:strRef>
          </c:tx>
          <c:spPr>
            <a:solidFill>
              <a:schemeClr val="tx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0B2A-47DB-A862-4DC9363BF2AA}"/>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0B2A-47DB-A862-4DC9363BF2AA}"/>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0B2A-47DB-A862-4DC9363BF2AA}"/>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0B2A-47DB-A862-4DC9363BF2AA}"/>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0B2A-47DB-A862-4DC9363BF2AA}"/>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B-0B2A-47DB-A862-4DC9363BF2AA}"/>
              </c:ext>
            </c:extLst>
          </c:dPt>
          <c:dPt>
            <c:idx val="6"/>
            <c:invertIfNegative val="0"/>
            <c:bubble3D val="0"/>
            <c:spPr>
              <a:solidFill>
                <a:srgbClr val="FF0000"/>
              </a:solidFill>
              <a:ln>
                <a:noFill/>
              </a:ln>
              <a:effectLst/>
            </c:spPr>
            <c:extLst>
              <c:ext xmlns:c16="http://schemas.microsoft.com/office/drawing/2014/chart" uri="{C3380CC4-5D6E-409C-BE32-E72D297353CC}">
                <c16:uniqueId val="{0000000D-0B2A-47DB-A862-4DC9363BF2AA}"/>
              </c:ext>
            </c:extLst>
          </c:dPt>
          <c:dPt>
            <c:idx val="7"/>
            <c:invertIfNegative val="0"/>
            <c:bubble3D val="0"/>
            <c:spPr>
              <a:solidFill>
                <a:srgbClr val="FF0000"/>
              </a:solidFill>
              <a:ln>
                <a:noFill/>
              </a:ln>
              <a:effectLst/>
            </c:spPr>
            <c:extLst>
              <c:ext xmlns:c16="http://schemas.microsoft.com/office/drawing/2014/chart" uri="{C3380CC4-5D6E-409C-BE32-E72D297353CC}">
                <c16:uniqueId val="{0000000F-0B2A-47DB-A862-4DC9363BF2AA}"/>
              </c:ext>
            </c:extLst>
          </c:dPt>
          <c:dPt>
            <c:idx val="8"/>
            <c:invertIfNegative val="0"/>
            <c:bubble3D val="0"/>
            <c:spPr>
              <a:solidFill>
                <a:srgbClr val="FF0000"/>
              </a:solidFill>
              <a:ln>
                <a:noFill/>
              </a:ln>
              <a:effectLst/>
            </c:spPr>
            <c:extLst>
              <c:ext xmlns:c16="http://schemas.microsoft.com/office/drawing/2014/chart" uri="{C3380CC4-5D6E-409C-BE32-E72D297353CC}">
                <c16:uniqueId val="{00000011-0B2A-47DB-A862-4DC9363BF2AA}"/>
              </c:ext>
            </c:extLst>
          </c:dPt>
          <c:dPt>
            <c:idx val="9"/>
            <c:invertIfNegative val="0"/>
            <c:bubble3D val="0"/>
            <c:spPr>
              <a:solidFill>
                <a:srgbClr val="FF0000"/>
              </a:solidFill>
              <a:ln>
                <a:noFill/>
              </a:ln>
              <a:effectLst/>
            </c:spPr>
            <c:extLst>
              <c:ext xmlns:c16="http://schemas.microsoft.com/office/drawing/2014/chart" uri="{C3380CC4-5D6E-409C-BE32-E72D297353CC}">
                <c16:uniqueId val="{00000013-0B2A-47DB-A862-4DC9363BF2AA}"/>
              </c:ext>
            </c:extLst>
          </c:dPt>
          <c:dPt>
            <c:idx val="10"/>
            <c:invertIfNegative val="0"/>
            <c:bubble3D val="0"/>
            <c:spPr>
              <a:solidFill>
                <a:srgbClr val="FF0000"/>
              </a:solidFill>
              <a:ln>
                <a:noFill/>
              </a:ln>
              <a:effectLst/>
            </c:spPr>
            <c:extLst>
              <c:ext xmlns:c16="http://schemas.microsoft.com/office/drawing/2014/chart" uri="{C3380CC4-5D6E-409C-BE32-E72D297353CC}">
                <c16:uniqueId val="{00000015-0B2A-47DB-A862-4DC9363BF2AA}"/>
              </c:ext>
            </c:extLst>
          </c:dPt>
          <c:dPt>
            <c:idx val="11"/>
            <c:invertIfNegative val="0"/>
            <c:bubble3D val="0"/>
            <c:spPr>
              <a:solidFill>
                <a:srgbClr val="FF0000"/>
              </a:solidFill>
              <a:ln>
                <a:noFill/>
              </a:ln>
              <a:effectLst/>
            </c:spPr>
            <c:extLst>
              <c:ext xmlns:c16="http://schemas.microsoft.com/office/drawing/2014/chart" uri="{C3380CC4-5D6E-409C-BE32-E72D297353CC}">
                <c16:uniqueId val="{00000017-0B2A-47DB-A862-4DC9363BF2AA}"/>
              </c:ext>
            </c:extLst>
          </c:dPt>
          <c:dPt>
            <c:idx val="12"/>
            <c:invertIfNegative val="0"/>
            <c:bubble3D val="0"/>
            <c:spPr>
              <a:solidFill>
                <a:srgbClr val="FF0000"/>
              </a:solidFill>
              <a:ln>
                <a:noFill/>
              </a:ln>
              <a:effectLst/>
            </c:spPr>
            <c:extLst>
              <c:ext xmlns:c16="http://schemas.microsoft.com/office/drawing/2014/chart" uri="{C3380CC4-5D6E-409C-BE32-E72D297353CC}">
                <c16:uniqueId val="{00000019-0B2A-47DB-A862-4DC9363BF2AA}"/>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1B-0B2A-47DB-A862-4DC9363BF2AA}"/>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1D-0B2A-47DB-A862-4DC9363BF2AA}"/>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0B2A-47DB-A862-4DC9363BF2AA}"/>
                </c:ext>
              </c:extLst>
            </c:dLbl>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0B2A-47DB-A862-4DC9363BF2AA}"/>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0B2A-47DB-A862-4DC9363BF2AA}"/>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0B2A-47DB-A862-4DC9363BF2AA}"/>
                </c:ext>
              </c:extLst>
            </c:dLbl>
            <c:dLbl>
              <c:idx val="4"/>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0B2A-47DB-A862-4DC9363BF2AA}"/>
                </c:ext>
              </c:extLst>
            </c:dLbl>
            <c:dLbl>
              <c:idx val="5"/>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0B2A-47DB-A862-4DC9363BF2AA}"/>
                </c:ext>
              </c:extLst>
            </c:dLbl>
            <c:dLbl>
              <c:idx val="6"/>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0B2A-47DB-A862-4DC9363BF2AA}"/>
                </c:ext>
              </c:extLst>
            </c:dLbl>
            <c:dLbl>
              <c:idx val="7"/>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F-0B2A-47DB-A862-4DC9363BF2AA}"/>
                </c:ext>
              </c:extLst>
            </c:dLbl>
            <c:dLbl>
              <c:idx val="8"/>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0B2A-47DB-A862-4DC9363BF2AA}"/>
                </c:ext>
              </c:extLst>
            </c:dLbl>
            <c:dLbl>
              <c:idx val="9"/>
              <c:tx>
                <c:rich>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n-lt"/>
                        <a:ea typeface="+mn-ea"/>
                        <a:cs typeface="+mn-cs"/>
                      </a:defRPr>
                    </a:pPr>
                    <a:fld id="{DFA144B3-19A2-492B-8E8D-AAF09A46E4F9}" type="VALUE">
                      <a:rPr lang="en-US" sz="1400">
                        <a:solidFill>
                          <a:srgbClr val="FF0000"/>
                        </a:solidFill>
                      </a:rPr>
                      <a:pPr>
                        <a:defRPr sz="1400">
                          <a:solidFill>
                            <a:srgbClr val="FF0000"/>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0B2A-47DB-A862-4DC9363BF2AA}"/>
                </c:ext>
              </c:extLst>
            </c:dLbl>
            <c:dLbl>
              <c:idx val="1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5-0B2A-47DB-A862-4DC9363BF2AA}"/>
                </c:ext>
              </c:extLst>
            </c:dLbl>
            <c:dLbl>
              <c:idx val="11"/>
              <c:tx>
                <c:rich>
                  <a:bodyPr/>
                  <a:lstStyle/>
                  <a:p>
                    <a:fld id="{84B7BA58-37B8-459D-8671-189598444876}" type="VALUE">
                      <a:rPr lang="en-US">
                        <a:solidFill>
                          <a:srgbClr val="FF000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0B2A-47DB-A862-4DC9363BF2AA}"/>
                </c:ext>
              </c:extLst>
            </c:dLbl>
            <c:dLbl>
              <c:idx val="12"/>
              <c:tx>
                <c:rich>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n-lt"/>
                        <a:ea typeface="+mn-ea"/>
                        <a:cs typeface="+mn-cs"/>
                      </a:defRPr>
                    </a:pPr>
                    <a:fld id="{F8A12959-B768-44B0-9521-75E9C0CDC5CA}" type="VALUE">
                      <a:rPr lang="en-US" sz="1400">
                        <a:solidFill>
                          <a:srgbClr val="FF0000"/>
                        </a:solidFill>
                      </a:rPr>
                      <a:pPr>
                        <a:defRPr sz="1400">
                          <a:solidFill>
                            <a:srgbClr val="FF0000"/>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0B2A-47DB-A862-4DC9363BF2AA}"/>
                </c:ext>
              </c:extLst>
            </c:dLbl>
            <c:dLbl>
              <c:idx val="13"/>
              <c:tx>
                <c:rich>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fld id="{E74EB7EC-90E7-4B6A-BFAE-C6703729F111}" type="VALUE">
                      <a:rPr lang="en-US">
                        <a:solidFill>
                          <a:schemeClr val="accent1"/>
                        </a:solidFill>
                      </a:rPr>
                      <a:pPr>
                        <a:defRPr sz="1400">
                          <a:solidFill>
                            <a:schemeClr val="accent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0B2A-47DB-A862-4DC9363BF2AA}"/>
                </c:ext>
              </c:extLst>
            </c:dLbl>
            <c:dLbl>
              <c:idx val="14"/>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D-0B2A-47DB-A862-4DC9363BF2A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72C4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Jan 22</c:v>
                </c:pt>
                <c:pt idx="1">
                  <c:v>Feb</c:v>
                </c:pt>
                <c:pt idx="2">
                  <c:v>Mar</c:v>
                </c:pt>
                <c:pt idx="3">
                  <c:v>Apr</c:v>
                </c:pt>
                <c:pt idx="4">
                  <c:v>May</c:v>
                </c:pt>
                <c:pt idx="5">
                  <c:v>Jun</c:v>
                </c:pt>
                <c:pt idx="13">
                  <c:v>Feb</c:v>
                </c:pt>
                <c:pt idx="14">
                  <c:v>Mar</c:v>
                </c:pt>
              </c:strCache>
            </c:strRef>
          </c:cat>
          <c:val>
            <c:numRef>
              <c:f>Sheet1!$B$2:$B$16</c:f>
              <c:numCache>
                <c:formatCode>General</c:formatCode>
                <c:ptCount val="15"/>
                <c:pt idx="0">
                  <c:v>1.4</c:v>
                </c:pt>
                <c:pt idx="1">
                  <c:v>2.2000000000000002</c:v>
                </c:pt>
                <c:pt idx="2">
                  <c:v>3.3</c:v>
                </c:pt>
                <c:pt idx="3">
                  <c:v>2.6</c:v>
                </c:pt>
                <c:pt idx="4">
                  <c:v>1.8</c:v>
                </c:pt>
                <c:pt idx="5">
                  <c:v>0.6</c:v>
                </c:pt>
                <c:pt idx="6">
                  <c:v>-0.3</c:v>
                </c:pt>
                <c:pt idx="7">
                  <c:v>-0.7</c:v>
                </c:pt>
                <c:pt idx="8">
                  <c:v>-0.5</c:v>
                </c:pt>
                <c:pt idx="9">
                  <c:v>-0.1</c:v>
                </c:pt>
                <c:pt idx="10">
                  <c:v>-0.2</c:v>
                </c:pt>
                <c:pt idx="11">
                  <c:v>-0.4</c:v>
                </c:pt>
                <c:pt idx="12">
                  <c:v>-0.2</c:v>
                </c:pt>
                <c:pt idx="13">
                  <c:v>0.8</c:v>
                </c:pt>
                <c:pt idx="14">
                  <c:v>1.6</c:v>
                </c:pt>
              </c:numCache>
            </c:numRef>
          </c:val>
          <c:extLst>
            <c:ext xmlns:c16="http://schemas.microsoft.com/office/drawing/2014/chart" uri="{C3380CC4-5D6E-409C-BE32-E72D297353CC}">
              <c16:uniqueId val="{0000001E-0B2A-47DB-A862-4DC9363BF2AA}"/>
            </c:ext>
          </c:extLst>
        </c:ser>
        <c:dLbls>
          <c:showLegendKey val="0"/>
          <c:showVal val="0"/>
          <c:showCatName val="0"/>
          <c:showSerName val="0"/>
          <c:showPercent val="0"/>
          <c:showBubbleSize val="0"/>
        </c:dLbls>
        <c:gapWidth val="20"/>
        <c:overlap val="-27"/>
        <c:axId val="213275808"/>
        <c:axId val="213276224"/>
      </c:barChart>
      <c:catAx>
        <c:axId val="213275808"/>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crossAx val="213276224"/>
        <c:crosses val="autoZero"/>
        <c:auto val="1"/>
        <c:lblAlgn val="ctr"/>
        <c:lblOffset val="100"/>
        <c:noMultiLvlLbl val="0"/>
      </c:catAx>
      <c:valAx>
        <c:axId val="213276224"/>
        <c:scaling>
          <c:orientation val="minMax"/>
          <c:min val="-1.5"/>
        </c:scaling>
        <c:delete val="1"/>
        <c:axPos val="l"/>
        <c:numFmt formatCode="General" sourceLinked="1"/>
        <c:majorTickMark val="out"/>
        <c:minorTickMark val="none"/>
        <c:tickLblPos val="nextTo"/>
        <c:crossAx val="2132758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358936394678217E-2"/>
          <c:y val="8.808859240062579E-2"/>
          <c:w val="0.55894977028439607"/>
          <c:h val="0.9044535970570843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D3A-D14C-83B1-501F41D74F23}"/>
              </c:ext>
            </c:extLst>
          </c:dPt>
          <c:dPt>
            <c:idx val="1"/>
            <c:bubble3D val="0"/>
            <c:spPr>
              <a:solidFill>
                <a:srgbClr val="0CADEF"/>
              </a:solidFill>
              <a:ln w="19050">
                <a:solidFill>
                  <a:schemeClr val="lt1"/>
                </a:solidFill>
              </a:ln>
              <a:effectLst/>
            </c:spPr>
            <c:extLst>
              <c:ext xmlns:c16="http://schemas.microsoft.com/office/drawing/2014/chart" uri="{C3380CC4-5D6E-409C-BE32-E72D297353CC}">
                <c16:uniqueId val="{00000003-FD3A-D14C-83B1-501F41D74F23}"/>
              </c:ext>
            </c:extLst>
          </c:dPt>
          <c:dPt>
            <c:idx val="2"/>
            <c:bubble3D val="0"/>
            <c:spPr>
              <a:solidFill>
                <a:srgbClr val="FD8700"/>
              </a:solidFill>
              <a:ln w="19050">
                <a:solidFill>
                  <a:schemeClr val="lt1"/>
                </a:solidFill>
              </a:ln>
              <a:effectLst/>
            </c:spPr>
            <c:extLst>
              <c:ext xmlns:c16="http://schemas.microsoft.com/office/drawing/2014/chart" uri="{C3380CC4-5D6E-409C-BE32-E72D297353CC}">
                <c16:uniqueId val="{00000005-FD3A-D14C-83B1-501F41D74F23}"/>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 Own the Home Free and Clear</c:v>
                </c:pt>
                <c:pt idx="1">
                  <c:v> Mortgaged Homes with More than 50% Equity</c:v>
                </c:pt>
                <c:pt idx="2">
                  <c:v> Mortgaged Homes with Less than 50% Equity</c:v>
                </c:pt>
              </c:strCache>
            </c:strRef>
          </c:cat>
          <c:val>
            <c:numRef>
              <c:f>Sheet1!$B$2:$B$4</c:f>
              <c:numCache>
                <c:formatCode>0.0%</c:formatCode>
                <c:ptCount val="3"/>
                <c:pt idx="0">
                  <c:v>0.38700000000000001</c:v>
                </c:pt>
                <c:pt idx="1">
                  <c:v>0.28899999999999998</c:v>
                </c:pt>
                <c:pt idx="2">
                  <c:v>0.32400000000000001</c:v>
                </c:pt>
              </c:numCache>
            </c:numRef>
          </c:val>
          <c:extLst>
            <c:ext xmlns:c16="http://schemas.microsoft.com/office/drawing/2014/chart" uri="{C3380CC4-5D6E-409C-BE32-E72D297353CC}">
              <c16:uniqueId val="{00000006-FD3A-D14C-83B1-501F41D74F23}"/>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61255579354585343"/>
          <c:y val="0.14697576949251287"/>
          <c:w val="0.31268666029601666"/>
          <c:h val="0.77913088585046941"/>
        </c:manualLayout>
      </c:layout>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2B215-6A3D-C144-AA41-6AEAB0F45F33}" type="datetimeFigureOut">
              <a:rPr lang="en-US" smtClean="0"/>
              <a:t>6/5/2023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C440E9-C5F8-5A47-ADAD-0B6988DC1603}" type="slidenum">
              <a:rPr lang="en-US" smtClean="0"/>
              <a:t>‹#›</a:t>
            </a:fld>
            <a:endParaRPr lang="en-US"/>
          </a:p>
        </p:txBody>
      </p:sp>
    </p:spTree>
    <p:extLst>
      <p:ext uri="{BB962C8B-B14F-4D97-AF65-F5344CB8AC3E}">
        <p14:creationId xmlns:p14="http://schemas.microsoft.com/office/powerpoint/2010/main" val="3035814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440E9-C5F8-5A47-ADAD-0B6988DC1603}" type="slidenum">
              <a:rPr lang="en-US" smtClean="0"/>
              <a:t>1</a:t>
            </a:fld>
            <a:endParaRPr lang="en-US"/>
          </a:p>
        </p:txBody>
      </p:sp>
    </p:spTree>
    <p:extLst>
      <p:ext uri="{BB962C8B-B14F-4D97-AF65-F5344CB8AC3E}">
        <p14:creationId xmlns:p14="http://schemas.microsoft.com/office/powerpoint/2010/main" val="1879913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https://www.realtor.com/research/2023-q1-sellers-survey/</a:t>
            </a:r>
          </a:p>
        </p:txBody>
      </p:sp>
      <p:sp>
        <p:nvSpPr>
          <p:cNvPr id="4" name="Slide Number Placeholder 3"/>
          <p:cNvSpPr>
            <a:spLocks noGrp="1"/>
          </p:cNvSpPr>
          <p:nvPr>
            <p:ph type="sldNum" sz="quarter" idx="5"/>
          </p:nvPr>
        </p:nvSpPr>
        <p:spPr/>
        <p:txBody>
          <a:bodyPr/>
          <a:lstStyle/>
          <a:p>
            <a:fld id="{1CC440E9-C5F8-5A47-ADAD-0B6988DC1603}" type="slidenum">
              <a:rPr lang="en-US" smtClean="0"/>
              <a:t>10</a:t>
            </a:fld>
            <a:endParaRPr lang="en-US"/>
          </a:p>
        </p:txBody>
      </p:sp>
    </p:spTree>
    <p:extLst>
      <p:ext uri="{BB962C8B-B14F-4D97-AF65-F5344CB8AC3E}">
        <p14:creationId xmlns:p14="http://schemas.microsoft.com/office/powerpoint/2010/main" val="926505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https://www.attomdata.com/hnr/us-home-seller-profits-top-50-percent-in-2022-despite-market-slowdown/</a:t>
            </a:r>
          </a:p>
        </p:txBody>
      </p:sp>
      <p:sp>
        <p:nvSpPr>
          <p:cNvPr id="4" name="Slide Number Placeholder 3"/>
          <p:cNvSpPr>
            <a:spLocks noGrp="1"/>
          </p:cNvSpPr>
          <p:nvPr>
            <p:ph type="sldNum" sz="quarter" idx="5"/>
          </p:nvPr>
        </p:nvSpPr>
        <p:spPr/>
        <p:txBody>
          <a:bodyPr/>
          <a:lstStyle/>
          <a:p>
            <a:fld id="{1CC440E9-C5F8-5A47-ADAD-0B6988DC1603}" type="slidenum">
              <a:rPr lang="en-US" smtClean="0"/>
              <a:t>11</a:t>
            </a:fld>
            <a:endParaRPr lang="en-US"/>
          </a:p>
        </p:txBody>
      </p:sp>
    </p:spTree>
    <p:extLst>
      <p:ext uri="{BB962C8B-B14F-4D97-AF65-F5344CB8AC3E}">
        <p14:creationId xmlns:p14="http://schemas.microsoft.com/office/powerpoint/2010/main" val="2403153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440E9-C5F8-5A47-ADAD-0B6988DC1603}" type="slidenum">
              <a:rPr lang="en-US" smtClean="0"/>
              <a:t>12</a:t>
            </a:fld>
            <a:endParaRPr lang="en-US"/>
          </a:p>
        </p:txBody>
      </p:sp>
    </p:spTree>
    <p:extLst>
      <p:ext uri="{BB962C8B-B14F-4D97-AF65-F5344CB8AC3E}">
        <p14:creationId xmlns:p14="http://schemas.microsoft.com/office/powerpoint/2010/main" val="2646418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https://www.investopedia.com/investing/types-home-renovation-which-ones-boost-value/</a:t>
            </a:r>
          </a:p>
        </p:txBody>
      </p:sp>
      <p:sp>
        <p:nvSpPr>
          <p:cNvPr id="4" name="Slide Number Placeholder 3"/>
          <p:cNvSpPr>
            <a:spLocks noGrp="1"/>
          </p:cNvSpPr>
          <p:nvPr>
            <p:ph type="sldNum" sz="quarter" idx="5"/>
          </p:nvPr>
        </p:nvSpPr>
        <p:spPr/>
        <p:txBody>
          <a:bodyPr/>
          <a:lstStyle/>
          <a:p>
            <a:fld id="{1CC440E9-C5F8-5A47-ADAD-0B6988DC1603}" type="slidenum">
              <a:rPr lang="en-US" smtClean="0"/>
              <a:t>13</a:t>
            </a:fld>
            <a:endParaRPr lang="en-US"/>
          </a:p>
        </p:txBody>
      </p:sp>
    </p:spTree>
    <p:extLst>
      <p:ext uri="{BB962C8B-B14F-4D97-AF65-F5344CB8AC3E}">
        <p14:creationId xmlns:p14="http://schemas.microsoft.com/office/powerpoint/2010/main" val="1503260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1CC440E9-C5F8-5A47-ADAD-0B6988DC1603}" type="slidenum">
              <a:rPr lang="en-US" smtClean="0"/>
              <a:t>14</a:t>
            </a:fld>
            <a:endParaRPr lang="en-US"/>
          </a:p>
        </p:txBody>
      </p:sp>
    </p:spTree>
    <p:extLst>
      <p:ext uri="{BB962C8B-B14F-4D97-AF65-F5344CB8AC3E}">
        <p14:creationId xmlns:p14="http://schemas.microsoft.com/office/powerpoint/2010/main" val="94331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440E9-C5F8-5A47-ADAD-0B6988DC1603}" type="slidenum">
              <a:rPr lang="en-US" smtClean="0"/>
              <a:t>15</a:t>
            </a:fld>
            <a:endParaRPr lang="en-US"/>
          </a:p>
        </p:txBody>
      </p:sp>
    </p:spTree>
    <p:extLst>
      <p:ext uri="{BB962C8B-B14F-4D97-AF65-F5344CB8AC3E}">
        <p14:creationId xmlns:p14="http://schemas.microsoft.com/office/powerpoint/2010/main" val="2018668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https://www.forbes.com/sites/brendarichardson/2023/02/16/expect-the-spring-housing-market-to-be-calm-but-competitive/?sh=6fc73d8357bd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CC440E9-C5F8-5A47-ADAD-0B6988DC1603}" type="slidenum">
              <a:rPr lang="en-US" smtClean="0"/>
              <a:t>16</a:t>
            </a:fld>
            <a:endParaRPr lang="en-US"/>
          </a:p>
        </p:txBody>
      </p:sp>
    </p:spTree>
    <p:extLst>
      <p:ext uri="{BB962C8B-B14F-4D97-AF65-F5344CB8AC3E}">
        <p14:creationId xmlns:p14="http://schemas.microsoft.com/office/powerpoint/2010/main" val="2601956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440E9-C5F8-5A47-ADAD-0B6988DC1603}" type="slidenum">
              <a:rPr lang="en-US" smtClean="0"/>
              <a:t>17</a:t>
            </a:fld>
            <a:endParaRPr lang="en-US"/>
          </a:p>
        </p:txBody>
      </p:sp>
    </p:spTree>
    <p:extLst>
      <p:ext uri="{BB962C8B-B14F-4D97-AF65-F5344CB8AC3E}">
        <p14:creationId xmlns:p14="http://schemas.microsoft.com/office/powerpoint/2010/main" val="1675218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https://data.census.gov/cedsci/all?q=mortgage</a:t>
            </a:r>
          </a:p>
          <a:p>
            <a:r>
              <a:rPr lang="en-US" dirty="0"/>
              <a:t>https://www.attomdata.com/news/market-trends/home-sales-prices/attom-q1-2023-u-s-home-equity-and-underwater-report/</a:t>
            </a:r>
          </a:p>
          <a:p>
            <a:r>
              <a:rPr lang="en-US" dirty="0"/>
              <a:t>https://www.housingwire.com/articles/almost-45-of-homeowners-are-now-equity-rich/</a:t>
            </a:r>
          </a:p>
        </p:txBody>
      </p:sp>
      <p:sp>
        <p:nvSpPr>
          <p:cNvPr id="4" name="Slide Number Placeholder 3"/>
          <p:cNvSpPr>
            <a:spLocks noGrp="1"/>
          </p:cNvSpPr>
          <p:nvPr>
            <p:ph type="sldNum" sz="quarter" idx="5"/>
          </p:nvPr>
        </p:nvSpPr>
        <p:spPr/>
        <p:txBody>
          <a:bodyPr/>
          <a:lstStyle/>
          <a:p>
            <a:fld id="{1CC440E9-C5F8-5A47-ADAD-0B6988DC1603}" type="slidenum">
              <a:rPr lang="en-US" smtClean="0"/>
              <a:t>18</a:t>
            </a:fld>
            <a:endParaRPr lang="en-US"/>
          </a:p>
        </p:txBody>
      </p:sp>
    </p:spTree>
    <p:extLst>
      <p:ext uri="{BB962C8B-B14F-4D97-AF65-F5344CB8AC3E}">
        <p14:creationId xmlns:p14="http://schemas.microsoft.com/office/powerpoint/2010/main" val="313450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https://www.corelogic.com/intelligence/homeowner-equity-insights-q4-2022/</a:t>
            </a: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1CC440E9-C5F8-5A47-ADAD-0B6988DC1603}" type="slidenum">
              <a:rPr lang="en-US" smtClean="0"/>
              <a:t>19</a:t>
            </a:fld>
            <a:endParaRPr lang="en-US"/>
          </a:p>
        </p:txBody>
      </p:sp>
    </p:spTree>
    <p:extLst>
      <p:ext uri="{BB962C8B-B14F-4D97-AF65-F5344CB8AC3E}">
        <p14:creationId xmlns:p14="http://schemas.microsoft.com/office/powerpoint/2010/main" val="4021966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440E9-C5F8-5A47-ADAD-0B6988DC1603}" type="slidenum">
              <a:rPr lang="en-US" smtClean="0"/>
              <a:t>2</a:t>
            </a:fld>
            <a:endParaRPr lang="en-US"/>
          </a:p>
        </p:txBody>
      </p:sp>
    </p:spTree>
    <p:extLst>
      <p:ext uri="{BB962C8B-B14F-4D97-AF65-F5344CB8AC3E}">
        <p14:creationId xmlns:p14="http://schemas.microsoft.com/office/powerpoint/2010/main" val="2909410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440E9-C5F8-5A47-ADAD-0B6988DC1603}" type="slidenum">
              <a:rPr lang="en-US" smtClean="0"/>
              <a:t>20</a:t>
            </a:fld>
            <a:endParaRPr lang="en-US"/>
          </a:p>
        </p:txBody>
      </p:sp>
    </p:spTree>
    <p:extLst>
      <p:ext uri="{BB962C8B-B14F-4D97-AF65-F5344CB8AC3E}">
        <p14:creationId xmlns:p14="http://schemas.microsoft.com/office/powerpoint/2010/main" val="91957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rPr>
              <a:t>https://www.nar.realtor/newsroom/nar-finds-share-of-first-time-home-buyers-smaller-older-than-ever-before</a:t>
            </a:r>
          </a:p>
        </p:txBody>
      </p:sp>
      <p:sp>
        <p:nvSpPr>
          <p:cNvPr id="4" name="Slide Number Placeholder 3"/>
          <p:cNvSpPr>
            <a:spLocks noGrp="1"/>
          </p:cNvSpPr>
          <p:nvPr>
            <p:ph type="sldNum" sz="quarter" idx="5"/>
          </p:nvPr>
        </p:nvSpPr>
        <p:spPr/>
        <p:txBody>
          <a:bodyPr/>
          <a:lstStyle/>
          <a:p>
            <a:fld id="{1CC440E9-C5F8-5A47-ADAD-0B6988DC1603}" type="slidenum">
              <a:rPr lang="en-US" smtClean="0"/>
              <a:t>21</a:t>
            </a:fld>
            <a:endParaRPr lang="en-US"/>
          </a:p>
        </p:txBody>
      </p:sp>
    </p:spTree>
    <p:extLst>
      <p:ext uri="{BB962C8B-B14F-4D97-AF65-F5344CB8AC3E}">
        <p14:creationId xmlns:p14="http://schemas.microsoft.com/office/powerpoint/2010/main" val="2182957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https://www.investopedia.com/articles/personal-finance/071514/8-reasons-not-sell-your-home-without-agent.asp#toc-4-agents-access-large-networks</a:t>
            </a:r>
            <a:endParaRPr lang="en-US" sz="12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https://www.nar.realtor/magazine/tools/client-education/handouts-for-sellers/8-reasons-to-work-with-a-realtor</a:t>
            </a:r>
            <a:endParaRPr lang="en-US" sz="12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1CC440E9-C5F8-5A47-ADAD-0B6988DC1603}" type="slidenum">
              <a:rPr lang="en-US" smtClean="0"/>
              <a:t>22</a:t>
            </a:fld>
            <a:endParaRPr lang="en-US"/>
          </a:p>
        </p:txBody>
      </p:sp>
    </p:spTree>
    <p:extLst>
      <p:ext uri="{BB962C8B-B14F-4D97-AF65-F5344CB8AC3E}">
        <p14:creationId xmlns:p14="http://schemas.microsoft.com/office/powerpoint/2010/main" val="1436646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https://www.bankrate.com/real-estate/why-use-a-realtor/</a:t>
            </a:r>
            <a:endParaRPr lang="en-US" dirty="0"/>
          </a:p>
        </p:txBody>
      </p:sp>
      <p:sp>
        <p:nvSpPr>
          <p:cNvPr id="4" name="Slide Number Placeholder 3"/>
          <p:cNvSpPr>
            <a:spLocks noGrp="1"/>
          </p:cNvSpPr>
          <p:nvPr>
            <p:ph type="sldNum" sz="quarter" idx="5"/>
          </p:nvPr>
        </p:nvSpPr>
        <p:spPr/>
        <p:txBody>
          <a:bodyPr/>
          <a:lstStyle/>
          <a:p>
            <a:fld id="{1CC440E9-C5F8-5A47-ADAD-0B6988DC1603}" type="slidenum">
              <a:rPr lang="en-US" smtClean="0"/>
              <a:t>23</a:t>
            </a:fld>
            <a:endParaRPr lang="en-US"/>
          </a:p>
        </p:txBody>
      </p:sp>
    </p:spTree>
    <p:extLst>
      <p:ext uri="{BB962C8B-B14F-4D97-AF65-F5344CB8AC3E}">
        <p14:creationId xmlns:p14="http://schemas.microsoft.com/office/powerpoint/2010/main" val="2670850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https://cdn.nar.realtor/sites/default/files/documents/ehs-04-2023-overview-2023-05-18.pdf</a:t>
            </a:r>
          </a:p>
          <a:p>
            <a:endParaRPr lang="en-US" dirty="0"/>
          </a:p>
        </p:txBody>
      </p:sp>
      <p:sp>
        <p:nvSpPr>
          <p:cNvPr id="4" name="Slide Number Placeholder 3"/>
          <p:cNvSpPr>
            <a:spLocks noGrp="1"/>
          </p:cNvSpPr>
          <p:nvPr>
            <p:ph type="sldNum" sz="quarter" idx="5"/>
          </p:nvPr>
        </p:nvSpPr>
        <p:spPr/>
        <p:txBody>
          <a:bodyPr/>
          <a:lstStyle/>
          <a:p>
            <a:fld id="{1CC440E9-C5F8-5A47-ADAD-0B6988DC1603}" type="slidenum">
              <a:rPr lang="en-US" smtClean="0"/>
              <a:t>3</a:t>
            </a:fld>
            <a:endParaRPr lang="en-US"/>
          </a:p>
        </p:txBody>
      </p:sp>
    </p:spTree>
    <p:extLst>
      <p:ext uri="{BB962C8B-B14F-4D97-AF65-F5344CB8AC3E}">
        <p14:creationId xmlns:p14="http://schemas.microsoft.com/office/powerpoint/2010/main" val="57428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https://www.cnn.com/2023/03/21/homes/existing-home-sales-february/index.html</a:t>
            </a:r>
          </a:p>
        </p:txBody>
      </p:sp>
      <p:sp>
        <p:nvSpPr>
          <p:cNvPr id="4" name="Slide Number Placeholder 3"/>
          <p:cNvSpPr>
            <a:spLocks noGrp="1"/>
          </p:cNvSpPr>
          <p:nvPr>
            <p:ph type="sldNum" sz="quarter" idx="5"/>
          </p:nvPr>
        </p:nvSpPr>
        <p:spPr/>
        <p:txBody>
          <a:bodyPr/>
          <a:lstStyle/>
          <a:p>
            <a:fld id="{1CC440E9-C5F8-5A47-ADAD-0B6988DC1603}" type="slidenum">
              <a:rPr lang="en-US" smtClean="0"/>
              <a:t>4</a:t>
            </a:fld>
            <a:endParaRPr lang="en-US"/>
          </a:p>
        </p:txBody>
      </p:sp>
    </p:spTree>
    <p:extLst>
      <p:ext uri="{BB962C8B-B14F-4D97-AF65-F5344CB8AC3E}">
        <p14:creationId xmlns:p14="http://schemas.microsoft.com/office/powerpoint/2010/main" val="2795163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https://realestate.usnews.com/real-estate/articles/when-will-the-housing-market-crash</a:t>
            </a:r>
          </a:p>
        </p:txBody>
      </p:sp>
      <p:sp>
        <p:nvSpPr>
          <p:cNvPr id="4" name="Slide Number Placeholder 3"/>
          <p:cNvSpPr>
            <a:spLocks noGrp="1"/>
          </p:cNvSpPr>
          <p:nvPr>
            <p:ph type="sldNum" sz="quarter" idx="5"/>
          </p:nvPr>
        </p:nvSpPr>
        <p:spPr/>
        <p:txBody>
          <a:bodyPr/>
          <a:lstStyle/>
          <a:p>
            <a:fld id="{1CC440E9-C5F8-5A47-ADAD-0B6988DC1603}" type="slidenum">
              <a:rPr lang="en-US" smtClean="0"/>
              <a:t>5</a:t>
            </a:fld>
            <a:endParaRPr lang="en-US"/>
          </a:p>
        </p:txBody>
      </p:sp>
    </p:spTree>
    <p:extLst>
      <p:ext uri="{BB962C8B-B14F-4D97-AF65-F5344CB8AC3E}">
        <p14:creationId xmlns:p14="http://schemas.microsoft.com/office/powerpoint/2010/main" val="48898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https://cdn.nar.realtor//sites/default/files/documents/2023-04-realtors-confidence-index-05-18-2023.pdf</a:t>
            </a:r>
          </a:p>
          <a:p>
            <a:endParaRPr lang="en-US" dirty="0"/>
          </a:p>
        </p:txBody>
      </p:sp>
      <p:sp>
        <p:nvSpPr>
          <p:cNvPr id="4" name="Slide Number Placeholder 3"/>
          <p:cNvSpPr>
            <a:spLocks noGrp="1"/>
          </p:cNvSpPr>
          <p:nvPr>
            <p:ph type="sldNum" sz="quarter" idx="5"/>
          </p:nvPr>
        </p:nvSpPr>
        <p:spPr/>
        <p:txBody>
          <a:bodyPr/>
          <a:lstStyle/>
          <a:p>
            <a:fld id="{1CC440E9-C5F8-5A47-ADAD-0B6988DC1603}" type="slidenum">
              <a:rPr lang="en-US" smtClean="0"/>
              <a:t>6</a:t>
            </a:fld>
            <a:endParaRPr lang="en-US"/>
          </a:p>
        </p:txBody>
      </p:sp>
    </p:spTree>
    <p:extLst>
      <p:ext uri="{BB962C8B-B14F-4D97-AF65-F5344CB8AC3E}">
        <p14:creationId xmlns:p14="http://schemas.microsoft.com/office/powerpoint/2010/main" val="1792482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https://news.move.com/2023-03-30-Realtor-com-R-March-Housing-Report-Spring-Thaw-Lures-Buyers-Back-into-the-Housing-Market</a:t>
            </a:r>
          </a:p>
        </p:txBody>
      </p:sp>
      <p:sp>
        <p:nvSpPr>
          <p:cNvPr id="4" name="Slide Number Placeholder 3"/>
          <p:cNvSpPr>
            <a:spLocks noGrp="1"/>
          </p:cNvSpPr>
          <p:nvPr>
            <p:ph type="sldNum" sz="quarter" idx="5"/>
          </p:nvPr>
        </p:nvSpPr>
        <p:spPr/>
        <p:txBody>
          <a:bodyPr/>
          <a:lstStyle/>
          <a:p>
            <a:fld id="{1CC440E9-C5F8-5A47-ADAD-0B6988DC1603}" type="slidenum">
              <a:rPr lang="en-US" smtClean="0"/>
              <a:t>7</a:t>
            </a:fld>
            <a:endParaRPr lang="en-US"/>
          </a:p>
        </p:txBody>
      </p:sp>
    </p:spTree>
    <p:extLst>
      <p:ext uri="{BB962C8B-B14F-4D97-AF65-F5344CB8AC3E}">
        <p14:creationId xmlns:p14="http://schemas.microsoft.com/office/powerpoint/2010/main" val="3343124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rPr>
              <a:t>https://www.spglobal.com/spdji/en/indices/indicators/sp-corelogic-case-shiller-us-national-home-price-nsa-index/#news-research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rPr>
              <a:t>https://www.fhfa.gov/DataTools/Downloads/Pages/House-Price-Index.aspx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rPr>
              <a:t>https://www.corelogic.com/category/intelligence/reports/home-price-insights/</a:t>
            </a:r>
          </a:p>
        </p:txBody>
      </p:sp>
      <p:sp>
        <p:nvSpPr>
          <p:cNvPr id="4" name="Slide Number Placeholder 3"/>
          <p:cNvSpPr>
            <a:spLocks noGrp="1"/>
          </p:cNvSpPr>
          <p:nvPr>
            <p:ph type="sldNum" sz="quarter" idx="5"/>
          </p:nvPr>
        </p:nvSpPr>
        <p:spPr/>
        <p:txBody>
          <a:bodyPr/>
          <a:lstStyle/>
          <a:p>
            <a:fld id="{1CC440E9-C5F8-5A47-ADAD-0B6988DC1603}" type="slidenum">
              <a:rPr lang="en-US" smtClean="0"/>
              <a:t>8</a:t>
            </a:fld>
            <a:endParaRPr lang="en-US"/>
          </a:p>
        </p:txBody>
      </p:sp>
    </p:spTree>
    <p:extLst>
      <p:ext uri="{BB962C8B-B14F-4D97-AF65-F5344CB8AC3E}">
        <p14:creationId xmlns:p14="http://schemas.microsoft.com/office/powerpoint/2010/main" val="688909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https://www.prnewswire.com/news-releases/black-knight-home-prices-up-again-in-march-on-worsening-inventory-shortages-and-modest-rise-in-demand-301814349.html</a:t>
            </a:r>
          </a:p>
          <a:p>
            <a:r>
              <a:rPr lang="en-US" sz="1800" dirty="0"/>
              <a:t>https://www.corelogic.com/intelligence/us-home-price-insights-may-2023/</a:t>
            </a:r>
          </a:p>
        </p:txBody>
      </p:sp>
      <p:sp>
        <p:nvSpPr>
          <p:cNvPr id="4" name="Slide Number Placeholder 3"/>
          <p:cNvSpPr>
            <a:spLocks noGrp="1"/>
          </p:cNvSpPr>
          <p:nvPr>
            <p:ph type="sldNum" sz="quarter" idx="5"/>
          </p:nvPr>
        </p:nvSpPr>
        <p:spPr/>
        <p:txBody>
          <a:bodyPr/>
          <a:lstStyle/>
          <a:p>
            <a:fld id="{1CC440E9-C5F8-5A47-ADAD-0B6988DC1603}" type="slidenum">
              <a:rPr lang="en-US" smtClean="0"/>
              <a:t>9</a:t>
            </a:fld>
            <a:endParaRPr lang="en-US"/>
          </a:p>
        </p:txBody>
      </p:sp>
    </p:spTree>
    <p:extLst>
      <p:ext uri="{BB962C8B-B14F-4D97-AF65-F5344CB8AC3E}">
        <p14:creationId xmlns:p14="http://schemas.microsoft.com/office/powerpoint/2010/main" val="2954668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3443991" y="9372600"/>
            <a:ext cx="884419" cy="685801"/>
          </a:xfrm>
        </p:spPr>
        <p:txBody>
          <a:bodyPr/>
          <a:lstStyle>
            <a:lvl1pPr algn="ctr">
              <a:defRPr sz="900">
                <a:solidFill>
                  <a:schemeClr val="bg2"/>
                </a:solidFill>
                <a:latin typeface="Arial" panose="020B0604020202020204" pitchFamily="34" charset="0"/>
                <a:cs typeface="Arial" panose="020B0604020202020204" pitchFamily="34" charset="0"/>
              </a:defRPr>
            </a:lvl1pPr>
          </a:lstStyle>
          <a:p>
            <a:fld id="{D9C681BF-E0B0-FE40-97D6-3440D5EE15D9}" type="slidenum">
              <a:rPr lang="en-US" smtClean="0"/>
              <a:pPr/>
              <a:t>‹#›</a:t>
            </a:fld>
            <a:endParaRPr lang="en-US" dirty="0"/>
          </a:p>
        </p:txBody>
      </p:sp>
    </p:spTree>
    <p:extLst>
      <p:ext uri="{BB962C8B-B14F-4D97-AF65-F5344CB8AC3E}">
        <p14:creationId xmlns:p14="http://schemas.microsoft.com/office/powerpoint/2010/main" val="3969676468"/>
      </p:ext>
    </p:extLst>
  </p:cSld>
  <p:clrMapOvr>
    <a:masterClrMapping/>
  </p:clrMapOvr>
  <p:extLst>
    <p:ext uri="{DCECCB84-F9BA-43D5-87BE-67443E8EF086}">
      <p15:sldGuideLst xmlns:p15="http://schemas.microsoft.com/office/powerpoint/2012/main">
        <p15:guide id="1" orient="horz" pos="5904" userDrawn="1">
          <p15:clr>
            <a:srgbClr val="FBAE40"/>
          </p15:clr>
        </p15:guide>
        <p15:guide id="2" orient="horz" pos="4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4353" y="535519"/>
            <a:ext cx="6703695" cy="1944159"/>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34353" y="2677584"/>
            <a:ext cx="6703695" cy="63819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34353" y="9322649"/>
            <a:ext cx="1748790" cy="535517"/>
          </a:xfrm>
          <a:prstGeom prst="rect">
            <a:avLst/>
          </a:prstGeom>
        </p:spPr>
        <p:txBody>
          <a:bodyPr/>
          <a:lstStyle/>
          <a:p>
            <a:endParaRPr lang="en-US"/>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9C681BF-E0B0-FE40-97D6-3440D5EE15D9}" type="slidenum">
              <a:rPr lang="en-US" smtClean="0"/>
              <a:t>‹#›</a:t>
            </a:fld>
            <a:endParaRPr lang="en-US"/>
          </a:p>
        </p:txBody>
      </p:sp>
    </p:spTree>
    <p:extLst>
      <p:ext uri="{BB962C8B-B14F-4D97-AF65-F5344CB8AC3E}">
        <p14:creationId xmlns:p14="http://schemas.microsoft.com/office/powerpoint/2010/main" val="3953176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34353" y="9322649"/>
            <a:ext cx="1748790" cy="535517"/>
          </a:xfrm>
          <a:prstGeom prst="rect">
            <a:avLst/>
          </a:prstGeom>
        </p:spPr>
        <p:txBody>
          <a:bodyPr/>
          <a:lstStyle/>
          <a:p>
            <a:endParaRPr lang="en-US"/>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9C681BF-E0B0-FE40-97D6-3440D5EE15D9}" type="slidenum">
              <a:rPr lang="en-US" smtClean="0"/>
              <a:t>‹#›</a:t>
            </a:fld>
            <a:endParaRPr lang="en-US"/>
          </a:p>
        </p:txBody>
      </p:sp>
    </p:spTree>
    <p:extLst>
      <p:ext uri="{BB962C8B-B14F-4D97-AF65-F5344CB8AC3E}">
        <p14:creationId xmlns:p14="http://schemas.microsoft.com/office/powerpoint/2010/main" val="1050634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353" y="535519"/>
            <a:ext cx="6703695" cy="1944159"/>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534353" y="2677584"/>
            <a:ext cx="6703695" cy="6381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34353" y="9322649"/>
            <a:ext cx="1748790" cy="535517"/>
          </a:xfrm>
          <a:prstGeom prst="rect">
            <a:avLst/>
          </a:prstGeom>
        </p:spPr>
        <p:txBody>
          <a:bodyPr/>
          <a:lstStyle/>
          <a:p>
            <a:endParaRPr lang="en-US"/>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9C681BF-E0B0-FE40-97D6-3440D5EE15D9}" type="slidenum">
              <a:rPr lang="en-US" smtClean="0"/>
              <a:t>‹#›</a:t>
            </a:fld>
            <a:endParaRPr lang="en-US"/>
          </a:p>
        </p:txBody>
      </p:sp>
    </p:spTree>
    <p:extLst>
      <p:ext uri="{BB962C8B-B14F-4D97-AF65-F5344CB8AC3E}">
        <p14:creationId xmlns:p14="http://schemas.microsoft.com/office/powerpoint/2010/main" val="3231325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a:prstGeom prst="rect">
            <a:avLst/>
          </a:prstGeo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a:prstGeom prst="rect">
            <a:avLst/>
          </a:prstGeo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4353" y="9322649"/>
            <a:ext cx="1748790" cy="535517"/>
          </a:xfrm>
          <a:prstGeom prst="rect">
            <a:avLst/>
          </a:prstGeom>
        </p:spPr>
        <p:txBody>
          <a:bodyPr/>
          <a:lstStyle/>
          <a:p>
            <a:endParaRPr lang="en-US"/>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9C681BF-E0B0-FE40-97D6-3440D5EE15D9}" type="slidenum">
              <a:rPr lang="en-US" smtClean="0"/>
              <a:t>‹#›</a:t>
            </a:fld>
            <a:endParaRPr lang="en-US"/>
          </a:p>
        </p:txBody>
      </p:sp>
    </p:spTree>
    <p:extLst>
      <p:ext uri="{BB962C8B-B14F-4D97-AF65-F5344CB8AC3E}">
        <p14:creationId xmlns:p14="http://schemas.microsoft.com/office/powerpoint/2010/main" val="53031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4353" y="535519"/>
            <a:ext cx="6703695" cy="1944159"/>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34353" y="9322649"/>
            <a:ext cx="1748790" cy="535517"/>
          </a:xfrm>
          <a:prstGeom prst="rect">
            <a:avLst/>
          </a:prstGeom>
        </p:spPr>
        <p:txBody>
          <a:bodyPr/>
          <a:lstStyle/>
          <a:p>
            <a:endParaRPr lang="en-US"/>
          </a:p>
        </p:txBody>
      </p:sp>
      <p:sp>
        <p:nvSpPr>
          <p:cNvPr id="6" name="Footer Placeholder 5"/>
          <p:cNvSpPr>
            <a:spLocks noGrp="1"/>
          </p:cNvSpPr>
          <p:nvPr>
            <p:ph type="ftr" sz="quarter" idx="11"/>
          </p:nvPr>
        </p:nvSpPr>
        <p:spPr>
          <a:xfrm>
            <a:off x="2574608" y="9322649"/>
            <a:ext cx="2623185" cy="535517"/>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9C681BF-E0B0-FE40-97D6-3440D5EE15D9}" type="slidenum">
              <a:rPr lang="en-US" smtClean="0"/>
              <a:t>‹#›</a:t>
            </a:fld>
            <a:endParaRPr lang="en-US"/>
          </a:p>
        </p:txBody>
      </p:sp>
    </p:spTree>
    <p:extLst>
      <p:ext uri="{BB962C8B-B14F-4D97-AF65-F5344CB8AC3E}">
        <p14:creationId xmlns:p14="http://schemas.microsoft.com/office/powerpoint/2010/main" val="315981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a:prstGeom prst="rect">
            <a:avLst/>
          </a:prstGeo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a:prstGeom prst="rect">
            <a:avLst/>
          </a:prstGeo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34353" y="9322649"/>
            <a:ext cx="1748790" cy="535517"/>
          </a:xfrm>
          <a:prstGeom prst="rect">
            <a:avLst/>
          </a:prstGeom>
        </p:spPr>
        <p:txBody>
          <a:bodyPr/>
          <a:lstStyle/>
          <a:p>
            <a:endParaRPr lang="en-US"/>
          </a:p>
        </p:txBody>
      </p:sp>
      <p:sp>
        <p:nvSpPr>
          <p:cNvPr id="8" name="Footer Placeholder 7"/>
          <p:cNvSpPr>
            <a:spLocks noGrp="1"/>
          </p:cNvSpPr>
          <p:nvPr>
            <p:ph type="ftr" sz="quarter" idx="11"/>
          </p:nvPr>
        </p:nvSpPr>
        <p:spPr>
          <a:xfrm>
            <a:off x="2574608" y="9322649"/>
            <a:ext cx="2623185" cy="535517"/>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D9C681BF-E0B0-FE40-97D6-3440D5EE15D9}" type="slidenum">
              <a:rPr lang="en-US" smtClean="0"/>
              <a:t>‹#›</a:t>
            </a:fld>
            <a:endParaRPr lang="en-US"/>
          </a:p>
        </p:txBody>
      </p:sp>
    </p:spTree>
    <p:extLst>
      <p:ext uri="{BB962C8B-B14F-4D97-AF65-F5344CB8AC3E}">
        <p14:creationId xmlns:p14="http://schemas.microsoft.com/office/powerpoint/2010/main" val="2560657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4353" y="535519"/>
            <a:ext cx="6703695" cy="1944159"/>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534353" y="9322649"/>
            <a:ext cx="1748790" cy="535517"/>
          </a:xfrm>
          <a:prstGeom prst="rect">
            <a:avLst/>
          </a:prstGeom>
        </p:spPr>
        <p:txBody>
          <a:bodyPr/>
          <a:lstStyle/>
          <a:p>
            <a:endParaRPr lang="en-US"/>
          </a:p>
        </p:txBody>
      </p:sp>
      <p:sp>
        <p:nvSpPr>
          <p:cNvPr id="4" name="Footer Placeholder 3"/>
          <p:cNvSpPr>
            <a:spLocks noGrp="1"/>
          </p:cNvSpPr>
          <p:nvPr>
            <p:ph type="ftr" sz="quarter" idx="11"/>
          </p:nvPr>
        </p:nvSpPr>
        <p:spPr>
          <a:xfrm>
            <a:off x="2574608" y="9322649"/>
            <a:ext cx="2623185" cy="535517"/>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9C681BF-E0B0-FE40-97D6-3440D5EE15D9}" type="slidenum">
              <a:rPr lang="en-US" smtClean="0"/>
              <a:t>‹#›</a:t>
            </a:fld>
            <a:endParaRPr lang="en-US"/>
          </a:p>
        </p:txBody>
      </p:sp>
    </p:spTree>
    <p:extLst>
      <p:ext uri="{BB962C8B-B14F-4D97-AF65-F5344CB8AC3E}">
        <p14:creationId xmlns:p14="http://schemas.microsoft.com/office/powerpoint/2010/main" val="3863505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4353" y="9322649"/>
            <a:ext cx="1748790" cy="535517"/>
          </a:xfrm>
          <a:prstGeom prst="rect">
            <a:avLst/>
          </a:prstGeom>
        </p:spPr>
        <p:txBody>
          <a:bodyPr/>
          <a:lstStyle/>
          <a:p>
            <a:endParaRPr lang="en-US"/>
          </a:p>
        </p:txBody>
      </p:sp>
      <p:sp>
        <p:nvSpPr>
          <p:cNvPr id="3" name="Footer Placeholder 2"/>
          <p:cNvSpPr>
            <a:spLocks noGrp="1"/>
          </p:cNvSpPr>
          <p:nvPr>
            <p:ph type="ftr" sz="quarter" idx="11"/>
          </p:nvPr>
        </p:nvSpPr>
        <p:spPr>
          <a:xfrm>
            <a:off x="2574608" y="9322649"/>
            <a:ext cx="2623185" cy="535517"/>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9C681BF-E0B0-FE40-97D6-3440D5EE15D9}" type="slidenum">
              <a:rPr lang="en-US" smtClean="0"/>
              <a:t>‹#›</a:t>
            </a:fld>
            <a:endParaRPr lang="en-US"/>
          </a:p>
        </p:txBody>
      </p:sp>
    </p:spTree>
    <p:extLst>
      <p:ext uri="{BB962C8B-B14F-4D97-AF65-F5344CB8AC3E}">
        <p14:creationId xmlns:p14="http://schemas.microsoft.com/office/powerpoint/2010/main" val="83964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a:prstGeom prst="rect">
            <a:avLst/>
          </a:prstGeo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a:prstGeom prst="rect">
            <a:avLst/>
          </a:prstGeo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a:prstGeom prst="rect">
            <a:avLst/>
          </a:prstGeo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a:xfrm>
            <a:off x="534353" y="9322649"/>
            <a:ext cx="1748790" cy="535517"/>
          </a:xfrm>
          <a:prstGeom prst="rect">
            <a:avLst/>
          </a:prstGeom>
        </p:spPr>
        <p:txBody>
          <a:bodyPr/>
          <a:lstStyle/>
          <a:p>
            <a:endParaRPr lang="en-US"/>
          </a:p>
        </p:txBody>
      </p:sp>
      <p:sp>
        <p:nvSpPr>
          <p:cNvPr id="6" name="Footer Placeholder 5"/>
          <p:cNvSpPr>
            <a:spLocks noGrp="1"/>
          </p:cNvSpPr>
          <p:nvPr>
            <p:ph type="ftr" sz="quarter" idx="11"/>
          </p:nvPr>
        </p:nvSpPr>
        <p:spPr>
          <a:xfrm>
            <a:off x="2574608" y="9322649"/>
            <a:ext cx="2623185" cy="535517"/>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9C681BF-E0B0-FE40-97D6-3440D5EE15D9}" type="slidenum">
              <a:rPr lang="en-US" smtClean="0"/>
              <a:t>‹#›</a:t>
            </a:fld>
            <a:endParaRPr lang="en-US"/>
          </a:p>
        </p:txBody>
      </p:sp>
    </p:spTree>
    <p:extLst>
      <p:ext uri="{BB962C8B-B14F-4D97-AF65-F5344CB8AC3E}">
        <p14:creationId xmlns:p14="http://schemas.microsoft.com/office/powerpoint/2010/main" val="4057435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a:prstGeom prst="rect">
            <a:avLst/>
          </a:prstGeo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a:prstGeom prst="rect">
            <a:avLst/>
          </a:prstGeo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a:prstGeom prst="rect">
            <a:avLst/>
          </a:prstGeo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a:xfrm>
            <a:off x="534353" y="9322649"/>
            <a:ext cx="1748790" cy="535517"/>
          </a:xfrm>
          <a:prstGeom prst="rect">
            <a:avLst/>
          </a:prstGeom>
        </p:spPr>
        <p:txBody>
          <a:bodyPr/>
          <a:lstStyle/>
          <a:p>
            <a:endParaRPr lang="en-US"/>
          </a:p>
        </p:txBody>
      </p:sp>
      <p:sp>
        <p:nvSpPr>
          <p:cNvPr id="6" name="Footer Placeholder 5"/>
          <p:cNvSpPr>
            <a:spLocks noGrp="1"/>
          </p:cNvSpPr>
          <p:nvPr>
            <p:ph type="ftr" sz="quarter" idx="11"/>
          </p:nvPr>
        </p:nvSpPr>
        <p:spPr>
          <a:xfrm>
            <a:off x="2574608" y="9322649"/>
            <a:ext cx="2623185" cy="535517"/>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9C681BF-E0B0-FE40-97D6-3440D5EE15D9}" type="slidenum">
              <a:rPr lang="en-US" smtClean="0"/>
              <a:t>‹#›</a:t>
            </a:fld>
            <a:endParaRPr lang="en-US"/>
          </a:p>
        </p:txBody>
      </p:sp>
    </p:spTree>
    <p:extLst>
      <p:ext uri="{BB962C8B-B14F-4D97-AF65-F5344CB8AC3E}">
        <p14:creationId xmlns:p14="http://schemas.microsoft.com/office/powerpoint/2010/main" val="427837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latin typeface="Arial" panose="020B0604020202020204" pitchFamily="34" charset="0"/>
                <a:cs typeface="Arial" panose="020B0604020202020204" pitchFamily="34" charset="0"/>
              </a:defRPr>
            </a:lvl1pPr>
          </a:lstStyle>
          <a:p>
            <a:fld id="{D9C681BF-E0B0-FE40-97D6-3440D5EE15D9}" type="slidenum">
              <a:rPr lang="en-US" smtClean="0"/>
              <a:pPr/>
              <a:t>‹#›</a:t>
            </a:fld>
            <a:endParaRPr lang="en-US"/>
          </a:p>
        </p:txBody>
      </p:sp>
    </p:spTree>
    <p:extLst>
      <p:ext uri="{BB962C8B-B14F-4D97-AF65-F5344CB8AC3E}">
        <p14:creationId xmlns:p14="http://schemas.microsoft.com/office/powerpoint/2010/main" val="4146803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pos="288" userDrawn="1">
          <p15:clr>
            <a:srgbClr val="F26B43"/>
          </p15:clr>
        </p15:guide>
        <p15:guide id="3" pos="4608" userDrawn="1">
          <p15:clr>
            <a:srgbClr val="F26B43"/>
          </p15:clr>
        </p15:guide>
        <p15:guide id="4" orient="horz" pos="6048" userDrawn="1">
          <p15:clr>
            <a:srgbClr val="F26B43"/>
          </p15:clr>
        </p15:guide>
        <p15:guide id="5" pos="720" userDrawn="1">
          <p15:clr>
            <a:srgbClr val="F26B43"/>
          </p15:clr>
        </p15:guide>
        <p15:guide id="6"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89DF7D0-158A-7EFA-9312-C61A3895695F}"/>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 y="0"/>
            <a:ext cx="7772400" cy="10058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4CCAA74-71C3-4749-9497-6DB7A25EB524}"/>
              </a:ext>
            </a:extLst>
          </p:cNvPr>
          <p:cNvSpPr/>
          <p:nvPr/>
        </p:nvSpPr>
        <p:spPr>
          <a:xfrm>
            <a:off x="0" y="0"/>
            <a:ext cx="5486400" cy="1981200"/>
          </a:xfrm>
          <a:prstGeom prst="rect">
            <a:avLst/>
          </a:prstGeom>
          <a:solidFill>
            <a:sysClr val="window" lastClr="FFFFFF"/>
          </a:solidFill>
          <a:ln w="25400" cap="flat" cmpd="sng" algn="ctr">
            <a:noFill/>
            <a:prstDash val="solid"/>
          </a:ln>
          <a:effectLst/>
        </p:spPr>
        <p:txBody>
          <a:bodyPr rtlCol="0" anchor="ctr"/>
          <a:lstStyle/>
          <a:p>
            <a:pPr marL="0" marR="0" lvl="0" indent="0" algn="ctr" defTabSz="909619" eaLnBrk="1" fontAlgn="auto" latinLnBrk="0" hangingPunct="1">
              <a:lnSpc>
                <a:spcPct val="100000"/>
              </a:lnSpc>
              <a:spcBef>
                <a:spcPts val="0"/>
              </a:spcBef>
              <a:spcAft>
                <a:spcPts val="0"/>
              </a:spcAft>
              <a:buClrTx/>
              <a:buSzTx/>
              <a:buFontTx/>
              <a:buNone/>
              <a:tabLst/>
              <a:defRPr/>
            </a:pPr>
            <a:endParaRPr kumimoji="0" lang="en-US" sz="1790" b="0" i="0" u="none" strike="noStrike" kern="0" cap="none" spc="0" normalizeH="0" baseline="0" noProof="0">
              <a:ln>
                <a:noFill/>
              </a:ln>
              <a:solidFill>
                <a:prstClr val="white"/>
              </a:solidFill>
              <a:effectLst/>
              <a:uLnTx/>
              <a:uFillTx/>
              <a:latin typeface="Calibri"/>
              <a:ea typeface="+mn-ea"/>
              <a:cs typeface="+mn-cs"/>
            </a:endParaRPr>
          </a:p>
        </p:txBody>
      </p:sp>
      <p:sp>
        <p:nvSpPr>
          <p:cNvPr id="14" name="object 5">
            <a:extLst>
              <a:ext uri="{FF2B5EF4-FFF2-40B4-BE49-F238E27FC236}">
                <a16:creationId xmlns:a16="http://schemas.microsoft.com/office/drawing/2014/main" id="{8A48278D-CDF1-F449-9894-6D50D4022071}"/>
              </a:ext>
            </a:extLst>
          </p:cNvPr>
          <p:cNvSpPr txBox="1"/>
          <p:nvPr/>
        </p:nvSpPr>
        <p:spPr>
          <a:xfrm>
            <a:off x="441702" y="442992"/>
            <a:ext cx="4812530" cy="505265"/>
          </a:xfrm>
          <a:prstGeom prst="rect">
            <a:avLst/>
          </a:prstGeom>
        </p:spPr>
        <p:txBody>
          <a:bodyPr vert="horz" wrap="square" lIns="0" tIns="12698" rIns="0" bIns="0" rtlCol="0">
            <a:spAutoFit/>
          </a:bodyPr>
          <a:lstStyle/>
          <a:p>
            <a:pPr marL="12699" defTabSz="909619">
              <a:spcBef>
                <a:spcPts val="99"/>
              </a:spcBef>
            </a:pPr>
            <a:r>
              <a:rPr lang="en-US" sz="3200" dirty="0">
                <a:solidFill>
                  <a:srgbClr val="00B0F0"/>
                </a:solidFill>
                <a:ea typeface="Helvetica Neue Thin" panose="020B0403020202020204" pitchFamily="34" charset="0"/>
                <a:cs typeface="Arial" panose="020B0604020202020204" pitchFamily="34" charset="0"/>
              </a:rPr>
              <a:t>Things To Consider When</a:t>
            </a:r>
          </a:p>
        </p:txBody>
      </p:sp>
      <p:sp>
        <p:nvSpPr>
          <p:cNvPr id="15" name="object 6">
            <a:extLst>
              <a:ext uri="{FF2B5EF4-FFF2-40B4-BE49-F238E27FC236}">
                <a16:creationId xmlns:a16="http://schemas.microsoft.com/office/drawing/2014/main" id="{E115D482-DCD5-1A44-93CA-7F9520B3B522}"/>
              </a:ext>
            </a:extLst>
          </p:cNvPr>
          <p:cNvSpPr txBox="1">
            <a:spLocks/>
          </p:cNvSpPr>
          <p:nvPr/>
        </p:nvSpPr>
        <p:spPr>
          <a:xfrm>
            <a:off x="445882" y="956129"/>
            <a:ext cx="4823542" cy="628375"/>
          </a:xfrm>
          <a:prstGeom prst="rect">
            <a:avLst/>
          </a:prstGeom>
        </p:spPr>
        <p:txBody>
          <a:bodyPr vert="horz" wrap="square" lIns="0" tIns="12698" rIns="0" bIns="0" rtlCol="0">
            <a:spAutoFit/>
          </a:bodyPr>
          <a:lstStyle>
            <a:lvl1pPr>
              <a:defRPr sz="3200" b="0" i="0">
                <a:solidFill>
                  <a:srgbClr val="00AEEF"/>
                </a:solidFill>
                <a:latin typeface="Arial" panose="020B0604020202020204" pitchFamily="34" charset="0"/>
                <a:ea typeface="+mj-ea"/>
                <a:cs typeface="Arial" panose="020B0604020202020204" pitchFamily="34" charset="0"/>
              </a:defRPr>
            </a:lvl1pPr>
          </a:lstStyle>
          <a:p>
            <a:pPr marL="12699" defTabSz="914400">
              <a:spcBef>
                <a:spcPts val="99"/>
              </a:spcBef>
            </a:pPr>
            <a:r>
              <a:rPr lang="en-US" sz="3950" b="1" kern="0" dirty="0">
                <a:solidFill>
                  <a:srgbClr val="00B0F0"/>
                </a:solidFill>
                <a:ea typeface="Helvetica Neue" panose="02000503000000020004" pitchFamily="2" charset="0"/>
              </a:rPr>
              <a:t>Selling Your House</a:t>
            </a:r>
          </a:p>
        </p:txBody>
      </p:sp>
      <p:sp>
        <p:nvSpPr>
          <p:cNvPr id="16" name="Rectangle 15">
            <a:extLst>
              <a:ext uri="{FF2B5EF4-FFF2-40B4-BE49-F238E27FC236}">
                <a16:creationId xmlns:a16="http://schemas.microsoft.com/office/drawing/2014/main" id="{D8C3CD35-E5EB-694E-B51A-8E08C0AA0A38}"/>
              </a:ext>
            </a:extLst>
          </p:cNvPr>
          <p:cNvSpPr/>
          <p:nvPr/>
        </p:nvSpPr>
        <p:spPr>
          <a:xfrm>
            <a:off x="5486400" y="0"/>
            <a:ext cx="2286000" cy="1981200"/>
          </a:xfrm>
          <a:prstGeom prst="rect">
            <a:avLst/>
          </a:prstGeom>
          <a:solidFill>
            <a:srgbClr val="00B0F0"/>
          </a:solidFill>
          <a:ln w="25400" cap="flat" cmpd="sng" algn="ctr">
            <a:noFill/>
            <a:prstDash val="solid"/>
          </a:ln>
          <a:effectLst/>
        </p:spPr>
        <p:txBody>
          <a:bodyPr rtlCol="0" anchor="ctr"/>
          <a:lstStyle/>
          <a:p>
            <a:pPr marL="0" marR="0" lvl="0" indent="0" algn="ctr" defTabSz="909619" eaLnBrk="1" fontAlgn="auto" latinLnBrk="0" hangingPunct="1">
              <a:lnSpc>
                <a:spcPct val="100000"/>
              </a:lnSpc>
              <a:spcBef>
                <a:spcPts val="0"/>
              </a:spcBef>
              <a:spcAft>
                <a:spcPts val="0"/>
              </a:spcAft>
              <a:buClrTx/>
              <a:buSzTx/>
              <a:buFontTx/>
              <a:buNone/>
              <a:tabLst/>
              <a:defRPr/>
            </a:pPr>
            <a:endParaRPr kumimoji="0" lang="en-US" sz="1790" b="0" i="0" u="none" strike="noStrike" kern="0" cap="none" spc="0" normalizeH="0" baseline="0" noProof="0">
              <a:ln>
                <a:noFill/>
              </a:ln>
              <a:solidFill>
                <a:srgbClr val="FEFF06"/>
              </a:solidFill>
              <a:effectLst/>
              <a:uLnTx/>
              <a:uFillTx/>
              <a:latin typeface="Calibri"/>
              <a:ea typeface="+mn-ea"/>
              <a:cs typeface="+mn-cs"/>
            </a:endParaRPr>
          </a:p>
        </p:txBody>
      </p:sp>
      <p:sp>
        <p:nvSpPr>
          <p:cNvPr id="18" name="object 7">
            <a:extLst>
              <a:ext uri="{FF2B5EF4-FFF2-40B4-BE49-F238E27FC236}">
                <a16:creationId xmlns:a16="http://schemas.microsoft.com/office/drawing/2014/main" id="{6CE22C37-88CA-5947-86E8-7828B59B8C13}"/>
              </a:ext>
            </a:extLst>
          </p:cNvPr>
          <p:cNvSpPr txBox="1"/>
          <p:nvPr/>
        </p:nvSpPr>
        <p:spPr>
          <a:xfrm>
            <a:off x="5726633" y="914017"/>
            <a:ext cx="1805534" cy="833560"/>
          </a:xfrm>
          <a:prstGeom prst="rect">
            <a:avLst/>
          </a:prstGeom>
        </p:spPr>
        <p:txBody>
          <a:bodyPr vert="horz" wrap="square" lIns="0" tIns="12698" rIns="0" bIns="0" rtlCol="0">
            <a:spAutoFit/>
          </a:bodyPr>
          <a:lstStyle/>
          <a:p>
            <a:pPr marL="12699" algn="ctr" defTabSz="909619">
              <a:lnSpc>
                <a:spcPts val="3100"/>
              </a:lnSpc>
              <a:spcBef>
                <a:spcPts val="99"/>
              </a:spcBef>
            </a:pPr>
            <a:r>
              <a:rPr lang="en-US" spc="100" dirty="0">
                <a:solidFill>
                  <a:prstClr val="white"/>
                </a:solidFill>
                <a:ea typeface="Helvetica Neue Light" panose="02000403000000020004" pitchFamily="2" charset="0"/>
                <a:cs typeface="Arial" panose="020B0604020202020204" pitchFamily="34" charset="0"/>
              </a:rPr>
              <a:t>SUMMER 2023</a:t>
            </a:r>
          </a:p>
          <a:p>
            <a:pPr marL="13971" algn="ctr" defTabSz="909619">
              <a:lnSpc>
                <a:spcPts val="3100"/>
              </a:lnSpc>
            </a:pPr>
            <a:r>
              <a:rPr sz="3000" b="1" spc="100" dirty="0">
                <a:solidFill>
                  <a:prstClr val="white"/>
                </a:solidFill>
                <a:ea typeface="Helvetica Neue Light" panose="02000403000000020004" pitchFamily="2" charset="0"/>
                <a:cs typeface="Arial" panose="020B0604020202020204" pitchFamily="34" charset="0"/>
              </a:rPr>
              <a:t>EDITION</a:t>
            </a:r>
          </a:p>
        </p:txBody>
      </p:sp>
      <p:pic>
        <p:nvPicPr>
          <p:cNvPr id="3" name="Picture 2">
            <a:extLst>
              <a:ext uri="{FF2B5EF4-FFF2-40B4-BE49-F238E27FC236}">
                <a16:creationId xmlns:a16="http://schemas.microsoft.com/office/drawing/2014/main" id="{32204D36-72D7-99F0-7CAC-8F7687673ED7}"/>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231645" y="185201"/>
            <a:ext cx="805399" cy="805399"/>
          </a:xfrm>
          <a:prstGeom prst="rect">
            <a:avLst/>
          </a:prstGeom>
        </p:spPr>
      </p:pic>
    </p:spTree>
    <p:extLst>
      <p:ext uri="{BB962C8B-B14F-4D97-AF65-F5344CB8AC3E}">
        <p14:creationId xmlns:p14="http://schemas.microsoft.com/office/powerpoint/2010/main" val="1558130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a:extLst>
              <a:ext uri="{FF2B5EF4-FFF2-40B4-BE49-F238E27FC236}">
                <a16:creationId xmlns:a16="http://schemas.microsoft.com/office/drawing/2014/main" id="{EBF384CB-BAF0-820E-4FD4-D9B316F82F7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p:blipFill>
        <p:spPr bwMode="auto">
          <a:xfrm>
            <a:off x="0" y="0"/>
            <a:ext cx="7772400" cy="50062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DF4D003-23B3-2245-A0FC-3101599455D8}"/>
              </a:ext>
            </a:extLst>
          </p:cNvPr>
          <p:cNvSpPr txBox="1"/>
          <p:nvPr/>
        </p:nvSpPr>
        <p:spPr>
          <a:xfrm>
            <a:off x="1142999" y="5841975"/>
            <a:ext cx="6192671" cy="2405158"/>
          </a:xfrm>
          <a:prstGeom prst="rect">
            <a:avLst/>
          </a:prstGeom>
          <a:noFill/>
        </p:spPr>
        <p:txBody>
          <a:bodyPr wrap="square" lIns="0" tIns="320040" rIns="0" bIns="0" numCol="1" spcCol="457200" rtlCol="0" anchor="t">
            <a:noAutofit/>
          </a:bodyPr>
          <a:lstStyle/>
          <a:p>
            <a:pPr algn="l" fontAlgn="base">
              <a:lnSpc>
                <a:spcPct val="113000"/>
              </a:lnSpc>
              <a:spcAft>
                <a:spcPts val="1000"/>
              </a:spcAft>
            </a:pPr>
            <a:r>
              <a:rPr lang="en-US" sz="1250" b="0" i="0" dirty="0">
                <a:effectLst/>
              </a:rPr>
              <a:t>A recent survey from </a:t>
            </a:r>
            <a:r>
              <a:rPr lang="en-US" sz="1250" b="0" i="1" dirty="0">
                <a:effectLst/>
              </a:rPr>
              <a:t>Realtor.com </a:t>
            </a:r>
            <a:r>
              <a:rPr lang="en-US" sz="1250" b="0" i="0" dirty="0">
                <a:effectLst/>
              </a:rPr>
              <a:t>asked why homeowners are thinking about selling their houses this year. Here are the top two reasons (</a:t>
            </a:r>
            <a:r>
              <a:rPr lang="en-US" sz="1250" b="0" i="1" dirty="0">
                <a:effectLst/>
              </a:rPr>
              <a:t>see graphic below</a:t>
            </a:r>
            <a:r>
              <a:rPr lang="en-US" sz="1250" b="0" i="0" dirty="0">
                <a:effectLst/>
              </a:rPr>
              <a:t>):</a:t>
            </a:r>
          </a:p>
          <a:p>
            <a:pPr algn="l" fontAlgn="base">
              <a:lnSpc>
                <a:spcPct val="113000"/>
              </a:lnSpc>
              <a:spcAft>
                <a:spcPts val="1000"/>
              </a:spcAft>
            </a:pPr>
            <a:endParaRPr lang="en-US" sz="1250" b="0" i="0" dirty="0">
              <a:effectLst/>
            </a:endParaRPr>
          </a:p>
          <a:p>
            <a:pPr algn="l" fontAlgn="base">
              <a:lnSpc>
                <a:spcPct val="113000"/>
              </a:lnSpc>
              <a:spcAft>
                <a:spcPts val="1000"/>
              </a:spcAft>
            </a:pPr>
            <a:endParaRPr lang="en-US" sz="1250" dirty="0"/>
          </a:p>
          <a:p>
            <a:pPr algn="l" fontAlgn="base">
              <a:lnSpc>
                <a:spcPct val="113000"/>
              </a:lnSpc>
              <a:spcAft>
                <a:spcPts val="1000"/>
              </a:spcAft>
            </a:pPr>
            <a:endParaRPr lang="en-US" sz="1250" b="0" i="0" dirty="0">
              <a:effectLst/>
            </a:endParaRPr>
          </a:p>
          <a:p>
            <a:pPr algn="l" fontAlgn="base">
              <a:lnSpc>
                <a:spcPct val="113000"/>
              </a:lnSpc>
              <a:spcAft>
                <a:spcPts val="1000"/>
              </a:spcAft>
            </a:pPr>
            <a:endParaRPr lang="en-US" sz="1250" b="0" i="0" dirty="0">
              <a:effectLst/>
            </a:endParaRPr>
          </a:p>
          <a:p>
            <a:pPr algn="l" fontAlgn="base">
              <a:lnSpc>
                <a:spcPct val="113000"/>
              </a:lnSpc>
              <a:spcAft>
                <a:spcPts val="1000"/>
              </a:spcAft>
            </a:pPr>
            <a:endParaRPr lang="en-US" sz="1250" b="0" i="0" dirty="0">
              <a:effectLst/>
            </a:endParaRPr>
          </a:p>
          <a:p>
            <a:pPr algn="l" fontAlgn="base">
              <a:lnSpc>
                <a:spcPct val="113000"/>
              </a:lnSpc>
              <a:spcAft>
                <a:spcPts val="1000"/>
              </a:spcAft>
            </a:pPr>
            <a:endParaRPr lang="en-US" sz="1250" dirty="0"/>
          </a:p>
          <a:p>
            <a:pPr algn="l" fontAlgn="base">
              <a:lnSpc>
                <a:spcPct val="113000"/>
              </a:lnSpc>
              <a:spcAft>
                <a:spcPts val="1000"/>
              </a:spcAft>
            </a:pPr>
            <a:endParaRPr lang="en-US" sz="1250" b="0" i="0" dirty="0">
              <a:effectLst/>
            </a:endParaRPr>
          </a:p>
          <a:p>
            <a:pPr algn="l" fontAlgn="base">
              <a:lnSpc>
                <a:spcPct val="113000"/>
              </a:lnSpc>
              <a:spcAft>
                <a:spcPts val="1000"/>
              </a:spcAft>
            </a:pPr>
            <a:r>
              <a:rPr lang="en-US" sz="1250" b="0" i="0" dirty="0">
                <a:effectLst/>
              </a:rPr>
              <a:t>Let’s break those reasons down and explore how they might resonate with you.</a:t>
            </a:r>
            <a:endParaRPr lang="en-US" sz="1250" dirty="0"/>
          </a:p>
        </p:txBody>
      </p:sp>
      <p:sp>
        <p:nvSpPr>
          <p:cNvPr id="14" name="Slide Number Placeholder 13">
            <a:extLst>
              <a:ext uri="{FF2B5EF4-FFF2-40B4-BE49-F238E27FC236}">
                <a16:creationId xmlns:a16="http://schemas.microsoft.com/office/drawing/2014/main" id="{58226C4D-96EC-C348-9451-E15F45B52F37}"/>
              </a:ext>
            </a:extLst>
          </p:cNvPr>
          <p:cNvSpPr>
            <a:spLocks noGrp="1"/>
          </p:cNvSpPr>
          <p:nvPr>
            <p:ph type="sldNum" sz="quarter" idx="12"/>
          </p:nvPr>
        </p:nvSpPr>
        <p:spPr>
          <a:xfrm>
            <a:off x="3443991" y="9417571"/>
            <a:ext cx="884419" cy="685801"/>
          </a:xfrm>
        </p:spPr>
        <p:txBody>
          <a:bodyPr/>
          <a:lstStyle/>
          <a:p>
            <a:fld id="{D9C681BF-E0B0-FE40-97D6-3440D5EE15D9}" type="slidenum">
              <a:rPr lang="en-US" smtClean="0"/>
              <a:pPr/>
              <a:t>10</a:t>
            </a:fld>
            <a:endParaRPr lang="en-US" dirty="0"/>
          </a:p>
        </p:txBody>
      </p:sp>
      <p:sp>
        <p:nvSpPr>
          <p:cNvPr id="3" name="TextBox 2">
            <a:extLst>
              <a:ext uri="{FF2B5EF4-FFF2-40B4-BE49-F238E27FC236}">
                <a16:creationId xmlns:a16="http://schemas.microsoft.com/office/drawing/2014/main" id="{DC6D895E-D872-A649-8D1F-2C10CFF35718}"/>
              </a:ext>
            </a:extLst>
          </p:cNvPr>
          <p:cNvSpPr txBox="1"/>
          <p:nvPr/>
        </p:nvSpPr>
        <p:spPr>
          <a:xfrm>
            <a:off x="474174" y="5008119"/>
            <a:ext cx="6858000" cy="1083667"/>
          </a:xfrm>
          <a:prstGeom prst="rect">
            <a:avLst/>
          </a:prstGeom>
          <a:noFill/>
        </p:spPr>
        <p:txBody>
          <a:bodyPr wrap="square" lIns="0" tIns="320040" rIns="0" bIns="0" rtlCol="0" anchor="t">
            <a:noAutofit/>
          </a:bodyPr>
          <a:lstStyle/>
          <a:p>
            <a:pPr>
              <a:lnSpc>
                <a:spcPct val="114000"/>
              </a:lnSpc>
              <a:spcAft>
                <a:spcPts val="1000"/>
              </a:spcAft>
            </a:pPr>
            <a:r>
              <a:rPr lang="en-US" sz="1500" i="1" dirty="0">
                <a:solidFill>
                  <a:schemeClr val="bg2"/>
                </a:solidFill>
                <a:latin typeface="Georgia"/>
              </a:rPr>
              <a:t>Wondering if you should sell your house this year? As you make your decision, think about what’s motivating you to consider moving.</a:t>
            </a:r>
            <a:endParaRPr lang="en-US" sz="1500" i="1" dirty="0">
              <a:solidFill>
                <a:schemeClr val="bg2"/>
              </a:solidFill>
              <a:latin typeface="Georgia" panose="02040502050405020303" pitchFamily="18" charset="0"/>
            </a:endParaRPr>
          </a:p>
        </p:txBody>
      </p:sp>
      <p:sp>
        <p:nvSpPr>
          <p:cNvPr id="2" name="Rectangle 1">
            <a:extLst>
              <a:ext uri="{FF2B5EF4-FFF2-40B4-BE49-F238E27FC236}">
                <a16:creationId xmlns:a16="http://schemas.microsoft.com/office/drawing/2014/main" id="{AC56A208-F3F0-5B4B-A446-B8CC9C9995BA}"/>
              </a:ext>
            </a:extLst>
          </p:cNvPr>
          <p:cNvSpPr/>
          <p:nvPr/>
        </p:nvSpPr>
        <p:spPr>
          <a:xfrm>
            <a:off x="3765013" y="4844534"/>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10" name="Rectangle 9">
            <a:extLst>
              <a:ext uri="{FF2B5EF4-FFF2-40B4-BE49-F238E27FC236}">
                <a16:creationId xmlns:a16="http://schemas.microsoft.com/office/drawing/2014/main" id="{2786AC61-04B3-D240-85BD-DEB33C269F21}"/>
              </a:ext>
            </a:extLst>
          </p:cNvPr>
          <p:cNvSpPr/>
          <p:nvPr/>
        </p:nvSpPr>
        <p:spPr>
          <a:xfrm>
            <a:off x="3765013" y="5083642"/>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4" name="Rectangle 3">
            <a:extLst>
              <a:ext uri="{FF2B5EF4-FFF2-40B4-BE49-F238E27FC236}">
                <a16:creationId xmlns:a16="http://schemas.microsoft.com/office/drawing/2014/main" id="{48208ABD-BF16-6867-7783-DB819DFD4547}"/>
              </a:ext>
            </a:extLst>
          </p:cNvPr>
          <p:cNvSpPr/>
          <p:nvPr/>
        </p:nvSpPr>
        <p:spPr>
          <a:xfrm>
            <a:off x="0" y="3559747"/>
            <a:ext cx="7772400" cy="1446550"/>
          </a:xfrm>
          <a:prstGeom prst="rect">
            <a:avLst/>
          </a:prstGeom>
          <a:solidFill>
            <a:srgbClr val="00AEE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02920" tIns="228600" rIns="502920" bIns="228600" rtlCol="0" anchor="b" anchorCtr="0">
            <a:spAutoFit/>
          </a:bodyPr>
          <a:lstStyle/>
          <a:p>
            <a:pPr lvl="0">
              <a:spcAft>
                <a:spcPts val="1000"/>
              </a:spcAft>
            </a:pPr>
            <a:r>
              <a:rPr lang="en-US" sz="3200" dirty="0">
                <a:solidFill>
                  <a:srgbClr val="FFFFFF"/>
                </a:solidFill>
              </a:rPr>
              <a:t>Two Reasons You Should </a:t>
            </a:r>
            <a:br>
              <a:rPr lang="en-US" sz="3200" dirty="0">
                <a:solidFill>
                  <a:srgbClr val="FFFFFF"/>
                </a:solidFill>
              </a:rPr>
            </a:br>
            <a:r>
              <a:rPr lang="en-US" sz="3200" dirty="0">
                <a:solidFill>
                  <a:srgbClr val="FFFFFF"/>
                </a:solidFill>
              </a:rPr>
              <a:t>Sell Your House</a:t>
            </a:r>
          </a:p>
        </p:txBody>
      </p:sp>
      <p:sp>
        <p:nvSpPr>
          <p:cNvPr id="5" name="Rectangle 4">
            <a:extLst>
              <a:ext uri="{FF2B5EF4-FFF2-40B4-BE49-F238E27FC236}">
                <a16:creationId xmlns:a16="http://schemas.microsoft.com/office/drawing/2014/main" id="{52B7AFA5-9BC1-8D0A-2277-3623897B1549}"/>
              </a:ext>
            </a:extLst>
          </p:cNvPr>
          <p:cNvSpPr/>
          <p:nvPr/>
        </p:nvSpPr>
        <p:spPr>
          <a:xfrm>
            <a:off x="4007387" y="6890052"/>
            <a:ext cx="3307813" cy="188797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CB1E0E04-E8AB-AD3D-5F0D-10E57E4D70D3}"/>
              </a:ext>
            </a:extLst>
          </p:cNvPr>
          <p:cNvSpPr/>
          <p:nvPr/>
        </p:nvSpPr>
        <p:spPr>
          <a:xfrm>
            <a:off x="474174" y="6890052"/>
            <a:ext cx="3324787" cy="188797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Picture 7" descr="Icon&#10;&#10;Description automatically generated">
            <a:extLst>
              <a:ext uri="{FF2B5EF4-FFF2-40B4-BE49-F238E27FC236}">
                <a16:creationId xmlns:a16="http://schemas.microsoft.com/office/drawing/2014/main" id="{4B78CD54-2BB8-141D-46D9-CAFCE66D011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6404" y="7295348"/>
            <a:ext cx="1100801" cy="1100801"/>
          </a:xfrm>
          <a:prstGeom prst="rect">
            <a:avLst/>
          </a:prstGeom>
        </p:spPr>
      </p:pic>
      <p:sp>
        <p:nvSpPr>
          <p:cNvPr id="9" name="TextBox 8">
            <a:extLst>
              <a:ext uri="{FF2B5EF4-FFF2-40B4-BE49-F238E27FC236}">
                <a16:creationId xmlns:a16="http://schemas.microsoft.com/office/drawing/2014/main" id="{FD85A6A4-5E38-AB34-0EDA-04E0340D5344}"/>
              </a:ext>
            </a:extLst>
          </p:cNvPr>
          <p:cNvSpPr txBox="1"/>
          <p:nvPr/>
        </p:nvSpPr>
        <p:spPr>
          <a:xfrm>
            <a:off x="1705163" y="7137863"/>
            <a:ext cx="1240135" cy="707886"/>
          </a:xfrm>
          <a:prstGeom prst="rect">
            <a:avLst/>
          </a:prstGeom>
          <a:noFill/>
        </p:spPr>
        <p:txBody>
          <a:bodyPr wrap="square" rtlCol="0">
            <a:spAutoFit/>
          </a:bodyPr>
          <a:lstStyle/>
          <a:p>
            <a:r>
              <a:rPr lang="en-US" sz="4000" b="1" dirty="0">
                <a:solidFill>
                  <a:schemeClr val="tx2"/>
                </a:solidFill>
              </a:rPr>
              <a:t>33%</a:t>
            </a:r>
          </a:p>
        </p:txBody>
      </p:sp>
      <p:sp>
        <p:nvSpPr>
          <p:cNvPr id="11" name="TextBox 10">
            <a:extLst>
              <a:ext uri="{FF2B5EF4-FFF2-40B4-BE49-F238E27FC236}">
                <a16:creationId xmlns:a16="http://schemas.microsoft.com/office/drawing/2014/main" id="{AF54E244-66B2-D404-3CF6-2BF3D357E7C6}"/>
              </a:ext>
            </a:extLst>
          </p:cNvPr>
          <p:cNvSpPr txBox="1"/>
          <p:nvPr/>
        </p:nvSpPr>
        <p:spPr>
          <a:xfrm>
            <a:off x="1703968" y="7758468"/>
            <a:ext cx="2001946" cy="682873"/>
          </a:xfrm>
          <a:prstGeom prst="rect">
            <a:avLst/>
          </a:prstGeom>
        </p:spPr>
        <p:txBody>
          <a:bodyPr wrap="square" rtlCol="0">
            <a:spAutoFit/>
          </a:bodyPr>
          <a:lstStyle/>
          <a:p>
            <a:r>
              <a:rPr lang="en-US" sz="1250" dirty="0"/>
              <a:t>I want to take advantage of the current market; I think I can make a profit</a:t>
            </a:r>
          </a:p>
        </p:txBody>
      </p:sp>
      <p:sp>
        <p:nvSpPr>
          <p:cNvPr id="13" name="TextBox 12">
            <a:extLst>
              <a:ext uri="{FF2B5EF4-FFF2-40B4-BE49-F238E27FC236}">
                <a16:creationId xmlns:a16="http://schemas.microsoft.com/office/drawing/2014/main" id="{C9B95007-493D-3D62-B61B-425764BC5655}"/>
              </a:ext>
            </a:extLst>
          </p:cNvPr>
          <p:cNvSpPr txBox="1"/>
          <p:nvPr/>
        </p:nvSpPr>
        <p:spPr>
          <a:xfrm>
            <a:off x="5246717" y="7137863"/>
            <a:ext cx="1240135" cy="707886"/>
          </a:xfrm>
          <a:prstGeom prst="rect">
            <a:avLst/>
          </a:prstGeom>
          <a:noFill/>
        </p:spPr>
        <p:txBody>
          <a:bodyPr wrap="square" rtlCol="0">
            <a:spAutoFit/>
          </a:bodyPr>
          <a:lstStyle/>
          <a:p>
            <a:r>
              <a:rPr lang="en-US" sz="4000" b="1" dirty="0">
                <a:solidFill>
                  <a:schemeClr val="tx2"/>
                </a:solidFill>
              </a:rPr>
              <a:t>32%</a:t>
            </a:r>
          </a:p>
        </p:txBody>
      </p:sp>
      <p:sp>
        <p:nvSpPr>
          <p:cNvPr id="15" name="TextBox 14">
            <a:extLst>
              <a:ext uri="{FF2B5EF4-FFF2-40B4-BE49-F238E27FC236}">
                <a16:creationId xmlns:a16="http://schemas.microsoft.com/office/drawing/2014/main" id="{E51FDED4-97BC-3CCC-05C8-15049E595D05}"/>
              </a:ext>
            </a:extLst>
          </p:cNvPr>
          <p:cNvSpPr txBox="1"/>
          <p:nvPr/>
        </p:nvSpPr>
        <p:spPr>
          <a:xfrm>
            <a:off x="5245522" y="7758468"/>
            <a:ext cx="2179920" cy="669414"/>
          </a:xfrm>
          <a:prstGeom prst="rect">
            <a:avLst/>
          </a:prstGeom>
        </p:spPr>
        <p:txBody>
          <a:bodyPr wrap="square" rtlCol="0">
            <a:spAutoFit/>
          </a:bodyPr>
          <a:lstStyle/>
          <a:p>
            <a:r>
              <a:rPr lang="en-US" sz="1250" dirty="0"/>
              <a:t>My home no longer meets the needs of my family (space, features, location)</a:t>
            </a:r>
          </a:p>
        </p:txBody>
      </p:sp>
      <p:pic>
        <p:nvPicPr>
          <p:cNvPr id="16" name="Picture 15" descr="Icon&#10;&#10;Description automatically generated">
            <a:extLst>
              <a:ext uri="{FF2B5EF4-FFF2-40B4-BE49-F238E27FC236}">
                <a16:creationId xmlns:a16="http://schemas.microsoft.com/office/drawing/2014/main" id="{392BF836-8EA5-6B14-0BE3-CBFB84DCBB3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131247" y="7295348"/>
            <a:ext cx="1077208" cy="1079004"/>
          </a:xfrm>
          <a:prstGeom prst="rect">
            <a:avLst/>
          </a:prstGeom>
        </p:spPr>
      </p:pic>
    </p:spTree>
    <p:extLst>
      <p:ext uri="{BB962C8B-B14F-4D97-AF65-F5344CB8AC3E}">
        <p14:creationId xmlns:p14="http://schemas.microsoft.com/office/powerpoint/2010/main" val="3198469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58226C4D-96EC-C348-9451-E15F45B52F37}"/>
              </a:ext>
            </a:extLst>
          </p:cNvPr>
          <p:cNvSpPr>
            <a:spLocks noGrp="1"/>
          </p:cNvSpPr>
          <p:nvPr>
            <p:ph type="sldNum" sz="quarter" idx="12"/>
          </p:nvPr>
        </p:nvSpPr>
        <p:spPr/>
        <p:txBody>
          <a:bodyPr/>
          <a:lstStyle/>
          <a:p>
            <a:fld id="{D9C681BF-E0B0-FE40-97D6-3440D5EE15D9}" type="slidenum">
              <a:rPr lang="en-US" smtClean="0"/>
              <a:pPr/>
              <a:t>11</a:t>
            </a:fld>
            <a:endParaRPr lang="en-US" dirty="0"/>
          </a:p>
        </p:txBody>
      </p:sp>
      <p:graphicFrame>
        <p:nvGraphicFramePr>
          <p:cNvPr id="12" name="Table 10">
            <a:extLst>
              <a:ext uri="{FF2B5EF4-FFF2-40B4-BE49-F238E27FC236}">
                <a16:creationId xmlns:a16="http://schemas.microsoft.com/office/drawing/2014/main" id="{05651B72-319D-E149-AE04-7231F4FEF218}"/>
              </a:ext>
            </a:extLst>
          </p:cNvPr>
          <p:cNvGraphicFramePr>
            <a:graphicFrameLocks noGrp="1"/>
          </p:cNvGraphicFramePr>
          <p:nvPr>
            <p:extLst>
              <p:ext uri="{D42A27DB-BD31-4B8C-83A1-F6EECF244321}">
                <p14:modId xmlns:p14="http://schemas.microsoft.com/office/powerpoint/2010/main" val="4222059446"/>
              </p:ext>
            </p:extLst>
          </p:nvPr>
        </p:nvGraphicFramePr>
        <p:xfrm>
          <a:off x="479202" y="8652767"/>
          <a:ext cx="6841785" cy="750697"/>
        </p:xfrm>
        <a:graphic>
          <a:graphicData uri="http://schemas.openxmlformats.org/drawingml/2006/table">
            <a:tbl>
              <a:tblPr firstRow="1" bandRow="1">
                <a:tableStyleId>{5C22544A-7EE6-4342-B048-85BDC9FD1C3A}</a:tableStyleId>
              </a:tblPr>
              <a:tblGrid>
                <a:gridCol w="6841785">
                  <a:extLst>
                    <a:ext uri="{9D8B030D-6E8A-4147-A177-3AD203B41FA5}">
                      <a16:colId xmlns:a16="http://schemas.microsoft.com/office/drawing/2014/main" val="1303912461"/>
                    </a:ext>
                  </a:extLst>
                </a:gridCol>
              </a:tblGrid>
              <a:tr h="0">
                <a:tc>
                  <a:txBody>
                    <a:bodyPr/>
                    <a:lstStyle/>
                    <a:p>
                      <a:pPr>
                        <a:lnSpc>
                          <a:spcPct val="110000"/>
                        </a:lnSpc>
                        <a:spcAft>
                          <a:spcPts val="500"/>
                        </a:spcAft>
                      </a:pPr>
                      <a:r>
                        <a:rPr lang="en-US" sz="1500" dirty="0">
                          <a:solidFill>
                            <a:schemeClr val="accent2"/>
                          </a:solidFill>
                        </a:rPr>
                        <a:t>Bottom Line</a:t>
                      </a:r>
                    </a:p>
                    <a:p>
                      <a:pPr marL="0" marR="0" indent="0" algn="l" defTabSz="777240" rtl="0" eaLnBrk="1" fontAlgn="auto" latinLnBrk="0" hangingPunct="1">
                        <a:lnSpc>
                          <a:spcPct val="110000"/>
                        </a:lnSpc>
                        <a:spcBef>
                          <a:spcPts val="0"/>
                        </a:spcBef>
                        <a:spcAft>
                          <a:spcPts val="500"/>
                        </a:spcAft>
                        <a:buClrTx/>
                        <a:buSzTx/>
                        <a:buFontTx/>
                        <a:buNone/>
                        <a:tabLst/>
                        <a:defRPr/>
                      </a:pPr>
                      <a:r>
                        <a:rPr lang="en-US" sz="1350" b="0" i="1" dirty="0">
                          <a:solidFill>
                            <a:schemeClr val="bg2"/>
                          </a:solidFill>
                          <a:latin typeface="Georgia" panose="02040502050405020303" pitchFamily="18" charset="0"/>
                        </a:rPr>
                        <a:t>If you’re thinking about selling your house, there’s probably a good reason for it. Let’s connect so you can make a move that’ll help you accomplish your goals this year.</a:t>
                      </a:r>
                    </a:p>
                  </a:txBody>
                  <a:tcPr marL="182880" marR="0" marT="0" marB="0">
                    <a:lnL w="28575" cap="flat" cmpd="sng" algn="ctr">
                      <a:solidFill>
                        <a:schemeClr val="accent2"/>
                      </a:solidFill>
                      <a:prstDash val="sysDot"/>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7170411"/>
                  </a:ext>
                </a:extLst>
              </a:tr>
            </a:tbl>
          </a:graphicData>
        </a:graphic>
      </p:graphicFrame>
      <p:sp>
        <p:nvSpPr>
          <p:cNvPr id="3" name="Rectangle 2">
            <a:extLst>
              <a:ext uri="{FF2B5EF4-FFF2-40B4-BE49-F238E27FC236}">
                <a16:creationId xmlns:a16="http://schemas.microsoft.com/office/drawing/2014/main" id="{CAEC8181-D6E3-8C21-860A-020E9CB60185}"/>
              </a:ext>
            </a:extLst>
          </p:cNvPr>
          <p:cNvSpPr/>
          <p:nvPr/>
        </p:nvSpPr>
        <p:spPr>
          <a:xfrm>
            <a:off x="1055255" y="3779927"/>
            <a:ext cx="6380049" cy="4421467"/>
          </a:xfrm>
          <a:prstGeom prst="rect">
            <a:avLst/>
          </a:prstGeom>
        </p:spPr>
        <p:txBody>
          <a:bodyPr wrap="square" lIns="91440" tIns="45720" rIns="91440" bIns="45720" anchor="t">
            <a:spAutoFit/>
          </a:bodyPr>
          <a:lstStyle/>
          <a:p>
            <a:pPr fontAlgn="base">
              <a:lnSpc>
                <a:spcPct val="113000"/>
              </a:lnSpc>
              <a:spcAft>
                <a:spcPts val="1000"/>
              </a:spcAft>
            </a:pPr>
            <a:r>
              <a:rPr lang="en-US" sz="1400" b="1" dirty="0">
                <a:solidFill>
                  <a:srgbClr val="00B0F0"/>
                </a:solidFill>
                <a:latin typeface="Arial" panose="020B0604020202020204" pitchFamily="34" charset="0"/>
                <a:cs typeface="Arial" panose="020B0604020202020204" pitchFamily="34" charset="0"/>
              </a:rPr>
              <a:t>1.  I Want To Take Advantage of the Current Market and Make a Profit</a:t>
            </a:r>
            <a:endParaRPr lang="en-US" sz="1400" b="0" i="0" dirty="0">
              <a:effectLst/>
            </a:endParaRPr>
          </a:p>
          <a:p>
            <a:pPr marL="0" marR="0">
              <a:spcBef>
                <a:spcPts val="0"/>
              </a:spcBef>
              <a:spcAft>
                <a:spcPts val="0"/>
              </a:spcAft>
            </a:pPr>
            <a:r>
              <a:rPr lang="en-US" sz="1250" b="0" i="0" dirty="0">
                <a:effectLst/>
              </a:rPr>
              <a:t>When you decide to sell your house, how much you’ll make from the sale will likely be top of mind. So, here’s some good news: according to the latest data, the average seller can expect a strong return on their investment when they make a move. </a:t>
            </a:r>
            <a:r>
              <a:rPr lang="en-US" sz="1250" b="0" i="1" dirty="0">
                <a:effectLst/>
              </a:rPr>
              <a:t>ATTOM </a:t>
            </a:r>
            <a:r>
              <a:rPr lang="en-US" sz="1250" b="0" i="0" u="none" strike="noStrike" dirty="0">
                <a:effectLst/>
              </a:rPr>
              <a:t>explains</a:t>
            </a:r>
            <a:r>
              <a:rPr lang="en-US" sz="1250" b="0" i="0" dirty="0">
                <a:effectLst/>
              </a:rPr>
              <a:t>:</a:t>
            </a:r>
            <a:r>
              <a:rPr lang="en-US" sz="1250" dirty="0">
                <a:effectLst/>
                <a:ea typeface="Calibri" panose="020F0502020204030204" pitchFamily="34" charset="0"/>
                <a:cs typeface="Times New Roman" panose="02020603050405020304" pitchFamily="18" charset="0"/>
              </a:rPr>
              <a:t> </a:t>
            </a:r>
          </a:p>
          <a:p>
            <a:pPr marL="0" marR="0">
              <a:spcBef>
                <a:spcPts val="0"/>
              </a:spcBef>
              <a:spcAft>
                <a:spcPts val="0"/>
              </a:spcAft>
            </a:pPr>
            <a:endParaRPr lang="en-US" sz="1250" dirty="0">
              <a:effectLst/>
              <a:ea typeface="Calibri" panose="020F0502020204030204" pitchFamily="34" charset="0"/>
              <a:cs typeface="Times New Roman" panose="02020603050405020304" pitchFamily="18" charset="0"/>
            </a:endParaRPr>
          </a:p>
          <a:p>
            <a:pPr marL="476250" lvl="1" indent="-19050" fontAlgn="base">
              <a:lnSpc>
                <a:spcPct val="112000"/>
              </a:lnSpc>
              <a:spcAft>
                <a:spcPts val="1000"/>
              </a:spcAft>
            </a:pPr>
            <a:r>
              <a:rPr lang="en-US" sz="1250" i="1" dirty="0">
                <a:solidFill>
                  <a:schemeClr val="bg2"/>
                </a:solidFill>
              </a:rPr>
              <a:t>“The $112,000 profit on median-priced home sales in 2022 represented a 51.4% return on investment compared to the original purchase price, up from 44.6% last year and from 32.8% in 2020.”</a:t>
            </a:r>
          </a:p>
          <a:p>
            <a:pPr algn="l" fontAlgn="base">
              <a:lnSpc>
                <a:spcPct val="113000"/>
              </a:lnSpc>
              <a:spcAft>
                <a:spcPts val="1000"/>
              </a:spcAft>
            </a:pPr>
            <a:r>
              <a:rPr lang="en-US" sz="1250" b="0" i="0" dirty="0">
                <a:effectLst/>
              </a:rPr>
              <a:t>Even though home prices have declined slightly in some markets, they’re still much higher overall than they were just a few years ago. </a:t>
            </a:r>
          </a:p>
          <a:p>
            <a:pPr fontAlgn="base">
              <a:lnSpc>
                <a:spcPct val="113000"/>
              </a:lnSpc>
              <a:spcAft>
                <a:spcPts val="1000"/>
              </a:spcAft>
            </a:pPr>
            <a:r>
              <a:rPr lang="en-US" sz="1400" b="1" dirty="0">
                <a:solidFill>
                  <a:srgbClr val="00B0F0"/>
                </a:solidFill>
                <a:latin typeface="Arial" panose="020B0604020202020204" pitchFamily="34" charset="0"/>
                <a:cs typeface="Arial" panose="020B0604020202020204" pitchFamily="34" charset="0"/>
              </a:rPr>
              <a:t>2.  My Home No Longer Meets My Needs</a:t>
            </a:r>
            <a:endParaRPr lang="en-US" sz="1400" b="0" i="0" dirty="0">
              <a:effectLst/>
            </a:endParaRPr>
          </a:p>
          <a:p>
            <a:pPr algn="l" fontAlgn="base">
              <a:lnSpc>
                <a:spcPct val="113000"/>
              </a:lnSpc>
              <a:spcAft>
                <a:spcPts val="1000"/>
              </a:spcAft>
            </a:pPr>
            <a:r>
              <a:rPr lang="en-US" sz="1250" b="0" i="0" dirty="0">
                <a:effectLst/>
              </a:rPr>
              <a:t>The average person has been in their house for </a:t>
            </a:r>
            <a:r>
              <a:rPr lang="en-US" sz="1250" b="0" i="0" u="none" strike="noStrike" dirty="0">
                <a:effectLst/>
              </a:rPr>
              <a:t>ten years</a:t>
            </a:r>
            <a:r>
              <a:rPr lang="en-US" sz="1250" b="0" i="0" dirty="0">
                <a:effectLst/>
              </a:rPr>
              <a:t>. That’s a long time when you think about how much may have changed in your life since you moved in. And typically, those changes have a direct impact on what you need in a home. Whether it’s more (or less) space, different features, or a location closer to your work or loved ones, your current house may no longer check all the boxes of what feels like home to you. If that’s the case, it could be time to work with a real estate agent to find a better fit.</a:t>
            </a:r>
          </a:p>
        </p:txBody>
      </p:sp>
      <p:pic>
        <p:nvPicPr>
          <p:cNvPr id="2" name="Picture 2">
            <a:extLst>
              <a:ext uri="{FF2B5EF4-FFF2-40B4-BE49-F238E27FC236}">
                <a16:creationId xmlns:a16="http://schemas.microsoft.com/office/drawing/2014/main" id="{DF4600D3-81FF-4194-0F32-5E7D963B545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p:blipFill>
        <p:spPr bwMode="auto">
          <a:xfrm>
            <a:off x="0" y="0"/>
            <a:ext cx="7772400" cy="3489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398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D6D4FC05-5499-B214-C9D4-E7D161B98E8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7772400" cy="10058399"/>
          </a:xfrm>
          <a:prstGeom prst="rect">
            <a:avLst/>
          </a:prstGeom>
        </p:spPr>
      </p:pic>
      <p:sp>
        <p:nvSpPr>
          <p:cNvPr id="14" name="Slide Number Placeholder 13">
            <a:extLst>
              <a:ext uri="{FF2B5EF4-FFF2-40B4-BE49-F238E27FC236}">
                <a16:creationId xmlns:a16="http://schemas.microsoft.com/office/drawing/2014/main" id="{58226C4D-96EC-C348-9451-E15F45B52F37}"/>
              </a:ext>
            </a:extLst>
          </p:cNvPr>
          <p:cNvSpPr>
            <a:spLocks noGrp="1"/>
          </p:cNvSpPr>
          <p:nvPr>
            <p:ph type="sldNum" sz="quarter" idx="12"/>
          </p:nvPr>
        </p:nvSpPr>
        <p:spPr/>
        <p:txBody>
          <a:bodyPr/>
          <a:lstStyle/>
          <a:p>
            <a:fld id="{D9C681BF-E0B0-FE40-97D6-3440D5EE15D9}" type="slidenum">
              <a:rPr lang="en-US" smtClean="0"/>
              <a:pPr/>
              <a:t>12</a:t>
            </a:fld>
            <a:endParaRPr lang="en-US" dirty="0"/>
          </a:p>
        </p:txBody>
      </p:sp>
    </p:spTree>
    <p:extLst>
      <p:ext uri="{BB962C8B-B14F-4D97-AF65-F5344CB8AC3E}">
        <p14:creationId xmlns:p14="http://schemas.microsoft.com/office/powerpoint/2010/main" val="3944140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a:extLst>
              <a:ext uri="{FF2B5EF4-FFF2-40B4-BE49-F238E27FC236}">
                <a16:creationId xmlns:a16="http://schemas.microsoft.com/office/drawing/2014/main" id="{70BB1540-5DB4-744D-571C-A7BEBF61C27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p:blipFill>
        <p:spPr bwMode="auto">
          <a:xfrm>
            <a:off x="1" y="0"/>
            <a:ext cx="7772400" cy="10058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A656D45-E8AF-9B4C-BA57-F6B43353B815}"/>
              </a:ext>
            </a:extLst>
          </p:cNvPr>
          <p:cNvSpPr/>
          <p:nvPr/>
        </p:nvSpPr>
        <p:spPr>
          <a:xfrm>
            <a:off x="457200" y="5446216"/>
            <a:ext cx="6858000" cy="4154984"/>
          </a:xfrm>
          <a:prstGeom prst="rect">
            <a:avLst/>
          </a:prstGeom>
          <a:solidFill>
            <a:srgbClr val="00AEE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0" tIns="640080" rIns="457200" bIns="457200" rtlCol="0" anchor="t" anchorCtr="0">
            <a:spAutoFit/>
          </a:bodyPr>
          <a:lstStyle/>
          <a:p>
            <a:r>
              <a:rPr lang="en-US" sz="2400" i="1" dirty="0">
                <a:solidFill>
                  <a:schemeClr val="bg1"/>
                </a:solidFill>
                <a:latin typeface="Georgia"/>
              </a:rPr>
              <a:t>Curb-appeal projects make the property look good as soon as prospective buyers arrive. While these projects may not add a considerable amount of monetary value, they will help you home sell faster–and you can do a lot of the work yourself to save money and time.</a:t>
            </a:r>
            <a:endParaRPr lang="en-US" sz="2400" i="1" dirty="0">
              <a:solidFill>
                <a:schemeClr val="bg1"/>
              </a:solidFill>
              <a:effectLst/>
              <a:latin typeface="Georgia"/>
            </a:endParaRPr>
          </a:p>
          <a:p>
            <a:endParaRPr lang="en-US" sz="1600" i="1" dirty="0">
              <a:solidFill>
                <a:schemeClr val="bg1"/>
              </a:solidFill>
              <a:cs typeface="Arial"/>
            </a:endParaRPr>
          </a:p>
          <a:p>
            <a:pPr>
              <a:spcAft>
                <a:spcPts val="2000"/>
              </a:spcAft>
            </a:pPr>
            <a:r>
              <a:rPr lang="en-US" sz="1400" i="1" dirty="0">
                <a:solidFill>
                  <a:schemeClr val="bg1"/>
                </a:solidFill>
                <a:latin typeface="Arial" panose="020B0604020202020204" pitchFamily="34" charset="0"/>
                <a:cs typeface="Arial" panose="020B0604020202020204" pitchFamily="34" charset="0"/>
              </a:rPr>
              <a:t>- </a:t>
            </a:r>
            <a:r>
              <a:rPr lang="en-US" sz="1400" i="1" dirty="0">
                <a:solidFill>
                  <a:schemeClr val="bg1"/>
                </a:solidFill>
                <a:effectLst/>
                <a:latin typeface="Arial" panose="020B0604020202020204" pitchFamily="34" charset="0"/>
                <a:cs typeface="Arial" panose="020B0604020202020204" pitchFamily="34" charset="0"/>
              </a:rPr>
              <a:t>Investopedia</a:t>
            </a:r>
          </a:p>
        </p:txBody>
      </p:sp>
      <p:pic>
        <p:nvPicPr>
          <p:cNvPr id="8" name="Picture 7">
            <a:extLst>
              <a:ext uri="{FF2B5EF4-FFF2-40B4-BE49-F238E27FC236}">
                <a16:creationId xmlns:a16="http://schemas.microsoft.com/office/drawing/2014/main" id="{50110E15-5908-8349-B27C-B2A63146B9EE}"/>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515159" y="5074639"/>
            <a:ext cx="742082" cy="743154"/>
          </a:xfrm>
          <a:prstGeom prst="rect">
            <a:avLst/>
          </a:prstGeom>
        </p:spPr>
      </p:pic>
      <p:sp>
        <p:nvSpPr>
          <p:cNvPr id="4" name="Slide Number Placeholder 13">
            <a:extLst>
              <a:ext uri="{FF2B5EF4-FFF2-40B4-BE49-F238E27FC236}">
                <a16:creationId xmlns:a16="http://schemas.microsoft.com/office/drawing/2014/main" id="{28A5CA7B-DEB4-B8DC-0D81-B1A51DF988D0}"/>
              </a:ext>
            </a:extLst>
          </p:cNvPr>
          <p:cNvSpPr>
            <a:spLocks noGrp="1"/>
          </p:cNvSpPr>
          <p:nvPr>
            <p:ph type="sldNum" sz="quarter" idx="12"/>
          </p:nvPr>
        </p:nvSpPr>
        <p:spPr>
          <a:xfrm>
            <a:off x="3443991" y="9372600"/>
            <a:ext cx="884419" cy="685801"/>
          </a:xfrm>
        </p:spPr>
        <p:txBody>
          <a:bodyPr/>
          <a:lstStyle/>
          <a:p>
            <a:fld id="{D9C681BF-E0B0-FE40-97D6-3440D5EE15D9}" type="slidenum">
              <a:rPr lang="en-US" smtClean="0"/>
              <a:pPr/>
              <a:t>13</a:t>
            </a:fld>
            <a:endParaRPr lang="en-US" dirty="0"/>
          </a:p>
        </p:txBody>
      </p:sp>
    </p:spTree>
    <p:extLst>
      <p:ext uri="{BB962C8B-B14F-4D97-AF65-F5344CB8AC3E}">
        <p14:creationId xmlns:p14="http://schemas.microsoft.com/office/powerpoint/2010/main" val="495406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12B82F21-65D4-49D7-444E-E5CB1E6ED5F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p:blipFill>
        <p:spPr bwMode="auto">
          <a:xfrm>
            <a:off x="0" y="1"/>
            <a:ext cx="7772400" cy="5029199"/>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3">
            <a:extLst>
              <a:ext uri="{FF2B5EF4-FFF2-40B4-BE49-F238E27FC236}">
                <a16:creationId xmlns:a16="http://schemas.microsoft.com/office/drawing/2014/main" id="{58226C4D-96EC-C348-9451-E15F45B52F37}"/>
              </a:ext>
            </a:extLst>
          </p:cNvPr>
          <p:cNvSpPr>
            <a:spLocks noGrp="1"/>
          </p:cNvSpPr>
          <p:nvPr>
            <p:ph type="sldNum" sz="quarter" idx="12"/>
          </p:nvPr>
        </p:nvSpPr>
        <p:spPr>
          <a:xfrm>
            <a:off x="3467269" y="9353166"/>
            <a:ext cx="884419" cy="685801"/>
          </a:xfrm>
        </p:spPr>
        <p:txBody>
          <a:bodyPr/>
          <a:lstStyle/>
          <a:p>
            <a:fld id="{D9C681BF-E0B0-FE40-97D6-3440D5EE15D9}" type="slidenum">
              <a:rPr lang="en-US" smtClean="0"/>
              <a:pPr/>
              <a:t>14</a:t>
            </a:fld>
            <a:endParaRPr lang="en-US" dirty="0"/>
          </a:p>
        </p:txBody>
      </p:sp>
      <p:sp>
        <p:nvSpPr>
          <p:cNvPr id="3" name="TextBox 2">
            <a:extLst>
              <a:ext uri="{FF2B5EF4-FFF2-40B4-BE49-F238E27FC236}">
                <a16:creationId xmlns:a16="http://schemas.microsoft.com/office/drawing/2014/main" id="{DC6D895E-D872-A649-8D1F-2C10CFF35718}"/>
              </a:ext>
            </a:extLst>
          </p:cNvPr>
          <p:cNvSpPr txBox="1"/>
          <p:nvPr/>
        </p:nvSpPr>
        <p:spPr>
          <a:xfrm>
            <a:off x="457199" y="5107084"/>
            <a:ext cx="6858000" cy="1083667"/>
          </a:xfrm>
          <a:prstGeom prst="rect">
            <a:avLst/>
          </a:prstGeom>
          <a:noFill/>
        </p:spPr>
        <p:txBody>
          <a:bodyPr wrap="square" lIns="0" tIns="320040" rIns="0" bIns="0" rtlCol="0">
            <a:noAutofit/>
          </a:bodyPr>
          <a:lstStyle/>
          <a:p>
            <a:pPr>
              <a:lnSpc>
                <a:spcPct val="114000"/>
              </a:lnSpc>
              <a:spcAft>
                <a:spcPts val="1000"/>
              </a:spcAft>
            </a:pPr>
            <a:r>
              <a:rPr lang="en-US" sz="1500" i="1" dirty="0">
                <a:solidFill>
                  <a:schemeClr val="bg2"/>
                </a:solidFill>
                <a:latin typeface="Georgia" panose="02040502050405020303" pitchFamily="18" charset="0"/>
              </a:rPr>
              <a:t>Pricing your house right is especially important right now. If you’re thinking of selling your house this summer, you need to have an accurate understanding of how much you should expect to sell for.</a:t>
            </a:r>
          </a:p>
        </p:txBody>
      </p:sp>
      <p:sp>
        <p:nvSpPr>
          <p:cNvPr id="8" name="Rectangle 7">
            <a:extLst>
              <a:ext uri="{FF2B5EF4-FFF2-40B4-BE49-F238E27FC236}">
                <a16:creationId xmlns:a16="http://schemas.microsoft.com/office/drawing/2014/main" id="{CFC07FC6-668C-C347-A8F7-4099C75CB944}"/>
              </a:ext>
            </a:extLst>
          </p:cNvPr>
          <p:cNvSpPr/>
          <p:nvPr/>
        </p:nvSpPr>
        <p:spPr>
          <a:xfrm>
            <a:off x="-1" y="3582650"/>
            <a:ext cx="7772400" cy="1446550"/>
          </a:xfrm>
          <a:prstGeom prst="rect">
            <a:avLst/>
          </a:prstGeom>
          <a:solidFill>
            <a:srgbClr val="00AEE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02920" tIns="228600" rIns="502920" bIns="228600" rtlCol="0" anchor="b" anchorCtr="0">
            <a:spAutoFit/>
          </a:bodyPr>
          <a:lstStyle/>
          <a:p>
            <a:pPr lvl="0">
              <a:spcAft>
                <a:spcPts val="1000"/>
              </a:spcAft>
            </a:pPr>
            <a:r>
              <a:rPr lang="en-US" sz="3200" dirty="0">
                <a:solidFill>
                  <a:srgbClr val="FFFFFF"/>
                </a:solidFill>
              </a:rPr>
              <a:t>Want To Sell Your House This Summer? Price It Right.</a:t>
            </a:r>
          </a:p>
        </p:txBody>
      </p:sp>
      <p:sp>
        <p:nvSpPr>
          <p:cNvPr id="15" name="Rectangle 14">
            <a:extLst>
              <a:ext uri="{FF2B5EF4-FFF2-40B4-BE49-F238E27FC236}">
                <a16:creationId xmlns:a16="http://schemas.microsoft.com/office/drawing/2014/main" id="{FAD105D8-B823-8646-8176-E44F76053486}"/>
              </a:ext>
            </a:extLst>
          </p:cNvPr>
          <p:cNvSpPr/>
          <p:nvPr/>
        </p:nvSpPr>
        <p:spPr>
          <a:xfrm>
            <a:off x="1058127" y="6521295"/>
            <a:ext cx="6380641" cy="2983574"/>
          </a:xfrm>
          <a:prstGeom prst="rect">
            <a:avLst/>
          </a:prstGeom>
        </p:spPr>
        <p:txBody>
          <a:bodyPr wrap="square" lIns="91440" tIns="45720" rIns="91440" bIns="45720" anchor="t">
            <a:spAutoFit/>
          </a:bodyPr>
          <a:lstStyle/>
          <a:p>
            <a:pPr>
              <a:lnSpc>
                <a:spcPct val="112000"/>
              </a:lnSpc>
              <a:spcAft>
                <a:spcPts val="1000"/>
              </a:spcAft>
            </a:pPr>
            <a:r>
              <a:rPr lang="en-US" sz="1250" b="0" i="0" dirty="0">
                <a:effectLst/>
              </a:rPr>
              <a:t>Over the last year, the housing market’s gone through significant change. While it’s still a </a:t>
            </a:r>
            <a:r>
              <a:rPr lang="en-US" sz="1250" b="0" i="0" u="none" strike="noStrike" dirty="0">
                <a:effectLst/>
              </a:rPr>
              <a:t>sellers’ market</a:t>
            </a:r>
            <a:r>
              <a:rPr lang="en-US" sz="1250" b="0" i="0" dirty="0">
                <a:effectLst/>
              </a:rPr>
              <a:t>, </a:t>
            </a:r>
            <a:r>
              <a:rPr lang="en-US" sz="1250" b="1" i="0" dirty="0">
                <a:effectLst/>
              </a:rPr>
              <a:t>homes that are priced right are selling, and they get the most attention from buyers right now</a:t>
            </a:r>
            <a:r>
              <a:rPr lang="en-US" sz="1250" b="0" i="0" dirty="0">
                <a:effectLst/>
              </a:rPr>
              <a:t>. If you’re thinking of selling soon, it’s important to lean on your expert real estate advisor when it comes to setting a list price. </a:t>
            </a:r>
            <a:endParaRPr lang="en-US" sz="1250" dirty="0"/>
          </a:p>
          <a:p>
            <a:pPr>
              <a:lnSpc>
                <a:spcPct val="112000"/>
              </a:lnSpc>
              <a:spcAft>
                <a:spcPts val="1000"/>
              </a:spcAft>
            </a:pPr>
            <a:r>
              <a:rPr lang="en-US" sz="1250" b="0" i="0" dirty="0">
                <a:effectLst/>
              </a:rPr>
              <a:t>In today’s market, how you price your house will not only make a big difference to your bottom line, but to how quickly your house will sell.</a:t>
            </a:r>
            <a:endParaRPr lang="en-US" sz="1250" dirty="0">
              <a:latin typeface="Arial" panose="020B0604020202020204" pitchFamily="34" charset="0"/>
              <a:cs typeface="Arial" panose="020B0604020202020204" pitchFamily="34" charset="0"/>
            </a:endParaRPr>
          </a:p>
          <a:p>
            <a:pPr>
              <a:lnSpc>
                <a:spcPct val="112000"/>
              </a:lnSpc>
              <a:spcAft>
                <a:spcPts val="1000"/>
              </a:spcAft>
            </a:pPr>
            <a:r>
              <a:rPr lang="en-US" sz="1400" b="1" dirty="0">
                <a:solidFill>
                  <a:srgbClr val="00AEEF"/>
                </a:solidFill>
              </a:rPr>
              <a:t>Why Pricing Your House Right Matters</a:t>
            </a:r>
          </a:p>
          <a:p>
            <a:pPr>
              <a:lnSpc>
                <a:spcPct val="112000"/>
              </a:lnSpc>
              <a:spcAft>
                <a:spcPts val="1000"/>
              </a:spcAft>
            </a:pPr>
            <a:r>
              <a:rPr lang="en-US" sz="1250" b="1" dirty="0">
                <a:latin typeface="Arial" panose="020B0604020202020204" pitchFamily="34" charset="0"/>
                <a:cs typeface="Arial" panose="020B0604020202020204" pitchFamily="34" charset="0"/>
              </a:rPr>
              <a:t>Your asking price sends a message to potential buyers, especially today.</a:t>
            </a:r>
          </a:p>
          <a:p>
            <a:pPr algn="l" fontAlgn="base">
              <a:lnSpc>
                <a:spcPct val="112000"/>
              </a:lnSpc>
              <a:spcAft>
                <a:spcPts val="1000"/>
              </a:spcAft>
            </a:pPr>
            <a:r>
              <a:rPr lang="en-US" sz="1250" b="0" i="0" dirty="0">
                <a:effectLst/>
              </a:rPr>
              <a:t>If your house is priced too low, you may leave money on the table or discourage buyers who may see a lower-than-expected price tag and wonder if that means something is wrong with the home.</a:t>
            </a:r>
          </a:p>
        </p:txBody>
      </p:sp>
    </p:spTree>
    <p:extLst>
      <p:ext uri="{BB962C8B-B14F-4D97-AF65-F5344CB8AC3E}">
        <p14:creationId xmlns:p14="http://schemas.microsoft.com/office/powerpoint/2010/main" val="1272077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58226C4D-96EC-C348-9451-E15F45B52F37}"/>
              </a:ext>
            </a:extLst>
          </p:cNvPr>
          <p:cNvSpPr>
            <a:spLocks noGrp="1"/>
          </p:cNvSpPr>
          <p:nvPr>
            <p:ph type="sldNum" sz="quarter" idx="12"/>
          </p:nvPr>
        </p:nvSpPr>
        <p:spPr/>
        <p:txBody>
          <a:bodyPr/>
          <a:lstStyle/>
          <a:p>
            <a:fld id="{D9C681BF-E0B0-FE40-97D6-3440D5EE15D9}" type="slidenum">
              <a:rPr lang="en-US" smtClean="0"/>
              <a:pPr/>
              <a:t>15</a:t>
            </a:fld>
            <a:endParaRPr lang="en-US" dirty="0"/>
          </a:p>
        </p:txBody>
      </p:sp>
      <p:graphicFrame>
        <p:nvGraphicFramePr>
          <p:cNvPr id="15" name="Table 10">
            <a:extLst>
              <a:ext uri="{FF2B5EF4-FFF2-40B4-BE49-F238E27FC236}">
                <a16:creationId xmlns:a16="http://schemas.microsoft.com/office/drawing/2014/main" id="{BCC00ABC-B01E-4743-BB91-BA6877E4CF5D}"/>
              </a:ext>
            </a:extLst>
          </p:cNvPr>
          <p:cNvGraphicFramePr>
            <a:graphicFrameLocks noGrp="1"/>
          </p:cNvGraphicFramePr>
          <p:nvPr>
            <p:extLst>
              <p:ext uri="{D42A27DB-BD31-4B8C-83A1-F6EECF244321}">
                <p14:modId xmlns:p14="http://schemas.microsoft.com/office/powerpoint/2010/main" val="3456365117"/>
              </p:ext>
            </p:extLst>
          </p:nvPr>
        </p:nvGraphicFramePr>
        <p:xfrm>
          <a:off x="457200" y="8414032"/>
          <a:ext cx="6858000" cy="976884"/>
        </p:xfrm>
        <a:graphic>
          <a:graphicData uri="http://schemas.openxmlformats.org/drawingml/2006/table">
            <a:tbl>
              <a:tblPr firstRow="1" bandRow="1">
                <a:tableStyleId>{5C22544A-7EE6-4342-B048-85BDC9FD1C3A}</a:tableStyleId>
              </a:tblPr>
              <a:tblGrid>
                <a:gridCol w="6858000">
                  <a:extLst>
                    <a:ext uri="{9D8B030D-6E8A-4147-A177-3AD203B41FA5}">
                      <a16:colId xmlns:a16="http://schemas.microsoft.com/office/drawing/2014/main" val="1303912461"/>
                    </a:ext>
                  </a:extLst>
                </a:gridCol>
              </a:tblGrid>
              <a:tr h="946211">
                <a:tc>
                  <a:txBody>
                    <a:bodyPr/>
                    <a:lstStyle/>
                    <a:p>
                      <a:pPr>
                        <a:lnSpc>
                          <a:spcPct val="110000"/>
                        </a:lnSpc>
                        <a:spcAft>
                          <a:spcPts val="500"/>
                        </a:spcAft>
                      </a:pPr>
                      <a:r>
                        <a:rPr lang="en-US" sz="1500" dirty="0">
                          <a:solidFill>
                            <a:schemeClr val="accent2"/>
                          </a:solidFill>
                        </a:rPr>
                        <a:t>Bottom Line</a:t>
                      </a:r>
                    </a:p>
                    <a:p>
                      <a:pPr marL="0" marR="0" indent="0" algn="l" rtl="0" eaLnBrk="1" fontAlgn="auto" latinLnBrk="0" hangingPunct="1">
                        <a:lnSpc>
                          <a:spcPct val="110000"/>
                        </a:lnSpc>
                        <a:spcBef>
                          <a:spcPts val="0"/>
                        </a:spcBef>
                        <a:spcAft>
                          <a:spcPts val="500"/>
                        </a:spcAft>
                        <a:buClrTx/>
                        <a:buSzTx/>
                        <a:buFontTx/>
                        <a:buNone/>
                      </a:pPr>
                      <a:r>
                        <a:rPr lang="en-US" sz="1350" b="0" i="1" kern="1200" dirty="0">
                          <a:solidFill>
                            <a:schemeClr val="bg2"/>
                          </a:solidFill>
                          <a:effectLst/>
                          <a:latin typeface="Georgia"/>
                          <a:ea typeface="+mn-ea"/>
                          <a:cs typeface="+mn-cs"/>
                        </a:rPr>
                        <a:t>Homes priced at the current market value are selling faster, at a better price, and with less hassle right now. To make sure you price your house appropriately, maximize your sales potential, and minimize your hassle, let’s connect.</a:t>
                      </a:r>
                      <a:endParaRPr lang="en-US" dirty="0"/>
                    </a:p>
                  </a:txBody>
                  <a:tcPr marL="182880" marR="0" marT="0" marB="0">
                    <a:lnL w="28575" cap="flat" cmpd="sng" algn="ctr">
                      <a:solidFill>
                        <a:schemeClr val="accent2"/>
                      </a:solidFill>
                      <a:prstDash val="sysDot"/>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7170411"/>
                  </a:ext>
                </a:extLst>
              </a:tr>
            </a:tbl>
          </a:graphicData>
        </a:graphic>
      </p:graphicFrame>
      <p:sp>
        <p:nvSpPr>
          <p:cNvPr id="11" name="TextBox 10">
            <a:extLst>
              <a:ext uri="{FF2B5EF4-FFF2-40B4-BE49-F238E27FC236}">
                <a16:creationId xmlns:a16="http://schemas.microsoft.com/office/drawing/2014/main" id="{C21556AE-2DDF-8745-AF6A-575B8AFB937D}"/>
              </a:ext>
            </a:extLst>
          </p:cNvPr>
          <p:cNvSpPr txBox="1"/>
          <p:nvPr/>
        </p:nvSpPr>
        <p:spPr>
          <a:xfrm>
            <a:off x="1143000" y="361519"/>
            <a:ext cx="6172200" cy="1481419"/>
          </a:xfrm>
          <a:prstGeom prst="rect">
            <a:avLst/>
          </a:prstGeom>
          <a:noFill/>
        </p:spPr>
        <p:txBody>
          <a:bodyPr wrap="square" lIns="0" tIns="320040" rIns="0" bIns="0" numCol="1" spcCol="457200" rtlCol="0" anchor="t">
            <a:noAutofit/>
          </a:bodyPr>
          <a:lstStyle/>
          <a:p>
            <a:pPr algn="l" fontAlgn="base">
              <a:lnSpc>
                <a:spcPct val="112000"/>
              </a:lnSpc>
              <a:spcAft>
                <a:spcPts val="1000"/>
              </a:spcAft>
            </a:pPr>
            <a:r>
              <a:rPr lang="en-US" sz="1250" b="0" i="0" dirty="0">
                <a:effectLst/>
              </a:rPr>
              <a:t>If it’s priced too high, you run the risk of deterring buyers.</a:t>
            </a:r>
            <a:r>
              <a:rPr lang="en-US" sz="1250" b="1" i="0" dirty="0">
                <a:effectLst/>
              </a:rPr>
              <a:t> </a:t>
            </a:r>
            <a:r>
              <a:rPr lang="en-US" sz="1250" b="0" i="0" dirty="0">
                <a:effectLst/>
              </a:rPr>
              <a:t>When that happens, you may have to lower the price to drive interest when your house sits on the market for a while. But be aware that a price drop can be seen as a red flag by some buyers who will wonder what it means about the home.</a:t>
            </a:r>
          </a:p>
          <a:p>
            <a:pPr algn="l" fontAlgn="base">
              <a:lnSpc>
                <a:spcPct val="112000"/>
              </a:lnSpc>
              <a:spcAft>
                <a:spcPts val="1000"/>
              </a:spcAft>
            </a:pPr>
            <a:r>
              <a:rPr lang="en-US" sz="1250" b="0" i="0" dirty="0">
                <a:effectLst/>
              </a:rPr>
              <a:t>To avoid either headache, </a:t>
            </a:r>
            <a:r>
              <a:rPr lang="en-US" sz="1250" b="1" i="0" dirty="0">
                <a:effectLst/>
              </a:rPr>
              <a:t>price it right from the start</a:t>
            </a:r>
            <a:r>
              <a:rPr lang="en-US" sz="1250" b="0" i="0" dirty="0">
                <a:effectLst/>
              </a:rPr>
              <a:t>. A </a:t>
            </a:r>
            <a:r>
              <a:rPr lang="en-US" sz="1250" b="0" i="0" u="none" strike="noStrike" dirty="0">
                <a:effectLst/>
              </a:rPr>
              <a:t>real estate professional</a:t>
            </a:r>
            <a:r>
              <a:rPr lang="en-US" sz="1250" b="0" i="0" dirty="0">
                <a:effectLst/>
              </a:rPr>
              <a:t> knows how to determine the ideal asking price. They balance the value of homes in your neighborhood, current market trends, buyer demand, the condition of your house, and more to find the right price. This helps lead to stronger offers and a greater likelihood your house will sell quickly.</a:t>
            </a:r>
          </a:p>
          <a:p>
            <a:pPr algn="l" fontAlgn="base">
              <a:lnSpc>
                <a:spcPct val="112000"/>
              </a:lnSpc>
              <a:spcAft>
                <a:spcPts val="1000"/>
              </a:spcAft>
            </a:pPr>
            <a:r>
              <a:rPr lang="en-US" sz="1250" b="0" i="0" dirty="0">
                <a:effectLst/>
              </a:rPr>
              <a:t>The visual below helps summarize the impact your asking price can have</a:t>
            </a:r>
            <a:r>
              <a:rPr lang="en-US" sz="1250" dirty="0"/>
              <a:t>:</a:t>
            </a:r>
            <a:endParaRPr lang="en-US" sz="1250" dirty="0">
              <a:cs typeface="Arial"/>
            </a:endParaRPr>
          </a:p>
        </p:txBody>
      </p:sp>
      <p:pic>
        <p:nvPicPr>
          <p:cNvPr id="2050" name="Picture 2">
            <a:extLst>
              <a:ext uri="{FF2B5EF4-FFF2-40B4-BE49-F238E27FC236}">
                <a16:creationId xmlns:a16="http://schemas.microsoft.com/office/drawing/2014/main" id="{A9A6D9B9-22DE-9C5B-6BAB-7A401E826604}"/>
              </a:ext>
            </a:extLst>
          </p:cNvPr>
          <p:cNvPicPr>
            <a:picLocks noChangeAspect="1" noChangeArrowheads="1"/>
          </p:cNvPicPr>
          <p:nvPr/>
        </p:nvPicPr>
        <p:blipFill>
          <a:blip r:embed="rId3"/>
          <a:srcRect/>
          <a:stretch/>
        </p:blipFill>
        <p:spPr bwMode="auto">
          <a:xfrm>
            <a:off x="457200" y="3487830"/>
            <a:ext cx="6858000" cy="2237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766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C49F329E-83F4-5F37-5829-A00942C2AB79}"/>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0"/>
            <a:ext cx="7772400" cy="10058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A656D45-E8AF-9B4C-BA57-F6B43353B815}"/>
              </a:ext>
            </a:extLst>
          </p:cNvPr>
          <p:cNvSpPr/>
          <p:nvPr/>
        </p:nvSpPr>
        <p:spPr>
          <a:xfrm>
            <a:off x="457200" y="685800"/>
            <a:ext cx="6858000" cy="2677656"/>
          </a:xfrm>
          <a:prstGeom prst="rect">
            <a:avLst/>
          </a:prstGeom>
          <a:solidFill>
            <a:srgbClr val="00AEE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0" tIns="640080" rIns="457200" bIns="457200" rtlCol="0" anchor="t" anchorCtr="0">
            <a:spAutoFit/>
          </a:bodyPr>
          <a:lstStyle/>
          <a:p>
            <a:r>
              <a:rPr lang="en-US" sz="2400" i="1" dirty="0">
                <a:solidFill>
                  <a:schemeClr val="bg1"/>
                </a:solidFill>
                <a:latin typeface="Georgia"/>
              </a:rPr>
              <a:t>. . . sellers who price and market their home competitively shouldn’t have a problem finding a buyer.</a:t>
            </a:r>
            <a:endParaRPr lang="en-US" sz="2400" i="1" dirty="0">
              <a:solidFill>
                <a:schemeClr val="bg1"/>
              </a:solidFill>
              <a:effectLst/>
              <a:latin typeface="Georgia"/>
            </a:endParaRPr>
          </a:p>
          <a:p>
            <a:endParaRPr lang="en-US" sz="1600" i="1" dirty="0">
              <a:solidFill>
                <a:schemeClr val="bg1"/>
              </a:solidFill>
              <a:cs typeface="Arial"/>
            </a:endParaRPr>
          </a:p>
          <a:p>
            <a:pPr>
              <a:spcAft>
                <a:spcPts val="2000"/>
              </a:spcAft>
            </a:pPr>
            <a:r>
              <a:rPr lang="en-US" sz="1400" i="1" dirty="0">
                <a:solidFill>
                  <a:schemeClr val="bg1"/>
                </a:solidFill>
                <a:cs typeface="Arial"/>
              </a:rPr>
              <a:t>- </a:t>
            </a:r>
            <a:r>
              <a:rPr lang="en-US" sz="1400" dirty="0">
                <a:solidFill>
                  <a:schemeClr val="bg1"/>
                </a:solidFill>
                <a:cs typeface="Arial"/>
              </a:rPr>
              <a:t>Jeff Tucker, Senior Economist, </a:t>
            </a:r>
            <a:r>
              <a:rPr lang="en-US" sz="1400" i="1" dirty="0">
                <a:solidFill>
                  <a:schemeClr val="bg1"/>
                </a:solidFill>
                <a:cs typeface="Arial"/>
              </a:rPr>
              <a:t>Zillow</a:t>
            </a:r>
          </a:p>
        </p:txBody>
      </p:sp>
      <p:pic>
        <p:nvPicPr>
          <p:cNvPr id="8" name="Picture 7">
            <a:extLst>
              <a:ext uri="{FF2B5EF4-FFF2-40B4-BE49-F238E27FC236}">
                <a16:creationId xmlns:a16="http://schemas.microsoft.com/office/drawing/2014/main" id="{50110E15-5908-8349-B27C-B2A63146B9EE}"/>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515159" y="314223"/>
            <a:ext cx="742082" cy="743154"/>
          </a:xfrm>
          <a:prstGeom prst="rect">
            <a:avLst/>
          </a:prstGeom>
        </p:spPr>
      </p:pic>
      <p:sp>
        <p:nvSpPr>
          <p:cNvPr id="4" name="Slide Number Placeholder 13">
            <a:extLst>
              <a:ext uri="{FF2B5EF4-FFF2-40B4-BE49-F238E27FC236}">
                <a16:creationId xmlns:a16="http://schemas.microsoft.com/office/drawing/2014/main" id="{702FF083-4696-948C-C193-F22157015F4C}"/>
              </a:ext>
            </a:extLst>
          </p:cNvPr>
          <p:cNvSpPr>
            <a:spLocks noGrp="1"/>
          </p:cNvSpPr>
          <p:nvPr>
            <p:ph type="sldNum" sz="quarter" idx="12"/>
          </p:nvPr>
        </p:nvSpPr>
        <p:spPr>
          <a:xfrm>
            <a:off x="3443991" y="9372600"/>
            <a:ext cx="884419" cy="685801"/>
          </a:xfrm>
        </p:spPr>
        <p:txBody>
          <a:bodyPr/>
          <a:lstStyle/>
          <a:p>
            <a:fld id="{D9C681BF-E0B0-FE40-97D6-3440D5EE15D9}" type="slidenum">
              <a:rPr lang="en-US" smtClean="0"/>
              <a:pPr/>
              <a:t>16</a:t>
            </a:fld>
            <a:endParaRPr lang="en-US" dirty="0"/>
          </a:p>
        </p:txBody>
      </p:sp>
    </p:spTree>
    <p:extLst>
      <p:ext uri="{BB962C8B-B14F-4D97-AF65-F5344CB8AC3E}">
        <p14:creationId xmlns:p14="http://schemas.microsoft.com/office/powerpoint/2010/main" val="2937868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6D895E-D872-A649-8D1F-2C10CFF35718}"/>
              </a:ext>
            </a:extLst>
          </p:cNvPr>
          <p:cNvSpPr txBox="1"/>
          <p:nvPr/>
        </p:nvSpPr>
        <p:spPr>
          <a:xfrm>
            <a:off x="465665" y="2191837"/>
            <a:ext cx="6858000" cy="1513279"/>
          </a:xfrm>
          <a:prstGeom prst="rect">
            <a:avLst/>
          </a:prstGeom>
          <a:noFill/>
        </p:spPr>
        <p:txBody>
          <a:bodyPr wrap="square" lIns="0" tIns="320040" rIns="0" bIns="0" rtlCol="0">
            <a:noAutofit/>
          </a:bodyPr>
          <a:lstStyle/>
          <a:p>
            <a:pPr>
              <a:lnSpc>
                <a:spcPct val="114000"/>
              </a:lnSpc>
              <a:spcAft>
                <a:spcPts val="1000"/>
              </a:spcAft>
            </a:pPr>
            <a:r>
              <a:rPr lang="en-US" sz="1500" i="1" dirty="0">
                <a:solidFill>
                  <a:schemeClr val="bg2"/>
                </a:solidFill>
                <a:latin typeface="Georgia" panose="02040502050405020303" pitchFamily="18" charset="0"/>
              </a:rPr>
              <a:t>One of the benefits of selling your house is that you can use the equity you’ve built to power your move. Here’s how it works.</a:t>
            </a:r>
          </a:p>
        </p:txBody>
      </p:sp>
      <p:sp>
        <p:nvSpPr>
          <p:cNvPr id="14" name="Slide Number Placeholder 13">
            <a:extLst>
              <a:ext uri="{FF2B5EF4-FFF2-40B4-BE49-F238E27FC236}">
                <a16:creationId xmlns:a16="http://schemas.microsoft.com/office/drawing/2014/main" id="{58226C4D-96EC-C348-9451-E15F45B52F37}"/>
              </a:ext>
            </a:extLst>
          </p:cNvPr>
          <p:cNvSpPr>
            <a:spLocks noGrp="1"/>
          </p:cNvSpPr>
          <p:nvPr>
            <p:ph type="sldNum" sz="quarter" idx="12"/>
          </p:nvPr>
        </p:nvSpPr>
        <p:spPr/>
        <p:txBody>
          <a:bodyPr/>
          <a:lstStyle/>
          <a:p>
            <a:fld id="{D9C681BF-E0B0-FE40-97D6-3440D5EE15D9}" type="slidenum">
              <a:rPr lang="en-US" smtClean="0"/>
              <a:pPr/>
              <a:t>17</a:t>
            </a:fld>
            <a:endParaRPr lang="en-US" dirty="0"/>
          </a:p>
        </p:txBody>
      </p:sp>
      <p:sp>
        <p:nvSpPr>
          <p:cNvPr id="13" name="Rectangle 12">
            <a:extLst>
              <a:ext uri="{FF2B5EF4-FFF2-40B4-BE49-F238E27FC236}">
                <a16:creationId xmlns:a16="http://schemas.microsoft.com/office/drawing/2014/main" id="{DB60BE9C-8898-8E4A-B988-E41013746545}"/>
              </a:ext>
            </a:extLst>
          </p:cNvPr>
          <p:cNvSpPr/>
          <p:nvPr/>
        </p:nvSpPr>
        <p:spPr>
          <a:xfrm>
            <a:off x="0" y="-10130"/>
            <a:ext cx="7772400" cy="2185214"/>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02920" tIns="594360" rIns="502920" bIns="594360" rtlCol="0" anchor="t" anchorCtr="0">
            <a:spAutoFit/>
          </a:bodyPr>
          <a:lstStyle/>
          <a:p>
            <a:pPr lvl="0">
              <a:spcAft>
                <a:spcPts val="1000"/>
              </a:spcAft>
            </a:pPr>
            <a:r>
              <a:rPr lang="en-US" sz="3200" dirty="0">
                <a:solidFill>
                  <a:srgbClr val="FFFFFF"/>
                </a:solidFill>
              </a:rPr>
              <a:t>Leverage Your Equity</a:t>
            </a:r>
            <a:br>
              <a:rPr lang="en-US" sz="3200" dirty="0">
                <a:solidFill>
                  <a:srgbClr val="FFFFFF"/>
                </a:solidFill>
              </a:rPr>
            </a:br>
            <a:r>
              <a:rPr lang="en-US" sz="3200" dirty="0">
                <a:solidFill>
                  <a:srgbClr val="FFFFFF"/>
                </a:solidFill>
              </a:rPr>
              <a:t>When You Sell</a:t>
            </a:r>
          </a:p>
        </p:txBody>
      </p:sp>
      <p:sp>
        <p:nvSpPr>
          <p:cNvPr id="11" name="TextBox 10">
            <a:extLst>
              <a:ext uri="{FF2B5EF4-FFF2-40B4-BE49-F238E27FC236}">
                <a16:creationId xmlns:a16="http://schemas.microsoft.com/office/drawing/2014/main" id="{0EAFC9C1-7093-FB4D-AD81-384D4AACF2C8}"/>
              </a:ext>
            </a:extLst>
          </p:cNvPr>
          <p:cNvSpPr txBox="1"/>
          <p:nvPr/>
        </p:nvSpPr>
        <p:spPr>
          <a:xfrm>
            <a:off x="448735" y="3007110"/>
            <a:ext cx="6866465" cy="1061649"/>
          </a:xfrm>
          <a:prstGeom prst="rect">
            <a:avLst/>
          </a:prstGeom>
          <a:noFill/>
        </p:spPr>
        <p:txBody>
          <a:bodyPr wrap="square" lIns="0" tIns="320040" rIns="0" bIns="0" numCol="1" spcCol="457200" rtlCol="0">
            <a:noAutofit/>
          </a:bodyPr>
          <a:lstStyle/>
          <a:p>
            <a:pPr>
              <a:lnSpc>
                <a:spcPct val="110000"/>
              </a:lnSpc>
              <a:spcAft>
                <a:spcPts val="1000"/>
              </a:spcAft>
            </a:pPr>
            <a:r>
              <a:rPr lang="en-US" sz="1250" dirty="0"/>
              <a:t>By selling your house, your equity can be used toward purchasing your next home. But before you can put it to use, you should understand exactly what equity is and how it grows.</a:t>
            </a:r>
          </a:p>
        </p:txBody>
      </p:sp>
      <p:sp>
        <p:nvSpPr>
          <p:cNvPr id="15" name="Rectangle 14">
            <a:extLst>
              <a:ext uri="{FF2B5EF4-FFF2-40B4-BE49-F238E27FC236}">
                <a16:creationId xmlns:a16="http://schemas.microsoft.com/office/drawing/2014/main" id="{7648F71E-4F88-064D-84BB-570DB437A219}"/>
              </a:ext>
            </a:extLst>
          </p:cNvPr>
          <p:cNvSpPr/>
          <p:nvPr/>
        </p:nvSpPr>
        <p:spPr>
          <a:xfrm>
            <a:off x="465665" y="4173933"/>
            <a:ext cx="6858000" cy="51986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457200" rIns="228600" bIns="228600" rtlCol="0" anchor="t" anchorCtr="0">
            <a:spAutoFit/>
          </a:bodyPr>
          <a:lstStyle/>
          <a:p>
            <a:pPr defTabSz="909619" fontAlgn="base">
              <a:lnSpc>
                <a:spcPct val="114000"/>
              </a:lnSpc>
              <a:spcBef>
                <a:spcPts val="1000"/>
              </a:spcBef>
              <a:buSzPct val="100000"/>
            </a:pPr>
            <a:r>
              <a:rPr lang="en-US" sz="1500" b="1" dirty="0">
                <a:solidFill>
                  <a:schemeClr val="tx2"/>
                </a:solidFill>
                <a:latin typeface="Arial" panose="020B0604020202020204" pitchFamily="34" charset="0"/>
                <a:ea typeface="Helvetica Neue" panose="02000503000000020004" pitchFamily="2" charset="0"/>
                <a:cs typeface="Arial" panose="020B0604020202020204" pitchFamily="34" charset="0"/>
              </a:rPr>
              <a:t>What Is Home Equity?</a:t>
            </a:r>
          </a:p>
          <a:p>
            <a:pPr defTabSz="909619" fontAlgn="base">
              <a:lnSpc>
                <a:spcPct val="114000"/>
              </a:lnSpc>
              <a:spcBef>
                <a:spcPts val="1000"/>
              </a:spcBef>
              <a:buSzPct val="100000"/>
            </a:pPr>
            <a:r>
              <a:rPr lang="en-US" sz="1250" b="1" dirty="0">
                <a:solidFill>
                  <a:srgbClr val="797979"/>
                </a:solidFill>
                <a:latin typeface="Arial"/>
                <a:ea typeface="Helvetica Neue" panose="02000503000000020004" pitchFamily="2" charset="0"/>
                <a:cs typeface="Arial"/>
              </a:rPr>
              <a:t>Equity is the current value of your home minus what you owe on the loan. </a:t>
            </a:r>
          </a:p>
          <a:p>
            <a:pPr defTabSz="909619" fontAlgn="base">
              <a:lnSpc>
                <a:spcPct val="114000"/>
              </a:lnSpc>
              <a:spcBef>
                <a:spcPts val="1000"/>
              </a:spcBef>
              <a:buSzPct val="100000"/>
            </a:pPr>
            <a:r>
              <a:rPr lang="en-US" sz="1250" dirty="0">
                <a:solidFill>
                  <a:srgbClr val="797979"/>
                </a:solidFill>
                <a:latin typeface="Arial"/>
                <a:ea typeface="Helvetica Neue" panose="02000503000000020004" pitchFamily="2" charset="0"/>
                <a:cs typeface="Arial"/>
              </a:rPr>
              <a:t>Over time, you build equity as you </a:t>
            </a:r>
            <a:r>
              <a:rPr lang="en-US" sz="1250" dirty="0">
                <a:solidFill>
                  <a:schemeClr val="bg2"/>
                </a:solidFill>
                <a:latin typeface="Arial"/>
                <a:ea typeface="Helvetica Neue" panose="02000503000000020004" pitchFamily="2" charset="0"/>
                <a:cs typeface="Arial"/>
              </a:rPr>
              <a:t>make your monthly mortgage payments and as home prices appreciate. It works like this:</a:t>
            </a:r>
          </a:p>
          <a:p>
            <a:pPr defTabSz="909619" fontAlgn="base">
              <a:lnSpc>
                <a:spcPct val="114000"/>
              </a:lnSpc>
              <a:spcBef>
                <a:spcPts val="1000"/>
              </a:spcBef>
              <a:buSzPct val="100000"/>
            </a:pPr>
            <a:endParaRPr lang="en-US" sz="1250" dirty="0">
              <a:solidFill>
                <a:schemeClr val="bg2"/>
              </a:solidFill>
              <a:latin typeface="Arial"/>
              <a:ea typeface="Helvetica Neue" panose="02000503000000020004" pitchFamily="2" charset="0"/>
              <a:cs typeface="Arial"/>
            </a:endParaRPr>
          </a:p>
          <a:p>
            <a:pPr defTabSz="909619" fontAlgn="base">
              <a:lnSpc>
                <a:spcPct val="114000"/>
              </a:lnSpc>
              <a:spcBef>
                <a:spcPts val="1000"/>
              </a:spcBef>
              <a:buSzPct val="100000"/>
            </a:pPr>
            <a:endParaRPr lang="en-US" sz="1250" dirty="0">
              <a:solidFill>
                <a:schemeClr val="bg2"/>
              </a:solidFill>
              <a:latin typeface="Arial"/>
              <a:ea typeface="Helvetica Neue" panose="02000503000000020004" pitchFamily="2" charset="0"/>
              <a:cs typeface="Arial"/>
            </a:endParaRPr>
          </a:p>
          <a:p>
            <a:pPr defTabSz="909619" fontAlgn="base">
              <a:lnSpc>
                <a:spcPct val="114000"/>
              </a:lnSpc>
              <a:spcBef>
                <a:spcPts val="1000"/>
              </a:spcBef>
              <a:buSzPct val="100000"/>
            </a:pPr>
            <a:br>
              <a:rPr lang="en-US" sz="1250" dirty="0">
                <a:solidFill>
                  <a:schemeClr val="bg2"/>
                </a:solidFill>
                <a:latin typeface="Arial"/>
                <a:ea typeface="Helvetica Neue" panose="02000503000000020004" pitchFamily="2" charset="0"/>
                <a:cs typeface="Arial"/>
              </a:rPr>
            </a:br>
            <a:endParaRPr lang="en-US" sz="1250" dirty="0">
              <a:solidFill>
                <a:schemeClr val="bg2"/>
              </a:solidFill>
              <a:latin typeface="Arial"/>
              <a:ea typeface="Helvetica Neue" panose="02000503000000020004" pitchFamily="2" charset="0"/>
              <a:cs typeface="Arial"/>
            </a:endParaRPr>
          </a:p>
          <a:p>
            <a:pPr defTabSz="909619" fontAlgn="base">
              <a:lnSpc>
                <a:spcPct val="114000"/>
              </a:lnSpc>
              <a:spcBef>
                <a:spcPts val="1000"/>
              </a:spcBef>
              <a:buSzPct val="100000"/>
            </a:pPr>
            <a:endParaRPr lang="en-US" sz="1250" dirty="0">
              <a:solidFill>
                <a:schemeClr val="bg2"/>
              </a:solidFill>
              <a:latin typeface="Arial"/>
              <a:ea typeface="Helvetica Neue" panose="02000503000000020004" pitchFamily="2" charset="0"/>
              <a:cs typeface="Arial"/>
            </a:endParaRPr>
          </a:p>
          <a:p>
            <a:pPr defTabSz="909619" fontAlgn="base">
              <a:lnSpc>
                <a:spcPct val="114000"/>
              </a:lnSpc>
              <a:spcBef>
                <a:spcPts val="1000"/>
              </a:spcBef>
              <a:buSzPct val="100000"/>
            </a:pPr>
            <a:endParaRPr lang="en-US" sz="1250" dirty="0">
              <a:solidFill>
                <a:srgbClr val="797979"/>
              </a:solidFill>
              <a:latin typeface="Arial"/>
              <a:ea typeface="Helvetica Neue" panose="02000503000000020004" pitchFamily="2" charset="0"/>
              <a:cs typeface="Arial"/>
            </a:endParaRPr>
          </a:p>
          <a:p>
            <a:pPr defTabSz="909619" fontAlgn="base">
              <a:lnSpc>
                <a:spcPct val="114000"/>
              </a:lnSpc>
              <a:spcBef>
                <a:spcPts val="1000"/>
              </a:spcBef>
              <a:buSzPct val="100000"/>
            </a:pPr>
            <a:endParaRPr lang="en-US" sz="1250" dirty="0">
              <a:solidFill>
                <a:srgbClr val="797979"/>
              </a:solidFill>
              <a:latin typeface="Arial"/>
              <a:ea typeface="Helvetica Neue" panose="02000503000000020004" pitchFamily="2" charset="0"/>
              <a:cs typeface="Arial"/>
            </a:endParaRPr>
          </a:p>
          <a:p>
            <a:pPr defTabSz="909619" fontAlgn="base">
              <a:lnSpc>
                <a:spcPct val="114000"/>
              </a:lnSpc>
              <a:spcBef>
                <a:spcPts val="1000"/>
              </a:spcBef>
              <a:buSzPct val="100000"/>
            </a:pPr>
            <a:endParaRPr lang="en-US" sz="1250" dirty="0">
              <a:solidFill>
                <a:srgbClr val="797979"/>
              </a:solidFill>
              <a:latin typeface="Arial"/>
              <a:ea typeface="Helvetica Neue" panose="02000503000000020004" pitchFamily="2" charset="0"/>
              <a:cs typeface="Arial"/>
            </a:endParaRPr>
          </a:p>
          <a:p>
            <a:pPr defTabSz="909619" fontAlgn="base">
              <a:lnSpc>
                <a:spcPct val="114000"/>
              </a:lnSpc>
              <a:spcBef>
                <a:spcPts val="1000"/>
              </a:spcBef>
              <a:buSzPct val="100000"/>
            </a:pPr>
            <a:endParaRPr lang="en-US" sz="1250" dirty="0">
              <a:solidFill>
                <a:srgbClr val="797979"/>
              </a:solidFill>
              <a:latin typeface="Arial"/>
              <a:ea typeface="Helvetica Neue" panose="02000503000000020004" pitchFamily="2" charset="0"/>
              <a:cs typeface="Arial"/>
            </a:endParaRPr>
          </a:p>
          <a:p>
            <a:pPr defTabSz="909619" fontAlgn="base">
              <a:lnSpc>
                <a:spcPct val="114000"/>
              </a:lnSpc>
              <a:spcBef>
                <a:spcPts val="1000"/>
              </a:spcBef>
              <a:buSzPct val="100000"/>
            </a:pPr>
            <a:endParaRPr lang="en-US" sz="1250" dirty="0">
              <a:solidFill>
                <a:srgbClr val="797979"/>
              </a:solidFill>
              <a:latin typeface="Arial"/>
              <a:ea typeface="Helvetica Neue" panose="02000503000000020004" pitchFamily="2" charset="0"/>
              <a:cs typeface="Arial"/>
            </a:endParaRPr>
          </a:p>
        </p:txBody>
      </p:sp>
      <p:pic>
        <p:nvPicPr>
          <p:cNvPr id="5" name="Picture 4" descr="Graphical user interface, text, application&#10;&#10;Description automatically generated">
            <a:extLst>
              <a:ext uri="{FF2B5EF4-FFF2-40B4-BE49-F238E27FC236}">
                <a16:creationId xmlns:a16="http://schemas.microsoft.com/office/drawing/2014/main" id="{D5459116-37DC-EA42-8B0D-300BE72B6AE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16466" y="6000357"/>
            <a:ext cx="4339467" cy="3267069"/>
          </a:xfrm>
          <a:prstGeom prst="rect">
            <a:avLst/>
          </a:prstGeom>
        </p:spPr>
      </p:pic>
      <p:pic>
        <p:nvPicPr>
          <p:cNvPr id="20" name="Picture 19">
            <a:extLst>
              <a:ext uri="{FF2B5EF4-FFF2-40B4-BE49-F238E27FC236}">
                <a16:creationId xmlns:a16="http://schemas.microsoft.com/office/drawing/2014/main" id="{38CB117A-1C1F-C140-B12D-9CBFB22F775D}"/>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608102" y="3894603"/>
            <a:ext cx="547727" cy="548639"/>
          </a:xfrm>
          <a:prstGeom prst="rect">
            <a:avLst/>
          </a:prstGeom>
        </p:spPr>
      </p:pic>
      <p:pic>
        <p:nvPicPr>
          <p:cNvPr id="14340" name="Picture 4">
            <a:extLst>
              <a:ext uri="{FF2B5EF4-FFF2-40B4-BE49-F238E27FC236}">
                <a16:creationId xmlns:a16="http://schemas.microsoft.com/office/drawing/2014/main" id="{110E3808-ED86-5FBD-CB96-619FEA403210}"/>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268686" y="-12487"/>
            <a:ext cx="2503714" cy="2185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403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58226C4D-96EC-C348-9451-E15F45B52F37}"/>
              </a:ext>
            </a:extLst>
          </p:cNvPr>
          <p:cNvSpPr>
            <a:spLocks noGrp="1"/>
          </p:cNvSpPr>
          <p:nvPr>
            <p:ph type="sldNum" sz="quarter" idx="12"/>
          </p:nvPr>
        </p:nvSpPr>
        <p:spPr/>
        <p:txBody>
          <a:bodyPr/>
          <a:lstStyle/>
          <a:p>
            <a:fld id="{D9C681BF-E0B0-FE40-97D6-3440D5EE15D9}" type="slidenum">
              <a:rPr lang="en-US" smtClean="0"/>
              <a:pPr/>
              <a:t>18</a:t>
            </a:fld>
            <a:endParaRPr lang="en-US" dirty="0"/>
          </a:p>
        </p:txBody>
      </p:sp>
      <p:graphicFrame>
        <p:nvGraphicFramePr>
          <p:cNvPr id="15" name="Table 10">
            <a:extLst>
              <a:ext uri="{FF2B5EF4-FFF2-40B4-BE49-F238E27FC236}">
                <a16:creationId xmlns:a16="http://schemas.microsoft.com/office/drawing/2014/main" id="{BCC00ABC-B01E-4743-BB91-BA6877E4CF5D}"/>
              </a:ext>
            </a:extLst>
          </p:cNvPr>
          <p:cNvGraphicFramePr>
            <a:graphicFrameLocks noGrp="1"/>
          </p:cNvGraphicFramePr>
          <p:nvPr>
            <p:extLst>
              <p:ext uri="{D42A27DB-BD31-4B8C-83A1-F6EECF244321}">
                <p14:modId xmlns:p14="http://schemas.microsoft.com/office/powerpoint/2010/main" val="1209338191"/>
              </p:ext>
            </p:extLst>
          </p:nvPr>
        </p:nvGraphicFramePr>
        <p:xfrm>
          <a:off x="467837" y="8420294"/>
          <a:ext cx="6858000" cy="977011"/>
        </p:xfrm>
        <a:graphic>
          <a:graphicData uri="http://schemas.openxmlformats.org/drawingml/2006/table">
            <a:tbl>
              <a:tblPr firstRow="1" bandRow="1">
                <a:tableStyleId>{5C22544A-7EE6-4342-B048-85BDC9FD1C3A}</a:tableStyleId>
              </a:tblPr>
              <a:tblGrid>
                <a:gridCol w="6858000">
                  <a:extLst>
                    <a:ext uri="{9D8B030D-6E8A-4147-A177-3AD203B41FA5}">
                      <a16:colId xmlns:a16="http://schemas.microsoft.com/office/drawing/2014/main" val="1303912461"/>
                    </a:ext>
                  </a:extLst>
                </a:gridCol>
              </a:tblGrid>
              <a:tr h="833803">
                <a:tc>
                  <a:txBody>
                    <a:bodyPr/>
                    <a:lstStyle/>
                    <a:p>
                      <a:pPr>
                        <a:lnSpc>
                          <a:spcPct val="110000"/>
                        </a:lnSpc>
                        <a:spcAft>
                          <a:spcPts val="500"/>
                        </a:spcAft>
                      </a:pPr>
                      <a:r>
                        <a:rPr lang="en-US" sz="1500" dirty="0">
                          <a:solidFill>
                            <a:schemeClr val="accent2"/>
                          </a:solidFill>
                        </a:rPr>
                        <a:t>Bottom Line</a:t>
                      </a:r>
                    </a:p>
                    <a:p>
                      <a:pPr marL="0" marR="0" indent="0" algn="l" defTabSz="777240" rtl="0" eaLnBrk="1" fontAlgn="auto" latinLnBrk="0" hangingPunct="1">
                        <a:lnSpc>
                          <a:spcPct val="110000"/>
                        </a:lnSpc>
                        <a:spcBef>
                          <a:spcPts val="0"/>
                        </a:spcBef>
                        <a:spcAft>
                          <a:spcPts val="500"/>
                        </a:spcAft>
                        <a:buClrTx/>
                        <a:buSzTx/>
                        <a:buFontTx/>
                        <a:buNone/>
                        <a:tabLst/>
                        <a:defRPr/>
                      </a:pPr>
                      <a:r>
                        <a:rPr lang="en-US" sz="1350" b="0" i="1" dirty="0">
                          <a:solidFill>
                            <a:schemeClr val="bg2"/>
                          </a:solidFill>
                          <a:latin typeface="Georgia" panose="02040502050405020303" pitchFamily="18" charset="0"/>
                        </a:rPr>
                        <a:t>By selling your house and leveraging your equity, it can be easier to pay for your next home. Let’s connect so you can find out how much home equity you have and start planning your next move.</a:t>
                      </a:r>
                    </a:p>
                  </a:txBody>
                  <a:tcPr marL="182880" marR="0" marT="0" marB="0">
                    <a:lnL w="28575" cap="flat" cmpd="sng" algn="ctr">
                      <a:solidFill>
                        <a:schemeClr val="accent2"/>
                      </a:solidFill>
                      <a:prstDash val="sysDot"/>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7170411"/>
                  </a:ext>
                </a:extLst>
              </a:tr>
            </a:tbl>
          </a:graphicData>
        </a:graphic>
      </p:graphicFrame>
      <p:sp>
        <p:nvSpPr>
          <p:cNvPr id="16" name="TextBox 15">
            <a:extLst>
              <a:ext uri="{FF2B5EF4-FFF2-40B4-BE49-F238E27FC236}">
                <a16:creationId xmlns:a16="http://schemas.microsoft.com/office/drawing/2014/main" id="{B8F0B6B8-9C18-9D44-9252-6616DD70A89A}"/>
              </a:ext>
            </a:extLst>
          </p:cNvPr>
          <p:cNvSpPr txBox="1"/>
          <p:nvPr/>
        </p:nvSpPr>
        <p:spPr>
          <a:xfrm>
            <a:off x="451506" y="5605104"/>
            <a:ext cx="6871798" cy="2273124"/>
          </a:xfrm>
          <a:prstGeom prst="rect">
            <a:avLst/>
          </a:prstGeom>
          <a:noFill/>
        </p:spPr>
        <p:txBody>
          <a:bodyPr wrap="square" lIns="0" tIns="320040" rIns="0" bIns="0" numCol="1" spcCol="457200" rtlCol="0">
            <a:noAutofit/>
          </a:bodyPr>
          <a:lstStyle/>
          <a:p>
            <a:pPr>
              <a:lnSpc>
                <a:spcPct val="112000"/>
              </a:lnSpc>
              <a:spcAft>
                <a:spcPts val="1000"/>
              </a:spcAft>
            </a:pPr>
            <a:r>
              <a:rPr lang="en-US" sz="1250" dirty="0"/>
              <a:t>And having such large amounts of equity is a benefit to homeowners in more ways than one. Rick </a:t>
            </a:r>
            <a:r>
              <a:rPr lang="en-US" sz="1250" dirty="0" err="1"/>
              <a:t>Sharga</a:t>
            </a:r>
            <a:r>
              <a:rPr lang="en-US" sz="1250" dirty="0"/>
              <a:t>, Founder and CEO at </a:t>
            </a:r>
            <a:r>
              <a:rPr lang="en-US" sz="1250" i="1" dirty="0"/>
              <a:t>CJ Patrick Company</a:t>
            </a:r>
            <a:r>
              <a:rPr lang="en-US" sz="1250" dirty="0"/>
              <a:t>, explains:</a:t>
            </a:r>
            <a:endParaRPr lang="en-US" sz="1250" b="0" i="0" dirty="0">
              <a:effectLst/>
            </a:endParaRPr>
          </a:p>
          <a:p>
            <a:pPr marL="457200">
              <a:lnSpc>
                <a:spcPct val="112000"/>
              </a:lnSpc>
              <a:spcAft>
                <a:spcPts val="1000"/>
              </a:spcAft>
            </a:pPr>
            <a:r>
              <a:rPr lang="en-US" sz="1250" i="1" dirty="0">
                <a:solidFill>
                  <a:schemeClr val="bg2"/>
                </a:solidFill>
              </a:rPr>
              <a:t>“Record levels of home equity provide security for millions of families, and minimize the chance of another housing market crash like the one we saw in 2008.”</a:t>
            </a:r>
            <a:endParaRPr lang="en-US" sz="1250" dirty="0"/>
          </a:p>
          <a:p>
            <a:pPr>
              <a:lnSpc>
                <a:spcPct val="112000"/>
              </a:lnSpc>
              <a:spcAft>
                <a:spcPts val="1000"/>
              </a:spcAft>
            </a:pPr>
            <a:r>
              <a:rPr lang="en-US" sz="1250" dirty="0"/>
              <a:t>Over time, your home equity grows. In addition to providing financial stability while you own your house, when you’re ready to sell it, that money could go a long way toward paying for your </a:t>
            </a:r>
            <a:br>
              <a:rPr lang="en-US" sz="1250" dirty="0"/>
            </a:br>
            <a:r>
              <a:rPr lang="en-US" sz="1250" dirty="0"/>
              <a:t>next home.</a:t>
            </a:r>
          </a:p>
        </p:txBody>
      </p:sp>
      <p:sp>
        <p:nvSpPr>
          <p:cNvPr id="23" name="TextBox 22">
            <a:extLst>
              <a:ext uri="{FF2B5EF4-FFF2-40B4-BE49-F238E27FC236}">
                <a16:creationId xmlns:a16="http://schemas.microsoft.com/office/drawing/2014/main" id="{489DF8AD-6A0D-3E40-BC93-E09508CB9F77}"/>
              </a:ext>
            </a:extLst>
          </p:cNvPr>
          <p:cNvSpPr txBox="1"/>
          <p:nvPr/>
        </p:nvSpPr>
        <p:spPr>
          <a:xfrm>
            <a:off x="451506" y="335063"/>
            <a:ext cx="6841785" cy="671728"/>
          </a:xfrm>
          <a:prstGeom prst="rect">
            <a:avLst/>
          </a:prstGeom>
          <a:noFill/>
        </p:spPr>
        <p:txBody>
          <a:bodyPr wrap="square" lIns="0" tIns="320040" rIns="0" bIns="0" numCol="1" spcCol="457200" rtlCol="0">
            <a:noAutofit/>
          </a:bodyPr>
          <a:lstStyle/>
          <a:p>
            <a:pPr>
              <a:lnSpc>
                <a:spcPct val="112000"/>
              </a:lnSpc>
              <a:spcAft>
                <a:spcPts val="1000"/>
              </a:spcAft>
            </a:pPr>
            <a:r>
              <a:rPr lang="en-US" sz="1400" b="1" dirty="0">
                <a:solidFill>
                  <a:schemeClr val="tx2"/>
                </a:solidFill>
              </a:rPr>
              <a:t>Majority of Americans Have a Large Amount of Equity</a:t>
            </a:r>
          </a:p>
          <a:p>
            <a:pPr algn="l" fontAlgn="base">
              <a:lnSpc>
                <a:spcPct val="112000"/>
              </a:lnSpc>
              <a:spcAft>
                <a:spcPts val="1000"/>
              </a:spcAft>
            </a:pPr>
            <a:r>
              <a:rPr lang="en-US" sz="1250" b="0" i="0" dirty="0">
                <a:effectLst/>
              </a:rPr>
              <a:t>If you’ve owned your home for a while, you’ve likely built up some equity – and you may not even realize how much. Based on data from the </a:t>
            </a:r>
            <a:r>
              <a:rPr lang="en-US" sz="1250" b="0" i="1" u="none" strike="noStrike" dirty="0">
                <a:effectLst/>
              </a:rPr>
              <a:t>U.S. Census Bureau</a:t>
            </a:r>
            <a:r>
              <a:rPr lang="en-US" sz="1250" b="0" i="0" dirty="0">
                <a:effectLst/>
              </a:rPr>
              <a:t> and </a:t>
            </a:r>
            <a:r>
              <a:rPr lang="en-US" sz="1250" b="0" i="1" u="none" strike="noStrike" dirty="0">
                <a:effectLst/>
              </a:rPr>
              <a:t>ATTOM</a:t>
            </a:r>
            <a:r>
              <a:rPr lang="en-US" sz="1250" b="0" i="0" dirty="0">
                <a:effectLst/>
              </a:rPr>
              <a:t>, the majority of Americans have a substantial amount of equity right now (</a:t>
            </a:r>
            <a:r>
              <a:rPr lang="en-US" sz="1250" b="0" i="1" dirty="0">
                <a:effectLst/>
              </a:rPr>
              <a:t>see graph below</a:t>
            </a:r>
            <a:r>
              <a:rPr lang="en-US" sz="1250" b="0" i="0" dirty="0">
                <a:effectLst/>
              </a:rPr>
              <a:t>):</a:t>
            </a:r>
          </a:p>
        </p:txBody>
      </p:sp>
      <p:graphicFrame>
        <p:nvGraphicFramePr>
          <p:cNvPr id="7" name="Chart 6">
            <a:extLst>
              <a:ext uri="{FF2B5EF4-FFF2-40B4-BE49-F238E27FC236}">
                <a16:creationId xmlns:a16="http://schemas.microsoft.com/office/drawing/2014/main" id="{04ADF681-9BEF-82C7-58FE-75C7FE6B823F}"/>
              </a:ext>
            </a:extLst>
          </p:cNvPr>
          <p:cNvGraphicFramePr/>
          <p:nvPr>
            <p:extLst>
              <p:ext uri="{D42A27DB-BD31-4B8C-83A1-F6EECF244321}">
                <p14:modId xmlns:p14="http://schemas.microsoft.com/office/powerpoint/2010/main" val="23658882"/>
              </p:ext>
            </p:extLst>
          </p:nvPr>
        </p:nvGraphicFramePr>
        <p:xfrm>
          <a:off x="-195942" y="2337437"/>
          <a:ext cx="7363979" cy="318573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8A64E955-AF68-C2F7-A22E-AC4079157F32}"/>
              </a:ext>
            </a:extLst>
          </p:cNvPr>
          <p:cNvGrpSpPr/>
          <p:nvPr/>
        </p:nvGrpSpPr>
        <p:grpSpPr>
          <a:xfrm>
            <a:off x="467516" y="1894813"/>
            <a:ext cx="6875987" cy="3710291"/>
            <a:chOff x="465307" y="6601521"/>
            <a:chExt cx="6875987" cy="2999678"/>
          </a:xfrm>
        </p:grpSpPr>
        <p:grpSp>
          <p:nvGrpSpPr>
            <p:cNvPr id="3" name="Group 2">
              <a:extLst>
                <a:ext uri="{FF2B5EF4-FFF2-40B4-BE49-F238E27FC236}">
                  <a16:creationId xmlns:a16="http://schemas.microsoft.com/office/drawing/2014/main" id="{0745AF5C-0299-837E-BD10-757FCC095CBA}"/>
                </a:ext>
              </a:extLst>
            </p:cNvPr>
            <p:cNvGrpSpPr/>
            <p:nvPr/>
          </p:nvGrpSpPr>
          <p:grpSpPr>
            <a:xfrm>
              <a:off x="465307" y="6601521"/>
              <a:ext cx="6841785" cy="2999678"/>
              <a:chOff x="381907" y="1377345"/>
              <a:chExt cx="6841785" cy="1888140"/>
            </a:xfrm>
          </p:grpSpPr>
          <p:sp>
            <p:nvSpPr>
              <p:cNvPr id="8" name="Rectangle 7">
                <a:extLst>
                  <a:ext uri="{FF2B5EF4-FFF2-40B4-BE49-F238E27FC236}">
                    <a16:creationId xmlns:a16="http://schemas.microsoft.com/office/drawing/2014/main" id="{EA8703E0-BEAA-D755-EC19-EF68157A8C43}"/>
                  </a:ext>
                </a:extLst>
              </p:cNvPr>
              <p:cNvSpPr/>
              <p:nvPr/>
            </p:nvSpPr>
            <p:spPr>
              <a:xfrm>
                <a:off x="381907" y="1377345"/>
                <a:ext cx="6841785" cy="1888140"/>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en-US" dirty="0"/>
              </a:p>
            </p:txBody>
          </p:sp>
          <p:sp>
            <p:nvSpPr>
              <p:cNvPr id="9" name="TextBox 8">
                <a:extLst>
                  <a:ext uri="{FF2B5EF4-FFF2-40B4-BE49-F238E27FC236}">
                    <a16:creationId xmlns:a16="http://schemas.microsoft.com/office/drawing/2014/main" id="{6FAA92DD-9518-7999-72D1-5845BE9CFE71}"/>
                  </a:ext>
                </a:extLst>
              </p:cNvPr>
              <p:cNvSpPr txBox="1"/>
              <p:nvPr/>
            </p:nvSpPr>
            <p:spPr>
              <a:xfrm>
                <a:off x="534625" y="1438078"/>
                <a:ext cx="6536347" cy="247990"/>
              </a:xfrm>
              <a:prstGeom prst="rect">
                <a:avLst/>
              </a:prstGeom>
              <a:noFill/>
            </p:spPr>
            <p:txBody>
              <a:bodyPr wrap="square" lIns="0" tIns="0" rIns="0" bIns="0" rtlCol="0">
                <a:spAutoFit/>
              </a:bodyPr>
              <a:lstStyle/>
              <a:p>
                <a:pPr algn="ctr">
                  <a:spcAft>
                    <a:spcPts val="500"/>
                  </a:spcAft>
                </a:pPr>
                <a:r>
                  <a:rPr lang="en-US" sz="1500" b="1" dirty="0">
                    <a:solidFill>
                      <a:schemeClr val="bg2"/>
                    </a:solidFill>
                    <a:latin typeface="Arial" panose="020B0604020202020204" pitchFamily="34" charset="0"/>
                    <a:cs typeface="Arial" panose="020B0604020202020204" pitchFamily="34" charset="0"/>
                  </a:rPr>
                  <a:t>Americans Sitting on Tremendous Equity</a:t>
                </a:r>
              </a:p>
              <a:p>
                <a:pPr algn="ctr">
                  <a:spcAft>
                    <a:spcPts val="500"/>
                  </a:spcAft>
                </a:pPr>
                <a:r>
                  <a:rPr lang="en-US" sz="1250" i="1" dirty="0">
                    <a:solidFill>
                      <a:schemeClr val="bg2"/>
                    </a:solidFill>
                    <a:latin typeface="Georgia" panose="02040502050405020303" pitchFamily="18" charset="0"/>
                    <a:cs typeface="Arial" panose="020B0604020202020204" pitchFamily="34" charset="0"/>
                  </a:rPr>
                  <a:t>67.7% Have Paid Off Their Mortgage or Have at Least 50% Equity</a:t>
                </a:r>
              </a:p>
            </p:txBody>
          </p:sp>
        </p:grpSp>
        <p:sp>
          <p:nvSpPr>
            <p:cNvPr id="4" name="TextBox 3">
              <a:extLst>
                <a:ext uri="{FF2B5EF4-FFF2-40B4-BE49-F238E27FC236}">
                  <a16:creationId xmlns:a16="http://schemas.microsoft.com/office/drawing/2014/main" id="{6804336A-805C-E4E4-0D26-F90139CA4E1F}"/>
                </a:ext>
              </a:extLst>
            </p:cNvPr>
            <p:cNvSpPr txBox="1"/>
            <p:nvPr/>
          </p:nvSpPr>
          <p:spPr>
            <a:xfrm>
              <a:off x="5653010" y="9364020"/>
              <a:ext cx="1688284" cy="205285"/>
            </a:xfrm>
            <a:prstGeom prst="rect">
              <a:avLst/>
            </a:prstGeom>
            <a:noFill/>
          </p:spPr>
          <p:txBody>
            <a:bodyPr wrap="none" rtlCol="0">
              <a:spAutoFit/>
            </a:bodyPr>
            <a:lstStyle/>
            <a:p>
              <a:pPr algn="r"/>
              <a:r>
                <a:rPr lang="en-US" sz="1050" dirty="0">
                  <a:solidFill>
                    <a:schemeClr val="bg2">
                      <a:lumMod val="60000"/>
                      <a:lumOff val="40000"/>
                    </a:schemeClr>
                  </a:solidFill>
                </a:rPr>
                <a:t>Source: Census, ATTOM</a:t>
              </a:r>
            </a:p>
          </p:txBody>
        </p:sp>
      </p:grpSp>
    </p:spTree>
    <p:extLst>
      <p:ext uri="{BB962C8B-B14F-4D97-AF65-F5344CB8AC3E}">
        <p14:creationId xmlns:p14="http://schemas.microsoft.com/office/powerpoint/2010/main" val="3148791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BFD1BAC-077C-1B1F-FC34-1C8D308F3996}"/>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0"/>
            <a:ext cx="7772400" cy="10058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A656D45-E8AF-9B4C-BA57-F6B43353B815}"/>
              </a:ext>
            </a:extLst>
          </p:cNvPr>
          <p:cNvSpPr/>
          <p:nvPr/>
        </p:nvSpPr>
        <p:spPr>
          <a:xfrm>
            <a:off x="333633" y="685800"/>
            <a:ext cx="6858000" cy="2800767"/>
          </a:xfrm>
          <a:prstGeom prst="rect">
            <a:avLst/>
          </a:prstGeom>
          <a:solidFill>
            <a:srgbClr val="00AEE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0" tIns="640080" rIns="457200" bIns="457200" rtlCol="0" anchor="t" anchorCtr="0">
            <a:spAutoFit/>
          </a:bodyPr>
          <a:lstStyle/>
          <a:p>
            <a:r>
              <a:rPr lang="en-US" sz="2000" i="1" dirty="0">
                <a:solidFill>
                  <a:schemeClr val="bg1"/>
                </a:solidFill>
                <a:latin typeface="Georgia"/>
              </a:rPr>
              <a:t>While equity gains contracted in late 2022 . . . </a:t>
            </a:r>
            <a:br>
              <a:rPr lang="en-US" sz="2000" i="1" dirty="0">
                <a:solidFill>
                  <a:schemeClr val="bg1"/>
                </a:solidFill>
                <a:latin typeface="Georgia"/>
              </a:rPr>
            </a:br>
            <a:r>
              <a:rPr lang="en-US" sz="2000" i="1" dirty="0">
                <a:solidFill>
                  <a:schemeClr val="bg1"/>
                </a:solidFill>
                <a:latin typeface="Georgia"/>
              </a:rPr>
              <a:t>U.S. homeowners on average still have about $270,000 in equity, nearly $90,000 more than they had at the onset of the pandemic.</a:t>
            </a:r>
            <a:endParaRPr lang="en-US" sz="2000" i="1" dirty="0">
              <a:solidFill>
                <a:schemeClr val="bg1"/>
              </a:solidFill>
              <a:effectLst/>
              <a:latin typeface="Georgia"/>
            </a:endParaRPr>
          </a:p>
          <a:p>
            <a:endParaRPr lang="en-US" sz="1600" i="1" dirty="0">
              <a:solidFill>
                <a:schemeClr val="bg1"/>
              </a:solidFill>
              <a:cs typeface="Arial"/>
            </a:endParaRPr>
          </a:p>
          <a:p>
            <a:pPr>
              <a:spcAft>
                <a:spcPts val="2000"/>
              </a:spcAft>
            </a:pPr>
            <a:r>
              <a:rPr lang="en-US" sz="1400" i="1" dirty="0">
                <a:solidFill>
                  <a:schemeClr val="bg1"/>
                </a:solidFill>
                <a:cs typeface="Arial"/>
              </a:rPr>
              <a:t>- </a:t>
            </a:r>
            <a:r>
              <a:rPr lang="en-US" sz="1400" dirty="0">
                <a:solidFill>
                  <a:schemeClr val="bg1"/>
                </a:solidFill>
                <a:cs typeface="Arial"/>
              </a:rPr>
              <a:t>Selma </a:t>
            </a:r>
            <a:r>
              <a:rPr lang="en-US" sz="1400" dirty="0" err="1">
                <a:solidFill>
                  <a:schemeClr val="bg1"/>
                </a:solidFill>
                <a:cs typeface="Arial"/>
              </a:rPr>
              <a:t>Hepp</a:t>
            </a:r>
            <a:r>
              <a:rPr lang="en-US" sz="1400" dirty="0">
                <a:solidFill>
                  <a:schemeClr val="bg1"/>
                </a:solidFill>
                <a:cs typeface="Arial"/>
              </a:rPr>
              <a:t>, Chief Economist, </a:t>
            </a:r>
            <a:r>
              <a:rPr lang="en-US" sz="1400" i="1" dirty="0">
                <a:solidFill>
                  <a:schemeClr val="bg1"/>
                </a:solidFill>
                <a:cs typeface="Arial"/>
              </a:rPr>
              <a:t>CoreLogic</a:t>
            </a:r>
          </a:p>
        </p:txBody>
      </p:sp>
      <p:pic>
        <p:nvPicPr>
          <p:cNvPr id="8" name="Picture 7">
            <a:extLst>
              <a:ext uri="{FF2B5EF4-FFF2-40B4-BE49-F238E27FC236}">
                <a16:creationId xmlns:a16="http://schemas.microsoft.com/office/drawing/2014/main" id="{50110E15-5908-8349-B27C-B2A63146B9EE}"/>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391592" y="320635"/>
            <a:ext cx="742082" cy="743154"/>
          </a:xfrm>
          <a:prstGeom prst="rect">
            <a:avLst/>
          </a:prstGeom>
        </p:spPr>
      </p:pic>
      <p:sp>
        <p:nvSpPr>
          <p:cNvPr id="4" name="Slide Number Placeholder 13">
            <a:extLst>
              <a:ext uri="{FF2B5EF4-FFF2-40B4-BE49-F238E27FC236}">
                <a16:creationId xmlns:a16="http://schemas.microsoft.com/office/drawing/2014/main" id="{E74A9A17-9C0F-6F28-A0DC-06B6DAEEA721}"/>
              </a:ext>
            </a:extLst>
          </p:cNvPr>
          <p:cNvSpPr>
            <a:spLocks noGrp="1"/>
          </p:cNvSpPr>
          <p:nvPr>
            <p:ph type="sldNum" sz="quarter" idx="12"/>
          </p:nvPr>
        </p:nvSpPr>
        <p:spPr>
          <a:xfrm>
            <a:off x="3443991" y="9372600"/>
            <a:ext cx="884419" cy="685801"/>
          </a:xfrm>
        </p:spPr>
        <p:txBody>
          <a:bodyPr/>
          <a:lstStyle/>
          <a:p>
            <a:fld id="{D9C681BF-E0B0-FE40-97D6-3440D5EE15D9}" type="slidenum">
              <a:rPr lang="en-US" smtClean="0"/>
              <a:pPr/>
              <a:t>19</a:t>
            </a:fld>
            <a:endParaRPr lang="en-US" dirty="0"/>
          </a:p>
        </p:txBody>
      </p:sp>
    </p:spTree>
    <p:extLst>
      <p:ext uri="{BB962C8B-B14F-4D97-AF65-F5344CB8AC3E}">
        <p14:creationId xmlns:p14="http://schemas.microsoft.com/office/powerpoint/2010/main" val="2109585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5B483671-3C4B-FCED-8C34-0D2BA622B126}"/>
              </a:ext>
            </a:extLst>
          </p:cNvPr>
          <p:cNvSpPr txBox="1">
            <a:spLocks/>
          </p:cNvSpPr>
          <p:nvPr/>
        </p:nvSpPr>
        <p:spPr>
          <a:xfrm>
            <a:off x="3048002" y="-31531"/>
            <a:ext cx="4267200" cy="10058400"/>
          </a:xfrm>
          <a:prstGeom prst="rect">
            <a:avLst/>
          </a:prstGeom>
        </p:spPr>
        <p:txBody>
          <a:bodyPr lIns="0" tIns="0" rIns="0" bIns="0" anchor="ctr">
            <a:norm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spcAft>
                <a:spcPts val="1000"/>
              </a:spcAft>
              <a:buNone/>
            </a:pPr>
            <a:r>
              <a:rPr lang="en-US" sz="3200" dirty="0">
                <a:solidFill>
                  <a:schemeClr val="tx2"/>
                </a:solidFill>
              </a:rPr>
              <a:t>Table of Contents</a:t>
            </a:r>
          </a:p>
          <a:p>
            <a:pPr marL="411480" indent="-411480" defTabSz="909619">
              <a:lnSpc>
                <a:spcPct val="114000"/>
              </a:lnSpc>
              <a:spcBef>
                <a:spcPts val="1500"/>
              </a:spcBef>
              <a:buNone/>
              <a:defRPr/>
            </a:pPr>
            <a:r>
              <a:rPr lang="en-US" sz="1600" b="1" dirty="0">
                <a:solidFill>
                  <a:schemeClr val="tx2"/>
                </a:solidFill>
                <a:ea typeface="Helvetica Neue" panose="02000503000000020004" pitchFamily="2" charset="0"/>
              </a:rPr>
              <a:t>3</a:t>
            </a:r>
            <a:r>
              <a:rPr lang="en-US" sz="1600" dirty="0">
                <a:solidFill>
                  <a:prstClr val="black"/>
                </a:solidFill>
                <a:ea typeface="Helvetica Neue" panose="02000503000000020004" pitchFamily="2" charset="0"/>
              </a:rPr>
              <a:t>	Should I Sell My House This Summer?</a:t>
            </a:r>
          </a:p>
          <a:p>
            <a:pPr marL="411480" indent="-411480" defTabSz="909619">
              <a:lnSpc>
                <a:spcPct val="114000"/>
              </a:lnSpc>
              <a:spcBef>
                <a:spcPts val="1500"/>
              </a:spcBef>
              <a:buNone/>
              <a:defRPr/>
            </a:pPr>
            <a:r>
              <a:rPr lang="en-US" sz="1600" b="1" dirty="0">
                <a:solidFill>
                  <a:schemeClr val="tx2"/>
                </a:solidFill>
                <a:ea typeface="Helvetica Neue" panose="02000503000000020004" pitchFamily="2" charset="0"/>
              </a:rPr>
              <a:t>6</a:t>
            </a:r>
            <a:r>
              <a:rPr lang="en-US" sz="1600" dirty="0">
                <a:solidFill>
                  <a:prstClr val="black"/>
                </a:solidFill>
                <a:ea typeface="Helvetica Neue" panose="02000503000000020004" pitchFamily="2" charset="0"/>
              </a:rPr>
              <a:t>	The Big Advantage If You Sell Now</a:t>
            </a:r>
          </a:p>
          <a:p>
            <a:pPr marL="411480" indent="-411480" defTabSz="909619">
              <a:lnSpc>
                <a:spcPct val="113999"/>
              </a:lnSpc>
              <a:spcBef>
                <a:spcPts val="1500"/>
              </a:spcBef>
              <a:buNone/>
              <a:defRPr/>
            </a:pPr>
            <a:r>
              <a:rPr lang="en-US" sz="1600" b="1" dirty="0">
                <a:solidFill>
                  <a:schemeClr val="tx2"/>
                </a:solidFill>
                <a:ea typeface="Helvetica Neue" panose="02000503000000020004" pitchFamily="2" charset="0"/>
              </a:rPr>
              <a:t>8	</a:t>
            </a:r>
            <a:r>
              <a:rPr lang="en-US" sz="1600" dirty="0">
                <a:ea typeface="Helvetica Neue" panose="02000503000000020004" pitchFamily="2" charset="0"/>
              </a:rPr>
              <a:t>The Worst Home Price Declines Are Behind Us</a:t>
            </a:r>
            <a:endParaRPr lang="en-US" sz="1600" b="1" dirty="0">
              <a:solidFill>
                <a:schemeClr val="tx2"/>
              </a:solidFill>
              <a:ea typeface="+mn-lt"/>
              <a:cs typeface="+mn-lt"/>
            </a:endParaRPr>
          </a:p>
          <a:p>
            <a:pPr marL="411480" indent="-411480" defTabSz="909619">
              <a:lnSpc>
                <a:spcPct val="113999"/>
              </a:lnSpc>
              <a:spcBef>
                <a:spcPts val="1500"/>
              </a:spcBef>
              <a:buNone/>
              <a:defRPr/>
            </a:pPr>
            <a:r>
              <a:rPr lang="en-US" sz="1600" b="1" dirty="0">
                <a:solidFill>
                  <a:schemeClr val="tx2"/>
                </a:solidFill>
                <a:ea typeface="+mn-lt"/>
                <a:cs typeface="+mn-lt"/>
              </a:rPr>
              <a:t>10</a:t>
            </a:r>
            <a:r>
              <a:rPr lang="en-US" sz="1600" dirty="0">
                <a:ea typeface="+mn-lt"/>
                <a:cs typeface="+mn-lt"/>
              </a:rPr>
              <a:t>   </a:t>
            </a:r>
            <a:r>
              <a:rPr lang="en-US" sz="1600" dirty="0">
                <a:ea typeface="Helvetica Neue" panose="02000503000000020004" pitchFamily="2" charset="0"/>
              </a:rPr>
              <a:t>Two Reasons You Should Sell Your House</a:t>
            </a:r>
            <a:endParaRPr lang="en-US" sz="1600" dirty="0">
              <a:ea typeface="Helvetica Neue" panose="02000503000000020004" pitchFamily="2" charset="0"/>
              <a:cs typeface="Arial"/>
            </a:endParaRPr>
          </a:p>
          <a:p>
            <a:pPr marL="411480" indent="-411480" defTabSz="909619">
              <a:lnSpc>
                <a:spcPct val="113999"/>
              </a:lnSpc>
              <a:spcBef>
                <a:spcPts val="1500"/>
              </a:spcBef>
              <a:buNone/>
              <a:defRPr/>
            </a:pPr>
            <a:r>
              <a:rPr lang="en-US" sz="1600" b="1" dirty="0">
                <a:solidFill>
                  <a:schemeClr val="tx2"/>
                </a:solidFill>
                <a:ea typeface="+mn-lt"/>
              </a:rPr>
              <a:t>12</a:t>
            </a:r>
            <a:r>
              <a:rPr lang="en-US" sz="1600" dirty="0">
                <a:ea typeface="Helvetica Neue" panose="02000503000000020004" pitchFamily="2" charset="0"/>
              </a:rPr>
              <a:t>	A Checklist for Selling Your House</a:t>
            </a:r>
            <a:endParaRPr lang="en-US" sz="1600" dirty="0">
              <a:ea typeface="Helvetica Neue" panose="02000503000000020004" pitchFamily="2" charset="0"/>
              <a:cs typeface="Arial"/>
            </a:endParaRPr>
          </a:p>
          <a:p>
            <a:pPr marL="411480" indent="-411480" defTabSz="909619">
              <a:lnSpc>
                <a:spcPct val="113999"/>
              </a:lnSpc>
              <a:spcBef>
                <a:spcPts val="1500"/>
              </a:spcBef>
              <a:buNone/>
              <a:defRPr/>
            </a:pPr>
            <a:r>
              <a:rPr lang="en-US" sz="1600" b="1" dirty="0">
                <a:solidFill>
                  <a:schemeClr val="tx2"/>
                </a:solidFill>
                <a:ea typeface="Helvetica Neue" panose="02000503000000020004" pitchFamily="2" charset="0"/>
              </a:rPr>
              <a:t>14 	</a:t>
            </a:r>
            <a:r>
              <a:rPr lang="en-US" sz="1600" dirty="0">
                <a:ea typeface="Helvetica Neue" panose="02000503000000020004" pitchFamily="2" charset="0"/>
              </a:rPr>
              <a:t>Want To Sell Your House This Summer? Price It Right.</a:t>
            </a:r>
          </a:p>
          <a:p>
            <a:pPr marL="411480" indent="-411480" defTabSz="909619">
              <a:lnSpc>
                <a:spcPct val="113999"/>
              </a:lnSpc>
              <a:spcBef>
                <a:spcPts val="1500"/>
              </a:spcBef>
              <a:buNone/>
              <a:defRPr/>
            </a:pPr>
            <a:r>
              <a:rPr lang="en-US" sz="1600" b="1" dirty="0">
                <a:solidFill>
                  <a:schemeClr val="tx2"/>
                </a:solidFill>
                <a:ea typeface="Helvetica Neue" panose="02000503000000020004" pitchFamily="2" charset="0"/>
              </a:rPr>
              <a:t>17	</a:t>
            </a:r>
            <a:r>
              <a:rPr lang="en-US" sz="1600" dirty="0">
                <a:ea typeface="Helvetica Neue" panose="02000503000000020004" pitchFamily="2" charset="0"/>
              </a:rPr>
              <a:t>Leverage Your Equity When You Sell</a:t>
            </a:r>
            <a:endParaRPr lang="en-US" sz="1600" dirty="0">
              <a:ea typeface="Helvetica Neue" panose="02000503000000020004" pitchFamily="2" charset="0"/>
              <a:cs typeface="Arial"/>
            </a:endParaRPr>
          </a:p>
          <a:p>
            <a:pPr marL="400050" indent="-400050" defTabSz="909619">
              <a:lnSpc>
                <a:spcPct val="114000"/>
              </a:lnSpc>
              <a:spcBef>
                <a:spcPts val="1500"/>
              </a:spcBef>
              <a:buNone/>
              <a:defRPr/>
            </a:pPr>
            <a:r>
              <a:rPr lang="en-US" sz="1600" b="1" dirty="0">
                <a:solidFill>
                  <a:schemeClr val="tx2"/>
                </a:solidFill>
                <a:ea typeface="Helvetica Neue" panose="02000503000000020004" pitchFamily="2" charset="0"/>
              </a:rPr>
              <a:t>20	</a:t>
            </a:r>
            <a:r>
              <a:rPr lang="en-US" sz="1600" dirty="0">
                <a:ea typeface="Helvetica Neue" panose="02000503000000020004" pitchFamily="2" charset="0"/>
              </a:rPr>
              <a:t>Reasons To Hire a Real Estate Professional</a:t>
            </a:r>
            <a:endParaRPr lang="en-US" sz="1600" dirty="0">
              <a:ea typeface="Helvetica Neue" panose="02000503000000020004" pitchFamily="2" charset="0"/>
              <a:cs typeface="Arial"/>
            </a:endParaRPr>
          </a:p>
          <a:p>
            <a:pPr marL="400050" indent="-400050" defTabSz="909619">
              <a:lnSpc>
                <a:spcPct val="114000"/>
              </a:lnSpc>
              <a:spcBef>
                <a:spcPts val="1500"/>
              </a:spcBef>
              <a:buNone/>
              <a:defRPr/>
            </a:pPr>
            <a:r>
              <a:rPr lang="en-US" sz="1600" b="1" dirty="0">
                <a:solidFill>
                  <a:schemeClr val="tx2"/>
                </a:solidFill>
                <a:ea typeface="Helvetica Neue" panose="02000503000000020004" pitchFamily="2" charset="0"/>
              </a:rPr>
              <a:t>21	</a:t>
            </a:r>
            <a:r>
              <a:rPr lang="en-US" sz="1600" dirty="0">
                <a:ea typeface="Helvetica Neue" panose="02000503000000020004" pitchFamily="2" charset="0"/>
              </a:rPr>
              <a:t>An Expert Makes All the Difference When You Sell</a:t>
            </a:r>
            <a:endParaRPr lang="en-US" sz="1600" dirty="0">
              <a:ea typeface="Helvetica Neue" panose="02000503000000020004" pitchFamily="2" charset="0"/>
              <a:cs typeface="Arial"/>
            </a:endParaRPr>
          </a:p>
        </p:txBody>
      </p:sp>
      <p:pic>
        <p:nvPicPr>
          <p:cNvPr id="2" name="Picture 2">
            <a:extLst>
              <a:ext uri="{FF2B5EF4-FFF2-40B4-BE49-F238E27FC236}">
                <a16:creationId xmlns:a16="http://schemas.microsoft.com/office/drawing/2014/main" id="{68BA9153-8198-446B-543C-463969663026}"/>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0"/>
            <a:ext cx="2590800" cy="1005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739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8EDBF0-3D14-FA40-883C-C35B607F49FE}"/>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524" y="1971"/>
            <a:ext cx="7769352" cy="10054456"/>
          </a:xfrm>
          <a:prstGeom prst="rect">
            <a:avLst/>
          </a:prstGeom>
        </p:spPr>
      </p:pic>
      <p:sp>
        <p:nvSpPr>
          <p:cNvPr id="14" name="Slide Number Placeholder 13">
            <a:extLst>
              <a:ext uri="{FF2B5EF4-FFF2-40B4-BE49-F238E27FC236}">
                <a16:creationId xmlns:a16="http://schemas.microsoft.com/office/drawing/2014/main" id="{58226C4D-96EC-C348-9451-E15F45B52F37}"/>
              </a:ext>
            </a:extLst>
          </p:cNvPr>
          <p:cNvSpPr>
            <a:spLocks noGrp="1"/>
          </p:cNvSpPr>
          <p:nvPr>
            <p:ph type="sldNum" sz="quarter" idx="12"/>
          </p:nvPr>
        </p:nvSpPr>
        <p:spPr/>
        <p:txBody>
          <a:bodyPr/>
          <a:lstStyle/>
          <a:p>
            <a:fld id="{D9C681BF-E0B0-FE40-97D6-3440D5EE15D9}" type="slidenum">
              <a:rPr lang="en-US" smtClean="0"/>
              <a:pPr/>
              <a:t>20</a:t>
            </a:fld>
            <a:endParaRPr lang="en-US" dirty="0"/>
          </a:p>
        </p:txBody>
      </p:sp>
    </p:spTree>
    <p:extLst>
      <p:ext uri="{BB962C8B-B14F-4D97-AF65-F5344CB8AC3E}">
        <p14:creationId xmlns:p14="http://schemas.microsoft.com/office/powerpoint/2010/main" val="3299272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a:extLst>
              <a:ext uri="{FF2B5EF4-FFF2-40B4-BE49-F238E27FC236}">
                <a16:creationId xmlns:a16="http://schemas.microsoft.com/office/drawing/2014/main" id="{74FCEB64-6135-F22E-22DC-1F4DDB542327}"/>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0"/>
            <a:ext cx="7772400" cy="3264774"/>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3">
            <a:extLst>
              <a:ext uri="{FF2B5EF4-FFF2-40B4-BE49-F238E27FC236}">
                <a16:creationId xmlns:a16="http://schemas.microsoft.com/office/drawing/2014/main" id="{58226C4D-96EC-C348-9451-E15F45B52F37}"/>
              </a:ext>
            </a:extLst>
          </p:cNvPr>
          <p:cNvSpPr>
            <a:spLocks noGrp="1"/>
          </p:cNvSpPr>
          <p:nvPr>
            <p:ph type="sldNum" sz="quarter" idx="12"/>
          </p:nvPr>
        </p:nvSpPr>
        <p:spPr/>
        <p:txBody>
          <a:bodyPr/>
          <a:lstStyle/>
          <a:p>
            <a:fld id="{D9C681BF-E0B0-FE40-97D6-3440D5EE15D9}" type="slidenum">
              <a:rPr lang="en-US" smtClean="0"/>
              <a:pPr/>
              <a:t>21</a:t>
            </a:fld>
            <a:endParaRPr lang="en-US" dirty="0"/>
          </a:p>
        </p:txBody>
      </p:sp>
      <p:sp>
        <p:nvSpPr>
          <p:cNvPr id="6" name="TextBox 5">
            <a:extLst>
              <a:ext uri="{FF2B5EF4-FFF2-40B4-BE49-F238E27FC236}">
                <a16:creationId xmlns:a16="http://schemas.microsoft.com/office/drawing/2014/main" id="{ADF4D003-23B3-2245-A0FC-3101599455D8}"/>
              </a:ext>
            </a:extLst>
          </p:cNvPr>
          <p:cNvSpPr txBox="1"/>
          <p:nvPr/>
        </p:nvSpPr>
        <p:spPr>
          <a:xfrm>
            <a:off x="474289" y="4609076"/>
            <a:ext cx="6852398" cy="5569789"/>
          </a:xfrm>
          <a:prstGeom prst="rect">
            <a:avLst/>
          </a:prstGeom>
          <a:noFill/>
        </p:spPr>
        <p:txBody>
          <a:bodyPr wrap="square" lIns="0" tIns="320040" rIns="0" bIns="0" numCol="1" spcCol="457200" rtlCol="0" anchor="t">
            <a:noAutofit/>
          </a:bodyPr>
          <a:lstStyle/>
          <a:p>
            <a:pPr>
              <a:lnSpc>
                <a:spcPct val="113000"/>
              </a:lnSpc>
              <a:spcAft>
                <a:spcPts val="1000"/>
              </a:spcAft>
            </a:pPr>
            <a:r>
              <a:rPr lang="en-US" sz="1500" b="1" dirty="0">
                <a:solidFill>
                  <a:schemeClr val="tx2"/>
                </a:solidFill>
              </a:rPr>
              <a:t>1.  Local Agents Are Experts on Market Trends</a:t>
            </a:r>
          </a:p>
          <a:p>
            <a:pPr>
              <a:lnSpc>
                <a:spcPct val="113000"/>
              </a:lnSpc>
              <a:spcAft>
                <a:spcPts val="1000"/>
              </a:spcAft>
            </a:pPr>
            <a:r>
              <a:rPr lang="en-US" sz="1250" b="0" i="0" dirty="0">
                <a:effectLst/>
              </a:rPr>
              <a:t>Leslie </a:t>
            </a:r>
            <a:r>
              <a:rPr lang="en-US" sz="1250" b="0" i="0" dirty="0" err="1">
                <a:effectLst/>
              </a:rPr>
              <a:t>Rouda</a:t>
            </a:r>
            <a:r>
              <a:rPr lang="en-US" sz="1250" b="0" i="0" dirty="0">
                <a:effectLst/>
              </a:rPr>
              <a:t> Smith, 2022 President of the </a:t>
            </a:r>
            <a:r>
              <a:rPr lang="en-US" sz="1250" i="1" dirty="0"/>
              <a:t>National Association of Realtors</a:t>
            </a:r>
            <a:r>
              <a:rPr lang="en-US" sz="1250" dirty="0"/>
              <a:t> (NAR), explains:</a:t>
            </a:r>
            <a:endParaRPr lang="en-US" sz="1250" b="0" i="0" dirty="0">
              <a:effectLst/>
            </a:endParaRPr>
          </a:p>
          <a:p>
            <a:pPr marL="457200">
              <a:lnSpc>
                <a:spcPct val="113000"/>
              </a:lnSpc>
              <a:spcAft>
                <a:spcPts val="1000"/>
              </a:spcAft>
            </a:pPr>
            <a:r>
              <a:rPr lang="en-US" sz="1250" i="1" dirty="0">
                <a:solidFill>
                  <a:schemeClr val="bg2"/>
                </a:solidFill>
              </a:rPr>
              <a:t>“During challenging and changing market conditions, one thing that’s calming and constant is the assurance that comes from a R</a:t>
            </a:r>
            <a:r>
              <a:rPr lang="en-US" sz="1250" b="0" i="1" dirty="0">
                <a:solidFill>
                  <a:srgbClr val="919191"/>
                </a:solidFill>
                <a:effectLst/>
              </a:rPr>
              <a:t>ealtor® being in your corner through every step of the home transaction. </a:t>
            </a:r>
            <a:r>
              <a:rPr lang="en-US" sz="1250" b="1" i="1" dirty="0">
                <a:solidFill>
                  <a:schemeClr val="tx1">
                    <a:lumMod val="50000"/>
                    <a:lumOff val="50000"/>
                  </a:schemeClr>
                </a:solidFill>
                <a:effectLst/>
              </a:rPr>
              <a:t>Consumers can rely on Realtors®’ unmatched work ethic, trusted guidance and objectivity to help manage the complexities associated with the home buying and selling process</a:t>
            </a:r>
            <a:r>
              <a:rPr lang="en-US" sz="1250" i="1" dirty="0">
                <a:solidFill>
                  <a:schemeClr val="bg2"/>
                </a:solidFill>
              </a:rPr>
              <a:t>.”</a:t>
            </a:r>
            <a:endParaRPr lang="en-US" sz="1250" dirty="0">
              <a:solidFill>
                <a:schemeClr val="tx2"/>
              </a:solidFill>
              <a:cs typeface="Arial"/>
            </a:endParaRPr>
          </a:p>
          <a:p>
            <a:pPr marL="0" lvl="1">
              <a:lnSpc>
                <a:spcPct val="113000"/>
              </a:lnSpc>
              <a:spcAft>
                <a:spcPts val="1000"/>
              </a:spcAft>
            </a:pPr>
            <a:r>
              <a:rPr lang="en-US" sz="1250" b="0" i="0" dirty="0">
                <a:effectLst/>
              </a:rPr>
              <a:t>An expert real estate advisor has the latest information about national trends and your local area too. More importantly, they’ll know what all of this means for you, so they’ll be able to help you make a decision based on trustworthy, data-bound information. </a:t>
            </a:r>
          </a:p>
          <a:p>
            <a:pPr marL="0" lvl="1">
              <a:lnSpc>
                <a:spcPct val="113000"/>
              </a:lnSpc>
              <a:spcAft>
                <a:spcPts val="1000"/>
              </a:spcAft>
            </a:pPr>
            <a:r>
              <a:rPr lang="en-US" sz="1500" b="1" dirty="0">
                <a:solidFill>
                  <a:schemeClr val="tx2"/>
                </a:solidFill>
              </a:rPr>
              <a:t>2.  A Local Professional Knows How To Set the Right Price for Your Home</a:t>
            </a:r>
            <a:endParaRPr lang="en-US" sz="1500" b="1" dirty="0">
              <a:solidFill>
                <a:schemeClr val="tx2"/>
              </a:solidFill>
              <a:cs typeface="Arial"/>
            </a:endParaRPr>
          </a:p>
          <a:p>
            <a:pPr algn="l" fontAlgn="base">
              <a:lnSpc>
                <a:spcPct val="113000"/>
              </a:lnSpc>
              <a:spcAft>
                <a:spcPts val="1000"/>
              </a:spcAft>
            </a:pPr>
            <a:r>
              <a:rPr lang="en-US" sz="1250" b="0" i="0" dirty="0">
                <a:effectLst/>
              </a:rPr>
              <a:t>If you sell your house on your own, you may be more likely to overshoot your asking price because you’re not as aware of where home prices are today. Pricing your house too high can deter buyers or cause your house to sit on the market for longer.</a:t>
            </a:r>
          </a:p>
          <a:p>
            <a:pPr algn="l" fontAlgn="base">
              <a:lnSpc>
                <a:spcPct val="113000"/>
              </a:lnSpc>
              <a:spcAft>
                <a:spcPts val="1000"/>
              </a:spcAft>
            </a:pPr>
            <a:r>
              <a:rPr lang="en-US" sz="1250" b="0" i="0" dirty="0">
                <a:effectLst/>
              </a:rPr>
              <a:t>Real estate professionals look at a variety of factors, like the condition of your home and any upgrades you’ve made, with an unbiased eye. They compare your house to recently sold homes in your area to find the best price for today’s market, so your house sells quickly. </a:t>
            </a:r>
          </a:p>
          <a:p>
            <a:pPr>
              <a:lnSpc>
                <a:spcPct val="113000"/>
              </a:lnSpc>
              <a:spcAft>
                <a:spcPts val="1000"/>
              </a:spcAft>
            </a:pPr>
            <a:endParaRPr lang="en-US" sz="1250" b="1" i="1" dirty="0">
              <a:solidFill>
                <a:schemeClr val="tx1">
                  <a:lumMod val="50000"/>
                  <a:lumOff val="50000"/>
                </a:schemeClr>
              </a:solidFill>
            </a:endParaRPr>
          </a:p>
        </p:txBody>
      </p:sp>
      <p:sp>
        <p:nvSpPr>
          <p:cNvPr id="3" name="TextBox 2">
            <a:extLst>
              <a:ext uri="{FF2B5EF4-FFF2-40B4-BE49-F238E27FC236}">
                <a16:creationId xmlns:a16="http://schemas.microsoft.com/office/drawing/2014/main" id="{DC6D895E-D872-A649-8D1F-2C10CFF35718}"/>
              </a:ext>
            </a:extLst>
          </p:cNvPr>
          <p:cNvSpPr txBox="1"/>
          <p:nvPr/>
        </p:nvSpPr>
        <p:spPr>
          <a:xfrm>
            <a:off x="468687" y="3264774"/>
            <a:ext cx="6858000" cy="1455061"/>
          </a:xfrm>
          <a:prstGeom prst="rect">
            <a:avLst/>
          </a:prstGeom>
          <a:noFill/>
        </p:spPr>
        <p:txBody>
          <a:bodyPr wrap="square" lIns="0" tIns="320040" rIns="0" bIns="0" rtlCol="0">
            <a:noAutofit/>
          </a:bodyPr>
          <a:lstStyle/>
          <a:p>
            <a:pPr>
              <a:lnSpc>
                <a:spcPct val="114000"/>
              </a:lnSpc>
              <a:spcAft>
                <a:spcPts val="1000"/>
              </a:spcAft>
            </a:pPr>
            <a:r>
              <a:rPr lang="en-US" sz="1500" i="1" dirty="0">
                <a:solidFill>
                  <a:schemeClr val="bg2"/>
                </a:solidFill>
                <a:latin typeface="Georgia" panose="02040502050405020303" pitchFamily="18" charset="0"/>
              </a:rPr>
              <a:t>If you’re thinking of selling your house, it’s important to work with someone who understands how the market is changing and what it means for you. Here are five reasons working with a professional can ensure you’ll get the most out of your sale.</a:t>
            </a:r>
          </a:p>
        </p:txBody>
      </p:sp>
      <p:sp>
        <p:nvSpPr>
          <p:cNvPr id="9" name="Rectangle 8">
            <a:extLst>
              <a:ext uri="{FF2B5EF4-FFF2-40B4-BE49-F238E27FC236}">
                <a16:creationId xmlns:a16="http://schemas.microsoft.com/office/drawing/2014/main" id="{43C30354-74B6-414E-A158-69B16FB17EA3}"/>
              </a:ext>
            </a:extLst>
          </p:cNvPr>
          <p:cNvSpPr/>
          <p:nvPr/>
        </p:nvSpPr>
        <p:spPr>
          <a:xfrm>
            <a:off x="0" y="1818224"/>
            <a:ext cx="7772400" cy="1446550"/>
          </a:xfrm>
          <a:prstGeom prst="rect">
            <a:avLst/>
          </a:prstGeom>
          <a:solidFill>
            <a:srgbClr val="00AEE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02920" tIns="228600" rIns="502920" bIns="228600" rtlCol="0" anchor="b" anchorCtr="0">
            <a:spAutoFit/>
          </a:bodyPr>
          <a:lstStyle/>
          <a:p>
            <a:pPr lvl="0">
              <a:spcAft>
                <a:spcPts val="1000"/>
              </a:spcAft>
            </a:pPr>
            <a:r>
              <a:rPr lang="en-US" sz="3200" dirty="0">
                <a:solidFill>
                  <a:srgbClr val="FFFFFF"/>
                </a:solidFill>
              </a:rPr>
              <a:t>An Expert Makes All the Difference When You Sell</a:t>
            </a:r>
          </a:p>
        </p:txBody>
      </p:sp>
    </p:spTree>
    <p:extLst>
      <p:ext uri="{BB962C8B-B14F-4D97-AF65-F5344CB8AC3E}">
        <p14:creationId xmlns:p14="http://schemas.microsoft.com/office/powerpoint/2010/main" val="2189334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58226C4D-96EC-C348-9451-E15F45B52F37}"/>
              </a:ext>
            </a:extLst>
          </p:cNvPr>
          <p:cNvSpPr>
            <a:spLocks noGrp="1"/>
          </p:cNvSpPr>
          <p:nvPr>
            <p:ph type="sldNum" sz="quarter" idx="12"/>
          </p:nvPr>
        </p:nvSpPr>
        <p:spPr/>
        <p:txBody>
          <a:bodyPr/>
          <a:lstStyle/>
          <a:p>
            <a:fld id="{D9C681BF-E0B0-FE40-97D6-3440D5EE15D9}" type="slidenum">
              <a:rPr lang="en-US" smtClean="0"/>
              <a:pPr/>
              <a:t>22</a:t>
            </a:fld>
            <a:endParaRPr lang="en-US" dirty="0"/>
          </a:p>
        </p:txBody>
      </p:sp>
      <p:sp>
        <p:nvSpPr>
          <p:cNvPr id="6" name="TextBox 5">
            <a:extLst>
              <a:ext uri="{FF2B5EF4-FFF2-40B4-BE49-F238E27FC236}">
                <a16:creationId xmlns:a16="http://schemas.microsoft.com/office/drawing/2014/main" id="{ADF4D003-23B3-2245-A0FC-3101599455D8}"/>
              </a:ext>
            </a:extLst>
          </p:cNvPr>
          <p:cNvSpPr txBox="1"/>
          <p:nvPr/>
        </p:nvSpPr>
        <p:spPr>
          <a:xfrm>
            <a:off x="454709" y="319685"/>
            <a:ext cx="6857998" cy="7772399"/>
          </a:xfrm>
          <a:prstGeom prst="rect">
            <a:avLst/>
          </a:prstGeom>
          <a:noFill/>
        </p:spPr>
        <p:txBody>
          <a:bodyPr wrap="square" lIns="0" tIns="320040" rIns="0" bIns="0" numCol="1" spcCol="457200" rtlCol="0" anchor="t">
            <a:noAutofit/>
          </a:bodyPr>
          <a:lstStyle/>
          <a:p>
            <a:pPr>
              <a:lnSpc>
                <a:spcPct val="113000"/>
              </a:lnSpc>
              <a:spcAft>
                <a:spcPts val="1000"/>
              </a:spcAft>
            </a:pPr>
            <a:r>
              <a:rPr lang="en-US" sz="1500" b="1" dirty="0">
                <a:solidFill>
                  <a:schemeClr val="tx2"/>
                </a:solidFill>
              </a:rPr>
              <a:t>3.  A Real Estate Advisor Helps Maximize Your Pool of Buyers</a:t>
            </a:r>
          </a:p>
          <a:p>
            <a:pPr>
              <a:lnSpc>
                <a:spcPct val="113000"/>
              </a:lnSpc>
              <a:spcAft>
                <a:spcPts val="1000"/>
              </a:spcAft>
            </a:pPr>
            <a:r>
              <a:rPr lang="en-US" sz="1250" b="0" i="0" dirty="0">
                <a:effectLst/>
              </a:rPr>
              <a:t>Real estate professionals have a wide range of tools at their disposal, such as social media followers, agency resources, and the </a:t>
            </a:r>
            <a:r>
              <a:rPr lang="en-US" sz="1250" b="0" i="1" dirty="0">
                <a:effectLst/>
              </a:rPr>
              <a:t>Multiple Listing Service </a:t>
            </a:r>
            <a:r>
              <a:rPr lang="en-US" sz="1250" b="0" i="0" dirty="0">
                <a:effectLst/>
              </a:rPr>
              <a:t>(MLS) to ensure your house gets in front of people looking to make a purchase. </a:t>
            </a:r>
            <a:r>
              <a:rPr lang="en-US" sz="1250" b="0" i="1" dirty="0">
                <a:effectLst/>
              </a:rPr>
              <a:t>Investopedia</a:t>
            </a:r>
            <a:r>
              <a:rPr lang="en-US" sz="1250" b="0" i="0" dirty="0">
                <a:effectLst/>
              </a:rPr>
              <a:t> </a:t>
            </a:r>
            <a:r>
              <a:rPr lang="en-US" sz="1250" b="0" i="0" u="none" strike="noStrike" dirty="0">
                <a:effectLst/>
              </a:rPr>
              <a:t>explains</a:t>
            </a:r>
            <a:r>
              <a:rPr lang="en-US" sz="1250" b="0" i="0" dirty="0">
                <a:effectLst/>
              </a:rPr>
              <a:t> why it’s risky to sell on your own without the network an agent provides:</a:t>
            </a:r>
          </a:p>
          <a:p>
            <a:pPr lvl="1">
              <a:lnSpc>
                <a:spcPct val="112000"/>
              </a:lnSpc>
              <a:spcAft>
                <a:spcPts val="1000"/>
              </a:spcAft>
            </a:pPr>
            <a:r>
              <a:rPr lang="en-US" sz="1250" i="1" dirty="0">
                <a:solidFill>
                  <a:schemeClr val="tx1">
                    <a:lumMod val="50000"/>
                    <a:lumOff val="50000"/>
                  </a:schemeClr>
                </a:solidFill>
              </a:rPr>
              <a:t>“You don’t have relationships with clients, other agents, or a real estate agency to bring the largest pool of potential buyers to your home.”</a:t>
            </a:r>
          </a:p>
          <a:p>
            <a:pPr algn="l" fontAlgn="base">
              <a:lnSpc>
                <a:spcPct val="113000"/>
              </a:lnSpc>
              <a:spcAft>
                <a:spcPts val="1000"/>
              </a:spcAft>
            </a:pPr>
            <a:r>
              <a:rPr lang="en-US" sz="1250" b="0" i="0" dirty="0">
                <a:effectLst/>
              </a:rPr>
              <a:t>Without access to your agent’s tools and marketing expertise, your buyer pool – and your home’s selling potential – is limited.</a:t>
            </a:r>
            <a:endParaRPr lang="en-US" sz="1400" b="0" i="0" dirty="0">
              <a:effectLst/>
            </a:endParaRPr>
          </a:p>
          <a:p>
            <a:pPr algn="l" fontAlgn="base">
              <a:lnSpc>
                <a:spcPct val="113000"/>
              </a:lnSpc>
              <a:spcAft>
                <a:spcPts val="1000"/>
              </a:spcAft>
            </a:pPr>
            <a:r>
              <a:rPr lang="en-US" sz="1500" b="1" dirty="0">
                <a:solidFill>
                  <a:schemeClr val="tx2"/>
                </a:solidFill>
              </a:rPr>
              <a:t>4.  A Real Estate Expert Will Read – and Understand – the Fine Print</a:t>
            </a:r>
            <a:endParaRPr lang="en-US" sz="1250" dirty="0"/>
          </a:p>
          <a:p>
            <a:pPr>
              <a:lnSpc>
                <a:spcPct val="113000"/>
              </a:lnSpc>
              <a:spcAft>
                <a:spcPts val="1000"/>
              </a:spcAft>
            </a:pPr>
            <a:r>
              <a:rPr lang="en-US" sz="1250" b="0" i="0" dirty="0">
                <a:effectLst/>
              </a:rPr>
              <a:t>Today, more disclosures and regulations are mandatory when selling a house. That means the number of legal documents you’ll need to juggle is growing. NAR explains it like this:</a:t>
            </a:r>
          </a:p>
          <a:p>
            <a:pPr marL="457200">
              <a:lnSpc>
                <a:spcPct val="113000"/>
              </a:lnSpc>
              <a:spcAft>
                <a:spcPts val="1000"/>
              </a:spcAft>
            </a:pPr>
            <a:r>
              <a:rPr lang="en-US" sz="1250" i="1" dirty="0">
                <a:solidFill>
                  <a:schemeClr val="bg2"/>
                </a:solidFill>
              </a:rPr>
              <a:t>“There’s a lot of jargon involved in a real estate transaction; you want to work with a professional who can speak the language.”</a:t>
            </a:r>
            <a:endParaRPr lang="en-US" sz="1500" dirty="0">
              <a:solidFill>
                <a:schemeClr val="tx2"/>
              </a:solidFill>
              <a:cs typeface="Arial"/>
            </a:endParaRPr>
          </a:p>
          <a:p>
            <a:pPr>
              <a:lnSpc>
                <a:spcPct val="113000"/>
              </a:lnSpc>
              <a:spcAft>
                <a:spcPts val="1000"/>
              </a:spcAft>
            </a:pPr>
            <a:r>
              <a:rPr lang="en-US" sz="1500" b="1" dirty="0">
                <a:solidFill>
                  <a:schemeClr val="tx2"/>
                </a:solidFill>
              </a:rPr>
              <a:t>5.  A Local Professional Is a Skilled Negotiator</a:t>
            </a:r>
            <a:endParaRPr lang="en-US" sz="1250" dirty="0"/>
          </a:p>
          <a:p>
            <a:pPr algn="l" fontAlgn="base">
              <a:lnSpc>
                <a:spcPct val="113000"/>
              </a:lnSpc>
              <a:spcAft>
                <a:spcPts val="1000"/>
              </a:spcAft>
            </a:pPr>
            <a:r>
              <a:rPr lang="en-US" sz="1250" dirty="0"/>
              <a:t>If</a:t>
            </a:r>
            <a:r>
              <a:rPr lang="en-US" sz="1250" b="0" i="0" dirty="0">
                <a:effectLst/>
              </a:rPr>
              <a:t> you sell without an expert, you’ll be responsible for any back-and-forth during the homebuying process. That means you’ll have to coordinate with:</a:t>
            </a:r>
            <a:endParaRPr lang="en-US" sz="1250" dirty="0"/>
          </a:p>
          <a:p>
            <a:pPr marL="2301875" lvl="6">
              <a:lnSpc>
                <a:spcPct val="113000"/>
              </a:lnSpc>
              <a:spcAft>
                <a:spcPts val="1000"/>
              </a:spcAft>
            </a:pPr>
            <a:r>
              <a:rPr lang="en-US" sz="1250" b="1" dirty="0">
                <a:solidFill>
                  <a:schemeClr val="accent2"/>
                </a:solidFill>
              </a:rPr>
              <a:t>The buyer</a:t>
            </a:r>
            <a:r>
              <a:rPr lang="en-US" sz="1250" dirty="0"/>
              <a:t>, who wants the best deal possible</a:t>
            </a:r>
          </a:p>
          <a:p>
            <a:pPr marL="2301875" lvl="6">
              <a:lnSpc>
                <a:spcPct val="113000"/>
              </a:lnSpc>
              <a:spcAft>
                <a:spcPts val="1000"/>
              </a:spcAft>
            </a:pPr>
            <a:r>
              <a:rPr lang="en-US" sz="1250" b="1" dirty="0">
                <a:solidFill>
                  <a:schemeClr val="accent2"/>
                </a:solidFill>
              </a:rPr>
              <a:t>The buyer’s agent</a:t>
            </a:r>
            <a:r>
              <a:rPr lang="en-US" sz="1250" dirty="0"/>
              <a:t>, who will use their expertise to advocate for the buyer</a:t>
            </a:r>
          </a:p>
          <a:p>
            <a:pPr marL="2301875" lvl="6">
              <a:lnSpc>
                <a:spcPct val="113000"/>
              </a:lnSpc>
              <a:spcAft>
                <a:spcPts val="1000"/>
              </a:spcAft>
            </a:pPr>
            <a:r>
              <a:rPr lang="en-US" sz="1250" b="1" dirty="0">
                <a:solidFill>
                  <a:schemeClr val="accent2"/>
                </a:solidFill>
              </a:rPr>
              <a:t>The inspection company</a:t>
            </a:r>
            <a:r>
              <a:rPr lang="en-US" sz="1250" dirty="0"/>
              <a:t>, which works for the buyer and will almost always find concerns with the house</a:t>
            </a:r>
          </a:p>
          <a:p>
            <a:pPr marL="2301875" lvl="6">
              <a:lnSpc>
                <a:spcPct val="113000"/>
              </a:lnSpc>
              <a:spcAft>
                <a:spcPts val="1000"/>
              </a:spcAft>
            </a:pPr>
            <a:r>
              <a:rPr lang="en-US" sz="1250" b="1" dirty="0">
                <a:solidFill>
                  <a:schemeClr val="accent2"/>
                </a:solidFill>
              </a:rPr>
              <a:t>The appraiser</a:t>
            </a:r>
            <a:r>
              <a:rPr lang="en-US" sz="1250" dirty="0"/>
              <a:t>, who assesses the property’s value to protect</a:t>
            </a:r>
            <a:br>
              <a:rPr lang="en-US" sz="1250" dirty="0"/>
            </a:br>
            <a:r>
              <a:rPr lang="en-US" sz="1250" dirty="0"/>
              <a:t>the lender</a:t>
            </a:r>
          </a:p>
          <a:p>
            <a:pPr algn="l" fontAlgn="base">
              <a:lnSpc>
                <a:spcPct val="113000"/>
              </a:lnSpc>
              <a:spcAft>
                <a:spcPts val="1000"/>
              </a:spcAft>
            </a:pPr>
            <a:r>
              <a:rPr lang="en-US" sz="1250" b="0" i="0" dirty="0">
                <a:effectLst/>
              </a:rPr>
              <a:t>Instead of going toe-to-toe with these parties alone, lean on an expert. They’ll know what levers to pull, how to address everyone’s concerns, and when you may want to get a second opinion.</a:t>
            </a:r>
          </a:p>
        </p:txBody>
      </p:sp>
      <p:graphicFrame>
        <p:nvGraphicFramePr>
          <p:cNvPr id="11" name="Table 10">
            <a:extLst>
              <a:ext uri="{FF2B5EF4-FFF2-40B4-BE49-F238E27FC236}">
                <a16:creationId xmlns:a16="http://schemas.microsoft.com/office/drawing/2014/main" id="{DB8996C9-8B0D-774F-B0C0-3BEAF9C09D11}"/>
              </a:ext>
            </a:extLst>
          </p:cNvPr>
          <p:cNvGraphicFramePr>
            <a:graphicFrameLocks noGrp="1"/>
          </p:cNvGraphicFramePr>
          <p:nvPr>
            <p:extLst>
              <p:ext uri="{D42A27DB-BD31-4B8C-83A1-F6EECF244321}">
                <p14:modId xmlns:p14="http://schemas.microsoft.com/office/powerpoint/2010/main" val="989552473"/>
              </p:ext>
            </p:extLst>
          </p:nvPr>
        </p:nvGraphicFramePr>
        <p:xfrm>
          <a:off x="469728" y="8648752"/>
          <a:ext cx="6858000" cy="750697"/>
        </p:xfrm>
        <a:graphic>
          <a:graphicData uri="http://schemas.openxmlformats.org/drawingml/2006/table">
            <a:tbl>
              <a:tblPr firstRow="1" bandRow="1">
                <a:tableStyleId>{5C22544A-7EE6-4342-B048-85BDC9FD1C3A}</a:tableStyleId>
              </a:tblPr>
              <a:tblGrid>
                <a:gridCol w="6858000">
                  <a:extLst>
                    <a:ext uri="{9D8B030D-6E8A-4147-A177-3AD203B41FA5}">
                      <a16:colId xmlns:a16="http://schemas.microsoft.com/office/drawing/2014/main" val="1303912461"/>
                    </a:ext>
                  </a:extLst>
                </a:gridCol>
              </a:tblGrid>
              <a:tr h="0">
                <a:tc>
                  <a:txBody>
                    <a:bodyPr/>
                    <a:lstStyle/>
                    <a:p>
                      <a:pPr>
                        <a:lnSpc>
                          <a:spcPct val="110000"/>
                        </a:lnSpc>
                        <a:spcAft>
                          <a:spcPts val="500"/>
                        </a:spcAft>
                      </a:pPr>
                      <a:r>
                        <a:rPr lang="en-US" sz="1500" dirty="0">
                          <a:solidFill>
                            <a:schemeClr val="accent2"/>
                          </a:solidFill>
                        </a:rPr>
                        <a:t>Bottom Line</a:t>
                      </a:r>
                    </a:p>
                    <a:p>
                      <a:pPr marL="0" marR="0" indent="0" algn="l" defTabSz="777240" rtl="0" eaLnBrk="1" fontAlgn="auto" latinLnBrk="0" hangingPunct="1">
                        <a:lnSpc>
                          <a:spcPct val="110000"/>
                        </a:lnSpc>
                        <a:spcBef>
                          <a:spcPts val="0"/>
                        </a:spcBef>
                        <a:spcAft>
                          <a:spcPts val="500"/>
                        </a:spcAft>
                        <a:buClrTx/>
                        <a:buSzTx/>
                        <a:buFontTx/>
                        <a:buNone/>
                        <a:tabLst/>
                        <a:defRPr/>
                      </a:pPr>
                      <a:r>
                        <a:rPr lang="en-US" sz="1350" b="0" i="1" dirty="0">
                          <a:solidFill>
                            <a:schemeClr val="bg2"/>
                          </a:solidFill>
                          <a:latin typeface="Georgia" panose="02040502050405020303" pitchFamily="18" charset="0"/>
                        </a:rPr>
                        <a:t>Don’t go at it alone. If you’re planning to sell your house this summer, let’s connect so you have an expert by your side to guide you in today’s market.</a:t>
                      </a:r>
                    </a:p>
                  </a:txBody>
                  <a:tcPr marL="182880" marR="0" marT="0" marB="0">
                    <a:lnL w="28575" cap="flat" cmpd="sng" algn="ctr">
                      <a:solidFill>
                        <a:schemeClr val="accent2"/>
                      </a:solidFill>
                      <a:prstDash val="sysDot"/>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7170411"/>
                  </a:ext>
                </a:extLst>
              </a:tr>
            </a:tbl>
          </a:graphicData>
        </a:graphic>
      </p:graphicFrame>
      <p:pic>
        <p:nvPicPr>
          <p:cNvPr id="5" name="Picture 4" descr="Icon&#10;&#10;Description automatically generated">
            <a:extLst>
              <a:ext uri="{FF2B5EF4-FFF2-40B4-BE49-F238E27FC236}">
                <a16:creationId xmlns:a16="http://schemas.microsoft.com/office/drawing/2014/main" id="{5ABFE8B4-1184-1B43-9E49-593D8A41A7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728" y="5750775"/>
            <a:ext cx="2058088" cy="1557261"/>
          </a:xfrm>
          <a:prstGeom prst="rect">
            <a:avLst/>
          </a:prstGeom>
        </p:spPr>
      </p:pic>
    </p:spTree>
    <p:extLst>
      <p:ext uri="{BB962C8B-B14F-4D97-AF65-F5344CB8AC3E}">
        <p14:creationId xmlns:p14="http://schemas.microsoft.com/office/powerpoint/2010/main" val="774843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7E2BC018-56B9-ED70-3409-397C44B6B3A2}"/>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 y="0"/>
            <a:ext cx="7772401" cy="100583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2F93B77-6213-6742-AD56-7CF710284085}"/>
              </a:ext>
            </a:extLst>
          </p:cNvPr>
          <p:cNvSpPr/>
          <p:nvPr/>
        </p:nvSpPr>
        <p:spPr>
          <a:xfrm rot="10800000">
            <a:off x="-1" y="4036422"/>
            <a:ext cx="7772400" cy="6021977"/>
          </a:xfrm>
          <a:prstGeom prst="rect">
            <a:avLst/>
          </a:prstGeom>
          <a:gradFill flip="none" rotWithShape="1">
            <a:gsLst>
              <a:gs pos="0">
                <a:schemeClr val="tx1"/>
              </a:gs>
              <a:gs pos="99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5E4AD5E-68A0-D147-97E3-D74099CB30F1}"/>
              </a:ext>
            </a:extLst>
          </p:cNvPr>
          <p:cNvSpPr txBox="1"/>
          <p:nvPr/>
        </p:nvSpPr>
        <p:spPr>
          <a:xfrm>
            <a:off x="457199" y="6930906"/>
            <a:ext cx="6858000" cy="2441694"/>
          </a:xfrm>
          <a:prstGeom prst="rect">
            <a:avLst/>
          </a:prstGeom>
          <a:noFill/>
        </p:spPr>
        <p:txBody>
          <a:bodyPr wrap="square" lIns="0" tIns="0" rIns="0" bIns="0" rtlCol="0" anchor="t">
            <a:spAutoFit/>
          </a:bodyPr>
          <a:lstStyle/>
          <a:p>
            <a:pPr>
              <a:spcAft>
                <a:spcPts val="2000"/>
              </a:spcAft>
            </a:pPr>
            <a:r>
              <a:rPr lang="en-US" sz="3200" i="1" dirty="0">
                <a:solidFill>
                  <a:schemeClr val="bg1"/>
                </a:solidFill>
                <a:latin typeface="Georgia"/>
              </a:rPr>
              <a:t>“. . . working with an agent when selling your home is likely to land you a higher selling price, and a more favorable deal.”</a:t>
            </a:r>
          </a:p>
          <a:p>
            <a:pPr>
              <a:spcAft>
                <a:spcPts val="2000"/>
              </a:spcAft>
            </a:pPr>
            <a:r>
              <a:rPr lang="en-US" sz="1400" dirty="0">
                <a:solidFill>
                  <a:schemeClr val="bg1"/>
                </a:solidFill>
                <a:latin typeface="Arial"/>
                <a:cs typeface="Arial"/>
              </a:rPr>
              <a:t>- </a:t>
            </a:r>
            <a:r>
              <a:rPr lang="en-US" sz="1400" i="1" dirty="0">
                <a:solidFill>
                  <a:schemeClr val="bg1"/>
                </a:solidFill>
                <a:latin typeface="Arial"/>
                <a:cs typeface="Arial"/>
              </a:rPr>
              <a:t>Bankrate</a:t>
            </a:r>
            <a:endParaRPr lang="en-US" sz="1400" dirty="0">
              <a:solidFill>
                <a:schemeClr val="bg1"/>
              </a:solidFill>
              <a:latin typeface="Arial"/>
              <a:cs typeface="Arial"/>
            </a:endParaRPr>
          </a:p>
        </p:txBody>
      </p:sp>
      <p:sp>
        <p:nvSpPr>
          <p:cNvPr id="5" name="Slide Number Placeholder 13">
            <a:extLst>
              <a:ext uri="{FF2B5EF4-FFF2-40B4-BE49-F238E27FC236}">
                <a16:creationId xmlns:a16="http://schemas.microsoft.com/office/drawing/2014/main" id="{8C85B631-98E2-FDD6-00FE-6C7A4D9F50F4}"/>
              </a:ext>
            </a:extLst>
          </p:cNvPr>
          <p:cNvSpPr>
            <a:spLocks noGrp="1"/>
          </p:cNvSpPr>
          <p:nvPr>
            <p:ph type="sldNum" sz="quarter" idx="12"/>
          </p:nvPr>
        </p:nvSpPr>
        <p:spPr>
          <a:xfrm>
            <a:off x="3443991" y="9372600"/>
            <a:ext cx="884419" cy="685801"/>
          </a:xfrm>
        </p:spPr>
        <p:txBody>
          <a:bodyPr/>
          <a:lstStyle/>
          <a:p>
            <a:fld id="{D9C681BF-E0B0-FE40-97D6-3440D5EE15D9}" type="slidenum">
              <a:rPr lang="en-US" smtClean="0"/>
              <a:pPr/>
              <a:t>23</a:t>
            </a:fld>
            <a:endParaRPr lang="en-US" dirty="0"/>
          </a:p>
        </p:txBody>
      </p:sp>
    </p:spTree>
    <p:extLst>
      <p:ext uri="{BB962C8B-B14F-4D97-AF65-F5344CB8AC3E}">
        <p14:creationId xmlns:p14="http://schemas.microsoft.com/office/powerpoint/2010/main" val="2477650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C8A8F1B4-F393-2F48-8FA1-70DD7339054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38597"/>
            <a:ext cx="7772400" cy="31156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9CBC41A-E8D2-CA4C-9B25-6113E730FF8A}"/>
              </a:ext>
            </a:extLst>
          </p:cNvPr>
          <p:cNvSpPr/>
          <p:nvPr/>
        </p:nvSpPr>
        <p:spPr>
          <a:xfrm>
            <a:off x="0" y="9293992"/>
            <a:ext cx="7772400" cy="83986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6">
            <a:extLst>
              <a:ext uri="{FF2B5EF4-FFF2-40B4-BE49-F238E27FC236}">
                <a16:creationId xmlns:a16="http://schemas.microsoft.com/office/drawing/2014/main" id="{60E9C1AB-42E8-EE42-ADD6-A4C3AE37A2E8}"/>
              </a:ext>
            </a:extLst>
          </p:cNvPr>
          <p:cNvSpPr txBox="1">
            <a:spLocks/>
          </p:cNvSpPr>
          <p:nvPr/>
        </p:nvSpPr>
        <p:spPr>
          <a:xfrm>
            <a:off x="457201" y="3452385"/>
            <a:ext cx="3527648" cy="705319"/>
          </a:xfrm>
          <a:prstGeom prst="rect">
            <a:avLst/>
          </a:prstGeom>
        </p:spPr>
        <p:txBody>
          <a:bodyPr vert="horz" wrap="square" lIns="0" tIns="12698" rIns="0" bIns="0" rtlCol="0">
            <a:sp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marL="12699">
              <a:spcBef>
                <a:spcPts val="99"/>
              </a:spcBef>
            </a:pPr>
            <a:r>
              <a:rPr lang="en-US" sz="5000" b="1">
                <a:solidFill>
                  <a:schemeClr val="tx2"/>
                </a:solidFill>
                <a:latin typeface="Arial" panose="020B0604020202020204" pitchFamily="34" charset="0"/>
                <a:ea typeface="Helvetica Neue" panose="02000503000000020004" pitchFamily="2" charset="0"/>
                <a:cs typeface="Arial" panose="020B0604020202020204" pitchFamily="34" charset="0"/>
              </a:rPr>
              <a:t>Let’s Chat.</a:t>
            </a:r>
            <a:endParaRPr lang="en-US" sz="5000" b="1" dirty="0">
              <a:solidFill>
                <a:schemeClr val="tx2"/>
              </a:solidFill>
              <a:latin typeface="Arial" panose="020B0604020202020204" pitchFamily="34" charset="0"/>
              <a:ea typeface="Helvetica Neue" panose="02000503000000020004" pitchFamily="2" charset="0"/>
              <a:cs typeface="Arial" panose="020B0604020202020204" pitchFamily="34" charset="0"/>
            </a:endParaRPr>
          </a:p>
        </p:txBody>
      </p:sp>
      <p:sp>
        <p:nvSpPr>
          <p:cNvPr id="9" name="object 7">
            <a:extLst>
              <a:ext uri="{FF2B5EF4-FFF2-40B4-BE49-F238E27FC236}">
                <a16:creationId xmlns:a16="http://schemas.microsoft.com/office/drawing/2014/main" id="{698C3DE9-5613-DA4B-A552-098C68BD4C36}"/>
              </a:ext>
            </a:extLst>
          </p:cNvPr>
          <p:cNvSpPr txBox="1"/>
          <p:nvPr/>
        </p:nvSpPr>
        <p:spPr>
          <a:xfrm>
            <a:off x="914400" y="9467842"/>
            <a:ext cx="2467022" cy="367278"/>
          </a:xfrm>
          <a:prstGeom prst="rect">
            <a:avLst/>
          </a:prstGeom>
        </p:spPr>
        <p:txBody>
          <a:bodyPr vert="horz" wrap="none" lIns="0" tIns="12698" rIns="0" bIns="0" rtlCol="0" anchor="ctr" anchorCtr="0">
            <a:noAutofit/>
          </a:bodyPr>
          <a:lstStyle/>
          <a:p>
            <a:pPr marL="12699">
              <a:lnSpc>
                <a:spcPts val="3200"/>
              </a:lnSpc>
              <a:spcBef>
                <a:spcPts val="99"/>
              </a:spcBef>
            </a:pPr>
            <a:r>
              <a:rPr lang="en-US" sz="1600" b="1" spc="100" dirty="0">
                <a:solidFill>
                  <a:schemeClr val="bg1"/>
                </a:solidFill>
                <a:latin typeface="Arial" panose="020B0604020202020204" pitchFamily="34" charset="0"/>
                <a:ea typeface="Helvetica Neue Light" panose="02000403000000020004" pitchFamily="2" charset="0"/>
                <a:cs typeface="Arial" panose="020B0604020202020204" pitchFamily="34" charset="0"/>
              </a:rPr>
              <a:t>SUMMER 2023 EDITION</a:t>
            </a:r>
          </a:p>
        </p:txBody>
      </p:sp>
      <p:sp>
        <p:nvSpPr>
          <p:cNvPr id="11" name="Rectangle 10">
            <a:extLst>
              <a:ext uri="{FF2B5EF4-FFF2-40B4-BE49-F238E27FC236}">
                <a16:creationId xmlns:a16="http://schemas.microsoft.com/office/drawing/2014/main" id="{4DB66C74-A28C-4C4B-BE36-C331A53B4A83}"/>
              </a:ext>
            </a:extLst>
          </p:cNvPr>
          <p:cNvSpPr/>
          <p:nvPr/>
        </p:nvSpPr>
        <p:spPr>
          <a:xfrm>
            <a:off x="7327726" y="1524000"/>
            <a:ext cx="457199" cy="260604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bject 5">
            <a:extLst>
              <a:ext uri="{FF2B5EF4-FFF2-40B4-BE49-F238E27FC236}">
                <a16:creationId xmlns:a16="http://schemas.microsoft.com/office/drawing/2014/main" id="{BDEB1E58-DA0A-4842-971E-18403E719A65}"/>
              </a:ext>
            </a:extLst>
          </p:cNvPr>
          <p:cNvSpPr txBox="1"/>
          <p:nvPr/>
        </p:nvSpPr>
        <p:spPr>
          <a:xfrm>
            <a:off x="457200" y="4595385"/>
            <a:ext cx="6860264" cy="1678214"/>
          </a:xfrm>
          <a:prstGeom prst="rect">
            <a:avLst/>
          </a:prstGeom>
        </p:spPr>
        <p:txBody>
          <a:bodyPr vert="horz" wrap="square" lIns="0" tIns="12698" rIns="0" bIns="0" rtlCol="0">
            <a:spAutoFit/>
          </a:bodyPr>
          <a:lstStyle/>
          <a:p>
            <a:pPr>
              <a:lnSpc>
                <a:spcPct val="114000"/>
              </a:lnSpc>
              <a:spcBef>
                <a:spcPts val="900"/>
              </a:spcBef>
              <a:buNone/>
            </a:pPr>
            <a:r>
              <a:rPr lang="en-US" altLang="en-US" sz="1800" b="1" dirty="0">
                <a:latin typeface="Arial" panose="020B0604020202020204" pitchFamily="34" charset="0"/>
                <a:ea typeface="Helvetica Neue" panose="02000503000000020004" pitchFamily="2" charset="0"/>
                <a:cs typeface="Arial" panose="020B0604020202020204" pitchFamily="34" charset="0"/>
              </a:rPr>
              <a:t>I’</a:t>
            </a:r>
            <a:r>
              <a:rPr lang="en-US" altLang="ja-JP" sz="1800" b="1" dirty="0">
                <a:latin typeface="Arial" panose="020B0604020202020204" pitchFamily="34" charset="0"/>
                <a:ea typeface="Helvetica Neue" panose="02000503000000020004" pitchFamily="2" charset="0"/>
                <a:cs typeface="Arial" panose="020B0604020202020204" pitchFamily="34" charset="0"/>
              </a:rPr>
              <a:t>m sure you have questions and thoughts about the </a:t>
            </a:r>
            <a:br>
              <a:rPr lang="en-US" altLang="ja-JP" sz="1800" b="1" dirty="0">
                <a:latin typeface="Arial" panose="020B0604020202020204" pitchFamily="34" charset="0"/>
                <a:ea typeface="Helvetica Neue" panose="02000503000000020004" pitchFamily="2" charset="0"/>
                <a:cs typeface="Arial" panose="020B0604020202020204" pitchFamily="34" charset="0"/>
              </a:rPr>
            </a:br>
            <a:r>
              <a:rPr lang="en-US" altLang="ja-JP" sz="1800" b="1" dirty="0">
                <a:latin typeface="Arial" panose="020B0604020202020204" pitchFamily="34" charset="0"/>
                <a:ea typeface="Helvetica Neue" panose="02000503000000020004" pitchFamily="2" charset="0"/>
                <a:cs typeface="Arial" panose="020B0604020202020204" pitchFamily="34" charset="0"/>
              </a:rPr>
              <a:t>real estate process.</a:t>
            </a:r>
          </a:p>
          <a:p>
            <a:pPr>
              <a:lnSpc>
                <a:spcPct val="114000"/>
              </a:lnSpc>
              <a:spcBef>
                <a:spcPts val="900"/>
              </a:spcBef>
              <a:buNone/>
            </a:pPr>
            <a:r>
              <a:rPr lang="en-US" altLang="ja-JP" sz="1800" dirty="0">
                <a:latin typeface="Arial" panose="020B0604020202020204" pitchFamily="34" charset="0"/>
                <a:ea typeface="Helvetica Neue Light" panose="02000403000000020004" pitchFamily="2" charset="0"/>
                <a:cs typeface="Arial" panose="020B0604020202020204" pitchFamily="34" charset="0"/>
              </a:rPr>
              <a:t>I’d love to talk with you about what you’ve read here and help you on the path to selling your house. My contact information is below, and I look forward to working with you</a:t>
            </a:r>
            <a:r>
              <a:rPr lang="is-IS" altLang="ja-JP" sz="1800" dirty="0">
                <a:latin typeface="Arial" panose="020B0604020202020204" pitchFamily="34" charset="0"/>
                <a:ea typeface="Helvetica Neue Light" panose="02000403000000020004" pitchFamily="2" charset="0"/>
                <a:cs typeface="Arial" panose="020B0604020202020204" pitchFamily="34" charset="0"/>
              </a:rPr>
              <a:t>.</a:t>
            </a:r>
            <a:endParaRPr lang="en-US" altLang="en-US" sz="1800" dirty="0">
              <a:latin typeface="Arial" panose="020B0604020202020204" pitchFamily="34" charset="0"/>
              <a:ea typeface="Helvetica Neue Light" panose="02000403000000020004" pitchFamily="2" charset="0"/>
              <a:cs typeface="Arial" panose="020B0604020202020204" pitchFamily="34" charset="0"/>
            </a:endParaRPr>
          </a:p>
        </p:txBody>
      </p:sp>
      <p:pic>
        <p:nvPicPr>
          <p:cNvPr id="17" name="Picture 16">
            <a:extLst>
              <a:ext uri="{FF2B5EF4-FFF2-40B4-BE49-F238E27FC236}">
                <a16:creationId xmlns:a16="http://schemas.microsoft.com/office/drawing/2014/main" id="{E6F109E1-3FFD-A24B-A7B2-90DFC6AFD3F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43809" y="9438112"/>
            <a:ext cx="516501" cy="551549"/>
          </a:xfrm>
          <a:prstGeom prst="rect">
            <a:avLst/>
          </a:prstGeom>
        </p:spPr>
      </p:pic>
      <p:cxnSp>
        <p:nvCxnSpPr>
          <p:cNvPr id="20" name="Straight Connector 19">
            <a:extLst>
              <a:ext uri="{FF2B5EF4-FFF2-40B4-BE49-F238E27FC236}">
                <a16:creationId xmlns:a16="http://schemas.microsoft.com/office/drawing/2014/main" id="{32DF663E-9F20-984B-A42B-F1908A380FDF}"/>
              </a:ext>
            </a:extLst>
          </p:cNvPr>
          <p:cNvCxnSpPr>
            <a:cxnSpLocks/>
          </p:cNvCxnSpPr>
          <p:nvPr/>
        </p:nvCxnSpPr>
        <p:spPr>
          <a:xfrm flipV="1">
            <a:off x="2736221" y="6853006"/>
            <a:ext cx="0" cy="172685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943C4EA-A53D-CA81-F450-965BE3438B2D}"/>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9390" y="9293992"/>
            <a:ext cx="805399" cy="805399"/>
          </a:xfrm>
          <a:prstGeom prst="rect">
            <a:avLst/>
          </a:prstGeom>
        </p:spPr>
      </p:pic>
      <p:pic>
        <p:nvPicPr>
          <p:cNvPr id="3" name="Picture 2">
            <a:extLst>
              <a:ext uri="{FF2B5EF4-FFF2-40B4-BE49-F238E27FC236}">
                <a16:creationId xmlns:a16="http://schemas.microsoft.com/office/drawing/2014/main" id="{DEBD77C3-FBCF-E89B-C518-428BF20DDC22}"/>
              </a:ext>
            </a:extLst>
          </p:cNvPr>
          <p:cNvPicPr>
            <a:picLocks noChangeAspect="1"/>
          </p:cNvPicPr>
          <p:nvPr/>
        </p:nvPicPr>
        <p:blipFill>
          <a:blip r:embed="rId5"/>
          <a:stretch>
            <a:fillRect/>
          </a:stretch>
        </p:blipFill>
        <p:spPr>
          <a:xfrm>
            <a:off x="2835628" y="6661732"/>
            <a:ext cx="4322439" cy="2109399"/>
          </a:xfrm>
          <a:prstGeom prst="rect">
            <a:avLst/>
          </a:prstGeom>
        </p:spPr>
      </p:pic>
      <p:pic>
        <p:nvPicPr>
          <p:cNvPr id="4" name="Picture 3">
            <a:extLst>
              <a:ext uri="{FF2B5EF4-FFF2-40B4-BE49-F238E27FC236}">
                <a16:creationId xmlns:a16="http://schemas.microsoft.com/office/drawing/2014/main" id="{63F70905-03F7-444C-71B8-51A22975B288}"/>
              </a:ext>
            </a:extLst>
          </p:cNvPr>
          <p:cNvPicPr>
            <a:picLocks noChangeAspect="1"/>
          </p:cNvPicPr>
          <p:nvPr/>
        </p:nvPicPr>
        <p:blipFill>
          <a:blip r:embed="rId6"/>
          <a:stretch>
            <a:fillRect/>
          </a:stretch>
        </p:blipFill>
        <p:spPr>
          <a:xfrm>
            <a:off x="382944" y="6984439"/>
            <a:ext cx="2140018" cy="1236409"/>
          </a:xfrm>
          <a:prstGeom prst="rect">
            <a:avLst/>
          </a:prstGeom>
        </p:spPr>
      </p:pic>
      <p:pic>
        <p:nvPicPr>
          <p:cNvPr id="5" name="Picture 4">
            <a:extLst>
              <a:ext uri="{FF2B5EF4-FFF2-40B4-BE49-F238E27FC236}">
                <a16:creationId xmlns:a16="http://schemas.microsoft.com/office/drawing/2014/main" id="{B00540BC-1CE0-CB45-2DBC-6841DD5DA9B3}"/>
              </a:ext>
            </a:extLst>
          </p:cNvPr>
          <p:cNvPicPr>
            <a:picLocks noChangeAspect="1"/>
          </p:cNvPicPr>
          <p:nvPr/>
        </p:nvPicPr>
        <p:blipFill>
          <a:blip r:embed="rId7"/>
          <a:stretch>
            <a:fillRect/>
          </a:stretch>
        </p:blipFill>
        <p:spPr>
          <a:xfrm>
            <a:off x="4628642" y="1524000"/>
            <a:ext cx="2672910" cy="2606040"/>
          </a:xfrm>
          <a:prstGeom prst="rect">
            <a:avLst/>
          </a:prstGeom>
        </p:spPr>
      </p:pic>
    </p:spTree>
    <p:extLst>
      <p:ext uri="{BB962C8B-B14F-4D97-AF65-F5344CB8AC3E}">
        <p14:creationId xmlns:p14="http://schemas.microsoft.com/office/powerpoint/2010/main" val="1151858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a:extLst>
              <a:ext uri="{FF2B5EF4-FFF2-40B4-BE49-F238E27FC236}">
                <a16:creationId xmlns:a16="http://schemas.microsoft.com/office/drawing/2014/main" id="{D7A5D79A-7385-0A77-816D-9B934CCCF1AE}"/>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flipH="1">
            <a:off x="0" y="-1"/>
            <a:ext cx="7772400" cy="2964538"/>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3">
            <a:extLst>
              <a:ext uri="{FF2B5EF4-FFF2-40B4-BE49-F238E27FC236}">
                <a16:creationId xmlns:a16="http://schemas.microsoft.com/office/drawing/2014/main" id="{58226C4D-96EC-C348-9451-E15F45B52F37}"/>
              </a:ext>
            </a:extLst>
          </p:cNvPr>
          <p:cNvSpPr>
            <a:spLocks noGrp="1"/>
          </p:cNvSpPr>
          <p:nvPr>
            <p:ph type="sldNum" sz="quarter" idx="12"/>
          </p:nvPr>
        </p:nvSpPr>
        <p:spPr/>
        <p:txBody>
          <a:bodyPr/>
          <a:lstStyle/>
          <a:p>
            <a:fld id="{D9C681BF-E0B0-FE40-97D6-3440D5EE15D9}" type="slidenum">
              <a:rPr lang="en-US" smtClean="0"/>
              <a:pPr/>
              <a:t>3</a:t>
            </a:fld>
            <a:endParaRPr lang="en-US" dirty="0"/>
          </a:p>
        </p:txBody>
      </p:sp>
      <p:sp>
        <p:nvSpPr>
          <p:cNvPr id="6" name="TextBox 5">
            <a:extLst>
              <a:ext uri="{FF2B5EF4-FFF2-40B4-BE49-F238E27FC236}">
                <a16:creationId xmlns:a16="http://schemas.microsoft.com/office/drawing/2014/main" id="{ADF4D003-23B3-2245-A0FC-3101599455D8}"/>
              </a:ext>
            </a:extLst>
          </p:cNvPr>
          <p:cNvSpPr txBox="1"/>
          <p:nvPr/>
        </p:nvSpPr>
        <p:spPr>
          <a:xfrm>
            <a:off x="457200" y="4043590"/>
            <a:ext cx="6959600" cy="926910"/>
          </a:xfrm>
          <a:prstGeom prst="rect">
            <a:avLst/>
          </a:prstGeom>
          <a:noFill/>
        </p:spPr>
        <p:txBody>
          <a:bodyPr wrap="square" lIns="0" tIns="320040" rIns="0" bIns="0" numCol="1" spcCol="457200" rtlCol="0" anchor="t">
            <a:noAutofit/>
          </a:bodyPr>
          <a:lstStyle/>
          <a:p>
            <a:pPr>
              <a:lnSpc>
                <a:spcPct val="113000"/>
              </a:lnSpc>
              <a:spcAft>
                <a:spcPts val="1000"/>
              </a:spcAft>
            </a:pPr>
            <a:r>
              <a:rPr lang="en-US" sz="1500" b="1" dirty="0">
                <a:solidFill>
                  <a:schemeClr val="tx2"/>
                </a:solidFill>
              </a:rPr>
              <a:t>1.  Should I Wait To Sell?</a:t>
            </a:r>
          </a:p>
          <a:p>
            <a:pPr>
              <a:lnSpc>
                <a:spcPct val="113000"/>
              </a:lnSpc>
              <a:spcAft>
                <a:spcPts val="1000"/>
              </a:spcAft>
            </a:pPr>
            <a:r>
              <a:rPr lang="en-US" sz="1250" dirty="0"/>
              <a:t>The supply of homes for sale is still low, so we’re still in a sellers’ market today (</a:t>
            </a:r>
            <a:r>
              <a:rPr lang="en-US" sz="1250" i="1" dirty="0"/>
              <a:t>see graph below</a:t>
            </a:r>
            <a:r>
              <a:rPr lang="en-US" sz="1250" dirty="0"/>
              <a:t>). Selling while inventory is this low means if you price your house right, it is likely to be in high demand. The graph below puts today’s inventory into perspective.</a:t>
            </a:r>
          </a:p>
        </p:txBody>
      </p:sp>
      <p:sp>
        <p:nvSpPr>
          <p:cNvPr id="3" name="TextBox 2">
            <a:extLst>
              <a:ext uri="{FF2B5EF4-FFF2-40B4-BE49-F238E27FC236}">
                <a16:creationId xmlns:a16="http://schemas.microsoft.com/office/drawing/2014/main" id="{DC6D895E-D872-A649-8D1F-2C10CFF35718}"/>
              </a:ext>
            </a:extLst>
          </p:cNvPr>
          <p:cNvSpPr txBox="1"/>
          <p:nvPr/>
        </p:nvSpPr>
        <p:spPr>
          <a:xfrm>
            <a:off x="444500" y="2967026"/>
            <a:ext cx="6972300" cy="1342215"/>
          </a:xfrm>
          <a:prstGeom prst="rect">
            <a:avLst/>
          </a:prstGeom>
          <a:noFill/>
        </p:spPr>
        <p:txBody>
          <a:bodyPr wrap="square" lIns="0" tIns="320040" rIns="0" bIns="0" rtlCol="0" anchor="t">
            <a:noAutofit/>
          </a:bodyPr>
          <a:lstStyle/>
          <a:p>
            <a:pPr>
              <a:lnSpc>
                <a:spcPct val="114000"/>
              </a:lnSpc>
              <a:spcAft>
                <a:spcPts val="1000"/>
              </a:spcAft>
            </a:pPr>
            <a:r>
              <a:rPr lang="en-US" sz="1500" i="1" dirty="0">
                <a:solidFill>
                  <a:schemeClr val="tx1">
                    <a:lumMod val="50000"/>
                    <a:lumOff val="50000"/>
                  </a:schemeClr>
                </a:solidFill>
                <a:latin typeface="Georgia"/>
              </a:rPr>
              <a:t>With everything </a:t>
            </a:r>
            <a:r>
              <a:rPr lang="en-US" sz="1500" i="1" dirty="0">
                <a:solidFill>
                  <a:schemeClr val="bg2"/>
                </a:solidFill>
                <a:latin typeface="Georgia"/>
              </a:rPr>
              <a:t>going on in the housing market lately, you may have some questions about selling your house. Here are a few things you may be wondering about, and the </a:t>
            </a:r>
            <a:r>
              <a:rPr lang="en-US" sz="1500" i="1" dirty="0">
                <a:solidFill>
                  <a:schemeClr val="tx1">
                    <a:lumMod val="50000"/>
                    <a:lumOff val="50000"/>
                  </a:schemeClr>
                </a:solidFill>
                <a:latin typeface="Georgia"/>
              </a:rPr>
              <a:t>answers to </a:t>
            </a:r>
            <a:r>
              <a:rPr lang="en-US" sz="1500" i="1" dirty="0">
                <a:solidFill>
                  <a:schemeClr val="bg2"/>
                </a:solidFill>
                <a:latin typeface="Georgia"/>
              </a:rPr>
              <a:t>help you make a confident, informed decision. </a:t>
            </a:r>
          </a:p>
        </p:txBody>
      </p:sp>
      <p:sp>
        <p:nvSpPr>
          <p:cNvPr id="8" name="Rectangle 7">
            <a:extLst>
              <a:ext uri="{FF2B5EF4-FFF2-40B4-BE49-F238E27FC236}">
                <a16:creationId xmlns:a16="http://schemas.microsoft.com/office/drawing/2014/main" id="{CFC07FC6-668C-C347-A8F7-4099C75CB944}"/>
              </a:ext>
            </a:extLst>
          </p:cNvPr>
          <p:cNvSpPr/>
          <p:nvPr/>
        </p:nvSpPr>
        <p:spPr>
          <a:xfrm>
            <a:off x="0" y="1518602"/>
            <a:ext cx="7772400" cy="1446550"/>
          </a:xfrm>
          <a:prstGeom prst="rect">
            <a:avLst/>
          </a:prstGeom>
          <a:solidFill>
            <a:srgbClr val="00AEE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02920" tIns="228600" rIns="502920" bIns="228600" rtlCol="0" anchor="b" anchorCtr="0">
            <a:spAutoFit/>
          </a:bodyPr>
          <a:lstStyle/>
          <a:p>
            <a:pPr lvl="0">
              <a:spcAft>
                <a:spcPts val="1000"/>
              </a:spcAft>
            </a:pPr>
            <a:r>
              <a:rPr lang="en-US" sz="3200" dirty="0">
                <a:solidFill>
                  <a:srgbClr val="FFFFFF"/>
                </a:solidFill>
              </a:rPr>
              <a:t>Should I Sell My House </a:t>
            </a:r>
            <a:br>
              <a:rPr lang="en-US" sz="3200" dirty="0">
                <a:solidFill>
                  <a:srgbClr val="FFFFFF"/>
                </a:solidFill>
              </a:rPr>
            </a:br>
            <a:r>
              <a:rPr lang="en-US" sz="3200" dirty="0">
                <a:solidFill>
                  <a:srgbClr val="FFFFFF"/>
                </a:solidFill>
              </a:rPr>
              <a:t>This Summer?</a:t>
            </a:r>
            <a:endParaRPr lang="en-US" sz="3200" dirty="0">
              <a:solidFill>
                <a:srgbClr val="FFFFFF"/>
              </a:solidFill>
              <a:cs typeface="Arial"/>
            </a:endParaRPr>
          </a:p>
        </p:txBody>
      </p:sp>
      <p:grpSp>
        <p:nvGrpSpPr>
          <p:cNvPr id="2" name="Group 1">
            <a:extLst>
              <a:ext uri="{FF2B5EF4-FFF2-40B4-BE49-F238E27FC236}">
                <a16:creationId xmlns:a16="http://schemas.microsoft.com/office/drawing/2014/main" id="{48332339-B5D0-8FD7-7C1B-6D3147F1CCAB}"/>
              </a:ext>
            </a:extLst>
          </p:cNvPr>
          <p:cNvGrpSpPr/>
          <p:nvPr/>
        </p:nvGrpSpPr>
        <p:grpSpPr>
          <a:xfrm>
            <a:off x="641944" y="6091170"/>
            <a:ext cx="6393728" cy="2976297"/>
            <a:chOff x="461955" y="6277009"/>
            <a:chExt cx="6393728" cy="2976297"/>
          </a:xfrm>
        </p:grpSpPr>
        <p:sp>
          <p:nvSpPr>
            <p:cNvPr id="4" name="Rectangle 3">
              <a:extLst>
                <a:ext uri="{FF2B5EF4-FFF2-40B4-BE49-F238E27FC236}">
                  <a16:creationId xmlns:a16="http://schemas.microsoft.com/office/drawing/2014/main" id="{466AE248-ACAB-9708-8933-39ACF0AF006F}"/>
                </a:ext>
              </a:extLst>
            </p:cNvPr>
            <p:cNvSpPr/>
            <p:nvPr/>
          </p:nvSpPr>
          <p:spPr>
            <a:xfrm>
              <a:off x="768167" y="7875754"/>
              <a:ext cx="6083372" cy="129726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857BFFE8-8617-54D3-BEAF-A3E5EBA0DB3C}"/>
                </a:ext>
              </a:extLst>
            </p:cNvPr>
            <p:cNvSpPr/>
            <p:nvPr/>
          </p:nvSpPr>
          <p:spPr>
            <a:xfrm>
              <a:off x="788501" y="7598754"/>
              <a:ext cx="6067182" cy="277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6AB770B6-917F-488B-E348-209757B891C5}"/>
                </a:ext>
              </a:extLst>
            </p:cNvPr>
            <p:cNvSpPr/>
            <p:nvPr/>
          </p:nvSpPr>
          <p:spPr>
            <a:xfrm>
              <a:off x="771102" y="6370284"/>
              <a:ext cx="6083371" cy="1279614"/>
            </a:xfrm>
            <a:prstGeom prst="rect">
              <a:avLst/>
            </a:prstGeom>
            <a:solidFill>
              <a:srgbClr val="5B7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CD5D8">
                    <a:lumMod val="25000"/>
                  </a:srgbClr>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9B7DA53C-6D46-434F-DAD6-613FA7DDCA7A}"/>
                </a:ext>
              </a:extLst>
            </p:cNvPr>
            <p:cNvSpPr txBox="1"/>
            <p:nvPr/>
          </p:nvSpPr>
          <p:spPr>
            <a:xfrm>
              <a:off x="3491342" y="7609786"/>
              <a:ext cx="3354458"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panose="020B0604020202020204"/>
                  <a:ea typeface="+mn-ea"/>
                  <a:cs typeface="+mn-cs"/>
                </a:rPr>
                <a:t>Neutral Market </a:t>
              </a:r>
              <a:r>
                <a:rPr kumimoji="0" lang="en-US" sz="1400" b="0" i="0" u="none" strike="noStrike" kern="1200" cap="none" spc="0" normalizeH="0" baseline="0" noProof="0" dirty="0">
                  <a:ln>
                    <a:noFill/>
                  </a:ln>
                  <a:solidFill>
                    <a:schemeClr val="bg1"/>
                  </a:solidFill>
                  <a:effectLst/>
                  <a:uLnTx/>
                  <a:uFillTx/>
                  <a:latin typeface="Arial" panose="020B0604020202020204"/>
                  <a:ea typeface="+mn-ea"/>
                  <a:cs typeface="+mn-cs"/>
                </a:rPr>
                <a:t>(6-7 Months)</a:t>
              </a:r>
            </a:p>
          </p:txBody>
        </p:sp>
        <p:sp>
          <p:nvSpPr>
            <p:cNvPr id="30" name="TextBox 29">
              <a:extLst>
                <a:ext uri="{FF2B5EF4-FFF2-40B4-BE49-F238E27FC236}">
                  <a16:creationId xmlns:a16="http://schemas.microsoft.com/office/drawing/2014/main" id="{462FD203-24C5-007E-C9B1-2C285A20440D}"/>
                </a:ext>
              </a:extLst>
            </p:cNvPr>
            <p:cNvSpPr txBox="1"/>
            <p:nvPr/>
          </p:nvSpPr>
          <p:spPr>
            <a:xfrm>
              <a:off x="5392212" y="8173790"/>
              <a:ext cx="1338184"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rPr>
                <a:t>Sellers’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rPr>
                <a:t>Market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(&lt; 6 Months)</a:t>
              </a:r>
            </a:p>
          </p:txBody>
        </p:sp>
        <p:sp>
          <p:nvSpPr>
            <p:cNvPr id="31" name="TextBox 30">
              <a:extLst>
                <a:ext uri="{FF2B5EF4-FFF2-40B4-BE49-F238E27FC236}">
                  <a16:creationId xmlns:a16="http://schemas.microsoft.com/office/drawing/2014/main" id="{BE8726B4-75A5-5270-DFEB-320349862A33}"/>
                </a:ext>
              </a:extLst>
            </p:cNvPr>
            <p:cNvSpPr txBox="1"/>
            <p:nvPr/>
          </p:nvSpPr>
          <p:spPr>
            <a:xfrm>
              <a:off x="5392212" y="6617233"/>
              <a:ext cx="1338184"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rPr>
                <a:t>Buyers’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rPr>
                <a:t>Market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(&gt; 7 Months)</a:t>
              </a:r>
            </a:p>
          </p:txBody>
        </p:sp>
        <p:sp>
          <p:nvSpPr>
            <p:cNvPr id="33" name="TextBox 32">
              <a:extLst>
                <a:ext uri="{FF2B5EF4-FFF2-40B4-BE49-F238E27FC236}">
                  <a16:creationId xmlns:a16="http://schemas.microsoft.com/office/drawing/2014/main" id="{C693BB35-7854-C0BC-3CDF-B2E76AA4B672}"/>
                </a:ext>
              </a:extLst>
            </p:cNvPr>
            <p:cNvSpPr txBox="1"/>
            <p:nvPr/>
          </p:nvSpPr>
          <p:spPr>
            <a:xfrm>
              <a:off x="4655987" y="8549385"/>
              <a:ext cx="594009"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Today</a:t>
              </a:r>
            </a:p>
          </p:txBody>
        </p:sp>
        <p:sp>
          <p:nvSpPr>
            <p:cNvPr id="34" name="TextBox 33">
              <a:extLst>
                <a:ext uri="{FF2B5EF4-FFF2-40B4-BE49-F238E27FC236}">
                  <a16:creationId xmlns:a16="http://schemas.microsoft.com/office/drawing/2014/main" id="{F5C43E27-9FF7-8F8C-6B99-38D1E291392A}"/>
                </a:ext>
              </a:extLst>
            </p:cNvPr>
            <p:cNvSpPr txBox="1"/>
            <p:nvPr/>
          </p:nvSpPr>
          <p:spPr>
            <a:xfrm>
              <a:off x="1688708" y="7060572"/>
              <a:ext cx="52450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2007</a:t>
              </a:r>
            </a:p>
          </p:txBody>
        </p:sp>
        <p:sp>
          <p:nvSpPr>
            <p:cNvPr id="35" name="TextBox 34">
              <a:extLst>
                <a:ext uri="{FF2B5EF4-FFF2-40B4-BE49-F238E27FC236}">
                  <a16:creationId xmlns:a16="http://schemas.microsoft.com/office/drawing/2014/main" id="{1C19EB06-7626-718C-D6BB-9A1810D0898D}"/>
                </a:ext>
              </a:extLst>
            </p:cNvPr>
            <p:cNvSpPr txBox="1"/>
            <p:nvPr/>
          </p:nvSpPr>
          <p:spPr>
            <a:xfrm>
              <a:off x="1640790" y="7319266"/>
              <a:ext cx="52450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2006</a:t>
              </a:r>
            </a:p>
          </p:txBody>
        </p:sp>
        <p:sp>
          <p:nvSpPr>
            <p:cNvPr id="36" name="TextBox 35">
              <a:extLst>
                <a:ext uri="{FF2B5EF4-FFF2-40B4-BE49-F238E27FC236}">
                  <a16:creationId xmlns:a16="http://schemas.microsoft.com/office/drawing/2014/main" id="{62974E1D-63E0-DBC8-A706-4C2647A57C04}"/>
                </a:ext>
              </a:extLst>
            </p:cNvPr>
            <p:cNvSpPr txBox="1"/>
            <p:nvPr/>
          </p:nvSpPr>
          <p:spPr>
            <a:xfrm>
              <a:off x="2065098" y="6566032"/>
              <a:ext cx="52450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2008</a:t>
              </a:r>
            </a:p>
          </p:txBody>
        </p:sp>
        <p:sp>
          <p:nvSpPr>
            <p:cNvPr id="37" name="TextBox 36">
              <a:extLst>
                <a:ext uri="{FF2B5EF4-FFF2-40B4-BE49-F238E27FC236}">
                  <a16:creationId xmlns:a16="http://schemas.microsoft.com/office/drawing/2014/main" id="{C17749AC-DFAA-7E9B-7336-6A2E1C5A6D25}"/>
                </a:ext>
              </a:extLst>
            </p:cNvPr>
            <p:cNvSpPr txBox="1"/>
            <p:nvPr/>
          </p:nvSpPr>
          <p:spPr>
            <a:xfrm>
              <a:off x="2473024" y="6374032"/>
              <a:ext cx="52450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2010</a:t>
              </a:r>
            </a:p>
          </p:txBody>
        </p:sp>
        <p:graphicFrame>
          <p:nvGraphicFramePr>
            <p:cNvPr id="38" name="Chart 37">
              <a:extLst>
                <a:ext uri="{FF2B5EF4-FFF2-40B4-BE49-F238E27FC236}">
                  <a16:creationId xmlns:a16="http://schemas.microsoft.com/office/drawing/2014/main" id="{6B8856D1-2365-4E9D-5CBA-5EA1CE4F310A}"/>
                </a:ext>
              </a:extLst>
            </p:cNvPr>
            <p:cNvGraphicFramePr/>
            <p:nvPr>
              <p:extLst>
                <p:ext uri="{D42A27DB-BD31-4B8C-83A1-F6EECF244321}">
                  <p14:modId xmlns:p14="http://schemas.microsoft.com/office/powerpoint/2010/main" val="2320750290"/>
                </p:ext>
              </p:extLst>
            </p:nvPr>
          </p:nvGraphicFramePr>
          <p:xfrm>
            <a:off x="461955" y="6277009"/>
            <a:ext cx="4385793" cy="2976297"/>
          </p:xfrm>
          <a:graphic>
            <a:graphicData uri="http://schemas.openxmlformats.org/drawingml/2006/chart">
              <c:chart xmlns:c="http://schemas.openxmlformats.org/drawingml/2006/chart" xmlns:r="http://schemas.openxmlformats.org/officeDocument/2006/relationships" r:id="rId4"/>
            </a:graphicData>
          </a:graphic>
        </p:graphicFrame>
        <p:sp>
          <p:nvSpPr>
            <p:cNvPr id="39" name="TextBox 38">
              <a:extLst>
                <a:ext uri="{FF2B5EF4-FFF2-40B4-BE49-F238E27FC236}">
                  <a16:creationId xmlns:a16="http://schemas.microsoft.com/office/drawing/2014/main" id="{55019194-CEEB-49A2-536C-D21240D47886}"/>
                </a:ext>
              </a:extLst>
            </p:cNvPr>
            <p:cNvSpPr txBox="1"/>
            <p:nvPr/>
          </p:nvSpPr>
          <p:spPr>
            <a:xfrm>
              <a:off x="715316" y="8266123"/>
              <a:ext cx="52450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1999</a:t>
              </a:r>
            </a:p>
          </p:txBody>
        </p:sp>
      </p:grpSp>
      <p:grpSp>
        <p:nvGrpSpPr>
          <p:cNvPr id="40" name="Group 39">
            <a:extLst>
              <a:ext uri="{FF2B5EF4-FFF2-40B4-BE49-F238E27FC236}">
                <a16:creationId xmlns:a16="http://schemas.microsoft.com/office/drawing/2014/main" id="{E045C77C-2996-746E-05AB-F581212E07D3}"/>
              </a:ext>
            </a:extLst>
          </p:cNvPr>
          <p:cNvGrpSpPr/>
          <p:nvPr/>
        </p:nvGrpSpPr>
        <p:grpSpPr>
          <a:xfrm>
            <a:off x="457200" y="5667365"/>
            <a:ext cx="6875987" cy="3730993"/>
            <a:chOff x="465307" y="6601521"/>
            <a:chExt cx="6875987" cy="3016415"/>
          </a:xfrm>
        </p:grpSpPr>
        <p:grpSp>
          <p:nvGrpSpPr>
            <p:cNvPr id="41" name="Group 40">
              <a:extLst>
                <a:ext uri="{FF2B5EF4-FFF2-40B4-BE49-F238E27FC236}">
                  <a16:creationId xmlns:a16="http://schemas.microsoft.com/office/drawing/2014/main" id="{62C9B56A-893F-69DD-CCCB-29B79ACA59E8}"/>
                </a:ext>
              </a:extLst>
            </p:cNvPr>
            <p:cNvGrpSpPr/>
            <p:nvPr/>
          </p:nvGrpSpPr>
          <p:grpSpPr>
            <a:xfrm>
              <a:off x="465307" y="6601521"/>
              <a:ext cx="6841785" cy="2999678"/>
              <a:chOff x="381907" y="1377345"/>
              <a:chExt cx="6841785" cy="1888140"/>
            </a:xfrm>
          </p:grpSpPr>
          <p:sp>
            <p:nvSpPr>
              <p:cNvPr id="43" name="Rectangle 42">
                <a:extLst>
                  <a:ext uri="{FF2B5EF4-FFF2-40B4-BE49-F238E27FC236}">
                    <a16:creationId xmlns:a16="http://schemas.microsoft.com/office/drawing/2014/main" id="{CD9C24F9-20D5-A933-21C8-857B446A0A20}"/>
                  </a:ext>
                </a:extLst>
              </p:cNvPr>
              <p:cNvSpPr/>
              <p:nvPr/>
            </p:nvSpPr>
            <p:spPr>
              <a:xfrm>
                <a:off x="381907" y="1377345"/>
                <a:ext cx="6841785" cy="1888140"/>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en-US" dirty="0"/>
              </a:p>
            </p:txBody>
          </p:sp>
          <p:sp>
            <p:nvSpPr>
              <p:cNvPr id="44" name="TextBox 43">
                <a:extLst>
                  <a:ext uri="{FF2B5EF4-FFF2-40B4-BE49-F238E27FC236}">
                    <a16:creationId xmlns:a16="http://schemas.microsoft.com/office/drawing/2014/main" id="{5D25B3AC-CA47-DA2B-4FAF-BFDEC8A1C8EF}"/>
                  </a:ext>
                </a:extLst>
              </p:cNvPr>
              <p:cNvSpPr txBox="1"/>
              <p:nvPr/>
            </p:nvSpPr>
            <p:spPr>
              <a:xfrm>
                <a:off x="534625" y="1438078"/>
                <a:ext cx="6536347" cy="145297"/>
              </a:xfrm>
              <a:prstGeom prst="rect">
                <a:avLst/>
              </a:prstGeom>
              <a:noFill/>
            </p:spPr>
            <p:txBody>
              <a:bodyPr wrap="square" lIns="0" tIns="0" rIns="0" bIns="0" rtlCol="0">
                <a:spAutoFit/>
              </a:bodyPr>
              <a:lstStyle/>
              <a:p>
                <a:pPr algn="ctr">
                  <a:spcAft>
                    <a:spcPts val="500"/>
                  </a:spcAft>
                </a:pPr>
                <a:r>
                  <a:rPr lang="en-US" sz="1500" b="1" dirty="0">
                    <a:solidFill>
                      <a:schemeClr val="bg2"/>
                    </a:solidFill>
                    <a:latin typeface="Arial" panose="020B0604020202020204" pitchFamily="34" charset="0"/>
                    <a:cs typeface="Arial" panose="020B0604020202020204" pitchFamily="34" charset="0"/>
                  </a:rPr>
                  <a:t>Months’ Inventory of Homes for Sale</a:t>
                </a:r>
              </a:p>
            </p:txBody>
          </p:sp>
        </p:grpSp>
        <p:sp>
          <p:nvSpPr>
            <p:cNvPr id="42" name="TextBox 41">
              <a:extLst>
                <a:ext uri="{FF2B5EF4-FFF2-40B4-BE49-F238E27FC236}">
                  <a16:creationId xmlns:a16="http://schemas.microsoft.com/office/drawing/2014/main" id="{11254B78-8396-A82B-D4F9-259D48FF20AD}"/>
                </a:ext>
              </a:extLst>
            </p:cNvPr>
            <p:cNvSpPr txBox="1"/>
            <p:nvPr/>
          </p:nvSpPr>
          <p:spPr>
            <a:xfrm>
              <a:off x="6369553" y="9364020"/>
              <a:ext cx="971741" cy="253916"/>
            </a:xfrm>
            <a:prstGeom prst="rect">
              <a:avLst/>
            </a:prstGeom>
            <a:noFill/>
          </p:spPr>
          <p:txBody>
            <a:bodyPr wrap="none" rtlCol="0">
              <a:spAutoFit/>
            </a:bodyPr>
            <a:lstStyle/>
            <a:p>
              <a:pPr algn="r"/>
              <a:r>
                <a:rPr lang="en-US" sz="1050" dirty="0">
                  <a:solidFill>
                    <a:schemeClr val="bg2">
                      <a:lumMod val="60000"/>
                      <a:lumOff val="40000"/>
                    </a:schemeClr>
                  </a:solidFill>
                </a:rPr>
                <a:t>Source: NAR</a:t>
              </a:r>
            </a:p>
          </p:txBody>
        </p:sp>
      </p:grpSp>
    </p:spTree>
    <p:extLst>
      <p:ext uri="{BB962C8B-B14F-4D97-AF65-F5344CB8AC3E}">
        <p14:creationId xmlns:p14="http://schemas.microsoft.com/office/powerpoint/2010/main" val="1466424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5BB7A08-4616-B785-72A1-86598D08040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p:blipFill>
        <p:spPr bwMode="auto">
          <a:xfrm>
            <a:off x="0" y="0"/>
            <a:ext cx="7772400" cy="3953910"/>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3">
            <a:extLst>
              <a:ext uri="{FF2B5EF4-FFF2-40B4-BE49-F238E27FC236}">
                <a16:creationId xmlns:a16="http://schemas.microsoft.com/office/drawing/2014/main" id="{58226C4D-96EC-C348-9451-E15F45B52F37}"/>
              </a:ext>
            </a:extLst>
          </p:cNvPr>
          <p:cNvSpPr>
            <a:spLocks noGrp="1"/>
          </p:cNvSpPr>
          <p:nvPr>
            <p:ph type="sldNum" sz="quarter" idx="12"/>
          </p:nvPr>
        </p:nvSpPr>
        <p:spPr/>
        <p:txBody>
          <a:bodyPr/>
          <a:lstStyle/>
          <a:p>
            <a:fld id="{D9C681BF-E0B0-FE40-97D6-3440D5EE15D9}" type="slidenum">
              <a:rPr lang="en-US" smtClean="0"/>
              <a:pPr/>
              <a:t>4</a:t>
            </a:fld>
            <a:endParaRPr lang="en-US" dirty="0"/>
          </a:p>
        </p:txBody>
      </p:sp>
      <p:graphicFrame>
        <p:nvGraphicFramePr>
          <p:cNvPr id="10" name="Table 10">
            <a:extLst>
              <a:ext uri="{FF2B5EF4-FFF2-40B4-BE49-F238E27FC236}">
                <a16:creationId xmlns:a16="http://schemas.microsoft.com/office/drawing/2014/main" id="{4E9B66C5-E021-D04F-B4D6-ADA2D485F08A}"/>
              </a:ext>
            </a:extLst>
          </p:cNvPr>
          <p:cNvGraphicFramePr>
            <a:graphicFrameLocks noGrp="1"/>
          </p:cNvGraphicFramePr>
          <p:nvPr>
            <p:extLst>
              <p:ext uri="{D42A27DB-BD31-4B8C-83A1-F6EECF244321}">
                <p14:modId xmlns:p14="http://schemas.microsoft.com/office/powerpoint/2010/main" val="4086929220"/>
              </p:ext>
            </p:extLst>
          </p:nvPr>
        </p:nvGraphicFramePr>
        <p:xfrm>
          <a:off x="472190" y="8658760"/>
          <a:ext cx="6858000" cy="750697"/>
        </p:xfrm>
        <a:graphic>
          <a:graphicData uri="http://schemas.openxmlformats.org/drawingml/2006/table">
            <a:tbl>
              <a:tblPr firstRow="1" bandRow="1">
                <a:tableStyleId>{5C22544A-7EE6-4342-B048-85BDC9FD1C3A}</a:tableStyleId>
              </a:tblPr>
              <a:tblGrid>
                <a:gridCol w="6858000">
                  <a:extLst>
                    <a:ext uri="{9D8B030D-6E8A-4147-A177-3AD203B41FA5}">
                      <a16:colId xmlns:a16="http://schemas.microsoft.com/office/drawing/2014/main" val="1303912461"/>
                    </a:ext>
                  </a:extLst>
                </a:gridCol>
              </a:tblGrid>
              <a:tr h="477207">
                <a:tc>
                  <a:txBody>
                    <a:bodyPr/>
                    <a:lstStyle/>
                    <a:p>
                      <a:pPr>
                        <a:lnSpc>
                          <a:spcPct val="110000"/>
                        </a:lnSpc>
                        <a:spcAft>
                          <a:spcPts val="500"/>
                        </a:spcAft>
                      </a:pPr>
                      <a:r>
                        <a:rPr lang="en-US" sz="1500" dirty="0">
                          <a:solidFill>
                            <a:schemeClr val="accent2"/>
                          </a:solidFill>
                        </a:rPr>
                        <a:t>Bottom Line</a:t>
                      </a:r>
                    </a:p>
                    <a:p>
                      <a:pPr marL="0" marR="0" indent="0" algn="l" rtl="0" eaLnBrk="1" fontAlgn="auto" latinLnBrk="0" hangingPunct="1">
                        <a:lnSpc>
                          <a:spcPct val="110000"/>
                        </a:lnSpc>
                        <a:spcBef>
                          <a:spcPts val="0"/>
                        </a:spcBef>
                        <a:spcAft>
                          <a:spcPts val="500"/>
                        </a:spcAft>
                        <a:buClrTx/>
                        <a:buSzTx/>
                        <a:buFontTx/>
                        <a:buNone/>
                      </a:pPr>
                      <a:r>
                        <a:rPr lang="en-US" sz="1350" b="0" i="1" dirty="0">
                          <a:solidFill>
                            <a:schemeClr val="bg2"/>
                          </a:solidFill>
                          <a:latin typeface="Georgia"/>
                        </a:rPr>
                        <a:t>If you’re thinking about selling your house this summer, let’s connect so you have the expert insights you need to make the best possible move today. </a:t>
                      </a:r>
                    </a:p>
                  </a:txBody>
                  <a:tcPr marL="182880" marR="0" marT="0" marB="0">
                    <a:lnL w="28575" cap="flat" cmpd="sng" algn="ctr">
                      <a:solidFill>
                        <a:schemeClr val="accent2"/>
                      </a:solidFill>
                      <a:prstDash val="sysDot"/>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7170411"/>
                  </a:ext>
                </a:extLst>
              </a:tr>
            </a:tbl>
          </a:graphicData>
        </a:graphic>
      </p:graphicFrame>
      <p:sp>
        <p:nvSpPr>
          <p:cNvPr id="2" name="Rectangle 1">
            <a:extLst>
              <a:ext uri="{FF2B5EF4-FFF2-40B4-BE49-F238E27FC236}">
                <a16:creationId xmlns:a16="http://schemas.microsoft.com/office/drawing/2014/main" id="{FABAC463-273B-A442-94C3-CF1E717A5588}"/>
              </a:ext>
            </a:extLst>
          </p:cNvPr>
          <p:cNvSpPr/>
          <p:nvPr/>
        </p:nvSpPr>
        <p:spPr>
          <a:xfrm>
            <a:off x="370535" y="4210633"/>
            <a:ext cx="7086333" cy="4191340"/>
          </a:xfrm>
          <a:prstGeom prst="rect">
            <a:avLst/>
          </a:prstGeom>
        </p:spPr>
        <p:txBody>
          <a:bodyPr wrap="square" lIns="91440" tIns="45720" rIns="91440" bIns="45720" anchor="t">
            <a:spAutoFit/>
          </a:bodyPr>
          <a:lstStyle/>
          <a:p>
            <a:pPr>
              <a:lnSpc>
                <a:spcPct val="113000"/>
              </a:lnSpc>
              <a:spcAft>
                <a:spcPts val="1000"/>
              </a:spcAft>
            </a:pPr>
            <a:r>
              <a:rPr lang="en-US" sz="1500" b="1" dirty="0">
                <a:solidFill>
                  <a:schemeClr val="tx2"/>
                </a:solidFill>
              </a:rPr>
              <a:t>2.  Are Buyers Still Out There?</a:t>
            </a:r>
          </a:p>
          <a:p>
            <a:pPr>
              <a:lnSpc>
                <a:spcPct val="113000"/>
              </a:lnSpc>
              <a:spcAft>
                <a:spcPts val="1000"/>
              </a:spcAft>
            </a:pPr>
            <a:r>
              <a:rPr lang="en-US" sz="1250" dirty="0"/>
              <a:t>If you’re thinking of selling your house but worry people aren’t buying homes with mortgage rates higher than they were during the pandemic, you should know that isn’t the case for everyone. Lawrence Yun, Chief Economist at the </a:t>
            </a:r>
            <a:r>
              <a:rPr lang="en-US" sz="1250" i="1" dirty="0"/>
              <a:t>National Association of Realtors</a:t>
            </a:r>
            <a:r>
              <a:rPr lang="en-US" sz="1250" dirty="0"/>
              <a:t> (NAR), explains:</a:t>
            </a:r>
          </a:p>
          <a:p>
            <a:pPr lvl="1">
              <a:lnSpc>
                <a:spcPct val="113000"/>
              </a:lnSpc>
              <a:spcAft>
                <a:spcPts val="1000"/>
              </a:spcAft>
            </a:pPr>
            <a:r>
              <a:rPr lang="en-US" sz="1250" i="1" dirty="0">
                <a:solidFill>
                  <a:schemeClr val="tx1">
                    <a:lumMod val="65000"/>
                    <a:lumOff val="35000"/>
                  </a:schemeClr>
                </a:solidFill>
              </a:rPr>
              <a:t>“Inventory levels are still at historic lows. Consequently, multiple offers are returning on a good number of properties.”</a:t>
            </a:r>
            <a:endParaRPr lang="en-US" sz="1250" dirty="0"/>
          </a:p>
          <a:p>
            <a:pPr>
              <a:lnSpc>
                <a:spcPct val="113000"/>
              </a:lnSpc>
              <a:spcAft>
                <a:spcPts val="1000"/>
              </a:spcAft>
            </a:pPr>
            <a:r>
              <a:rPr lang="en-US" sz="1250" dirty="0"/>
              <a:t>There are more buyers out there than there are available homes on the market. And your house may be just what they’re looking for.</a:t>
            </a:r>
          </a:p>
          <a:p>
            <a:pPr>
              <a:lnSpc>
                <a:spcPct val="113000"/>
              </a:lnSpc>
              <a:spcAft>
                <a:spcPts val="1000"/>
              </a:spcAft>
            </a:pPr>
            <a:r>
              <a:rPr lang="en-US" sz="1500" b="1" dirty="0">
                <a:solidFill>
                  <a:schemeClr val="tx2"/>
                </a:solidFill>
              </a:rPr>
              <a:t>3.  Can I Still Get a Good Price for My House?</a:t>
            </a:r>
          </a:p>
          <a:p>
            <a:pPr>
              <a:lnSpc>
                <a:spcPct val="113000"/>
              </a:lnSpc>
              <a:spcAft>
                <a:spcPts val="1000"/>
              </a:spcAft>
            </a:pPr>
            <a:r>
              <a:rPr lang="en-US" sz="1250" dirty="0"/>
              <a:t>Nationally, home prices have come down a bit since their peak last summer, but recent data shows that home prices appear to have bottomed out and are now on the rise again in much of the country. And while prices vary by market, experts at the national level project they’ll rise and return to more normal, pre-pandemic levels of appreciation – around 4% per year – after 2023. </a:t>
            </a:r>
          </a:p>
          <a:p>
            <a:pPr>
              <a:lnSpc>
                <a:spcPct val="113000"/>
              </a:lnSpc>
              <a:spcAft>
                <a:spcPts val="1000"/>
              </a:spcAft>
            </a:pPr>
            <a:r>
              <a:rPr lang="en-US" sz="1250" dirty="0"/>
              <a:t>So, even though the average home isn’t growing in value as fast as it did a year ago, </a:t>
            </a:r>
            <a:r>
              <a:rPr lang="en-US" sz="1250" b="1" dirty="0"/>
              <a:t>you can still sell with confidence this season</a:t>
            </a:r>
            <a:r>
              <a:rPr lang="en-US" sz="1250" dirty="0"/>
              <a:t>.</a:t>
            </a:r>
          </a:p>
        </p:txBody>
      </p:sp>
      <p:sp>
        <p:nvSpPr>
          <p:cNvPr id="7" name="Rectangle 6">
            <a:extLst>
              <a:ext uri="{FF2B5EF4-FFF2-40B4-BE49-F238E27FC236}">
                <a16:creationId xmlns:a16="http://schemas.microsoft.com/office/drawing/2014/main" id="{E3BB5FC3-A91A-5246-A41B-1D873DD1D30D}"/>
              </a:ext>
            </a:extLst>
          </p:cNvPr>
          <p:cNvSpPr/>
          <p:nvPr/>
        </p:nvSpPr>
        <p:spPr>
          <a:xfrm>
            <a:off x="3756906" y="155144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Tree>
    <p:extLst>
      <p:ext uri="{BB962C8B-B14F-4D97-AF65-F5344CB8AC3E}">
        <p14:creationId xmlns:p14="http://schemas.microsoft.com/office/powerpoint/2010/main" val="3783258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D45BBFE-DC16-13F0-B41B-0F70940060F2}"/>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0"/>
            <a:ext cx="7772400" cy="10058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A656D45-E8AF-9B4C-BA57-F6B43353B815}"/>
              </a:ext>
            </a:extLst>
          </p:cNvPr>
          <p:cNvSpPr/>
          <p:nvPr/>
        </p:nvSpPr>
        <p:spPr>
          <a:xfrm>
            <a:off x="457200" y="6554212"/>
            <a:ext cx="6858000" cy="3046988"/>
          </a:xfrm>
          <a:prstGeom prst="rect">
            <a:avLst/>
          </a:prstGeom>
          <a:solidFill>
            <a:srgbClr val="00AEE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0" tIns="640080" rIns="457200" bIns="457200" rtlCol="0" anchor="t" anchorCtr="0">
            <a:spAutoFit/>
          </a:bodyPr>
          <a:lstStyle/>
          <a:p>
            <a:r>
              <a:rPr lang="en-US" sz="2400" i="1" dirty="0">
                <a:solidFill>
                  <a:schemeClr val="bg1"/>
                </a:solidFill>
                <a:latin typeface="Georgia"/>
              </a:rPr>
              <a:t>Housing markets have cooled slightly, but demand hasn’t disappeared, and in many places remains strong largely due to the shortage of homes on the market.</a:t>
            </a:r>
          </a:p>
          <a:p>
            <a:endParaRPr lang="en-US" sz="1600" i="1" dirty="0">
              <a:solidFill>
                <a:schemeClr val="bg1"/>
              </a:solidFill>
              <a:cs typeface="Arial"/>
            </a:endParaRPr>
          </a:p>
          <a:p>
            <a:pPr>
              <a:spcAft>
                <a:spcPts val="2000"/>
              </a:spcAft>
            </a:pPr>
            <a:r>
              <a:rPr lang="en-US" sz="1400" i="1" dirty="0">
                <a:solidFill>
                  <a:schemeClr val="bg1"/>
                </a:solidFill>
                <a:cs typeface="Arial"/>
              </a:rPr>
              <a:t>- U.S. News</a:t>
            </a:r>
          </a:p>
        </p:txBody>
      </p:sp>
      <p:pic>
        <p:nvPicPr>
          <p:cNvPr id="8" name="Picture 7">
            <a:extLst>
              <a:ext uri="{FF2B5EF4-FFF2-40B4-BE49-F238E27FC236}">
                <a16:creationId xmlns:a16="http://schemas.microsoft.com/office/drawing/2014/main" id="{50110E15-5908-8349-B27C-B2A63146B9EE}"/>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515159" y="6189047"/>
            <a:ext cx="742082" cy="743154"/>
          </a:xfrm>
          <a:prstGeom prst="rect">
            <a:avLst/>
          </a:prstGeom>
        </p:spPr>
      </p:pic>
      <p:sp>
        <p:nvSpPr>
          <p:cNvPr id="4" name="Slide Number Placeholder 13">
            <a:extLst>
              <a:ext uri="{FF2B5EF4-FFF2-40B4-BE49-F238E27FC236}">
                <a16:creationId xmlns:a16="http://schemas.microsoft.com/office/drawing/2014/main" id="{E74A9A17-9C0F-6F28-A0DC-06B6DAEEA721}"/>
              </a:ext>
            </a:extLst>
          </p:cNvPr>
          <p:cNvSpPr>
            <a:spLocks noGrp="1"/>
          </p:cNvSpPr>
          <p:nvPr>
            <p:ph type="sldNum" sz="quarter" idx="12"/>
          </p:nvPr>
        </p:nvSpPr>
        <p:spPr>
          <a:xfrm>
            <a:off x="3443991" y="9372600"/>
            <a:ext cx="884419" cy="685801"/>
          </a:xfrm>
        </p:spPr>
        <p:txBody>
          <a:bodyPr/>
          <a:lstStyle/>
          <a:p>
            <a:fld id="{D9C681BF-E0B0-FE40-97D6-3440D5EE15D9}" type="slidenum">
              <a:rPr lang="en-US" smtClean="0"/>
              <a:pPr/>
              <a:t>5</a:t>
            </a:fld>
            <a:endParaRPr lang="en-US" dirty="0"/>
          </a:p>
        </p:txBody>
      </p:sp>
    </p:spTree>
    <p:extLst>
      <p:ext uri="{BB962C8B-B14F-4D97-AF65-F5344CB8AC3E}">
        <p14:creationId xmlns:p14="http://schemas.microsoft.com/office/powerpoint/2010/main" val="958016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9D106953-6301-7ACF-54CE-C1B0B1B808C3}"/>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 y="1"/>
            <a:ext cx="7772400" cy="31732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C6D895E-D872-A649-8D1F-2C10CFF35718}"/>
              </a:ext>
            </a:extLst>
          </p:cNvPr>
          <p:cNvSpPr txBox="1"/>
          <p:nvPr/>
        </p:nvSpPr>
        <p:spPr>
          <a:xfrm>
            <a:off x="448423" y="3169348"/>
            <a:ext cx="6892178" cy="1643221"/>
          </a:xfrm>
          <a:prstGeom prst="rect">
            <a:avLst/>
          </a:prstGeom>
          <a:noFill/>
        </p:spPr>
        <p:txBody>
          <a:bodyPr wrap="square" lIns="0" tIns="320040" rIns="0" bIns="0" rtlCol="0" anchor="t">
            <a:noAutofit/>
          </a:bodyPr>
          <a:lstStyle/>
          <a:p>
            <a:pPr>
              <a:lnSpc>
                <a:spcPct val="114000"/>
              </a:lnSpc>
              <a:spcAft>
                <a:spcPts val="1000"/>
              </a:spcAft>
            </a:pPr>
            <a:r>
              <a:rPr lang="en-US" sz="1500" i="1" dirty="0">
                <a:solidFill>
                  <a:schemeClr val="bg2"/>
                </a:solidFill>
                <a:latin typeface="Georgia"/>
              </a:rPr>
              <a:t>Thinking about selling your house? If you’ve been waiting for the right time, it could be now while the supply of homes for sale is so low.</a:t>
            </a:r>
          </a:p>
        </p:txBody>
      </p:sp>
      <p:sp>
        <p:nvSpPr>
          <p:cNvPr id="6" name="TextBox 5">
            <a:extLst>
              <a:ext uri="{FF2B5EF4-FFF2-40B4-BE49-F238E27FC236}">
                <a16:creationId xmlns:a16="http://schemas.microsoft.com/office/drawing/2014/main" id="{ADF4D003-23B3-2245-A0FC-3101599455D8}"/>
              </a:ext>
            </a:extLst>
          </p:cNvPr>
          <p:cNvSpPr txBox="1"/>
          <p:nvPr/>
        </p:nvSpPr>
        <p:spPr>
          <a:xfrm>
            <a:off x="444499" y="3936369"/>
            <a:ext cx="6960819" cy="1014917"/>
          </a:xfrm>
          <a:prstGeom prst="rect">
            <a:avLst/>
          </a:prstGeom>
          <a:noFill/>
        </p:spPr>
        <p:txBody>
          <a:bodyPr wrap="square" lIns="0" tIns="320040" rIns="0" bIns="0" numCol="1" spcCol="457200" rtlCol="0" anchor="t">
            <a:noAutofit/>
          </a:bodyPr>
          <a:lstStyle/>
          <a:p>
            <a:pPr marL="0" marR="0">
              <a:lnSpc>
                <a:spcPct val="112000"/>
              </a:lnSpc>
              <a:spcBef>
                <a:spcPts val="0"/>
              </a:spcBef>
              <a:spcAft>
                <a:spcPts val="1000"/>
              </a:spcAft>
            </a:pPr>
            <a:r>
              <a:rPr lang="en-US" sz="1250" dirty="0">
                <a:ea typeface="Calibri" panose="020F0502020204030204" pitchFamily="34" charset="0"/>
                <a:cs typeface="Times New Roman" panose="02020603050405020304" pitchFamily="18" charset="0"/>
              </a:rPr>
              <a:t>The </a:t>
            </a:r>
            <a:r>
              <a:rPr lang="en-US" sz="1250" i="1" dirty="0">
                <a:ea typeface="Calibri" panose="020F0502020204030204" pitchFamily="34" charset="0"/>
                <a:cs typeface="Times New Roman" panose="02020603050405020304" pitchFamily="18" charset="0"/>
              </a:rPr>
              <a:t>National Association of Realtors </a:t>
            </a:r>
            <a:r>
              <a:rPr lang="en-US" sz="1250" dirty="0">
                <a:ea typeface="Calibri" panose="020F0502020204030204" pitchFamily="34" charset="0"/>
                <a:cs typeface="Times New Roman" panose="02020603050405020304" pitchFamily="18" charset="0"/>
              </a:rPr>
              <a:t>(NAR) confirms today’s housing inventory is low by looking at the months’ supply of homes on the market. Months’ supply means the number of months it would take the current inventory of homes on the market to sell at the current sales pace. In a balanced market, about a six-month supply is needed. Anything lower is a sellers’ market. And today, the number is much lower.</a:t>
            </a:r>
            <a:endParaRPr lang="en-US" sz="1250" dirty="0">
              <a:effectLst/>
              <a:ea typeface="Calibri" panose="020F0502020204030204" pitchFamily="34" charset="0"/>
              <a:cs typeface="Times New Roman" panose="02020603050405020304" pitchFamily="18" charset="0"/>
            </a:endParaRPr>
          </a:p>
          <a:p>
            <a:pPr marL="19050" indent="-19050" fontAlgn="base">
              <a:lnSpc>
                <a:spcPct val="112000"/>
              </a:lnSpc>
              <a:spcAft>
                <a:spcPts val="1000"/>
              </a:spcAft>
            </a:pPr>
            <a:r>
              <a:rPr lang="en-US" sz="1400" b="1" dirty="0">
                <a:solidFill>
                  <a:srgbClr val="00B0F0"/>
                </a:solidFill>
                <a:latin typeface="Arial" panose="020B0604020202020204" pitchFamily="34" charset="0"/>
                <a:cs typeface="Arial" panose="020B0604020202020204" pitchFamily="34" charset="0"/>
              </a:rPr>
              <a:t>Why Does Low Inventory Make It a Good Time To Sell?</a:t>
            </a:r>
          </a:p>
          <a:p>
            <a:pPr marL="19050" indent="-19050" fontAlgn="base">
              <a:lnSpc>
                <a:spcPct val="112000"/>
              </a:lnSpc>
              <a:spcAft>
                <a:spcPts val="1000"/>
              </a:spcAft>
            </a:pPr>
            <a:r>
              <a:rPr lang="en-US" sz="1250" b="0" i="0" dirty="0">
                <a:effectLst/>
              </a:rPr>
              <a:t>The less inventory there is on the market when you </a:t>
            </a:r>
            <a:r>
              <a:rPr lang="en-US" sz="1250" b="0" i="0" u="none" strike="noStrike" dirty="0">
                <a:effectLst/>
              </a:rPr>
              <a:t>sell</a:t>
            </a:r>
            <a:r>
              <a:rPr lang="en-US" sz="1250" b="0" i="0" dirty="0">
                <a:effectLst/>
              </a:rPr>
              <a:t>, the less competition you’re likely to face from other sellers. That means your house will get more attention from the buyers looking for a home </a:t>
            </a:r>
            <a:r>
              <a:rPr lang="en-US" sz="1250" dirty="0"/>
              <a:t>this summer. </a:t>
            </a:r>
            <a:r>
              <a:rPr lang="en-US" sz="1250" b="0" i="0" dirty="0">
                <a:effectLst/>
              </a:rPr>
              <a:t>And since there are significantly more buyers in the market than there are homes for sale, you could even receive more than one offer on your house</a:t>
            </a:r>
            <a:r>
              <a:rPr lang="en-US" sz="1250" dirty="0"/>
              <a:t> </a:t>
            </a:r>
            <a:r>
              <a:rPr lang="en-US" sz="1250" b="0" i="0" dirty="0">
                <a:effectLst/>
              </a:rPr>
              <a:t>(</a:t>
            </a:r>
            <a:r>
              <a:rPr lang="en-US" sz="1250" b="0" i="1" dirty="0">
                <a:effectLst/>
              </a:rPr>
              <a:t>see graph below</a:t>
            </a:r>
            <a:r>
              <a:rPr lang="en-US" sz="1250" b="0" i="0" dirty="0">
                <a:effectLst/>
              </a:rPr>
              <a:t>):</a:t>
            </a:r>
            <a:endParaRPr lang="en-US" sz="1250" b="1" dirty="0">
              <a:cs typeface="Arial" panose="020B0604020202020204" pitchFamily="34" charset="0"/>
            </a:endParaRPr>
          </a:p>
        </p:txBody>
      </p:sp>
      <p:sp>
        <p:nvSpPr>
          <p:cNvPr id="2" name="Rectangle 1">
            <a:extLst>
              <a:ext uri="{FF2B5EF4-FFF2-40B4-BE49-F238E27FC236}">
                <a16:creationId xmlns:a16="http://schemas.microsoft.com/office/drawing/2014/main" id="{AC56A208-F3F0-5B4B-A446-B8CC9C9995BA}"/>
              </a:ext>
            </a:extLst>
          </p:cNvPr>
          <p:cNvSpPr/>
          <p:nvPr/>
        </p:nvSpPr>
        <p:spPr>
          <a:xfrm>
            <a:off x="3765013" y="503591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10" name="Rectangle 9">
            <a:extLst>
              <a:ext uri="{FF2B5EF4-FFF2-40B4-BE49-F238E27FC236}">
                <a16:creationId xmlns:a16="http://schemas.microsoft.com/office/drawing/2014/main" id="{2786AC61-04B3-D240-85BD-DEB33C269F21}"/>
              </a:ext>
            </a:extLst>
          </p:cNvPr>
          <p:cNvSpPr/>
          <p:nvPr/>
        </p:nvSpPr>
        <p:spPr>
          <a:xfrm>
            <a:off x="3765013" y="5275027"/>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15" name="Rectangle 14">
            <a:extLst>
              <a:ext uri="{FF2B5EF4-FFF2-40B4-BE49-F238E27FC236}">
                <a16:creationId xmlns:a16="http://schemas.microsoft.com/office/drawing/2014/main" id="{94C2442E-4B2A-1F43-95BD-A7DE6CBAAF46}"/>
              </a:ext>
            </a:extLst>
          </p:cNvPr>
          <p:cNvSpPr/>
          <p:nvPr/>
        </p:nvSpPr>
        <p:spPr>
          <a:xfrm>
            <a:off x="3773121" y="5442968"/>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4" name="Rectangle 3">
            <a:extLst>
              <a:ext uri="{FF2B5EF4-FFF2-40B4-BE49-F238E27FC236}">
                <a16:creationId xmlns:a16="http://schemas.microsoft.com/office/drawing/2014/main" id="{328D685E-1A29-56B8-B25B-397F8D5ABDDA}"/>
              </a:ext>
            </a:extLst>
          </p:cNvPr>
          <p:cNvSpPr/>
          <p:nvPr/>
        </p:nvSpPr>
        <p:spPr>
          <a:xfrm>
            <a:off x="-1" y="2219191"/>
            <a:ext cx="7772400" cy="954107"/>
          </a:xfrm>
          <a:prstGeom prst="rect">
            <a:avLst/>
          </a:prstGeom>
          <a:solidFill>
            <a:srgbClr val="00AEE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02920" tIns="228600" rIns="502920" bIns="228600" rtlCol="0" anchor="b" anchorCtr="0">
            <a:spAutoFit/>
          </a:bodyPr>
          <a:lstStyle/>
          <a:p>
            <a:pPr lvl="0">
              <a:spcAft>
                <a:spcPts val="1000"/>
              </a:spcAft>
            </a:pPr>
            <a:r>
              <a:rPr lang="en-US" sz="3200" dirty="0">
                <a:solidFill>
                  <a:srgbClr val="FFFFFF"/>
                </a:solidFill>
              </a:rPr>
              <a:t>The Big Advantage If You Sell Now</a:t>
            </a:r>
          </a:p>
        </p:txBody>
      </p:sp>
      <p:grpSp>
        <p:nvGrpSpPr>
          <p:cNvPr id="8" name="Group 7">
            <a:extLst>
              <a:ext uri="{FF2B5EF4-FFF2-40B4-BE49-F238E27FC236}">
                <a16:creationId xmlns:a16="http://schemas.microsoft.com/office/drawing/2014/main" id="{3A4F8AB0-8643-63D9-E440-98D7B288D9BE}"/>
              </a:ext>
            </a:extLst>
          </p:cNvPr>
          <p:cNvGrpSpPr/>
          <p:nvPr/>
        </p:nvGrpSpPr>
        <p:grpSpPr>
          <a:xfrm>
            <a:off x="376377" y="6834972"/>
            <a:ext cx="6968843" cy="2550327"/>
            <a:chOff x="4758544" y="3670569"/>
            <a:chExt cx="6968843" cy="2550327"/>
          </a:xfrm>
        </p:grpSpPr>
        <p:graphicFrame>
          <p:nvGraphicFramePr>
            <p:cNvPr id="12" name="Chart 11">
              <a:extLst>
                <a:ext uri="{FF2B5EF4-FFF2-40B4-BE49-F238E27FC236}">
                  <a16:creationId xmlns:a16="http://schemas.microsoft.com/office/drawing/2014/main" id="{AE2B820B-3F31-F7EC-D5C8-7BA57046762E}"/>
                </a:ext>
              </a:extLst>
            </p:cNvPr>
            <p:cNvGraphicFramePr/>
            <p:nvPr>
              <p:extLst>
                <p:ext uri="{D42A27DB-BD31-4B8C-83A1-F6EECF244321}">
                  <p14:modId xmlns:p14="http://schemas.microsoft.com/office/powerpoint/2010/main" val="3838872316"/>
                </p:ext>
              </p:extLst>
            </p:nvPr>
          </p:nvGraphicFramePr>
          <p:xfrm>
            <a:off x="4758544" y="4118636"/>
            <a:ext cx="6756521" cy="1918019"/>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B9DB3224-D0CA-8C1D-D719-F89E736F2C02}"/>
                </a:ext>
              </a:extLst>
            </p:cNvPr>
            <p:cNvSpPr txBox="1"/>
            <p:nvPr/>
          </p:nvSpPr>
          <p:spPr>
            <a:xfrm>
              <a:off x="10921347" y="4499992"/>
              <a:ext cx="686574" cy="46166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a:rPr>
                <a:t>3.1</a:t>
              </a:r>
              <a:endParaRPr kumimoji="0" lang="en-US" sz="1200" b="1" i="0" u="none" strike="noStrike" kern="1200" cap="none" spc="0" normalizeH="0" baseline="0" noProof="0" dirty="0">
                <a:ln>
                  <a:noFill/>
                </a:ln>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a:ea typeface="+mn-ea"/>
                  <a:cs typeface="+mn-cs"/>
                </a:rPr>
                <a:t>Offers</a:t>
              </a:r>
            </a:p>
          </p:txBody>
        </p:sp>
        <p:grpSp>
          <p:nvGrpSpPr>
            <p:cNvPr id="20" name="Group 19">
              <a:extLst>
                <a:ext uri="{FF2B5EF4-FFF2-40B4-BE49-F238E27FC236}">
                  <a16:creationId xmlns:a16="http://schemas.microsoft.com/office/drawing/2014/main" id="{281281FE-3048-99E5-4872-1A666362E751}"/>
                </a:ext>
              </a:extLst>
            </p:cNvPr>
            <p:cNvGrpSpPr/>
            <p:nvPr/>
          </p:nvGrpSpPr>
          <p:grpSpPr>
            <a:xfrm>
              <a:off x="4851400" y="3670569"/>
              <a:ext cx="6875987" cy="2550327"/>
              <a:chOff x="465307" y="6880588"/>
              <a:chExt cx="6875987" cy="2737348"/>
            </a:xfrm>
          </p:grpSpPr>
          <p:grpSp>
            <p:nvGrpSpPr>
              <p:cNvPr id="21" name="Group 20">
                <a:extLst>
                  <a:ext uri="{FF2B5EF4-FFF2-40B4-BE49-F238E27FC236}">
                    <a16:creationId xmlns:a16="http://schemas.microsoft.com/office/drawing/2014/main" id="{34AF7700-496D-4809-D88C-7B87541D867F}"/>
                  </a:ext>
                </a:extLst>
              </p:cNvPr>
              <p:cNvGrpSpPr/>
              <p:nvPr/>
            </p:nvGrpSpPr>
            <p:grpSpPr>
              <a:xfrm>
                <a:off x="465307" y="6880588"/>
                <a:ext cx="6841785" cy="2720611"/>
                <a:chOff x="381907" y="1553003"/>
                <a:chExt cx="6841785" cy="1712482"/>
              </a:xfrm>
            </p:grpSpPr>
            <p:sp>
              <p:nvSpPr>
                <p:cNvPr id="23" name="Rectangle 22">
                  <a:extLst>
                    <a:ext uri="{FF2B5EF4-FFF2-40B4-BE49-F238E27FC236}">
                      <a16:creationId xmlns:a16="http://schemas.microsoft.com/office/drawing/2014/main" id="{219C6881-F431-23EB-AB44-3A7155E7557B}"/>
                    </a:ext>
                  </a:extLst>
                </p:cNvPr>
                <p:cNvSpPr/>
                <p:nvPr/>
              </p:nvSpPr>
              <p:spPr>
                <a:xfrm>
                  <a:off x="381907" y="1553003"/>
                  <a:ext cx="6841785" cy="1712482"/>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en-US" dirty="0"/>
                </a:p>
              </p:txBody>
            </p:sp>
            <p:sp>
              <p:nvSpPr>
                <p:cNvPr id="24" name="TextBox 23">
                  <a:extLst>
                    <a:ext uri="{FF2B5EF4-FFF2-40B4-BE49-F238E27FC236}">
                      <a16:creationId xmlns:a16="http://schemas.microsoft.com/office/drawing/2014/main" id="{411A8AF1-A23A-0843-E855-C8E3302E3D9A}"/>
                    </a:ext>
                  </a:extLst>
                </p:cNvPr>
                <p:cNvSpPr txBox="1"/>
                <p:nvPr/>
              </p:nvSpPr>
              <p:spPr>
                <a:xfrm>
                  <a:off x="530700" y="1609427"/>
                  <a:ext cx="6536347" cy="117469"/>
                </a:xfrm>
                <a:prstGeom prst="rect">
                  <a:avLst/>
                </a:prstGeom>
                <a:noFill/>
              </p:spPr>
              <p:txBody>
                <a:bodyPr wrap="square" lIns="0" tIns="0" rIns="0" bIns="0" rtlCol="0">
                  <a:spAutoFit/>
                </a:bodyPr>
                <a:lstStyle/>
                <a:p>
                  <a:pPr algn="ctr">
                    <a:spcAft>
                      <a:spcPts val="500"/>
                    </a:spcAft>
                  </a:pPr>
                  <a:r>
                    <a:rPr lang="en-US" sz="1500" b="1" dirty="0">
                      <a:solidFill>
                        <a:schemeClr val="bg2"/>
                      </a:solidFill>
                      <a:latin typeface="Arial" panose="020B0604020202020204" pitchFamily="34" charset="0"/>
                      <a:cs typeface="Arial" panose="020B0604020202020204" pitchFamily="34" charset="0"/>
                    </a:rPr>
                    <a:t>Average Number of Offers Received on the Most Recent Closed Sale</a:t>
                  </a:r>
                </a:p>
              </p:txBody>
            </p:sp>
          </p:grpSp>
          <p:sp>
            <p:nvSpPr>
              <p:cNvPr id="22" name="TextBox 21">
                <a:extLst>
                  <a:ext uri="{FF2B5EF4-FFF2-40B4-BE49-F238E27FC236}">
                    <a16:creationId xmlns:a16="http://schemas.microsoft.com/office/drawing/2014/main" id="{F41D9D72-527B-B8FE-5163-4834B2AAEE90}"/>
                  </a:ext>
                </a:extLst>
              </p:cNvPr>
              <p:cNvSpPr txBox="1"/>
              <p:nvPr/>
            </p:nvSpPr>
            <p:spPr>
              <a:xfrm>
                <a:off x="6369553" y="9364020"/>
                <a:ext cx="971741" cy="253916"/>
              </a:xfrm>
              <a:prstGeom prst="rect">
                <a:avLst/>
              </a:prstGeom>
              <a:noFill/>
            </p:spPr>
            <p:txBody>
              <a:bodyPr wrap="none" rtlCol="0">
                <a:spAutoFit/>
              </a:bodyPr>
              <a:lstStyle/>
              <a:p>
                <a:pPr algn="r"/>
                <a:r>
                  <a:rPr lang="en-US" sz="1050" dirty="0">
                    <a:solidFill>
                      <a:schemeClr val="bg2">
                        <a:lumMod val="60000"/>
                        <a:lumOff val="40000"/>
                      </a:schemeClr>
                    </a:solidFill>
                  </a:rPr>
                  <a:t>Source: NAR</a:t>
                </a:r>
              </a:p>
            </p:txBody>
          </p:sp>
        </p:grpSp>
      </p:grpSp>
      <p:sp>
        <p:nvSpPr>
          <p:cNvPr id="5" name="Slide Number Placeholder 13">
            <a:extLst>
              <a:ext uri="{FF2B5EF4-FFF2-40B4-BE49-F238E27FC236}">
                <a16:creationId xmlns:a16="http://schemas.microsoft.com/office/drawing/2014/main" id="{3188DCDC-1DFF-62A3-F544-49E4C5288C83}"/>
              </a:ext>
            </a:extLst>
          </p:cNvPr>
          <p:cNvSpPr>
            <a:spLocks noGrp="1"/>
          </p:cNvSpPr>
          <p:nvPr>
            <p:ph type="sldNum" sz="quarter" idx="12"/>
          </p:nvPr>
        </p:nvSpPr>
        <p:spPr>
          <a:xfrm>
            <a:off x="3443991" y="9372600"/>
            <a:ext cx="884419" cy="685801"/>
          </a:xfrm>
        </p:spPr>
        <p:txBody>
          <a:bodyPr/>
          <a:lstStyle/>
          <a:p>
            <a:fld id="{D9C681BF-E0B0-FE40-97D6-3440D5EE15D9}" type="slidenum">
              <a:rPr lang="en-US" smtClean="0"/>
              <a:pPr/>
              <a:t>6</a:t>
            </a:fld>
            <a:endParaRPr lang="en-US" dirty="0"/>
          </a:p>
        </p:txBody>
      </p:sp>
    </p:spTree>
    <p:extLst>
      <p:ext uri="{BB962C8B-B14F-4D97-AF65-F5344CB8AC3E}">
        <p14:creationId xmlns:p14="http://schemas.microsoft.com/office/powerpoint/2010/main" val="1798460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58226C4D-96EC-C348-9451-E15F45B52F37}"/>
              </a:ext>
            </a:extLst>
          </p:cNvPr>
          <p:cNvSpPr>
            <a:spLocks noGrp="1"/>
          </p:cNvSpPr>
          <p:nvPr>
            <p:ph type="sldNum" sz="quarter" idx="12"/>
          </p:nvPr>
        </p:nvSpPr>
        <p:spPr/>
        <p:txBody>
          <a:bodyPr/>
          <a:lstStyle/>
          <a:p>
            <a:fld id="{D9C681BF-E0B0-FE40-97D6-3440D5EE15D9}" type="slidenum">
              <a:rPr lang="en-US" smtClean="0"/>
              <a:pPr/>
              <a:t>7</a:t>
            </a:fld>
            <a:endParaRPr lang="en-US" dirty="0"/>
          </a:p>
        </p:txBody>
      </p:sp>
      <p:graphicFrame>
        <p:nvGraphicFramePr>
          <p:cNvPr id="12" name="Table 10">
            <a:extLst>
              <a:ext uri="{FF2B5EF4-FFF2-40B4-BE49-F238E27FC236}">
                <a16:creationId xmlns:a16="http://schemas.microsoft.com/office/drawing/2014/main" id="{05651B72-319D-E149-AE04-7231F4FEF218}"/>
              </a:ext>
            </a:extLst>
          </p:cNvPr>
          <p:cNvGraphicFramePr>
            <a:graphicFrameLocks noGrp="1"/>
          </p:cNvGraphicFramePr>
          <p:nvPr>
            <p:extLst>
              <p:ext uri="{D42A27DB-BD31-4B8C-83A1-F6EECF244321}">
                <p14:modId xmlns:p14="http://schemas.microsoft.com/office/powerpoint/2010/main" val="175093757"/>
              </p:ext>
            </p:extLst>
          </p:nvPr>
        </p:nvGraphicFramePr>
        <p:xfrm>
          <a:off x="457201" y="7741217"/>
          <a:ext cx="2986790" cy="1655953"/>
        </p:xfrm>
        <a:graphic>
          <a:graphicData uri="http://schemas.openxmlformats.org/drawingml/2006/table">
            <a:tbl>
              <a:tblPr firstRow="1" bandRow="1">
                <a:tableStyleId>{5C22544A-7EE6-4342-B048-85BDC9FD1C3A}</a:tableStyleId>
              </a:tblPr>
              <a:tblGrid>
                <a:gridCol w="2986790">
                  <a:extLst>
                    <a:ext uri="{9D8B030D-6E8A-4147-A177-3AD203B41FA5}">
                      <a16:colId xmlns:a16="http://schemas.microsoft.com/office/drawing/2014/main" val="1303912461"/>
                    </a:ext>
                  </a:extLst>
                </a:gridCol>
              </a:tblGrid>
              <a:tr h="0">
                <a:tc>
                  <a:txBody>
                    <a:bodyPr/>
                    <a:lstStyle/>
                    <a:p>
                      <a:pPr>
                        <a:lnSpc>
                          <a:spcPct val="110000"/>
                        </a:lnSpc>
                        <a:spcAft>
                          <a:spcPts val="500"/>
                        </a:spcAft>
                      </a:pPr>
                      <a:r>
                        <a:rPr lang="en-US" sz="1500" dirty="0">
                          <a:solidFill>
                            <a:schemeClr val="accent2"/>
                          </a:solidFill>
                        </a:rPr>
                        <a:t>Bottom Line</a:t>
                      </a:r>
                    </a:p>
                    <a:p>
                      <a:pPr marL="0" marR="0" indent="0" algn="l" defTabSz="777240" rtl="0" eaLnBrk="1" fontAlgn="auto" latinLnBrk="0" hangingPunct="1">
                        <a:lnSpc>
                          <a:spcPct val="110000"/>
                        </a:lnSpc>
                        <a:spcBef>
                          <a:spcPts val="0"/>
                        </a:spcBef>
                        <a:spcAft>
                          <a:spcPts val="500"/>
                        </a:spcAft>
                        <a:buClrTx/>
                        <a:buSzTx/>
                        <a:buFontTx/>
                        <a:buNone/>
                        <a:tabLst/>
                        <a:defRPr/>
                      </a:pPr>
                      <a:r>
                        <a:rPr lang="en-US" sz="1350" b="0" i="1" dirty="0">
                          <a:solidFill>
                            <a:schemeClr val="bg2"/>
                          </a:solidFill>
                          <a:latin typeface="Georgia" panose="02040502050405020303" pitchFamily="18" charset="0"/>
                        </a:rPr>
                        <a:t>If you’ve been waiting for the right time to sell your house, low inventory this summer sets you up with a big advantage. Let’s connect to make sure your house is ready </a:t>
                      </a:r>
                      <a:br>
                        <a:rPr lang="en-US" sz="1350" b="0" i="1" dirty="0">
                          <a:solidFill>
                            <a:schemeClr val="bg2"/>
                          </a:solidFill>
                          <a:latin typeface="Georgia" panose="02040502050405020303" pitchFamily="18" charset="0"/>
                        </a:rPr>
                      </a:br>
                      <a:r>
                        <a:rPr lang="en-US" sz="1350" b="0" i="1" dirty="0">
                          <a:solidFill>
                            <a:schemeClr val="bg2"/>
                          </a:solidFill>
                          <a:latin typeface="Georgia" panose="02040502050405020303" pitchFamily="18" charset="0"/>
                        </a:rPr>
                        <a:t>to sell.</a:t>
                      </a:r>
                    </a:p>
                  </a:txBody>
                  <a:tcPr marL="182880" marR="0" marT="0" marB="0">
                    <a:lnL w="28575" cap="flat" cmpd="sng" algn="ctr">
                      <a:solidFill>
                        <a:schemeClr val="accent2"/>
                      </a:solidFill>
                      <a:prstDash val="sysDot"/>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7170411"/>
                  </a:ext>
                </a:extLst>
              </a:tr>
            </a:tbl>
          </a:graphicData>
        </a:graphic>
      </p:graphicFrame>
      <p:sp>
        <p:nvSpPr>
          <p:cNvPr id="7" name="TextBox 6">
            <a:extLst>
              <a:ext uri="{FF2B5EF4-FFF2-40B4-BE49-F238E27FC236}">
                <a16:creationId xmlns:a16="http://schemas.microsoft.com/office/drawing/2014/main" id="{6868D691-3061-4D40-8AA5-7A6A13E6CB78}"/>
              </a:ext>
            </a:extLst>
          </p:cNvPr>
          <p:cNvSpPr txBox="1"/>
          <p:nvPr/>
        </p:nvSpPr>
        <p:spPr>
          <a:xfrm>
            <a:off x="457201" y="325719"/>
            <a:ext cx="2986790" cy="4430823"/>
          </a:xfrm>
          <a:prstGeom prst="rect">
            <a:avLst/>
          </a:prstGeom>
          <a:noFill/>
        </p:spPr>
        <p:txBody>
          <a:bodyPr wrap="square" lIns="0" tIns="320040" rIns="0" bIns="0" numCol="1" spcCol="457200" rtlCol="0" anchor="t">
            <a:noAutofit/>
          </a:bodyPr>
          <a:lstStyle/>
          <a:p>
            <a:pPr marL="0" marR="0">
              <a:spcBef>
                <a:spcPts val="0"/>
              </a:spcBef>
              <a:spcAft>
                <a:spcPts val="0"/>
              </a:spcAft>
            </a:pPr>
            <a:r>
              <a:rPr lang="en-US" sz="1250" b="0" i="0" dirty="0">
                <a:effectLst/>
              </a:rPr>
              <a:t>If you get more than one offer on your house, it becomes a bidding war between buyers – and that means you have greater leverage to sell on your terms. But if you want to maximize the opportunity for a bidding war to spark, be sure to lean on your expert real estate advisor. While we’re still in a strong </a:t>
            </a:r>
            <a:r>
              <a:rPr lang="en-US" sz="1250" b="0" i="0" u="none" strike="noStrike" dirty="0">
                <a:effectLst/>
              </a:rPr>
              <a:t>sellers’ market</a:t>
            </a:r>
            <a:r>
              <a:rPr lang="en-US" sz="1250" b="0" i="0" dirty="0">
                <a:effectLst/>
              </a:rPr>
              <a:t>, it isn’t the frenzy we saw a couple of years ago, and today’s buyers are focused on the houses with the greatest appeal. Clare </a:t>
            </a:r>
            <a:r>
              <a:rPr lang="en-US" sz="1250" b="0" i="0" dirty="0" err="1">
                <a:effectLst/>
              </a:rPr>
              <a:t>Trapasso</a:t>
            </a:r>
            <a:r>
              <a:rPr lang="en-US" sz="1250" b="0" i="0" dirty="0">
                <a:effectLst/>
              </a:rPr>
              <a:t>, Executive News Editor at </a:t>
            </a:r>
            <a:r>
              <a:rPr lang="en-US" sz="1250" b="0" i="1" dirty="0">
                <a:effectLst/>
              </a:rPr>
              <a:t>Realtor.com</a:t>
            </a:r>
            <a:r>
              <a:rPr lang="en-US" sz="1250" b="0" i="0" dirty="0">
                <a:effectLst/>
              </a:rPr>
              <a:t>, </a:t>
            </a:r>
            <a:r>
              <a:rPr lang="en-US" sz="1250" b="0" i="0" u="none" strike="noStrike" dirty="0">
                <a:effectLst/>
              </a:rPr>
              <a:t>explains</a:t>
            </a:r>
            <a:r>
              <a:rPr lang="en-US" sz="1250" b="0" i="0" dirty="0">
                <a:effectLst/>
              </a:rPr>
              <a:t>:</a:t>
            </a:r>
            <a:r>
              <a:rPr lang="en-US" sz="1250" dirty="0">
                <a:effectLst/>
                <a:ea typeface="Calibri" panose="020F0502020204030204" pitchFamily="34" charset="0"/>
                <a:cs typeface="Times New Roman" panose="02020603050405020304" pitchFamily="18" charset="0"/>
              </a:rPr>
              <a:t> </a:t>
            </a:r>
          </a:p>
          <a:p>
            <a:pPr marL="0" marR="0">
              <a:spcBef>
                <a:spcPts val="0"/>
              </a:spcBef>
              <a:spcAft>
                <a:spcPts val="0"/>
              </a:spcAft>
            </a:pPr>
            <a:endParaRPr lang="en-US" sz="1250" dirty="0">
              <a:effectLst/>
              <a:ea typeface="Calibri" panose="020F0502020204030204" pitchFamily="34" charset="0"/>
              <a:cs typeface="Times New Roman" panose="02020603050405020304" pitchFamily="18" charset="0"/>
            </a:endParaRPr>
          </a:p>
          <a:p>
            <a:pPr marL="476250" lvl="1" indent="-19050" fontAlgn="base">
              <a:lnSpc>
                <a:spcPct val="112000"/>
              </a:lnSpc>
              <a:spcAft>
                <a:spcPts val="1000"/>
              </a:spcAft>
            </a:pPr>
            <a:r>
              <a:rPr lang="en-US" sz="1250" i="1" dirty="0">
                <a:solidFill>
                  <a:schemeClr val="bg2"/>
                </a:solidFill>
              </a:rPr>
              <a:t>“Well-priced, move-in ready homes with curb appeal in desirable areas are still receiving multiple offers and selling for over the asking price in many parts of the country. So . . . it’s especially important for sellers to make their homes as attractive as possible to appeal to as many buyers as possible.”</a:t>
            </a:r>
          </a:p>
        </p:txBody>
      </p:sp>
      <p:sp>
        <p:nvSpPr>
          <p:cNvPr id="8" name="Rectangle 7">
            <a:extLst>
              <a:ext uri="{FF2B5EF4-FFF2-40B4-BE49-F238E27FC236}">
                <a16:creationId xmlns:a16="http://schemas.microsoft.com/office/drawing/2014/main" id="{D0AD98A9-668B-E54B-A03B-AE84BC154A3C}"/>
              </a:ext>
            </a:extLst>
          </p:cNvPr>
          <p:cNvSpPr/>
          <p:nvPr/>
        </p:nvSpPr>
        <p:spPr>
          <a:xfrm>
            <a:off x="3773562" y="2021821"/>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9" name="Rectangle 8">
            <a:extLst>
              <a:ext uri="{FF2B5EF4-FFF2-40B4-BE49-F238E27FC236}">
                <a16:creationId xmlns:a16="http://schemas.microsoft.com/office/drawing/2014/main" id="{55ADBB3A-0A0F-8042-8758-6C0AFF97728E}"/>
              </a:ext>
            </a:extLst>
          </p:cNvPr>
          <p:cNvSpPr/>
          <p:nvPr/>
        </p:nvSpPr>
        <p:spPr>
          <a:xfrm>
            <a:off x="3773562" y="226092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pic>
        <p:nvPicPr>
          <p:cNvPr id="7170" name="Picture 2">
            <a:extLst>
              <a:ext uri="{FF2B5EF4-FFF2-40B4-BE49-F238E27FC236}">
                <a16:creationId xmlns:a16="http://schemas.microsoft.com/office/drawing/2014/main" id="{FD5C9753-C8B5-6AE0-1D67-0D449EB9BB4C}"/>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785610" y="5958"/>
            <a:ext cx="2986790" cy="10052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875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58226C4D-96EC-C348-9451-E15F45B52F37}"/>
              </a:ext>
            </a:extLst>
          </p:cNvPr>
          <p:cNvSpPr>
            <a:spLocks noGrp="1"/>
          </p:cNvSpPr>
          <p:nvPr>
            <p:ph type="sldNum" sz="quarter" idx="12"/>
          </p:nvPr>
        </p:nvSpPr>
        <p:spPr/>
        <p:txBody>
          <a:bodyPr/>
          <a:lstStyle/>
          <a:p>
            <a:fld id="{D9C681BF-E0B0-FE40-97D6-3440D5EE15D9}" type="slidenum">
              <a:rPr lang="en-US" smtClean="0"/>
              <a:pPr/>
              <a:t>8</a:t>
            </a:fld>
            <a:endParaRPr lang="en-US" dirty="0"/>
          </a:p>
        </p:txBody>
      </p:sp>
      <p:sp>
        <p:nvSpPr>
          <p:cNvPr id="6" name="TextBox 5">
            <a:extLst>
              <a:ext uri="{FF2B5EF4-FFF2-40B4-BE49-F238E27FC236}">
                <a16:creationId xmlns:a16="http://schemas.microsoft.com/office/drawing/2014/main" id="{ADF4D003-23B3-2245-A0FC-3101599455D8}"/>
              </a:ext>
            </a:extLst>
          </p:cNvPr>
          <p:cNvSpPr txBox="1"/>
          <p:nvPr/>
        </p:nvSpPr>
        <p:spPr>
          <a:xfrm>
            <a:off x="1143000" y="3381160"/>
            <a:ext cx="6286500" cy="926910"/>
          </a:xfrm>
          <a:prstGeom prst="rect">
            <a:avLst/>
          </a:prstGeom>
          <a:noFill/>
        </p:spPr>
        <p:txBody>
          <a:bodyPr wrap="square" lIns="0" tIns="320040" rIns="0" bIns="0" numCol="1" spcCol="457200" rtlCol="0" anchor="t">
            <a:noAutofit/>
          </a:bodyPr>
          <a:lstStyle/>
          <a:p>
            <a:pPr algn="l" fontAlgn="base">
              <a:lnSpc>
                <a:spcPct val="112000"/>
              </a:lnSpc>
              <a:spcAft>
                <a:spcPts val="1000"/>
              </a:spcAft>
            </a:pPr>
            <a:r>
              <a:rPr lang="en-US" sz="1250" b="0" i="0" dirty="0">
                <a:effectLst/>
              </a:rPr>
              <a:t>Today’s headlines are painting an unnecessarily negative picture of home prices. Contrary to those headlines, home prices aren’t in a freefall. The latest data tells a very different and much more positive story.</a:t>
            </a:r>
            <a:endParaRPr lang="en-US" sz="1250" dirty="0"/>
          </a:p>
          <a:p>
            <a:pPr algn="l" fontAlgn="base">
              <a:lnSpc>
                <a:spcPct val="112000"/>
              </a:lnSpc>
              <a:spcAft>
                <a:spcPts val="1000"/>
              </a:spcAft>
            </a:pPr>
            <a:r>
              <a:rPr lang="en-US" sz="1250" b="1" i="0" dirty="0">
                <a:effectLst/>
              </a:rPr>
              <a:t>The monthly graphs below use recent reports from three sources to show the worst home price declines are already behind us, and prices are on their way back up nationally.</a:t>
            </a:r>
            <a:endParaRPr lang="en-US" sz="1250" b="0" i="0" dirty="0">
              <a:effectLst/>
            </a:endParaRPr>
          </a:p>
          <a:p>
            <a:pPr algn="l" fontAlgn="base">
              <a:lnSpc>
                <a:spcPct val="112000"/>
              </a:lnSpc>
              <a:spcAft>
                <a:spcPts val="1000"/>
              </a:spcAft>
            </a:pPr>
            <a:endParaRPr lang="en-US" sz="1250" b="0" i="0" dirty="0">
              <a:effectLst/>
            </a:endParaRPr>
          </a:p>
        </p:txBody>
      </p:sp>
      <p:sp>
        <p:nvSpPr>
          <p:cNvPr id="3" name="TextBox 2">
            <a:extLst>
              <a:ext uri="{FF2B5EF4-FFF2-40B4-BE49-F238E27FC236}">
                <a16:creationId xmlns:a16="http://schemas.microsoft.com/office/drawing/2014/main" id="{DC6D895E-D872-A649-8D1F-2C10CFF35718}"/>
              </a:ext>
            </a:extLst>
          </p:cNvPr>
          <p:cNvSpPr txBox="1"/>
          <p:nvPr/>
        </p:nvSpPr>
        <p:spPr>
          <a:xfrm>
            <a:off x="446513" y="2184581"/>
            <a:ext cx="6858000" cy="1550509"/>
          </a:xfrm>
          <a:prstGeom prst="rect">
            <a:avLst/>
          </a:prstGeom>
          <a:noFill/>
        </p:spPr>
        <p:txBody>
          <a:bodyPr wrap="square" lIns="0" tIns="320040" rIns="0" bIns="0" rtlCol="0" anchor="t">
            <a:noAutofit/>
          </a:bodyPr>
          <a:lstStyle/>
          <a:p>
            <a:pPr>
              <a:lnSpc>
                <a:spcPct val="114000"/>
              </a:lnSpc>
              <a:spcAft>
                <a:spcPts val="1000"/>
              </a:spcAft>
            </a:pPr>
            <a:r>
              <a:rPr lang="en-US" sz="1500" i="1" dirty="0">
                <a:solidFill>
                  <a:schemeClr val="bg2"/>
                </a:solidFill>
                <a:latin typeface="Georgia"/>
              </a:rPr>
              <a:t>If you’re following the news today, you may feel a bit unsure about what’s happening with home prices and fear whether or not the worst is yet to come. Local home price trends still vary by market, but here’s what the national data tells us.</a:t>
            </a:r>
          </a:p>
        </p:txBody>
      </p:sp>
      <p:sp>
        <p:nvSpPr>
          <p:cNvPr id="47" name="Rectangle 46">
            <a:extLst>
              <a:ext uri="{FF2B5EF4-FFF2-40B4-BE49-F238E27FC236}">
                <a16:creationId xmlns:a16="http://schemas.microsoft.com/office/drawing/2014/main" id="{BBE2A41C-436F-C54D-FA3D-14E512B4F822}"/>
              </a:ext>
            </a:extLst>
          </p:cNvPr>
          <p:cNvSpPr/>
          <p:nvPr/>
        </p:nvSpPr>
        <p:spPr>
          <a:xfrm>
            <a:off x="0" y="-10130"/>
            <a:ext cx="7772400" cy="2185214"/>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02920" tIns="594360" rIns="502920" bIns="594360" rtlCol="0" anchor="t" anchorCtr="0">
            <a:spAutoFit/>
          </a:bodyPr>
          <a:lstStyle/>
          <a:p>
            <a:pPr lvl="0">
              <a:spcAft>
                <a:spcPts val="1000"/>
              </a:spcAft>
            </a:pPr>
            <a:r>
              <a:rPr lang="en-US" sz="3200" dirty="0">
                <a:solidFill>
                  <a:srgbClr val="FFFFFF"/>
                </a:solidFill>
              </a:rPr>
              <a:t>The Worst Home Price</a:t>
            </a:r>
            <a:br>
              <a:rPr lang="en-US" sz="3200" dirty="0">
                <a:solidFill>
                  <a:srgbClr val="FFFFFF"/>
                </a:solidFill>
              </a:rPr>
            </a:br>
            <a:r>
              <a:rPr lang="en-US" sz="3200" dirty="0">
                <a:solidFill>
                  <a:srgbClr val="FFFFFF"/>
                </a:solidFill>
              </a:rPr>
              <a:t>Declines Are Behind Us</a:t>
            </a:r>
          </a:p>
        </p:txBody>
      </p:sp>
      <p:pic>
        <p:nvPicPr>
          <p:cNvPr id="8194" name="Picture 2">
            <a:extLst>
              <a:ext uri="{FF2B5EF4-FFF2-40B4-BE49-F238E27FC236}">
                <a16:creationId xmlns:a16="http://schemas.microsoft.com/office/drawing/2014/main" id="{F0BF0FD7-E234-3F62-E882-2D352C98305A}"/>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311795" y="-7933"/>
            <a:ext cx="2460605" cy="218378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5D2E6C5B-5946-D7F0-D12A-CDB90AF65A3F}"/>
              </a:ext>
            </a:extLst>
          </p:cNvPr>
          <p:cNvGrpSpPr/>
          <p:nvPr/>
        </p:nvGrpSpPr>
        <p:grpSpPr>
          <a:xfrm>
            <a:off x="382717" y="5284382"/>
            <a:ext cx="6922996" cy="4317990"/>
            <a:chOff x="393350" y="5284382"/>
            <a:chExt cx="6922996" cy="4317990"/>
          </a:xfrm>
        </p:grpSpPr>
        <p:grpSp>
          <p:nvGrpSpPr>
            <p:cNvPr id="5" name="Group 4">
              <a:extLst>
                <a:ext uri="{FF2B5EF4-FFF2-40B4-BE49-F238E27FC236}">
                  <a16:creationId xmlns:a16="http://schemas.microsoft.com/office/drawing/2014/main" id="{2694FA18-5F8C-AC99-BE53-2F73B6DAF771}"/>
                </a:ext>
              </a:extLst>
            </p:cNvPr>
            <p:cNvGrpSpPr/>
            <p:nvPr/>
          </p:nvGrpSpPr>
          <p:grpSpPr>
            <a:xfrm>
              <a:off x="393350" y="6226982"/>
              <a:ext cx="6841785" cy="956139"/>
              <a:chOff x="360185" y="1646493"/>
              <a:chExt cx="8385175" cy="837656"/>
            </a:xfrm>
          </p:grpSpPr>
          <p:graphicFrame>
            <p:nvGraphicFramePr>
              <p:cNvPr id="8192" name="Chart 8191">
                <a:extLst>
                  <a:ext uri="{FF2B5EF4-FFF2-40B4-BE49-F238E27FC236}">
                    <a16:creationId xmlns:a16="http://schemas.microsoft.com/office/drawing/2014/main" id="{BEC9D02A-3848-F038-75FD-F3124423B5E7}"/>
                  </a:ext>
                </a:extLst>
              </p:cNvPr>
              <p:cNvGraphicFramePr/>
              <p:nvPr>
                <p:extLst>
                  <p:ext uri="{D42A27DB-BD31-4B8C-83A1-F6EECF244321}">
                    <p14:modId xmlns:p14="http://schemas.microsoft.com/office/powerpoint/2010/main" val="3621301496"/>
                  </p:ext>
                </p:extLst>
              </p:nvPr>
            </p:nvGraphicFramePr>
            <p:xfrm>
              <a:off x="360185" y="1646493"/>
              <a:ext cx="8385175" cy="837656"/>
            </p:xfrm>
            <a:graphic>
              <a:graphicData uri="http://schemas.openxmlformats.org/drawingml/2006/chart">
                <c:chart xmlns:c="http://schemas.openxmlformats.org/drawingml/2006/chart" xmlns:r="http://schemas.openxmlformats.org/officeDocument/2006/relationships" r:id="rId4"/>
              </a:graphicData>
            </a:graphic>
          </p:graphicFrame>
          <p:grpSp>
            <p:nvGrpSpPr>
              <p:cNvPr id="8193" name="Group 8192">
                <a:extLst>
                  <a:ext uri="{FF2B5EF4-FFF2-40B4-BE49-F238E27FC236}">
                    <a16:creationId xmlns:a16="http://schemas.microsoft.com/office/drawing/2014/main" id="{26680119-2629-742F-3AF6-5B7A0D17EDDA}"/>
                  </a:ext>
                </a:extLst>
              </p:cNvPr>
              <p:cNvGrpSpPr/>
              <p:nvPr/>
            </p:nvGrpSpPr>
            <p:grpSpPr>
              <a:xfrm>
                <a:off x="3843301" y="1850197"/>
                <a:ext cx="3295497" cy="243346"/>
                <a:chOff x="3846905" y="2672665"/>
                <a:chExt cx="3295497" cy="243346"/>
              </a:xfrm>
            </p:grpSpPr>
            <p:sp>
              <p:nvSpPr>
                <p:cNvPr id="8195" name="TextBox 8194">
                  <a:extLst>
                    <a:ext uri="{FF2B5EF4-FFF2-40B4-BE49-F238E27FC236}">
                      <a16:creationId xmlns:a16="http://schemas.microsoft.com/office/drawing/2014/main" id="{4A393AF5-59ED-2ABB-BDD7-91F3899C3ECC}"/>
                    </a:ext>
                  </a:extLst>
                </p:cNvPr>
                <p:cNvSpPr txBox="1"/>
                <p:nvPr/>
              </p:nvSpPr>
              <p:spPr>
                <a:xfrm>
                  <a:off x="3846905" y="2672895"/>
                  <a:ext cx="479618" cy="2426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C7E90"/>
                      </a:solidFill>
                      <a:effectLst/>
                      <a:uLnTx/>
                      <a:uFillTx/>
                      <a:latin typeface="Arial" panose="020B0604020202020204"/>
                      <a:ea typeface="+mn-ea"/>
                      <a:cs typeface="+mn-cs"/>
                    </a:rPr>
                    <a:t>Jul</a:t>
                  </a:r>
                </a:p>
              </p:txBody>
            </p:sp>
            <p:sp>
              <p:nvSpPr>
                <p:cNvPr id="8196" name="TextBox 8195">
                  <a:extLst>
                    <a:ext uri="{FF2B5EF4-FFF2-40B4-BE49-F238E27FC236}">
                      <a16:creationId xmlns:a16="http://schemas.microsoft.com/office/drawing/2014/main" id="{7CB1B719-CB14-47C9-05A7-48ED2E1B692B}"/>
                    </a:ext>
                  </a:extLst>
                </p:cNvPr>
                <p:cNvSpPr txBox="1"/>
                <p:nvPr/>
              </p:nvSpPr>
              <p:spPr>
                <a:xfrm>
                  <a:off x="4341951" y="2672893"/>
                  <a:ext cx="560307" cy="24267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C7E90"/>
                      </a:solidFill>
                      <a:effectLst/>
                      <a:uLnTx/>
                      <a:uFillTx/>
                      <a:latin typeface="Arial" panose="020B0604020202020204"/>
                      <a:ea typeface="+mn-ea"/>
                      <a:cs typeface="+mn-cs"/>
                    </a:rPr>
                    <a:t>Aug</a:t>
                  </a:r>
                </a:p>
              </p:txBody>
            </p:sp>
            <p:grpSp>
              <p:nvGrpSpPr>
                <p:cNvPr id="8197" name="Group 8196">
                  <a:extLst>
                    <a:ext uri="{FF2B5EF4-FFF2-40B4-BE49-F238E27FC236}">
                      <a16:creationId xmlns:a16="http://schemas.microsoft.com/office/drawing/2014/main" id="{92BE2420-BED7-31A0-8257-1C8CE4337615}"/>
                    </a:ext>
                  </a:extLst>
                </p:cNvPr>
                <p:cNvGrpSpPr/>
                <p:nvPr/>
              </p:nvGrpSpPr>
              <p:grpSpPr>
                <a:xfrm>
                  <a:off x="4895721" y="2672665"/>
                  <a:ext cx="2246681" cy="243346"/>
                  <a:chOff x="4895721" y="2585577"/>
                  <a:chExt cx="2246681" cy="243346"/>
                </a:xfrm>
              </p:grpSpPr>
              <p:sp>
                <p:nvSpPr>
                  <p:cNvPr id="8198" name="TextBox 8197">
                    <a:extLst>
                      <a:ext uri="{FF2B5EF4-FFF2-40B4-BE49-F238E27FC236}">
                        <a16:creationId xmlns:a16="http://schemas.microsoft.com/office/drawing/2014/main" id="{9C51251E-E7F3-FE5B-FC38-57CC7F1C38A0}"/>
                      </a:ext>
                    </a:extLst>
                  </p:cNvPr>
                  <p:cNvSpPr txBox="1"/>
                  <p:nvPr/>
                </p:nvSpPr>
                <p:spPr>
                  <a:xfrm>
                    <a:off x="4895721" y="2586249"/>
                    <a:ext cx="560307" cy="24267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C7E90"/>
                        </a:solidFill>
                        <a:effectLst/>
                        <a:uLnTx/>
                        <a:uFillTx/>
                        <a:latin typeface="Arial" panose="020B0604020202020204"/>
                        <a:ea typeface="+mn-ea"/>
                        <a:cs typeface="+mn-cs"/>
                      </a:rPr>
                      <a:t>Sep</a:t>
                    </a:r>
                  </a:p>
                </p:txBody>
              </p:sp>
              <p:sp>
                <p:nvSpPr>
                  <p:cNvPr id="8199" name="TextBox 8198">
                    <a:extLst>
                      <a:ext uri="{FF2B5EF4-FFF2-40B4-BE49-F238E27FC236}">
                        <a16:creationId xmlns:a16="http://schemas.microsoft.com/office/drawing/2014/main" id="{584405CA-05BB-1C08-D615-7C04F8C98000}"/>
                      </a:ext>
                    </a:extLst>
                  </p:cNvPr>
                  <p:cNvSpPr txBox="1"/>
                  <p:nvPr/>
                </p:nvSpPr>
                <p:spPr>
                  <a:xfrm>
                    <a:off x="5496459" y="2585804"/>
                    <a:ext cx="521015" cy="24267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C7E90"/>
                        </a:solidFill>
                        <a:effectLst/>
                        <a:uLnTx/>
                        <a:uFillTx/>
                        <a:latin typeface="Arial" panose="020B0604020202020204"/>
                        <a:ea typeface="+mn-ea"/>
                        <a:cs typeface="+mn-cs"/>
                      </a:rPr>
                      <a:t>Oct</a:t>
                    </a:r>
                  </a:p>
                </p:txBody>
              </p:sp>
              <p:sp>
                <p:nvSpPr>
                  <p:cNvPr id="8200" name="TextBox 8199">
                    <a:extLst>
                      <a:ext uri="{FF2B5EF4-FFF2-40B4-BE49-F238E27FC236}">
                        <a16:creationId xmlns:a16="http://schemas.microsoft.com/office/drawing/2014/main" id="{40097B81-744B-00F5-58A3-41A5694520DC}"/>
                      </a:ext>
                    </a:extLst>
                  </p:cNvPr>
                  <p:cNvSpPr txBox="1"/>
                  <p:nvPr/>
                </p:nvSpPr>
                <p:spPr>
                  <a:xfrm>
                    <a:off x="6024813" y="2586249"/>
                    <a:ext cx="560307" cy="24267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C7E90"/>
                        </a:solidFill>
                        <a:effectLst/>
                        <a:uLnTx/>
                        <a:uFillTx/>
                        <a:latin typeface="Arial" panose="020B0604020202020204"/>
                        <a:ea typeface="+mn-ea"/>
                        <a:cs typeface="+mn-cs"/>
                      </a:rPr>
                      <a:t>Nov</a:t>
                    </a:r>
                  </a:p>
                </p:txBody>
              </p:sp>
              <p:sp>
                <p:nvSpPr>
                  <p:cNvPr id="8201" name="TextBox 8200">
                    <a:extLst>
                      <a:ext uri="{FF2B5EF4-FFF2-40B4-BE49-F238E27FC236}">
                        <a16:creationId xmlns:a16="http://schemas.microsoft.com/office/drawing/2014/main" id="{580C9038-94D7-2910-1B11-B2F284BAEA68}"/>
                      </a:ext>
                    </a:extLst>
                  </p:cNvPr>
                  <p:cNvSpPr txBox="1"/>
                  <p:nvPr/>
                </p:nvSpPr>
                <p:spPr>
                  <a:xfrm>
                    <a:off x="6582095" y="2585577"/>
                    <a:ext cx="560307" cy="24267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C7E90"/>
                        </a:solidFill>
                        <a:effectLst/>
                        <a:uLnTx/>
                        <a:uFillTx/>
                        <a:latin typeface="Arial" panose="020B0604020202020204"/>
                        <a:ea typeface="+mn-ea"/>
                        <a:cs typeface="+mn-cs"/>
                      </a:rPr>
                      <a:t>Dec</a:t>
                    </a:r>
                  </a:p>
                </p:txBody>
              </p:sp>
            </p:grpSp>
          </p:grpSp>
        </p:grpSp>
        <p:grpSp>
          <p:nvGrpSpPr>
            <p:cNvPr id="8" name="Group 7">
              <a:extLst>
                <a:ext uri="{FF2B5EF4-FFF2-40B4-BE49-F238E27FC236}">
                  <a16:creationId xmlns:a16="http://schemas.microsoft.com/office/drawing/2014/main" id="{985F098B-F954-1E04-2A3A-0176BF6A3587}"/>
                </a:ext>
              </a:extLst>
            </p:cNvPr>
            <p:cNvGrpSpPr/>
            <p:nvPr/>
          </p:nvGrpSpPr>
          <p:grpSpPr>
            <a:xfrm>
              <a:off x="446513" y="7469857"/>
              <a:ext cx="6841785" cy="892297"/>
              <a:chOff x="387350" y="1593382"/>
              <a:chExt cx="8385175" cy="951456"/>
            </a:xfrm>
          </p:grpSpPr>
          <p:graphicFrame>
            <p:nvGraphicFramePr>
              <p:cNvPr id="57" name="Chart 56">
                <a:extLst>
                  <a:ext uri="{FF2B5EF4-FFF2-40B4-BE49-F238E27FC236}">
                    <a16:creationId xmlns:a16="http://schemas.microsoft.com/office/drawing/2014/main" id="{9D315C70-9384-C020-42B0-3B340556F69E}"/>
                  </a:ext>
                </a:extLst>
              </p:cNvPr>
              <p:cNvGraphicFramePr/>
              <p:nvPr>
                <p:extLst>
                  <p:ext uri="{D42A27DB-BD31-4B8C-83A1-F6EECF244321}">
                    <p14:modId xmlns:p14="http://schemas.microsoft.com/office/powerpoint/2010/main" val="2157559281"/>
                  </p:ext>
                </p:extLst>
              </p:nvPr>
            </p:nvGraphicFramePr>
            <p:xfrm>
              <a:off x="387350" y="1593382"/>
              <a:ext cx="8385175" cy="951456"/>
            </p:xfrm>
            <a:graphic>
              <a:graphicData uri="http://schemas.openxmlformats.org/drawingml/2006/chart">
                <c:chart xmlns:c="http://schemas.openxmlformats.org/drawingml/2006/chart" xmlns:r="http://schemas.openxmlformats.org/officeDocument/2006/relationships" r:id="rId5"/>
              </a:graphicData>
            </a:graphic>
          </p:graphicFrame>
          <p:grpSp>
            <p:nvGrpSpPr>
              <p:cNvPr id="58" name="Group 57">
                <a:extLst>
                  <a:ext uri="{FF2B5EF4-FFF2-40B4-BE49-F238E27FC236}">
                    <a16:creationId xmlns:a16="http://schemas.microsoft.com/office/drawing/2014/main" id="{94B03419-259B-0466-5423-43526817865D}"/>
                  </a:ext>
                </a:extLst>
              </p:cNvPr>
              <p:cNvGrpSpPr/>
              <p:nvPr/>
            </p:nvGrpSpPr>
            <p:grpSpPr>
              <a:xfrm>
                <a:off x="3889765" y="1778379"/>
                <a:ext cx="3164188" cy="309448"/>
                <a:chOff x="3893369" y="2600847"/>
                <a:chExt cx="3164188" cy="309448"/>
              </a:xfrm>
            </p:grpSpPr>
            <p:sp>
              <p:nvSpPr>
                <p:cNvPr id="59" name="TextBox 58">
                  <a:extLst>
                    <a:ext uri="{FF2B5EF4-FFF2-40B4-BE49-F238E27FC236}">
                      <a16:creationId xmlns:a16="http://schemas.microsoft.com/office/drawing/2014/main" id="{DD98E170-AC0F-2F82-2EA2-F9B9FB9344F3}"/>
                    </a:ext>
                  </a:extLst>
                </p:cNvPr>
                <p:cNvSpPr txBox="1"/>
                <p:nvPr/>
              </p:nvSpPr>
              <p:spPr>
                <a:xfrm>
                  <a:off x="3893369" y="2600847"/>
                  <a:ext cx="466006" cy="29536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Arial" panose="020B0604020202020204"/>
                      <a:ea typeface="+mn-ea"/>
                      <a:cs typeface="+mn-cs"/>
                    </a:rPr>
                    <a:t>Jul</a:t>
                  </a:r>
                </a:p>
              </p:txBody>
            </p:sp>
            <p:sp>
              <p:nvSpPr>
                <p:cNvPr id="60" name="TextBox 59">
                  <a:extLst>
                    <a:ext uri="{FF2B5EF4-FFF2-40B4-BE49-F238E27FC236}">
                      <a16:creationId xmlns:a16="http://schemas.microsoft.com/office/drawing/2014/main" id="{2E035299-DC8F-E97A-ED45-FA10CB75D05C}"/>
                    </a:ext>
                  </a:extLst>
                </p:cNvPr>
                <p:cNvSpPr txBox="1"/>
                <p:nvPr/>
              </p:nvSpPr>
              <p:spPr>
                <a:xfrm>
                  <a:off x="4384829" y="2600849"/>
                  <a:ext cx="560307" cy="29536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Arial" panose="020B0604020202020204"/>
                      <a:ea typeface="+mn-ea"/>
                      <a:cs typeface="+mn-cs"/>
                    </a:rPr>
                    <a:t>Aug</a:t>
                  </a:r>
                </a:p>
              </p:txBody>
            </p:sp>
            <p:grpSp>
              <p:nvGrpSpPr>
                <p:cNvPr id="61" name="Group 60">
                  <a:extLst>
                    <a:ext uri="{FF2B5EF4-FFF2-40B4-BE49-F238E27FC236}">
                      <a16:creationId xmlns:a16="http://schemas.microsoft.com/office/drawing/2014/main" id="{720866BB-1D12-0CA8-B49E-DE1599CBBF6D}"/>
                    </a:ext>
                  </a:extLst>
                </p:cNvPr>
                <p:cNvGrpSpPr/>
                <p:nvPr/>
              </p:nvGrpSpPr>
              <p:grpSpPr>
                <a:xfrm>
                  <a:off x="5923199" y="2613071"/>
                  <a:ext cx="1134358" cy="297224"/>
                  <a:chOff x="5923199" y="2525983"/>
                  <a:chExt cx="1134358" cy="297224"/>
                </a:xfrm>
              </p:grpSpPr>
              <p:sp>
                <p:nvSpPr>
                  <p:cNvPr id="62" name="TextBox 61">
                    <a:extLst>
                      <a:ext uri="{FF2B5EF4-FFF2-40B4-BE49-F238E27FC236}">
                        <a16:creationId xmlns:a16="http://schemas.microsoft.com/office/drawing/2014/main" id="{5D1E52FD-C72A-6C67-0FF5-157B6B914DD5}"/>
                      </a:ext>
                    </a:extLst>
                  </p:cNvPr>
                  <p:cNvSpPr txBox="1"/>
                  <p:nvPr/>
                </p:nvSpPr>
                <p:spPr>
                  <a:xfrm>
                    <a:off x="5923199" y="2527843"/>
                    <a:ext cx="560307" cy="29536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Arial" panose="020B0604020202020204"/>
                        <a:ea typeface="+mn-ea"/>
                        <a:cs typeface="+mn-cs"/>
                      </a:rPr>
                      <a:t>Nov</a:t>
                    </a:r>
                  </a:p>
                </p:txBody>
              </p:sp>
              <p:sp>
                <p:nvSpPr>
                  <p:cNvPr id="63" name="TextBox 62">
                    <a:extLst>
                      <a:ext uri="{FF2B5EF4-FFF2-40B4-BE49-F238E27FC236}">
                        <a16:creationId xmlns:a16="http://schemas.microsoft.com/office/drawing/2014/main" id="{64A95767-5D47-EF2C-985D-8C4A7BBC87CE}"/>
                      </a:ext>
                    </a:extLst>
                  </p:cNvPr>
                  <p:cNvSpPr txBox="1"/>
                  <p:nvPr/>
                </p:nvSpPr>
                <p:spPr>
                  <a:xfrm>
                    <a:off x="6497250" y="2525983"/>
                    <a:ext cx="560307" cy="29536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Arial" panose="020B0604020202020204"/>
                        <a:ea typeface="+mn-ea"/>
                        <a:cs typeface="+mn-cs"/>
                      </a:rPr>
                      <a:t>Dec</a:t>
                    </a:r>
                  </a:p>
                </p:txBody>
              </p:sp>
            </p:grpSp>
          </p:grpSp>
        </p:grpSp>
        <p:sp>
          <p:nvSpPr>
            <p:cNvPr id="29" name="TextBox 28">
              <a:extLst>
                <a:ext uri="{FF2B5EF4-FFF2-40B4-BE49-F238E27FC236}">
                  <a16:creationId xmlns:a16="http://schemas.microsoft.com/office/drawing/2014/main" id="{6FFD5E50-E26E-516E-067A-E3BFDAB8C93C}"/>
                </a:ext>
              </a:extLst>
            </p:cNvPr>
            <p:cNvSpPr txBox="1"/>
            <p:nvPr/>
          </p:nvSpPr>
          <p:spPr>
            <a:xfrm>
              <a:off x="616978" y="6005559"/>
              <a:ext cx="2185393" cy="3231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1" u="none" strike="noStrike" kern="1200" cap="none" spc="0" normalizeH="0" baseline="0" noProof="0" dirty="0">
                  <a:ln>
                    <a:noFill/>
                  </a:ln>
                  <a:solidFill>
                    <a:schemeClr val="bg2"/>
                  </a:solidFill>
                  <a:effectLst/>
                  <a:uLnTx/>
                  <a:uFillTx/>
                  <a:latin typeface="Arial" panose="020B0604020202020204"/>
                  <a:ea typeface="+mn-ea"/>
                  <a:cs typeface="+mn-cs"/>
                </a:rPr>
                <a:t>Case-Shiller</a:t>
              </a:r>
            </a:p>
          </p:txBody>
        </p:sp>
        <p:sp>
          <p:nvSpPr>
            <p:cNvPr id="31" name="TextBox 30">
              <a:extLst>
                <a:ext uri="{FF2B5EF4-FFF2-40B4-BE49-F238E27FC236}">
                  <a16:creationId xmlns:a16="http://schemas.microsoft.com/office/drawing/2014/main" id="{C6D95054-FBBA-BBC0-6170-C064757D58B8}"/>
                </a:ext>
              </a:extLst>
            </p:cNvPr>
            <p:cNvSpPr txBox="1"/>
            <p:nvPr/>
          </p:nvSpPr>
          <p:spPr>
            <a:xfrm>
              <a:off x="627279" y="7219614"/>
              <a:ext cx="686983" cy="3231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1" u="none" strike="noStrike" kern="1200" cap="none" spc="0" normalizeH="0" baseline="0" noProof="0" dirty="0">
                  <a:ln>
                    <a:noFill/>
                  </a:ln>
                  <a:solidFill>
                    <a:schemeClr val="bg2"/>
                  </a:solidFill>
                  <a:effectLst/>
                  <a:uLnTx/>
                  <a:uFillTx/>
                  <a:latin typeface="Arial" panose="020B0604020202020204"/>
                  <a:ea typeface="+mn-ea"/>
                  <a:cs typeface="+mn-cs"/>
                </a:rPr>
                <a:t>FHFA</a:t>
              </a:r>
            </a:p>
          </p:txBody>
        </p:sp>
        <p:sp>
          <p:nvSpPr>
            <p:cNvPr id="33" name="Title 2">
              <a:extLst>
                <a:ext uri="{FF2B5EF4-FFF2-40B4-BE49-F238E27FC236}">
                  <a16:creationId xmlns:a16="http://schemas.microsoft.com/office/drawing/2014/main" id="{E6E47975-D904-6F9C-A6D9-487D7D985560}"/>
                </a:ext>
              </a:extLst>
            </p:cNvPr>
            <p:cNvSpPr txBox="1">
              <a:spLocks/>
            </p:cNvSpPr>
            <p:nvPr/>
          </p:nvSpPr>
          <p:spPr>
            <a:xfrm>
              <a:off x="666202" y="8324617"/>
              <a:ext cx="1296119" cy="230303"/>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en-US" sz="1500" i="1" dirty="0">
                  <a:solidFill>
                    <a:schemeClr val="bg2"/>
                  </a:solidFill>
                </a:rPr>
                <a:t>CoreLogic</a:t>
              </a:r>
            </a:p>
          </p:txBody>
        </p:sp>
        <p:graphicFrame>
          <p:nvGraphicFramePr>
            <p:cNvPr id="34" name="Chart 33">
              <a:extLst>
                <a:ext uri="{FF2B5EF4-FFF2-40B4-BE49-F238E27FC236}">
                  <a16:creationId xmlns:a16="http://schemas.microsoft.com/office/drawing/2014/main" id="{4598C955-E80A-4DA7-78BA-A2E76890828F}"/>
                </a:ext>
              </a:extLst>
            </p:cNvPr>
            <p:cNvGraphicFramePr/>
            <p:nvPr>
              <p:extLst>
                <p:ext uri="{D42A27DB-BD31-4B8C-83A1-F6EECF244321}">
                  <p14:modId xmlns:p14="http://schemas.microsoft.com/office/powerpoint/2010/main" val="2825821611"/>
                </p:ext>
              </p:extLst>
            </p:nvPr>
          </p:nvGraphicFramePr>
          <p:xfrm>
            <a:off x="616978" y="8417310"/>
            <a:ext cx="6684643" cy="1149232"/>
          </p:xfrm>
          <a:graphic>
            <a:graphicData uri="http://schemas.openxmlformats.org/drawingml/2006/chart">
              <c:chart xmlns:c="http://schemas.openxmlformats.org/drawingml/2006/chart" xmlns:r="http://schemas.openxmlformats.org/officeDocument/2006/relationships" r:id="rId6"/>
            </a:graphicData>
          </a:graphic>
        </p:graphicFrame>
        <p:grpSp>
          <p:nvGrpSpPr>
            <p:cNvPr id="35" name="Group 34">
              <a:extLst>
                <a:ext uri="{FF2B5EF4-FFF2-40B4-BE49-F238E27FC236}">
                  <a16:creationId xmlns:a16="http://schemas.microsoft.com/office/drawing/2014/main" id="{2AEDF724-B2E8-02A6-D3DA-3778C6F6FFA3}"/>
                </a:ext>
              </a:extLst>
            </p:cNvPr>
            <p:cNvGrpSpPr/>
            <p:nvPr/>
          </p:nvGrpSpPr>
          <p:grpSpPr>
            <a:xfrm>
              <a:off x="474561" y="5284382"/>
              <a:ext cx="6841785" cy="4317990"/>
              <a:chOff x="381907" y="1377345"/>
              <a:chExt cx="6841785" cy="1888140"/>
            </a:xfrm>
          </p:grpSpPr>
          <p:sp>
            <p:nvSpPr>
              <p:cNvPr id="44" name="Rectangle 43">
                <a:extLst>
                  <a:ext uri="{FF2B5EF4-FFF2-40B4-BE49-F238E27FC236}">
                    <a16:creationId xmlns:a16="http://schemas.microsoft.com/office/drawing/2014/main" id="{C29A7406-7E23-4F77-433B-00A12C6ECDFF}"/>
                  </a:ext>
                </a:extLst>
              </p:cNvPr>
              <p:cNvSpPr/>
              <p:nvPr/>
            </p:nvSpPr>
            <p:spPr>
              <a:xfrm>
                <a:off x="381907" y="1377345"/>
                <a:ext cx="6841785" cy="1888140"/>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en-US" dirty="0"/>
              </a:p>
            </p:txBody>
          </p:sp>
          <p:sp>
            <p:nvSpPr>
              <p:cNvPr id="56" name="TextBox 55">
                <a:extLst>
                  <a:ext uri="{FF2B5EF4-FFF2-40B4-BE49-F238E27FC236}">
                    <a16:creationId xmlns:a16="http://schemas.microsoft.com/office/drawing/2014/main" id="{168BA9CF-FF2B-F414-F825-21568A8F7786}"/>
                  </a:ext>
                </a:extLst>
              </p:cNvPr>
              <p:cNvSpPr txBox="1"/>
              <p:nvPr/>
            </p:nvSpPr>
            <p:spPr>
              <a:xfrm>
                <a:off x="534625" y="1438078"/>
                <a:ext cx="6536347" cy="213089"/>
              </a:xfrm>
              <a:prstGeom prst="rect">
                <a:avLst/>
              </a:prstGeom>
              <a:noFill/>
            </p:spPr>
            <p:txBody>
              <a:bodyPr wrap="square" lIns="0" tIns="0" rIns="0" bIns="0" rtlCol="0">
                <a:spAutoFit/>
              </a:bodyPr>
              <a:lstStyle/>
              <a:p>
                <a:pPr algn="ctr">
                  <a:spcAft>
                    <a:spcPts val="500"/>
                  </a:spcAft>
                </a:pPr>
                <a:r>
                  <a:rPr lang="en-US" sz="1500" b="1" dirty="0">
                    <a:solidFill>
                      <a:schemeClr val="bg2"/>
                    </a:solidFill>
                    <a:latin typeface="Arial" panose="020B0604020202020204" pitchFamily="34" charset="0"/>
                    <a:cs typeface="Arial" panose="020B0604020202020204" pitchFamily="34" charset="0"/>
                  </a:rPr>
                  <a:t>Home Prices Are Stabilizing</a:t>
                </a:r>
              </a:p>
              <a:p>
                <a:pPr algn="ctr">
                  <a:spcAft>
                    <a:spcPts val="500"/>
                  </a:spcAft>
                </a:pPr>
                <a:r>
                  <a:rPr lang="en-US" sz="1250" i="1" dirty="0">
                    <a:solidFill>
                      <a:schemeClr val="bg2"/>
                    </a:solidFill>
                    <a:latin typeface="Georgia" panose="02040502050405020303" pitchFamily="18" charset="0"/>
                    <a:cs typeface="Arial" panose="020B0604020202020204" pitchFamily="34" charset="0"/>
                  </a:rPr>
                  <a:t>Month-Over-Month Percent Change in Home Values (Seasonally Adjusted)</a:t>
                </a:r>
              </a:p>
            </p:txBody>
          </p:sp>
        </p:grpSp>
        <p:sp>
          <p:nvSpPr>
            <p:cNvPr id="36" name="TextBox 35">
              <a:extLst>
                <a:ext uri="{FF2B5EF4-FFF2-40B4-BE49-F238E27FC236}">
                  <a16:creationId xmlns:a16="http://schemas.microsoft.com/office/drawing/2014/main" id="{430FAF87-7E66-244E-4E83-A7A3D677E678}"/>
                </a:ext>
              </a:extLst>
            </p:cNvPr>
            <p:cNvSpPr txBox="1"/>
            <p:nvPr/>
          </p:nvSpPr>
          <p:spPr>
            <a:xfrm>
              <a:off x="5880742" y="6278870"/>
              <a:ext cx="431528"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C7E90"/>
                  </a:solidFill>
                  <a:effectLst/>
                  <a:uLnTx/>
                  <a:uFillTx/>
                  <a:latin typeface="Arial" panose="020B0604020202020204"/>
                  <a:ea typeface="+mn-ea"/>
                  <a:cs typeface="+mn-cs"/>
                </a:rPr>
                <a:t>Jan</a:t>
              </a:r>
              <a:br>
                <a:rPr kumimoji="0" lang="en-US" sz="1200" b="0" i="0" u="none" strike="noStrike" kern="1200" cap="none" spc="0" normalizeH="0" baseline="0" noProof="0" dirty="0">
                  <a:ln>
                    <a:noFill/>
                  </a:ln>
                  <a:solidFill>
                    <a:srgbClr val="6C7E90"/>
                  </a:solidFill>
                  <a:effectLst/>
                  <a:uLnTx/>
                  <a:uFillTx/>
                  <a:latin typeface="Arial" panose="020B0604020202020204"/>
                  <a:ea typeface="+mn-ea"/>
                  <a:cs typeface="+mn-cs"/>
                </a:rPr>
              </a:br>
              <a:r>
                <a:rPr kumimoji="0" lang="en-US" sz="1200" b="0" i="0" u="none" strike="noStrike" kern="1200" cap="none" spc="0" normalizeH="0" baseline="0" noProof="0" dirty="0">
                  <a:ln>
                    <a:noFill/>
                  </a:ln>
                  <a:solidFill>
                    <a:srgbClr val="6C7E90"/>
                  </a:solidFill>
                  <a:effectLst/>
                  <a:uLnTx/>
                  <a:uFillTx/>
                  <a:latin typeface="Arial" panose="020B0604020202020204"/>
                  <a:ea typeface="+mn-ea"/>
                  <a:cs typeface="+mn-cs"/>
                </a:rPr>
                <a:t>23</a:t>
              </a:r>
            </a:p>
          </p:txBody>
        </p:sp>
        <p:sp>
          <p:nvSpPr>
            <p:cNvPr id="37" name="TextBox 36">
              <a:extLst>
                <a:ext uri="{FF2B5EF4-FFF2-40B4-BE49-F238E27FC236}">
                  <a16:creationId xmlns:a16="http://schemas.microsoft.com/office/drawing/2014/main" id="{2C1AC51B-4413-5164-1AE6-5A6640ABF6FE}"/>
                </a:ext>
              </a:extLst>
            </p:cNvPr>
            <p:cNvSpPr txBox="1"/>
            <p:nvPr/>
          </p:nvSpPr>
          <p:spPr>
            <a:xfrm>
              <a:off x="3216423" y="8822700"/>
              <a:ext cx="39133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C7E90"/>
                  </a:solidFill>
                  <a:effectLst/>
                  <a:uLnTx/>
                  <a:uFillTx/>
                  <a:latin typeface="Arial" panose="020B0604020202020204"/>
                  <a:ea typeface="+mn-ea"/>
                  <a:cs typeface="+mn-cs"/>
                </a:rPr>
                <a:t>Jul</a:t>
              </a:r>
            </a:p>
          </p:txBody>
        </p:sp>
        <p:sp>
          <p:nvSpPr>
            <p:cNvPr id="38" name="TextBox 37">
              <a:extLst>
                <a:ext uri="{FF2B5EF4-FFF2-40B4-BE49-F238E27FC236}">
                  <a16:creationId xmlns:a16="http://schemas.microsoft.com/office/drawing/2014/main" id="{8FD95456-E113-8204-BB86-95847BD148B4}"/>
                </a:ext>
              </a:extLst>
            </p:cNvPr>
            <p:cNvSpPr txBox="1"/>
            <p:nvPr/>
          </p:nvSpPr>
          <p:spPr>
            <a:xfrm>
              <a:off x="3673688" y="8822698"/>
              <a:ext cx="45717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C7E90"/>
                  </a:solidFill>
                  <a:effectLst/>
                  <a:uLnTx/>
                  <a:uFillTx/>
                  <a:latin typeface="Arial" panose="020B0604020202020204"/>
                  <a:ea typeface="+mn-ea"/>
                  <a:cs typeface="+mn-cs"/>
                </a:rPr>
                <a:t>Aug</a:t>
              </a:r>
            </a:p>
          </p:txBody>
        </p:sp>
        <p:sp>
          <p:nvSpPr>
            <p:cNvPr id="39" name="TextBox 38">
              <a:extLst>
                <a:ext uri="{FF2B5EF4-FFF2-40B4-BE49-F238E27FC236}">
                  <a16:creationId xmlns:a16="http://schemas.microsoft.com/office/drawing/2014/main" id="{6A1B0B53-DC44-D2A4-C060-A8A6C8394696}"/>
                </a:ext>
              </a:extLst>
            </p:cNvPr>
            <p:cNvSpPr txBox="1"/>
            <p:nvPr/>
          </p:nvSpPr>
          <p:spPr>
            <a:xfrm>
              <a:off x="4117912" y="8823205"/>
              <a:ext cx="45717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C7E90"/>
                  </a:solidFill>
                  <a:effectLst/>
                  <a:uLnTx/>
                  <a:uFillTx/>
                  <a:latin typeface="Arial" panose="020B0604020202020204"/>
                  <a:ea typeface="+mn-ea"/>
                  <a:cs typeface="+mn-cs"/>
                </a:rPr>
                <a:t>Sep</a:t>
              </a:r>
            </a:p>
          </p:txBody>
        </p:sp>
        <p:sp>
          <p:nvSpPr>
            <p:cNvPr id="40" name="TextBox 39">
              <a:extLst>
                <a:ext uri="{FF2B5EF4-FFF2-40B4-BE49-F238E27FC236}">
                  <a16:creationId xmlns:a16="http://schemas.microsoft.com/office/drawing/2014/main" id="{B69C5DDD-733A-B82B-F899-0D430E8BC04D}"/>
                </a:ext>
              </a:extLst>
            </p:cNvPr>
            <p:cNvSpPr txBox="1"/>
            <p:nvPr/>
          </p:nvSpPr>
          <p:spPr>
            <a:xfrm>
              <a:off x="4608076" y="8822696"/>
              <a:ext cx="42511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C7E90"/>
                  </a:solidFill>
                  <a:effectLst/>
                  <a:uLnTx/>
                  <a:uFillTx/>
                  <a:latin typeface="Arial" panose="020B0604020202020204"/>
                  <a:ea typeface="+mn-ea"/>
                  <a:cs typeface="+mn-cs"/>
                </a:rPr>
                <a:t>Oct</a:t>
              </a:r>
            </a:p>
          </p:txBody>
        </p:sp>
        <p:sp>
          <p:nvSpPr>
            <p:cNvPr id="41" name="TextBox 40">
              <a:extLst>
                <a:ext uri="{FF2B5EF4-FFF2-40B4-BE49-F238E27FC236}">
                  <a16:creationId xmlns:a16="http://schemas.microsoft.com/office/drawing/2014/main" id="{F230BF20-5887-BFD1-6C0E-D3D4EC2A55B0}"/>
                </a:ext>
              </a:extLst>
            </p:cNvPr>
            <p:cNvSpPr txBox="1"/>
            <p:nvPr/>
          </p:nvSpPr>
          <p:spPr>
            <a:xfrm>
              <a:off x="5039181" y="8823204"/>
              <a:ext cx="45717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C7E90"/>
                  </a:solidFill>
                  <a:effectLst/>
                  <a:uLnTx/>
                  <a:uFillTx/>
                  <a:latin typeface="Arial" panose="020B0604020202020204"/>
                  <a:ea typeface="+mn-ea"/>
                  <a:cs typeface="+mn-cs"/>
                </a:rPr>
                <a:t>Nov</a:t>
              </a:r>
            </a:p>
          </p:txBody>
        </p:sp>
        <p:sp>
          <p:nvSpPr>
            <p:cNvPr id="42" name="TextBox 41">
              <a:extLst>
                <a:ext uri="{FF2B5EF4-FFF2-40B4-BE49-F238E27FC236}">
                  <a16:creationId xmlns:a16="http://schemas.microsoft.com/office/drawing/2014/main" id="{FFF36A62-50DC-BE0A-5376-F2D8E19C38A3}"/>
                </a:ext>
              </a:extLst>
            </p:cNvPr>
            <p:cNvSpPr txBox="1"/>
            <p:nvPr/>
          </p:nvSpPr>
          <p:spPr>
            <a:xfrm>
              <a:off x="5501509" y="8822437"/>
              <a:ext cx="45717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C7E90"/>
                  </a:solidFill>
                  <a:effectLst/>
                  <a:uLnTx/>
                  <a:uFillTx/>
                  <a:latin typeface="Arial" panose="020B0604020202020204"/>
                  <a:ea typeface="+mn-ea"/>
                  <a:cs typeface="+mn-cs"/>
                </a:rPr>
                <a:t>Dec</a:t>
              </a:r>
            </a:p>
          </p:txBody>
        </p:sp>
      </p:grpSp>
      <p:sp>
        <p:nvSpPr>
          <p:cNvPr id="8202" name="TextBox 8201">
            <a:extLst>
              <a:ext uri="{FF2B5EF4-FFF2-40B4-BE49-F238E27FC236}">
                <a16:creationId xmlns:a16="http://schemas.microsoft.com/office/drawing/2014/main" id="{67165169-2F6D-4C32-C025-6ED5C95E14E0}"/>
              </a:ext>
            </a:extLst>
          </p:cNvPr>
          <p:cNvSpPr txBox="1"/>
          <p:nvPr/>
        </p:nvSpPr>
        <p:spPr>
          <a:xfrm>
            <a:off x="5887231" y="8675349"/>
            <a:ext cx="431528"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C7E90"/>
                </a:solidFill>
                <a:effectLst/>
                <a:uLnTx/>
                <a:uFillTx/>
                <a:latin typeface="Arial" panose="020B0604020202020204"/>
                <a:ea typeface="+mn-ea"/>
                <a:cs typeface="+mn-cs"/>
              </a:rPr>
              <a:t>Jan</a:t>
            </a:r>
            <a:br>
              <a:rPr kumimoji="0" lang="en-US" sz="1200" b="0" i="0" u="none" strike="noStrike" kern="1200" cap="none" spc="0" normalizeH="0" baseline="0" noProof="0" dirty="0">
                <a:ln>
                  <a:noFill/>
                </a:ln>
                <a:solidFill>
                  <a:srgbClr val="6C7E90"/>
                </a:solidFill>
                <a:effectLst/>
                <a:uLnTx/>
                <a:uFillTx/>
                <a:latin typeface="Arial" panose="020B0604020202020204"/>
                <a:ea typeface="+mn-ea"/>
                <a:cs typeface="+mn-cs"/>
              </a:rPr>
            </a:br>
            <a:r>
              <a:rPr kumimoji="0" lang="en-US" sz="1200" b="0" i="0" u="none" strike="noStrike" kern="1200" cap="none" spc="0" normalizeH="0" baseline="0" noProof="0" dirty="0">
                <a:ln>
                  <a:noFill/>
                </a:ln>
                <a:solidFill>
                  <a:srgbClr val="6C7E90"/>
                </a:solidFill>
                <a:effectLst/>
                <a:uLnTx/>
                <a:uFillTx/>
                <a:latin typeface="Arial" panose="020B0604020202020204"/>
                <a:ea typeface="+mn-ea"/>
                <a:cs typeface="+mn-cs"/>
              </a:rPr>
              <a:t>23</a:t>
            </a:r>
          </a:p>
        </p:txBody>
      </p:sp>
    </p:spTree>
    <p:extLst>
      <p:ext uri="{BB962C8B-B14F-4D97-AF65-F5344CB8AC3E}">
        <p14:creationId xmlns:p14="http://schemas.microsoft.com/office/powerpoint/2010/main" val="3309456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58226C4D-96EC-C348-9451-E15F45B52F37}"/>
              </a:ext>
            </a:extLst>
          </p:cNvPr>
          <p:cNvSpPr>
            <a:spLocks noGrp="1"/>
          </p:cNvSpPr>
          <p:nvPr>
            <p:ph type="sldNum" sz="quarter" idx="12"/>
          </p:nvPr>
        </p:nvSpPr>
        <p:spPr/>
        <p:txBody>
          <a:bodyPr/>
          <a:lstStyle/>
          <a:p>
            <a:fld id="{D9C681BF-E0B0-FE40-97D6-3440D5EE15D9}" type="slidenum">
              <a:rPr lang="en-US" smtClean="0"/>
              <a:pPr/>
              <a:t>9</a:t>
            </a:fld>
            <a:endParaRPr lang="en-US" dirty="0"/>
          </a:p>
        </p:txBody>
      </p:sp>
      <p:graphicFrame>
        <p:nvGraphicFramePr>
          <p:cNvPr id="10" name="Table 10">
            <a:extLst>
              <a:ext uri="{FF2B5EF4-FFF2-40B4-BE49-F238E27FC236}">
                <a16:creationId xmlns:a16="http://schemas.microsoft.com/office/drawing/2014/main" id="{4E9B66C5-E021-D04F-B4D6-ADA2D485F08A}"/>
              </a:ext>
            </a:extLst>
          </p:cNvPr>
          <p:cNvGraphicFramePr>
            <a:graphicFrameLocks noGrp="1"/>
          </p:cNvGraphicFramePr>
          <p:nvPr>
            <p:extLst>
              <p:ext uri="{D42A27DB-BD31-4B8C-83A1-F6EECF244321}">
                <p14:modId xmlns:p14="http://schemas.microsoft.com/office/powerpoint/2010/main" val="2301871627"/>
              </p:ext>
            </p:extLst>
          </p:nvPr>
        </p:nvGraphicFramePr>
        <p:xfrm>
          <a:off x="485946" y="8294872"/>
          <a:ext cx="6841784" cy="1203325"/>
        </p:xfrm>
        <a:graphic>
          <a:graphicData uri="http://schemas.openxmlformats.org/drawingml/2006/table">
            <a:tbl>
              <a:tblPr firstRow="1" bandRow="1">
                <a:tableStyleId>{5C22544A-7EE6-4342-B048-85BDC9FD1C3A}</a:tableStyleId>
              </a:tblPr>
              <a:tblGrid>
                <a:gridCol w="6841784">
                  <a:extLst>
                    <a:ext uri="{9D8B030D-6E8A-4147-A177-3AD203B41FA5}">
                      <a16:colId xmlns:a16="http://schemas.microsoft.com/office/drawing/2014/main" val="1303912461"/>
                    </a:ext>
                  </a:extLst>
                </a:gridCol>
              </a:tblGrid>
              <a:tr h="477207">
                <a:tc>
                  <a:txBody>
                    <a:bodyPr/>
                    <a:lstStyle/>
                    <a:p>
                      <a:pPr>
                        <a:lnSpc>
                          <a:spcPct val="110000"/>
                        </a:lnSpc>
                        <a:spcAft>
                          <a:spcPts val="500"/>
                        </a:spcAft>
                      </a:pPr>
                      <a:r>
                        <a:rPr lang="en-US" sz="1500" dirty="0">
                          <a:solidFill>
                            <a:schemeClr val="accent2"/>
                          </a:solidFill>
                        </a:rPr>
                        <a:t>Bottom Line</a:t>
                      </a:r>
                    </a:p>
                    <a:p>
                      <a:pPr>
                        <a:lnSpc>
                          <a:spcPct val="110000"/>
                        </a:lnSpc>
                        <a:spcAft>
                          <a:spcPts val="500"/>
                        </a:spcAft>
                      </a:pPr>
                      <a:r>
                        <a:rPr lang="en-US" sz="1350" b="0" i="1" dirty="0">
                          <a:solidFill>
                            <a:schemeClr val="bg2"/>
                          </a:solidFill>
                          <a:latin typeface="Georgia"/>
                        </a:rPr>
                        <a:t>If you put off your plans to move because you were worried about home prices falling, data shows the worst is already behind us and prices are actually rising nationally. Let’s connect so you have an expert to explain what’s happening with home prices in our area.</a:t>
                      </a:r>
                    </a:p>
                  </a:txBody>
                  <a:tcPr marL="182880" marR="0" marT="0" marB="0">
                    <a:lnL w="28575" cap="flat" cmpd="sng" algn="ctr">
                      <a:solidFill>
                        <a:schemeClr val="accent2"/>
                      </a:solidFill>
                      <a:prstDash val="sysDot"/>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7170411"/>
                  </a:ext>
                </a:extLst>
              </a:tr>
            </a:tbl>
          </a:graphicData>
        </a:graphic>
      </p:graphicFrame>
      <p:sp>
        <p:nvSpPr>
          <p:cNvPr id="2" name="Rectangle 1">
            <a:extLst>
              <a:ext uri="{FF2B5EF4-FFF2-40B4-BE49-F238E27FC236}">
                <a16:creationId xmlns:a16="http://schemas.microsoft.com/office/drawing/2014/main" id="{FABAC463-273B-A442-94C3-CF1E717A5588}"/>
              </a:ext>
            </a:extLst>
          </p:cNvPr>
          <p:cNvSpPr/>
          <p:nvPr/>
        </p:nvSpPr>
        <p:spPr>
          <a:xfrm>
            <a:off x="1063414" y="604380"/>
            <a:ext cx="6305881" cy="7718203"/>
          </a:xfrm>
          <a:prstGeom prst="rect">
            <a:avLst/>
          </a:prstGeom>
        </p:spPr>
        <p:txBody>
          <a:bodyPr wrap="square" lIns="91440" tIns="45720" rIns="91440" bIns="45720" anchor="t">
            <a:spAutoFit/>
          </a:bodyPr>
          <a:lstStyle/>
          <a:p>
            <a:pPr marL="0" marR="0">
              <a:lnSpc>
                <a:spcPct val="112000"/>
              </a:lnSpc>
              <a:spcBef>
                <a:spcPts val="0"/>
              </a:spcBef>
              <a:spcAft>
                <a:spcPts val="1000"/>
              </a:spcAft>
            </a:pPr>
            <a:r>
              <a:rPr lang="en-US" sz="1250" dirty="0">
                <a:effectLst/>
                <a:ea typeface="Calibri" panose="020F0502020204030204" pitchFamily="34" charset="0"/>
                <a:cs typeface="Times New Roman" panose="02020603050405020304" pitchFamily="18" charset="0"/>
              </a:rPr>
              <a:t>The story this detailed monthly view tells us is that the last year has been a tale of two halves. In the first half of 2022, homes prices were climbing, and they peaked in June. Then, in July, home prices started to decline (</a:t>
            </a:r>
            <a:r>
              <a:rPr lang="en-US" sz="1250" i="1" dirty="0">
                <a:effectLst/>
                <a:ea typeface="Calibri" panose="020F0502020204030204" pitchFamily="34" charset="0"/>
                <a:cs typeface="Times New Roman" panose="02020603050405020304" pitchFamily="18" charset="0"/>
              </a:rPr>
              <a:t>shown in red in the graphs on the previous page</a:t>
            </a:r>
            <a:r>
              <a:rPr lang="en-US" sz="1250" dirty="0">
                <a:effectLst/>
                <a:ea typeface="Calibri" panose="020F0502020204030204" pitchFamily="34" charset="0"/>
                <a:cs typeface="Times New Roman" panose="02020603050405020304" pitchFamily="18" charset="0"/>
              </a:rPr>
              <a:t>). And by roughly August or September, the trend began to stabilize. As we look at the most recent data for the early part of 2023, these graphs also show a recent rebound in momentum with prices ticking back up. Monthly changes in home prices are gaining steam.  </a:t>
            </a:r>
            <a:endParaRPr lang="en-US" sz="1250" b="0" i="0" dirty="0">
              <a:effectLst/>
            </a:endParaRPr>
          </a:p>
          <a:p>
            <a:pPr marL="0" marR="0">
              <a:lnSpc>
                <a:spcPct val="112000"/>
              </a:lnSpc>
              <a:spcBef>
                <a:spcPts val="0"/>
              </a:spcBef>
              <a:spcAft>
                <a:spcPts val="1000"/>
              </a:spcAft>
            </a:pPr>
            <a:r>
              <a:rPr lang="en-US" sz="1250" dirty="0">
                <a:effectLst/>
                <a:ea typeface="Calibri" panose="020F0502020204030204" pitchFamily="34" charset="0"/>
                <a:cs typeface="Times New Roman" panose="02020603050405020304" pitchFamily="18" charset="0"/>
              </a:rPr>
              <a:t>While one to two months doesn’t make a trend, the fact that all three reports show prices have stabilized is an encouraging sign for the housing market. The month-over-month data conveys a clear, but early, consensus that a national shift is taking </a:t>
            </a:r>
            <a:br>
              <a:rPr lang="en-US" sz="1250" dirty="0">
                <a:effectLst/>
                <a:ea typeface="Calibri" panose="020F0502020204030204" pitchFamily="34" charset="0"/>
                <a:cs typeface="Times New Roman" panose="02020603050405020304" pitchFamily="18" charset="0"/>
              </a:rPr>
            </a:br>
            <a:r>
              <a:rPr lang="en-US" sz="1250" dirty="0">
                <a:effectLst/>
                <a:ea typeface="Calibri" panose="020F0502020204030204" pitchFamily="34" charset="0"/>
                <a:cs typeface="Times New Roman" panose="02020603050405020304" pitchFamily="18" charset="0"/>
              </a:rPr>
              <a:t>place today. </a:t>
            </a:r>
            <a:endParaRPr lang="en-US" sz="1250" dirty="0">
              <a:ea typeface="Calibri" panose="020F0502020204030204" pitchFamily="34" charset="0"/>
              <a:cs typeface="Times New Roman" panose="02020603050405020304" pitchFamily="18" charset="0"/>
            </a:endParaRPr>
          </a:p>
          <a:p>
            <a:pPr marL="0" marR="0">
              <a:lnSpc>
                <a:spcPct val="112000"/>
              </a:lnSpc>
              <a:spcBef>
                <a:spcPts val="0"/>
              </a:spcBef>
              <a:spcAft>
                <a:spcPts val="1000"/>
              </a:spcAft>
            </a:pPr>
            <a:r>
              <a:rPr lang="en-US" sz="1250" b="1" dirty="0">
                <a:effectLst/>
                <a:ea typeface="Calibri" panose="020F0502020204030204" pitchFamily="34" charset="0"/>
                <a:cs typeface="Times New Roman" panose="02020603050405020304" pitchFamily="18" charset="0"/>
              </a:rPr>
              <a:t>In essence, home prices are starting to tick back up.</a:t>
            </a:r>
            <a:endParaRPr lang="en-US" sz="1250" b="0" i="0" dirty="0">
              <a:effectLst/>
            </a:endParaRPr>
          </a:p>
          <a:p>
            <a:pPr marL="0" marR="0">
              <a:lnSpc>
                <a:spcPct val="112000"/>
              </a:lnSpc>
              <a:spcBef>
                <a:spcPts val="0"/>
              </a:spcBef>
              <a:spcAft>
                <a:spcPts val="1000"/>
              </a:spcAft>
            </a:pPr>
            <a:r>
              <a:rPr lang="en-US" sz="1250" dirty="0">
                <a:effectLst/>
                <a:ea typeface="Calibri" panose="020F0502020204030204" pitchFamily="34" charset="0"/>
                <a:cs typeface="Times New Roman" panose="02020603050405020304" pitchFamily="18" charset="0"/>
              </a:rPr>
              <a:t>Andy Walden, Vice President of Enterprise Research at</a:t>
            </a:r>
            <a:r>
              <a:rPr lang="en-US" sz="1250" i="1" dirty="0">
                <a:effectLst/>
                <a:ea typeface="Calibri" panose="020F0502020204030204" pitchFamily="34" charset="0"/>
                <a:cs typeface="Times New Roman" panose="02020603050405020304" pitchFamily="18" charset="0"/>
              </a:rPr>
              <a:t> Black Knight</a:t>
            </a:r>
            <a:r>
              <a:rPr lang="en-US" sz="1250" dirty="0">
                <a:effectLst/>
                <a:ea typeface="Calibri" panose="020F0502020204030204" pitchFamily="34" charset="0"/>
                <a:cs typeface="Times New Roman" panose="02020603050405020304" pitchFamily="18" charset="0"/>
              </a:rPr>
              <a:t>, says this about home price trends: </a:t>
            </a:r>
          </a:p>
          <a:p>
            <a:pPr marL="457200">
              <a:lnSpc>
                <a:spcPct val="112000"/>
              </a:lnSpc>
              <a:spcAft>
                <a:spcPts val="1000"/>
              </a:spcAft>
            </a:pPr>
            <a:r>
              <a:rPr lang="en-US" sz="1250" i="1" dirty="0">
                <a:solidFill>
                  <a:schemeClr val="bg2"/>
                </a:solidFill>
              </a:rPr>
              <a:t>“Just five months ago, prices were declining on a seasonally adjusted month-over-month basis in 92% of all major U.S. markets. </a:t>
            </a:r>
            <a:r>
              <a:rPr lang="en-US" sz="1250" b="1" i="1" dirty="0">
                <a:solidFill>
                  <a:schemeClr val="bg2"/>
                </a:solidFill>
              </a:rPr>
              <a:t>Fast forward to March, and the situation has done a literal 180, with prices now rising in 92% of markets from February.</a:t>
            </a:r>
            <a:r>
              <a:rPr lang="en-US" sz="1250" i="1" dirty="0">
                <a:solidFill>
                  <a:schemeClr val="bg2"/>
                </a:solidFill>
              </a:rPr>
              <a:t>”</a:t>
            </a:r>
            <a:r>
              <a:rPr lang="en-US" sz="1250" dirty="0">
                <a:solidFill>
                  <a:schemeClr val="bg2"/>
                </a:solidFill>
                <a:effectLst/>
                <a:ea typeface="Calibri" panose="020F0502020204030204" pitchFamily="34" charset="0"/>
                <a:cs typeface="Times New Roman" panose="02020603050405020304" pitchFamily="18" charset="0"/>
              </a:rPr>
              <a:t> </a:t>
            </a:r>
          </a:p>
          <a:p>
            <a:pPr>
              <a:lnSpc>
                <a:spcPct val="112000"/>
              </a:lnSpc>
              <a:spcAft>
                <a:spcPts val="1000"/>
              </a:spcAft>
            </a:pPr>
            <a:r>
              <a:rPr lang="en-US" sz="1250" dirty="0">
                <a:effectLst/>
                <a:ea typeface="Calibri" panose="020F0502020204030204" pitchFamily="34" charset="0"/>
                <a:cs typeface="Times New Roman" panose="02020603050405020304" pitchFamily="18" charset="0"/>
              </a:rPr>
              <a:t>Selma </a:t>
            </a:r>
            <a:r>
              <a:rPr lang="en-US" sz="1250" dirty="0" err="1">
                <a:effectLst/>
                <a:ea typeface="Calibri" panose="020F0502020204030204" pitchFamily="34" charset="0"/>
                <a:cs typeface="Times New Roman" panose="02020603050405020304" pitchFamily="18" charset="0"/>
              </a:rPr>
              <a:t>Hepp</a:t>
            </a:r>
            <a:r>
              <a:rPr lang="en-US" sz="1250" dirty="0">
                <a:effectLst/>
                <a:ea typeface="Calibri" panose="020F0502020204030204" pitchFamily="34" charset="0"/>
                <a:cs typeface="Times New Roman" panose="02020603050405020304" pitchFamily="18" charset="0"/>
              </a:rPr>
              <a:t>, Chief Economist at </a:t>
            </a:r>
            <a:r>
              <a:rPr lang="en-US" sz="1250" i="1" dirty="0">
                <a:effectLst/>
                <a:ea typeface="Calibri" panose="020F0502020204030204" pitchFamily="34" charset="0"/>
                <a:cs typeface="Times New Roman" panose="02020603050405020304" pitchFamily="18" charset="0"/>
              </a:rPr>
              <a:t>CoreLogic</a:t>
            </a:r>
            <a:r>
              <a:rPr lang="en-US" sz="1250" dirty="0">
                <a:effectLst/>
                <a:ea typeface="Calibri" panose="020F0502020204030204" pitchFamily="34" charset="0"/>
                <a:cs typeface="Times New Roman" panose="02020603050405020304" pitchFamily="18" charset="0"/>
              </a:rPr>
              <a:t>, explains the limited supply of homes available for sale is contributing to this positive turn:</a:t>
            </a:r>
          </a:p>
          <a:p>
            <a:pPr marL="457200">
              <a:lnSpc>
                <a:spcPct val="112000"/>
              </a:lnSpc>
              <a:spcAft>
                <a:spcPts val="1000"/>
              </a:spcAft>
            </a:pPr>
            <a:r>
              <a:rPr lang="en-US" sz="1250" i="1" dirty="0">
                <a:solidFill>
                  <a:schemeClr val="bg2"/>
                </a:solidFill>
              </a:rPr>
              <a:t>“. . . prices in many large metros appeared to have turned the corner, with </a:t>
            </a:r>
            <a:br>
              <a:rPr lang="en-US" sz="1250" i="1" dirty="0">
                <a:solidFill>
                  <a:schemeClr val="bg2"/>
                </a:solidFill>
              </a:rPr>
            </a:br>
            <a:r>
              <a:rPr lang="en-US" sz="1250" i="1" dirty="0">
                <a:solidFill>
                  <a:schemeClr val="bg2"/>
                </a:solidFill>
              </a:rPr>
              <a:t>the U.S. recording a second month of consecutive monthly gains. . . . </a:t>
            </a:r>
            <a:r>
              <a:rPr lang="en-US" sz="1250" b="1" i="1" dirty="0">
                <a:solidFill>
                  <a:schemeClr val="bg2"/>
                </a:solidFill>
              </a:rPr>
              <a:t>The monthly rebound in home prices underscores the lack of inventory in this housing cycle.</a:t>
            </a:r>
            <a:r>
              <a:rPr lang="en-US" sz="1250" i="1" dirty="0">
                <a:solidFill>
                  <a:schemeClr val="bg2"/>
                </a:solidFill>
              </a:rPr>
              <a:t>”</a:t>
            </a:r>
            <a:endParaRPr lang="en-US" sz="1250" dirty="0">
              <a:solidFill>
                <a:schemeClr val="bg2"/>
              </a:solidFill>
              <a:effectLst/>
              <a:ea typeface="Calibri" panose="020F0502020204030204" pitchFamily="34" charset="0"/>
              <a:cs typeface="Times New Roman" panose="02020603050405020304" pitchFamily="18" charset="0"/>
            </a:endParaRPr>
          </a:p>
          <a:p>
            <a:pPr>
              <a:lnSpc>
                <a:spcPct val="112000"/>
              </a:lnSpc>
              <a:spcAft>
                <a:spcPts val="1000"/>
              </a:spcAft>
            </a:pPr>
            <a:r>
              <a:rPr lang="en-US" sz="1400" b="1" dirty="0">
                <a:solidFill>
                  <a:srgbClr val="00AEEF"/>
                </a:solidFill>
              </a:rPr>
              <a:t>Here’s What This Means for You</a:t>
            </a:r>
            <a:endParaRPr lang="en-US" sz="1400" dirty="0">
              <a:solidFill>
                <a:srgbClr val="000000"/>
              </a:solidFill>
              <a:effectLst/>
              <a:ea typeface="Calibri" panose="020F0502020204030204" pitchFamily="34" charset="0"/>
              <a:cs typeface="Times New Roman" panose="02020603050405020304" pitchFamily="18" charset="0"/>
            </a:endParaRPr>
          </a:p>
          <a:p>
            <a:pPr marR="0" lvl="0">
              <a:lnSpc>
                <a:spcPct val="112000"/>
              </a:lnSpc>
              <a:spcBef>
                <a:spcPts val="0"/>
              </a:spcBef>
              <a:spcAft>
                <a:spcPts val="1000"/>
              </a:spcAft>
            </a:pPr>
            <a:r>
              <a:rPr lang="en-US" sz="1250" dirty="0">
                <a:effectLst/>
                <a:ea typeface="Calibri" panose="020F0502020204030204" pitchFamily="34" charset="0"/>
                <a:cs typeface="Times New Roman" panose="02020603050405020304" pitchFamily="18" charset="0"/>
              </a:rPr>
              <a:t>If you’ve been holding off on selling because you’re worried about what was happening with home prices and how it would impact the value of your home, it may be time to jump back in and reprioritize getting your house on the market. You don’t have to put your needs on hold any longer because the latest data shows a turn in your favor.</a:t>
            </a:r>
            <a:endParaRPr lang="en-US" sz="1250" b="0" i="0" dirty="0">
              <a:solidFill>
                <a:srgbClr val="313940"/>
              </a:solidFill>
              <a:effectLst/>
            </a:endParaRPr>
          </a:p>
        </p:txBody>
      </p:sp>
    </p:spTree>
    <p:extLst>
      <p:ext uri="{BB962C8B-B14F-4D97-AF65-F5344CB8AC3E}">
        <p14:creationId xmlns:p14="http://schemas.microsoft.com/office/powerpoint/2010/main" val="247434774"/>
      </p:ext>
    </p:extLst>
  </p:cSld>
  <p:clrMapOvr>
    <a:masterClrMapping/>
  </p:clrMapOvr>
</p:sld>
</file>

<file path=ppt/theme/theme1.xml><?xml version="1.0" encoding="utf-8"?>
<a:theme xmlns:a="http://schemas.openxmlformats.org/drawingml/2006/main" name="Office Theme">
  <a:themeElements>
    <a:clrScheme name="KCM">
      <a:dk1>
        <a:srgbClr val="000000"/>
      </a:dk1>
      <a:lt1>
        <a:srgbClr val="FFFFFF"/>
      </a:lt1>
      <a:dk2>
        <a:srgbClr val="00AEEF"/>
      </a:dk2>
      <a:lt2>
        <a:srgbClr val="797979"/>
      </a:lt2>
      <a:accent1>
        <a:srgbClr val="73C359"/>
      </a:accent1>
      <a:accent2>
        <a:srgbClr val="FF8300"/>
      </a:accent2>
      <a:accent3>
        <a:srgbClr val="303840"/>
      </a:accent3>
      <a:accent4>
        <a:srgbClr val="CCD5D8"/>
      </a:accent4>
      <a:accent5>
        <a:srgbClr val="FEFFFF"/>
      </a:accent5>
      <a:accent6>
        <a:srgbClr val="FEFFFF"/>
      </a:accent6>
      <a:hlink>
        <a:srgbClr val="14ADEF"/>
      </a:hlink>
      <a:folHlink>
        <a:srgbClr val="14ADE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56868</TotalTime>
  <Words>4003</Words>
  <Application>Microsoft Office PowerPoint</Application>
  <PresentationFormat>Custom</PresentationFormat>
  <Paragraphs>281</Paragraphs>
  <Slides>24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Georgia</vt:lpstr>
      <vt:lpstr>Segoe UI</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Becca Rand</dc:creator>
  <cp:lastModifiedBy>Joyia Mountain</cp:lastModifiedBy>
  <cp:revision>1333</cp:revision>
  <cp:lastPrinted>2021-11-19T20:55:24Z</cp:lastPrinted>
  <dcterms:created xsi:type="dcterms:W3CDTF">2021-07-16T16:38:04Z</dcterms:created>
  <dcterms:modified xsi:type="dcterms:W3CDTF">2023-06-05T19:19:28Z</dcterms:modified>
</cp:coreProperties>
</file>