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3330" r:id="rId2"/>
    <p:sldId id="3303" r:id="rId3"/>
    <p:sldId id="3316" r:id="rId4"/>
    <p:sldId id="3315" r:id="rId5"/>
    <p:sldId id="3325" r:id="rId6"/>
    <p:sldId id="3320" r:id="rId7"/>
    <p:sldId id="3326" r:id="rId8"/>
    <p:sldId id="3257" r:id="rId9"/>
    <p:sldId id="3260" r:id="rId10"/>
    <p:sldId id="3329" r:id="rId11"/>
    <p:sldId id="3280" r:id="rId12"/>
    <p:sldId id="3313" r:id="rId13"/>
    <p:sldId id="3317" r:id="rId14"/>
    <p:sldId id="3331" r:id="rId15"/>
    <p:sldId id="3312" r:id="rId16"/>
    <p:sldId id="3311" r:id="rId17"/>
    <p:sldId id="3328" r:id="rId18"/>
    <p:sldId id="3255" r:id="rId19"/>
    <p:sldId id="3256" r:id="rId20"/>
    <p:sldId id="3307" r:id="rId21"/>
    <p:sldId id="3323" r:id="rId22"/>
    <p:sldId id="3324" r:id="rId23"/>
    <p:sldId id="3282" r:id="rId24"/>
    <p:sldId id="3278" r:id="rId25"/>
  </p:sldIdLst>
  <p:sldSz cx="7772400" cy="10058400"/>
  <p:notesSz cx="6858000" cy="9144000"/>
  <p:kinsoku lang="ja-JP" invalStChars="、。，．・：；？！゛゜ヽヾゝゞ々’”）〕］｝〉》」』】°‰′″℃￠％!%),.:;?]}｡｣､･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940"/>
    <a:srgbClr val="FF00FF"/>
    <a:srgbClr val="E7F2FC"/>
    <a:srgbClr val="CBE3F9"/>
    <a:srgbClr val="00AEE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5" autoAdjust="0"/>
    <p:restoredTop sz="92896" autoAdjust="0"/>
  </p:normalViewPr>
  <p:slideViewPr>
    <p:cSldViewPr snapToGrid="0" snapToObjects="1">
      <p:cViewPr varScale="1">
        <p:scale>
          <a:sx n="71" d="100"/>
          <a:sy n="71" d="100"/>
        </p:scale>
        <p:origin x="3306"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546837144184387E-2"/>
          <c:y val="2.9212604175709485E-2"/>
          <c:w val="0.93837248983318378"/>
          <c:h val="0.92123738607035177"/>
        </c:manualLayout>
      </c:layout>
      <c:areaChart>
        <c:grouping val="standard"/>
        <c:varyColors val="0"/>
        <c:ser>
          <c:idx val="0"/>
          <c:order val="0"/>
          <c:tx>
            <c:strRef>
              <c:f>Sheet1!$B$1</c:f>
              <c:strCache>
                <c:ptCount val="1"/>
                <c:pt idx="0">
                  <c:v>Average Horly Earnings</c:v>
                </c:pt>
              </c:strCache>
            </c:strRef>
          </c:tx>
          <c:spPr>
            <a:solidFill>
              <a:schemeClr val="accent1"/>
            </a:solidFill>
            <a:ln>
              <a:noFill/>
            </a:ln>
            <a:effectLst/>
          </c:spPr>
          <c:cat>
            <c:numRef>
              <c:f>Sheet1!$A$2:$A$207</c:f>
              <c:numCache>
                <c:formatCode>General</c:formatCode>
                <c:ptCount val="206"/>
                <c:pt idx="0">
                  <c:v>2006</c:v>
                </c:pt>
                <c:pt idx="10">
                  <c:v>2007</c:v>
                </c:pt>
                <c:pt idx="22">
                  <c:v>2008</c:v>
                </c:pt>
                <c:pt idx="34">
                  <c:v>2009</c:v>
                </c:pt>
                <c:pt idx="46">
                  <c:v>2010</c:v>
                </c:pt>
                <c:pt idx="58">
                  <c:v>2011</c:v>
                </c:pt>
                <c:pt idx="70">
                  <c:v>2012</c:v>
                </c:pt>
                <c:pt idx="82">
                  <c:v>2013</c:v>
                </c:pt>
                <c:pt idx="94">
                  <c:v>2014</c:v>
                </c:pt>
                <c:pt idx="106">
                  <c:v>2015</c:v>
                </c:pt>
                <c:pt idx="118">
                  <c:v>2016</c:v>
                </c:pt>
                <c:pt idx="130">
                  <c:v>2017</c:v>
                </c:pt>
                <c:pt idx="142">
                  <c:v>2018</c:v>
                </c:pt>
                <c:pt idx="154">
                  <c:v>2019</c:v>
                </c:pt>
                <c:pt idx="166">
                  <c:v>2020</c:v>
                </c:pt>
                <c:pt idx="178">
                  <c:v>2021</c:v>
                </c:pt>
                <c:pt idx="190">
                  <c:v>2022</c:v>
                </c:pt>
                <c:pt idx="202">
                  <c:v>2023</c:v>
                </c:pt>
              </c:numCache>
            </c:numRef>
          </c:cat>
          <c:val>
            <c:numRef>
              <c:f>Sheet1!$B$2:$B$207</c:f>
              <c:numCache>
                <c:formatCode>General</c:formatCode>
                <c:ptCount val="206"/>
                <c:pt idx="0">
                  <c:v>20.04</c:v>
                </c:pt>
                <c:pt idx="1">
                  <c:v>20.149999999999999</c:v>
                </c:pt>
                <c:pt idx="2">
                  <c:v>20.13</c:v>
                </c:pt>
                <c:pt idx="3">
                  <c:v>20.23</c:v>
                </c:pt>
                <c:pt idx="4">
                  <c:v>20.29</c:v>
                </c:pt>
                <c:pt idx="5">
                  <c:v>20.32</c:v>
                </c:pt>
                <c:pt idx="6">
                  <c:v>20.41</c:v>
                </c:pt>
                <c:pt idx="7">
                  <c:v>20.43</c:v>
                </c:pt>
                <c:pt idx="8">
                  <c:v>20.49</c:v>
                </c:pt>
                <c:pt idx="9">
                  <c:v>20.57</c:v>
                </c:pt>
                <c:pt idx="10">
                  <c:v>20.59</c:v>
                </c:pt>
                <c:pt idx="11">
                  <c:v>20.68</c:v>
                </c:pt>
                <c:pt idx="12">
                  <c:v>20.73</c:v>
                </c:pt>
                <c:pt idx="13">
                  <c:v>20.78</c:v>
                </c:pt>
                <c:pt idx="14">
                  <c:v>20.84</c:v>
                </c:pt>
                <c:pt idx="15">
                  <c:v>20.95</c:v>
                </c:pt>
                <c:pt idx="16">
                  <c:v>20.95</c:v>
                </c:pt>
                <c:pt idx="17">
                  <c:v>21</c:v>
                </c:pt>
                <c:pt idx="18">
                  <c:v>21.04</c:v>
                </c:pt>
                <c:pt idx="19">
                  <c:v>21.06</c:v>
                </c:pt>
                <c:pt idx="20">
                  <c:v>21.12</c:v>
                </c:pt>
                <c:pt idx="21">
                  <c:v>21.17</c:v>
                </c:pt>
                <c:pt idx="22">
                  <c:v>21.2</c:v>
                </c:pt>
                <c:pt idx="23">
                  <c:v>21.26</c:v>
                </c:pt>
                <c:pt idx="24">
                  <c:v>21.36</c:v>
                </c:pt>
                <c:pt idx="25">
                  <c:v>21.38</c:v>
                </c:pt>
                <c:pt idx="26">
                  <c:v>21.47</c:v>
                </c:pt>
                <c:pt idx="27">
                  <c:v>21.51</c:v>
                </c:pt>
                <c:pt idx="28">
                  <c:v>21.6</c:v>
                </c:pt>
                <c:pt idx="29">
                  <c:v>21.7</c:v>
                </c:pt>
                <c:pt idx="30">
                  <c:v>21.72</c:v>
                </c:pt>
                <c:pt idx="31">
                  <c:v>21.76</c:v>
                </c:pt>
                <c:pt idx="32">
                  <c:v>21.87</c:v>
                </c:pt>
                <c:pt idx="33">
                  <c:v>21.94</c:v>
                </c:pt>
                <c:pt idx="34">
                  <c:v>21.96</c:v>
                </c:pt>
                <c:pt idx="35">
                  <c:v>21.99</c:v>
                </c:pt>
                <c:pt idx="36">
                  <c:v>22.06</c:v>
                </c:pt>
                <c:pt idx="37">
                  <c:v>22.09</c:v>
                </c:pt>
                <c:pt idx="38">
                  <c:v>22.11</c:v>
                </c:pt>
                <c:pt idx="39">
                  <c:v>22.14</c:v>
                </c:pt>
                <c:pt idx="40">
                  <c:v>22.18</c:v>
                </c:pt>
                <c:pt idx="41">
                  <c:v>22.23</c:v>
                </c:pt>
                <c:pt idx="42">
                  <c:v>22.26</c:v>
                </c:pt>
                <c:pt idx="43">
                  <c:v>22.3</c:v>
                </c:pt>
                <c:pt idx="44">
                  <c:v>22.35</c:v>
                </c:pt>
                <c:pt idx="45">
                  <c:v>22.36</c:v>
                </c:pt>
                <c:pt idx="46">
                  <c:v>22.41</c:v>
                </c:pt>
                <c:pt idx="47">
                  <c:v>22.45</c:v>
                </c:pt>
                <c:pt idx="48">
                  <c:v>22.46</c:v>
                </c:pt>
                <c:pt idx="49">
                  <c:v>22.49</c:v>
                </c:pt>
                <c:pt idx="50">
                  <c:v>22.53</c:v>
                </c:pt>
                <c:pt idx="51">
                  <c:v>22.53</c:v>
                </c:pt>
                <c:pt idx="52">
                  <c:v>22.59</c:v>
                </c:pt>
                <c:pt idx="53">
                  <c:v>22.62</c:v>
                </c:pt>
                <c:pt idx="54">
                  <c:v>22.67</c:v>
                </c:pt>
                <c:pt idx="55">
                  <c:v>22.74</c:v>
                </c:pt>
                <c:pt idx="56">
                  <c:v>22.73</c:v>
                </c:pt>
                <c:pt idx="57">
                  <c:v>22.76</c:v>
                </c:pt>
                <c:pt idx="58">
                  <c:v>22.86</c:v>
                </c:pt>
                <c:pt idx="59">
                  <c:v>22.87</c:v>
                </c:pt>
                <c:pt idx="60">
                  <c:v>22.87</c:v>
                </c:pt>
                <c:pt idx="61">
                  <c:v>22.91</c:v>
                </c:pt>
                <c:pt idx="62">
                  <c:v>22.98</c:v>
                </c:pt>
                <c:pt idx="63">
                  <c:v>23.01</c:v>
                </c:pt>
                <c:pt idx="64">
                  <c:v>23.1</c:v>
                </c:pt>
                <c:pt idx="65">
                  <c:v>23.07</c:v>
                </c:pt>
                <c:pt idx="66">
                  <c:v>23.12</c:v>
                </c:pt>
                <c:pt idx="67">
                  <c:v>23.2</c:v>
                </c:pt>
                <c:pt idx="68">
                  <c:v>23.19</c:v>
                </c:pt>
                <c:pt idx="69">
                  <c:v>23.22</c:v>
                </c:pt>
                <c:pt idx="70">
                  <c:v>23.25</c:v>
                </c:pt>
                <c:pt idx="71">
                  <c:v>23.28</c:v>
                </c:pt>
                <c:pt idx="72">
                  <c:v>23.36</c:v>
                </c:pt>
                <c:pt idx="73">
                  <c:v>23.39</c:v>
                </c:pt>
                <c:pt idx="74">
                  <c:v>23.4</c:v>
                </c:pt>
                <c:pt idx="75">
                  <c:v>23.46</c:v>
                </c:pt>
                <c:pt idx="76">
                  <c:v>23.5</c:v>
                </c:pt>
                <c:pt idx="77">
                  <c:v>23.49</c:v>
                </c:pt>
                <c:pt idx="78">
                  <c:v>23.57</c:v>
                </c:pt>
                <c:pt idx="79">
                  <c:v>23.56</c:v>
                </c:pt>
                <c:pt idx="80">
                  <c:v>23.63</c:v>
                </c:pt>
                <c:pt idx="81">
                  <c:v>23.73</c:v>
                </c:pt>
                <c:pt idx="82">
                  <c:v>23.75</c:v>
                </c:pt>
                <c:pt idx="83">
                  <c:v>23.78</c:v>
                </c:pt>
                <c:pt idx="84">
                  <c:v>23.8</c:v>
                </c:pt>
                <c:pt idx="85">
                  <c:v>23.87</c:v>
                </c:pt>
                <c:pt idx="86">
                  <c:v>23.89</c:v>
                </c:pt>
                <c:pt idx="87">
                  <c:v>23.96</c:v>
                </c:pt>
                <c:pt idx="88">
                  <c:v>23.98</c:v>
                </c:pt>
                <c:pt idx="89">
                  <c:v>24.02</c:v>
                </c:pt>
                <c:pt idx="90">
                  <c:v>24.06</c:v>
                </c:pt>
                <c:pt idx="91">
                  <c:v>24.09</c:v>
                </c:pt>
                <c:pt idx="92">
                  <c:v>24.16</c:v>
                </c:pt>
                <c:pt idx="93">
                  <c:v>24.18</c:v>
                </c:pt>
                <c:pt idx="94">
                  <c:v>24.23</c:v>
                </c:pt>
                <c:pt idx="95">
                  <c:v>24.33</c:v>
                </c:pt>
                <c:pt idx="96">
                  <c:v>24.32</c:v>
                </c:pt>
                <c:pt idx="97">
                  <c:v>24.34</c:v>
                </c:pt>
                <c:pt idx="98">
                  <c:v>24.4</c:v>
                </c:pt>
                <c:pt idx="99">
                  <c:v>24.46</c:v>
                </c:pt>
                <c:pt idx="100">
                  <c:v>24.48</c:v>
                </c:pt>
                <c:pt idx="101">
                  <c:v>24.54</c:v>
                </c:pt>
                <c:pt idx="102">
                  <c:v>24.55</c:v>
                </c:pt>
                <c:pt idx="103">
                  <c:v>24.58</c:v>
                </c:pt>
                <c:pt idx="104">
                  <c:v>24.66</c:v>
                </c:pt>
                <c:pt idx="105">
                  <c:v>24.62</c:v>
                </c:pt>
                <c:pt idx="106">
                  <c:v>24.75</c:v>
                </c:pt>
                <c:pt idx="107">
                  <c:v>24.79</c:v>
                </c:pt>
                <c:pt idx="108">
                  <c:v>24.86</c:v>
                </c:pt>
                <c:pt idx="109">
                  <c:v>24.89</c:v>
                </c:pt>
                <c:pt idx="110">
                  <c:v>24.97</c:v>
                </c:pt>
                <c:pt idx="111">
                  <c:v>24.97</c:v>
                </c:pt>
                <c:pt idx="112">
                  <c:v>25</c:v>
                </c:pt>
                <c:pt idx="113">
                  <c:v>25.09</c:v>
                </c:pt>
                <c:pt idx="114">
                  <c:v>25.11</c:v>
                </c:pt>
                <c:pt idx="115">
                  <c:v>25.19</c:v>
                </c:pt>
                <c:pt idx="116">
                  <c:v>25.25</c:v>
                </c:pt>
                <c:pt idx="117">
                  <c:v>25.24</c:v>
                </c:pt>
                <c:pt idx="118">
                  <c:v>25.38</c:v>
                </c:pt>
                <c:pt idx="119">
                  <c:v>25.38</c:v>
                </c:pt>
                <c:pt idx="120">
                  <c:v>25.45</c:v>
                </c:pt>
                <c:pt idx="121">
                  <c:v>25.53</c:v>
                </c:pt>
                <c:pt idx="122">
                  <c:v>25.58</c:v>
                </c:pt>
                <c:pt idx="123">
                  <c:v>25.62</c:v>
                </c:pt>
                <c:pt idx="124">
                  <c:v>25.69</c:v>
                </c:pt>
                <c:pt idx="125">
                  <c:v>25.72</c:v>
                </c:pt>
                <c:pt idx="126">
                  <c:v>25.77</c:v>
                </c:pt>
                <c:pt idx="127">
                  <c:v>25.89</c:v>
                </c:pt>
                <c:pt idx="128">
                  <c:v>25.9</c:v>
                </c:pt>
                <c:pt idx="129">
                  <c:v>25.92</c:v>
                </c:pt>
                <c:pt idx="130">
                  <c:v>26</c:v>
                </c:pt>
                <c:pt idx="131">
                  <c:v>26.06</c:v>
                </c:pt>
                <c:pt idx="132">
                  <c:v>26.11</c:v>
                </c:pt>
                <c:pt idx="133">
                  <c:v>26.17</c:v>
                </c:pt>
                <c:pt idx="134">
                  <c:v>26.21</c:v>
                </c:pt>
                <c:pt idx="135">
                  <c:v>26.26</c:v>
                </c:pt>
                <c:pt idx="136">
                  <c:v>26.36</c:v>
                </c:pt>
                <c:pt idx="137">
                  <c:v>26.38</c:v>
                </c:pt>
                <c:pt idx="138">
                  <c:v>26.49</c:v>
                </c:pt>
                <c:pt idx="139">
                  <c:v>26.49</c:v>
                </c:pt>
                <c:pt idx="140">
                  <c:v>26.52</c:v>
                </c:pt>
                <c:pt idx="141">
                  <c:v>26.61</c:v>
                </c:pt>
                <c:pt idx="142">
                  <c:v>26.73</c:v>
                </c:pt>
                <c:pt idx="143">
                  <c:v>26.75</c:v>
                </c:pt>
                <c:pt idx="144">
                  <c:v>26.86</c:v>
                </c:pt>
                <c:pt idx="145">
                  <c:v>26.92</c:v>
                </c:pt>
                <c:pt idx="146">
                  <c:v>26.98</c:v>
                </c:pt>
                <c:pt idx="147">
                  <c:v>27.03</c:v>
                </c:pt>
                <c:pt idx="148">
                  <c:v>27.09</c:v>
                </c:pt>
                <c:pt idx="149">
                  <c:v>27.2</c:v>
                </c:pt>
                <c:pt idx="150">
                  <c:v>27.32</c:v>
                </c:pt>
                <c:pt idx="151">
                  <c:v>27.36</c:v>
                </c:pt>
                <c:pt idx="152">
                  <c:v>27.44</c:v>
                </c:pt>
                <c:pt idx="153">
                  <c:v>27.56</c:v>
                </c:pt>
                <c:pt idx="154">
                  <c:v>27.59</c:v>
                </c:pt>
                <c:pt idx="155">
                  <c:v>27.7</c:v>
                </c:pt>
                <c:pt idx="156">
                  <c:v>27.79</c:v>
                </c:pt>
                <c:pt idx="157">
                  <c:v>27.76</c:v>
                </c:pt>
                <c:pt idx="158">
                  <c:v>27.86</c:v>
                </c:pt>
                <c:pt idx="159">
                  <c:v>27.94</c:v>
                </c:pt>
                <c:pt idx="160">
                  <c:v>28.02</c:v>
                </c:pt>
                <c:pt idx="161">
                  <c:v>28.13</c:v>
                </c:pt>
                <c:pt idx="162">
                  <c:v>28.17</c:v>
                </c:pt>
                <c:pt idx="163">
                  <c:v>28.24</c:v>
                </c:pt>
                <c:pt idx="164">
                  <c:v>28.35</c:v>
                </c:pt>
                <c:pt idx="165">
                  <c:v>28.37</c:v>
                </c:pt>
                <c:pt idx="166">
                  <c:v>28.43</c:v>
                </c:pt>
                <c:pt idx="167">
                  <c:v>28.55</c:v>
                </c:pt>
                <c:pt idx="168">
                  <c:v>28.8</c:v>
                </c:pt>
                <c:pt idx="169">
                  <c:v>30.01</c:v>
                </c:pt>
                <c:pt idx="170">
                  <c:v>29.72</c:v>
                </c:pt>
                <c:pt idx="171">
                  <c:v>29.37</c:v>
                </c:pt>
                <c:pt idx="172">
                  <c:v>29.39</c:v>
                </c:pt>
                <c:pt idx="173">
                  <c:v>29.48</c:v>
                </c:pt>
                <c:pt idx="174">
                  <c:v>29.52</c:v>
                </c:pt>
                <c:pt idx="175">
                  <c:v>29.54</c:v>
                </c:pt>
                <c:pt idx="176">
                  <c:v>29.64</c:v>
                </c:pt>
                <c:pt idx="177">
                  <c:v>29.92</c:v>
                </c:pt>
                <c:pt idx="178">
                  <c:v>29.92</c:v>
                </c:pt>
                <c:pt idx="179">
                  <c:v>30.05</c:v>
                </c:pt>
                <c:pt idx="180">
                  <c:v>30.05</c:v>
                </c:pt>
                <c:pt idx="181">
                  <c:v>30.2</c:v>
                </c:pt>
                <c:pt idx="182">
                  <c:v>30.38</c:v>
                </c:pt>
                <c:pt idx="183">
                  <c:v>30.53</c:v>
                </c:pt>
                <c:pt idx="184">
                  <c:v>30.66</c:v>
                </c:pt>
                <c:pt idx="185">
                  <c:v>30.78</c:v>
                </c:pt>
                <c:pt idx="186">
                  <c:v>30.96</c:v>
                </c:pt>
                <c:pt idx="187">
                  <c:v>31.14</c:v>
                </c:pt>
                <c:pt idx="188">
                  <c:v>31.24</c:v>
                </c:pt>
                <c:pt idx="189">
                  <c:v>31.42</c:v>
                </c:pt>
                <c:pt idx="190">
                  <c:v>31.63</c:v>
                </c:pt>
                <c:pt idx="191">
                  <c:v>31.63</c:v>
                </c:pt>
                <c:pt idx="192">
                  <c:v>31.83</c:v>
                </c:pt>
                <c:pt idx="193">
                  <c:v>31.94</c:v>
                </c:pt>
                <c:pt idx="194">
                  <c:v>32.06</c:v>
                </c:pt>
                <c:pt idx="195">
                  <c:v>32.18</c:v>
                </c:pt>
                <c:pt idx="196">
                  <c:v>32.33</c:v>
                </c:pt>
                <c:pt idx="197">
                  <c:v>32.43</c:v>
                </c:pt>
                <c:pt idx="198">
                  <c:v>32.53</c:v>
                </c:pt>
                <c:pt idx="199">
                  <c:v>32.659999999999997</c:v>
                </c:pt>
                <c:pt idx="200">
                  <c:v>32.799999999999997</c:v>
                </c:pt>
                <c:pt idx="201">
                  <c:v>32.92</c:v>
                </c:pt>
                <c:pt idx="202">
                  <c:v>33.020000000000003</c:v>
                </c:pt>
                <c:pt idx="203">
                  <c:v>33.11</c:v>
                </c:pt>
                <c:pt idx="204">
                  <c:v>33.200000000000003</c:v>
                </c:pt>
                <c:pt idx="205">
                  <c:v>33.36</c:v>
                </c:pt>
              </c:numCache>
            </c:numRef>
          </c:val>
          <c:extLst>
            <c:ext xmlns:c16="http://schemas.microsoft.com/office/drawing/2014/chart" uri="{C3380CC4-5D6E-409C-BE32-E72D297353CC}">
              <c16:uniqueId val="{00000000-3B83-458A-B345-C982F03D1C1C}"/>
            </c:ext>
          </c:extLst>
        </c:ser>
        <c:dLbls>
          <c:showLegendKey val="0"/>
          <c:showVal val="0"/>
          <c:showCatName val="0"/>
          <c:showSerName val="0"/>
          <c:showPercent val="0"/>
          <c:showBubbleSize val="0"/>
        </c:dLbls>
        <c:axId val="1623326432"/>
        <c:axId val="1623345152"/>
      </c:areaChart>
      <c:catAx>
        <c:axId val="1623326432"/>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t" anchorCtr="1"/>
          <a:lstStyle/>
          <a:p>
            <a:pPr>
              <a:defRPr sz="800" b="0" i="0" u="none" strike="noStrike" kern="1200" baseline="0">
                <a:solidFill>
                  <a:schemeClr val="bg2"/>
                </a:solidFill>
                <a:latin typeface="+mn-lt"/>
                <a:ea typeface="+mn-ea"/>
                <a:cs typeface="+mn-cs"/>
              </a:defRPr>
            </a:pPr>
            <a:endParaRPr lang="en-US"/>
          </a:p>
        </c:txPr>
        <c:crossAx val="1623345152"/>
        <c:crosses val="autoZero"/>
        <c:auto val="1"/>
        <c:lblAlgn val="ctr"/>
        <c:lblOffset val="100"/>
        <c:tickLblSkip val="2"/>
        <c:tickMarkSkip val="6"/>
        <c:noMultiLvlLbl val="0"/>
      </c:catAx>
      <c:valAx>
        <c:axId val="162334515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2"/>
                </a:solidFill>
                <a:latin typeface="+mn-lt"/>
                <a:ea typeface="+mn-ea"/>
                <a:cs typeface="+mn-cs"/>
              </a:defRPr>
            </a:pPr>
            <a:endParaRPr lang="en-US"/>
          </a:p>
        </c:txPr>
        <c:crossAx val="1623326432"/>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98929074752298E-2"/>
          <c:y val="4.6516710815622232E-2"/>
          <c:w val="0.93374177965406524"/>
          <c:h val="0.85251752087365773"/>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Sheet1!$A$2:$A$21</c:f>
              <c:strCache>
                <c:ptCount val="20"/>
                <c:pt idx="0">
                  <c:v>2004</c:v>
                </c:pt>
                <c:pt idx="1">
                  <c:v>2005</c:v>
                </c:pt>
                <c:pt idx="2">
                  <c:v>2006 </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Apr 2023</c:v>
                </c:pt>
              </c:strCache>
            </c:strRef>
          </c:cat>
          <c:val>
            <c:numRef>
              <c:f>Sheet1!$B$2:$B$21</c:f>
              <c:numCache>
                <c:formatCode>General</c:formatCode>
                <c:ptCount val="20"/>
                <c:pt idx="0">
                  <c:v>378.3</c:v>
                </c:pt>
                <c:pt idx="1">
                  <c:v>802.6</c:v>
                </c:pt>
                <c:pt idx="2">
                  <c:v>868.7</c:v>
                </c:pt>
                <c:pt idx="3">
                  <c:v>547.79999999999995</c:v>
                </c:pt>
                <c:pt idx="4">
                  <c:v>117.7</c:v>
                </c:pt>
                <c:pt idx="5">
                  <c:v>126.2</c:v>
                </c:pt>
                <c:pt idx="6">
                  <c:v>97.7</c:v>
                </c:pt>
                <c:pt idx="7">
                  <c:v>92.6</c:v>
                </c:pt>
                <c:pt idx="8">
                  <c:v>101.7</c:v>
                </c:pt>
                <c:pt idx="9">
                  <c:v>110.8</c:v>
                </c:pt>
                <c:pt idx="10">
                  <c:v>127.5</c:v>
                </c:pt>
                <c:pt idx="11">
                  <c:v>150.69999999999999</c:v>
                </c:pt>
                <c:pt idx="12">
                  <c:v>163.69999999999999</c:v>
                </c:pt>
                <c:pt idx="13">
                  <c:v>178.5</c:v>
                </c:pt>
                <c:pt idx="14">
                  <c:v>181</c:v>
                </c:pt>
                <c:pt idx="15">
                  <c:v>189.8</c:v>
                </c:pt>
                <c:pt idx="16" formatCode="0.0">
                  <c:v>125</c:v>
                </c:pt>
                <c:pt idx="17">
                  <c:v>118.8</c:v>
                </c:pt>
                <c:pt idx="18" formatCode="0.0">
                  <c:v>117.8</c:v>
                </c:pt>
                <c:pt idx="19">
                  <c:v>99.6</c:v>
                </c:pt>
              </c:numCache>
            </c:numRef>
          </c:val>
          <c:smooth val="0"/>
          <c:extLst>
            <c:ext xmlns:c16="http://schemas.microsoft.com/office/drawing/2014/chart" uri="{C3380CC4-5D6E-409C-BE32-E72D297353CC}">
              <c16:uniqueId val="{00000000-8727-44AE-ADD4-2B20B52A3F43}"/>
            </c:ext>
          </c:extLst>
        </c:ser>
        <c:dLbls>
          <c:showLegendKey val="0"/>
          <c:showVal val="0"/>
          <c:showCatName val="0"/>
          <c:showSerName val="0"/>
          <c:showPercent val="0"/>
          <c:showBubbleSize val="0"/>
        </c:dLbls>
        <c:smooth val="0"/>
        <c:axId val="-1198290624"/>
        <c:axId val="-1197634048"/>
      </c:lineChart>
      <c:catAx>
        <c:axId val="-1198290624"/>
        <c:scaling>
          <c:orientation val="minMax"/>
        </c:scaling>
        <c:delete val="0"/>
        <c:axPos val="b"/>
        <c:numFmt formatCode="General" sourceLinked="1"/>
        <c:majorTickMark val="none"/>
        <c:minorTickMark val="none"/>
        <c:tickLblPos val="nextTo"/>
        <c:spPr>
          <a:noFill/>
          <a:ln w="19050" cap="flat" cmpd="sng" algn="ctr">
            <a:solidFill>
              <a:schemeClr val="tx1"/>
            </a:solidFill>
            <a:prstDash val="solid"/>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7634048"/>
        <c:crosses val="autoZero"/>
        <c:auto val="1"/>
        <c:lblAlgn val="ctr"/>
        <c:lblOffset val="100"/>
        <c:tickMarkSkip val="1"/>
        <c:noMultiLvlLbl val="0"/>
      </c:catAx>
      <c:valAx>
        <c:axId val="-1197634048"/>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8290624"/>
        <c:crosses val="autoZero"/>
        <c:crossBetween val="between"/>
        <c:majorUnit val="200"/>
      </c:val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85899004853347E-2"/>
          <c:y val="3.0927510625079584E-2"/>
          <c:w val="0.93163479849325126"/>
          <c:h val="0.83775728031307639"/>
        </c:manualLayout>
      </c:layout>
      <c:lineChart>
        <c:grouping val="standard"/>
        <c:varyColors val="0"/>
        <c:ser>
          <c:idx val="0"/>
          <c:order val="0"/>
          <c:tx>
            <c:strRef>
              <c:f>Sheet1!$B$1</c:f>
              <c:strCache>
                <c:ptCount val="1"/>
                <c:pt idx="0">
                  <c:v> The Great Recession</c:v>
                </c:pt>
              </c:strCache>
            </c:strRef>
          </c:tx>
          <c:spPr>
            <a:ln w="38100" cap="rnd">
              <a:solidFill>
                <a:srgbClr val="FF0000"/>
              </a:solidFill>
              <a:round/>
            </a:ln>
            <a:effectLst/>
          </c:spPr>
          <c:marker>
            <c:symbol val="none"/>
          </c:marker>
          <c:cat>
            <c:strRef>
              <c:f>Sheet1!$A$2:$A$12</c:f>
              <c:strCache>
                <c:ptCount val="11"/>
                <c:pt idx="0">
                  <c:v>Start</c:v>
                </c:pt>
                <c:pt idx="1">
                  <c:v>1 Month Later</c:v>
                </c:pt>
                <c:pt idx="2">
                  <c:v>1 Year Later</c:v>
                </c:pt>
                <c:pt idx="3">
                  <c:v>2 Years</c:v>
                </c:pt>
                <c:pt idx="4">
                  <c:v>3 Years</c:v>
                </c:pt>
                <c:pt idx="5">
                  <c:v>4 Years</c:v>
                </c:pt>
                <c:pt idx="6">
                  <c:v>5 Years</c:v>
                </c:pt>
                <c:pt idx="7">
                  <c:v>6 Years</c:v>
                </c:pt>
                <c:pt idx="8">
                  <c:v>7 Years</c:v>
                </c:pt>
                <c:pt idx="9">
                  <c:v>8 Years</c:v>
                </c:pt>
                <c:pt idx="10">
                  <c:v>9 Years</c:v>
                </c:pt>
              </c:strCache>
            </c:strRef>
          </c:cat>
          <c:val>
            <c:numRef>
              <c:f>Sheet1!$B$2:$B$12</c:f>
              <c:numCache>
                <c:formatCode>0.0</c:formatCode>
                <c:ptCount val="11"/>
                <c:pt idx="0">
                  <c:v>4.7</c:v>
                </c:pt>
                <c:pt idx="1">
                  <c:v>5</c:v>
                </c:pt>
                <c:pt idx="2">
                  <c:v>6.8</c:v>
                </c:pt>
                <c:pt idx="3">
                  <c:v>9.9</c:v>
                </c:pt>
                <c:pt idx="4">
                  <c:v>9.8000000000000007</c:v>
                </c:pt>
                <c:pt idx="5">
                  <c:v>8.6</c:v>
                </c:pt>
                <c:pt idx="6">
                  <c:v>7.7</c:v>
                </c:pt>
                <c:pt idx="7">
                  <c:v>6.9</c:v>
                </c:pt>
                <c:pt idx="8">
                  <c:v>5.8</c:v>
                </c:pt>
                <c:pt idx="9">
                  <c:v>5.0999999999999996</c:v>
                </c:pt>
                <c:pt idx="10">
                  <c:v>4.7</c:v>
                </c:pt>
              </c:numCache>
            </c:numRef>
          </c:val>
          <c:smooth val="0"/>
          <c:extLst>
            <c:ext xmlns:c16="http://schemas.microsoft.com/office/drawing/2014/chart" uri="{C3380CC4-5D6E-409C-BE32-E72D297353CC}">
              <c16:uniqueId val="{00000000-CE0A-4975-B5B8-59754A1B98D1}"/>
            </c:ext>
          </c:extLst>
        </c:ser>
        <c:ser>
          <c:idx val="1"/>
          <c:order val="1"/>
          <c:tx>
            <c:strRef>
              <c:f>Sheet1!$C$1</c:f>
              <c:strCache>
                <c:ptCount val="1"/>
                <c:pt idx="0">
                  <c:v> Pandemic </c:v>
                </c:pt>
              </c:strCache>
            </c:strRef>
          </c:tx>
          <c:spPr>
            <a:ln w="38100" cap="rnd">
              <a:solidFill>
                <a:srgbClr val="00ADF0"/>
              </a:solidFill>
              <a:round/>
            </a:ln>
            <a:effectLst/>
          </c:spPr>
          <c:marker>
            <c:symbol val="none"/>
          </c:marker>
          <c:cat>
            <c:strRef>
              <c:f>Sheet1!$A$2:$A$12</c:f>
              <c:strCache>
                <c:ptCount val="11"/>
                <c:pt idx="0">
                  <c:v>Start</c:v>
                </c:pt>
                <c:pt idx="1">
                  <c:v>1 Month Later</c:v>
                </c:pt>
                <c:pt idx="2">
                  <c:v>1 Year Later</c:v>
                </c:pt>
                <c:pt idx="3">
                  <c:v>2 Years</c:v>
                </c:pt>
                <c:pt idx="4">
                  <c:v>3 Years</c:v>
                </c:pt>
                <c:pt idx="5">
                  <c:v>4 Years</c:v>
                </c:pt>
                <c:pt idx="6">
                  <c:v>5 Years</c:v>
                </c:pt>
                <c:pt idx="7">
                  <c:v>6 Years</c:v>
                </c:pt>
                <c:pt idx="8">
                  <c:v>7 Years</c:v>
                </c:pt>
                <c:pt idx="9">
                  <c:v>8 Years</c:v>
                </c:pt>
                <c:pt idx="10">
                  <c:v>9 Years</c:v>
                </c:pt>
              </c:strCache>
            </c:strRef>
          </c:cat>
          <c:val>
            <c:numRef>
              <c:f>Sheet1!$C$2:$C$12</c:f>
              <c:numCache>
                <c:formatCode>0.0</c:formatCode>
                <c:ptCount val="11"/>
                <c:pt idx="0">
                  <c:v>3.5</c:v>
                </c:pt>
                <c:pt idx="1">
                  <c:v>14.7</c:v>
                </c:pt>
                <c:pt idx="2">
                  <c:v>6.4</c:v>
                </c:pt>
                <c:pt idx="3">
                  <c:v>3.5</c:v>
                </c:pt>
                <c:pt idx="4">
                  <c:v>3.5</c:v>
                </c:pt>
              </c:numCache>
            </c:numRef>
          </c:val>
          <c:smooth val="0"/>
          <c:extLst>
            <c:ext xmlns:c16="http://schemas.microsoft.com/office/drawing/2014/chart" uri="{C3380CC4-5D6E-409C-BE32-E72D297353CC}">
              <c16:uniqueId val="{00000001-CE0A-4975-B5B8-59754A1B98D1}"/>
            </c:ext>
          </c:extLst>
        </c:ser>
        <c:dLbls>
          <c:showLegendKey val="0"/>
          <c:showVal val="0"/>
          <c:showCatName val="0"/>
          <c:showSerName val="0"/>
          <c:showPercent val="0"/>
          <c:showBubbleSize val="0"/>
        </c:dLbls>
        <c:smooth val="0"/>
        <c:axId val="63738879"/>
        <c:axId val="63738047"/>
      </c:lineChart>
      <c:catAx>
        <c:axId val="63738879"/>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3738047"/>
        <c:crosses val="autoZero"/>
        <c:auto val="1"/>
        <c:lblAlgn val="ctr"/>
        <c:lblOffset val="100"/>
        <c:noMultiLvlLbl val="0"/>
      </c:catAx>
      <c:valAx>
        <c:axId val="6373804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3738879"/>
        <c:crosses val="autoZero"/>
        <c:crossBetween val="between"/>
      </c:valAx>
      <c:spPr>
        <a:noFill/>
        <a:ln>
          <a:noFill/>
        </a:ln>
        <a:effectLst/>
      </c:spPr>
    </c:plotArea>
    <c:legend>
      <c:legendPos val="b"/>
      <c:layout>
        <c:manualLayout>
          <c:xMode val="edge"/>
          <c:yMode val="edge"/>
          <c:x val="0.49958183363116476"/>
          <c:y val="3.570606110434138E-2"/>
          <c:w val="0.50041816636883529"/>
          <c:h val="0.14268785742855969"/>
        </c:manualLayout>
      </c:layout>
      <c:overlay val="0"/>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73396654540546E-2"/>
          <c:y val="4.6551243935772559E-3"/>
          <c:w val="0.96577380150304681"/>
          <c:h val="0.91205333333333338"/>
        </c:manualLayout>
      </c:layout>
      <c:barChart>
        <c:barDir val="col"/>
        <c:grouping val="clustered"/>
        <c:varyColors val="0"/>
        <c:ser>
          <c:idx val="0"/>
          <c:order val="0"/>
          <c:tx>
            <c:strRef>
              <c:f>Sheet1!$B$1</c:f>
              <c:strCache>
                <c:ptCount val="1"/>
                <c:pt idx="0">
                  <c:v>Months Supply</c:v>
                </c:pt>
              </c:strCache>
            </c:strRef>
          </c:tx>
          <c:spPr>
            <a:solidFill>
              <a:schemeClr val="bg2"/>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1-773D-4D0C-A4B8-BF6C9BAC4F20}"/>
              </c:ext>
            </c:extLst>
          </c:dPt>
          <c:dPt>
            <c:idx val="9"/>
            <c:invertIfNegative val="0"/>
            <c:bubble3D val="0"/>
            <c:spPr>
              <a:solidFill>
                <a:srgbClr val="FF0000"/>
              </a:solidFill>
              <a:ln>
                <a:noFill/>
              </a:ln>
              <a:effectLst/>
            </c:spPr>
            <c:extLst>
              <c:ext xmlns:c16="http://schemas.microsoft.com/office/drawing/2014/chart" uri="{C3380CC4-5D6E-409C-BE32-E72D297353CC}">
                <c16:uniqueId val="{00000003-773D-4D0C-A4B8-BF6C9BAC4F20}"/>
              </c:ext>
            </c:extLst>
          </c:dPt>
          <c:dPt>
            <c:idx val="10"/>
            <c:invertIfNegative val="0"/>
            <c:bubble3D val="0"/>
            <c:spPr>
              <a:solidFill>
                <a:srgbClr val="FF0000"/>
              </a:solidFill>
              <a:ln>
                <a:noFill/>
              </a:ln>
              <a:effectLst/>
            </c:spPr>
            <c:extLst>
              <c:ext xmlns:c16="http://schemas.microsoft.com/office/drawing/2014/chart" uri="{C3380CC4-5D6E-409C-BE32-E72D297353CC}">
                <c16:uniqueId val="{00000005-773D-4D0C-A4B8-BF6C9BAC4F20}"/>
              </c:ext>
            </c:extLst>
          </c:dPt>
          <c:dPt>
            <c:idx val="11"/>
            <c:invertIfNegative val="0"/>
            <c:bubble3D val="0"/>
            <c:spPr>
              <a:solidFill>
                <a:srgbClr val="FF0000"/>
              </a:solidFill>
              <a:ln>
                <a:noFill/>
              </a:ln>
              <a:effectLst/>
            </c:spPr>
            <c:extLst>
              <c:ext xmlns:c16="http://schemas.microsoft.com/office/drawing/2014/chart" uri="{C3380CC4-5D6E-409C-BE32-E72D297353CC}">
                <c16:uniqueId val="{00000007-773D-4D0C-A4B8-BF6C9BAC4F20}"/>
              </c:ext>
            </c:extLst>
          </c:dPt>
          <c:dPt>
            <c:idx val="20"/>
            <c:invertIfNegative val="0"/>
            <c:bubble3D val="0"/>
            <c:spPr>
              <a:solidFill>
                <a:schemeClr val="bg2"/>
              </a:solidFill>
              <a:ln>
                <a:noFill/>
              </a:ln>
              <a:effectLst/>
            </c:spPr>
            <c:extLst>
              <c:ext xmlns:c16="http://schemas.microsoft.com/office/drawing/2014/chart" uri="{C3380CC4-5D6E-409C-BE32-E72D297353CC}">
                <c16:uniqueId val="{00000009-773D-4D0C-A4B8-BF6C9BAC4F20}"/>
              </c:ext>
            </c:extLst>
          </c:dPt>
          <c:dPt>
            <c:idx val="21"/>
            <c:invertIfNegative val="0"/>
            <c:bubble3D val="0"/>
            <c:spPr>
              <a:solidFill>
                <a:schemeClr val="tx2"/>
              </a:solidFill>
              <a:ln>
                <a:noFill/>
              </a:ln>
              <a:effectLst/>
            </c:spPr>
            <c:extLst>
              <c:ext xmlns:c16="http://schemas.microsoft.com/office/drawing/2014/chart" uri="{C3380CC4-5D6E-409C-BE32-E72D297353CC}">
                <c16:uniqueId val="{0000000B-773D-4D0C-A4B8-BF6C9BAC4F20}"/>
              </c:ext>
            </c:extLst>
          </c:dPt>
          <c:dPt>
            <c:idx val="22"/>
            <c:invertIfNegative val="0"/>
            <c:bubble3D val="0"/>
            <c:spPr>
              <a:solidFill>
                <a:schemeClr val="tx2"/>
              </a:solidFill>
              <a:ln>
                <a:noFill/>
              </a:ln>
              <a:effectLst/>
            </c:spPr>
            <c:extLst>
              <c:ext xmlns:c16="http://schemas.microsoft.com/office/drawing/2014/chart" uri="{C3380CC4-5D6E-409C-BE32-E72D297353CC}">
                <c16:uniqueId val="{0000000D-773D-4D0C-A4B8-BF6C9BAC4F20}"/>
              </c:ext>
            </c:extLst>
          </c:dPt>
          <c:dPt>
            <c:idx val="23"/>
            <c:invertIfNegative val="0"/>
            <c:bubble3D val="0"/>
            <c:spPr>
              <a:solidFill>
                <a:schemeClr val="tx2"/>
              </a:solidFill>
              <a:ln>
                <a:noFill/>
              </a:ln>
              <a:effectLst/>
            </c:spPr>
            <c:extLst>
              <c:ext xmlns:c16="http://schemas.microsoft.com/office/drawing/2014/chart" uri="{C3380CC4-5D6E-409C-BE32-E72D297353CC}">
                <c16:uniqueId val="{0000000F-773D-4D0C-A4B8-BF6C9BAC4F20}"/>
              </c:ext>
            </c:extLst>
          </c:dPt>
          <c:dPt>
            <c:idx val="24"/>
            <c:invertIfNegative val="0"/>
            <c:bubble3D val="0"/>
            <c:spPr>
              <a:solidFill>
                <a:srgbClr val="00B0F0"/>
              </a:solidFill>
              <a:ln>
                <a:noFill/>
              </a:ln>
              <a:effectLst/>
            </c:spPr>
            <c:extLst>
              <c:ext xmlns:c16="http://schemas.microsoft.com/office/drawing/2014/chart" uri="{C3380CC4-5D6E-409C-BE32-E72D297353CC}">
                <c16:uniqueId val="{00000011-773D-4D0C-A4B8-BF6C9BAC4F20}"/>
              </c:ext>
            </c:extLst>
          </c:dPt>
          <c:dLbls>
            <c:dLbl>
              <c:idx val="2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773D-4D0C-A4B8-BF6C9BAC4F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Now</c:v>
                </c:pt>
              </c:strCache>
            </c:strRef>
          </c:cat>
          <c:val>
            <c:numRef>
              <c:f>Sheet1!$B$2:$B$26</c:f>
              <c:numCache>
                <c:formatCode>0.0</c:formatCode>
                <c:ptCount val="25"/>
                <c:pt idx="0">
                  <c:v>4.8</c:v>
                </c:pt>
                <c:pt idx="1">
                  <c:v>4.5</c:v>
                </c:pt>
                <c:pt idx="2">
                  <c:v>4.5999999999999996</c:v>
                </c:pt>
                <c:pt idx="3">
                  <c:v>4.7</c:v>
                </c:pt>
                <c:pt idx="4">
                  <c:v>4.5999999999999996</c:v>
                </c:pt>
                <c:pt idx="5">
                  <c:v>4.3</c:v>
                </c:pt>
                <c:pt idx="6">
                  <c:v>4.5</c:v>
                </c:pt>
                <c:pt idx="7">
                  <c:v>6.5</c:v>
                </c:pt>
                <c:pt idx="8">
                  <c:v>8.9</c:v>
                </c:pt>
                <c:pt idx="9">
                  <c:v>10.4</c:v>
                </c:pt>
                <c:pt idx="10">
                  <c:v>8.8000000000000007</c:v>
                </c:pt>
                <c:pt idx="11">
                  <c:v>9.4</c:v>
                </c:pt>
                <c:pt idx="12">
                  <c:v>8.3000000000000007</c:v>
                </c:pt>
                <c:pt idx="13">
                  <c:v>5.9</c:v>
                </c:pt>
                <c:pt idx="14">
                  <c:v>4.9000000000000004</c:v>
                </c:pt>
                <c:pt idx="15">
                  <c:v>5.2</c:v>
                </c:pt>
                <c:pt idx="16">
                  <c:v>4.8</c:v>
                </c:pt>
                <c:pt idx="17">
                  <c:v>4.4000000000000004</c:v>
                </c:pt>
                <c:pt idx="18">
                  <c:v>3.9</c:v>
                </c:pt>
                <c:pt idx="19">
                  <c:v>4</c:v>
                </c:pt>
                <c:pt idx="20" formatCode="General">
                  <c:v>3.9</c:v>
                </c:pt>
                <c:pt idx="21" formatCode="General">
                  <c:v>3.1</c:v>
                </c:pt>
                <c:pt idx="22" formatCode="General">
                  <c:v>2.2999999999999998</c:v>
                </c:pt>
                <c:pt idx="23">
                  <c:v>2.7</c:v>
                </c:pt>
                <c:pt idx="24" formatCode="General">
                  <c:v>2.9</c:v>
                </c:pt>
              </c:numCache>
            </c:numRef>
          </c:val>
          <c:extLst>
            <c:ext xmlns:c16="http://schemas.microsoft.com/office/drawing/2014/chart" uri="{C3380CC4-5D6E-409C-BE32-E72D297353CC}">
              <c16:uniqueId val="{00000012-773D-4D0C-A4B8-BF6C9BAC4F20}"/>
            </c:ext>
          </c:extLst>
        </c:ser>
        <c:dLbls>
          <c:showLegendKey val="0"/>
          <c:showVal val="0"/>
          <c:showCatName val="0"/>
          <c:showSerName val="0"/>
          <c:showPercent val="0"/>
          <c:showBubbleSize val="0"/>
        </c:dLbls>
        <c:gapWidth val="50"/>
        <c:overlap val="-27"/>
        <c:axId val="1383528656"/>
        <c:axId val="1383531984"/>
      </c:barChart>
      <c:catAx>
        <c:axId val="138352865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83531984"/>
        <c:crossesAt val="0"/>
        <c:auto val="1"/>
        <c:lblAlgn val="ctr"/>
        <c:lblOffset val="100"/>
        <c:noMultiLvlLbl val="0"/>
      </c:catAx>
      <c:valAx>
        <c:axId val="1383531984"/>
        <c:scaling>
          <c:orientation val="minMax"/>
          <c:max val="12"/>
        </c:scaling>
        <c:delete val="1"/>
        <c:axPos val="l"/>
        <c:numFmt formatCode="0" sourceLinked="0"/>
        <c:majorTickMark val="none"/>
        <c:minorTickMark val="none"/>
        <c:tickLblPos val="nextTo"/>
        <c:crossAx val="138352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Sheet1!$A$2:$A$67</c:f>
              <c:numCache>
                <c:formatCode>mmm\ yyyy</c:formatCode>
                <c:ptCount val="66"/>
                <c:pt idx="0">
                  <c:v>38899</c:v>
                </c:pt>
                <c:pt idx="1">
                  <c:v>38991</c:v>
                </c:pt>
                <c:pt idx="2">
                  <c:v>39083</c:v>
                </c:pt>
                <c:pt idx="3">
                  <c:v>39173</c:v>
                </c:pt>
                <c:pt idx="4">
                  <c:v>39264</c:v>
                </c:pt>
                <c:pt idx="5">
                  <c:v>39356</c:v>
                </c:pt>
                <c:pt idx="6">
                  <c:v>39448</c:v>
                </c:pt>
                <c:pt idx="7">
                  <c:v>39539</c:v>
                </c:pt>
                <c:pt idx="8">
                  <c:v>39630</c:v>
                </c:pt>
                <c:pt idx="9">
                  <c:v>39722</c:v>
                </c:pt>
                <c:pt idx="10">
                  <c:v>39814</c:v>
                </c:pt>
                <c:pt idx="11">
                  <c:v>39904</c:v>
                </c:pt>
                <c:pt idx="12">
                  <c:v>39995</c:v>
                </c:pt>
                <c:pt idx="13">
                  <c:v>40087</c:v>
                </c:pt>
                <c:pt idx="14">
                  <c:v>40179</c:v>
                </c:pt>
                <c:pt idx="15">
                  <c:v>40269</c:v>
                </c:pt>
                <c:pt idx="16">
                  <c:v>40360</c:v>
                </c:pt>
                <c:pt idx="17">
                  <c:v>40452</c:v>
                </c:pt>
                <c:pt idx="18">
                  <c:v>40544</c:v>
                </c:pt>
                <c:pt idx="19">
                  <c:v>40634</c:v>
                </c:pt>
                <c:pt idx="20">
                  <c:v>40725</c:v>
                </c:pt>
                <c:pt idx="21">
                  <c:v>40817</c:v>
                </c:pt>
                <c:pt idx="22">
                  <c:v>40909</c:v>
                </c:pt>
                <c:pt idx="23">
                  <c:v>41000</c:v>
                </c:pt>
                <c:pt idx="24">
                  <c:v>41091</c:v>
                </c:pt>
                <c:pt idx="25">
                  <c:v>41183</c:v>
                </c:pt>
                <c:pt idx="26">
                  <c:v>41275</c:v>
                </c:pt>
                <c:pt idx="27">
                  <c:v>41365</c:v>
                </c:pt>
                <c:pt idx="28">
                  <c:v>41456</c:v>
                </c:pt>
                <c:pt idx="29">
                  <c:v>41548</c:v>
                </c:pt>
                <c:pt idx="30">
                  <c:v>41640</c:v>
                </c:pt>
                <c:pt idx="31">
                  <c:v>41730</c:v>
                </c:pt>
                <c:pt idx="32">
                  <c:v>41821</c:v>
                </c:pt>
                <c:pt idx="33">
                  <c:v>41913</c:v>
                </c:pt>
                <c:pt idx="34">
                  <c:v>42005</c:v>
                </c:pt>
                <c:pt idx="35">
                  <c:v>42095</c:v>
                </c:pt>
                <c:pt idx="36">
                  <c:v>42186</c:v>
                </c:pt>
                <c:pt idx="37">
                  <c:v>42278</c:v>
                </c:pt>
                <c:pt idx="38">
                  <c:v>42370</c:v>
                </c:pt>
                <c:pt idx="39">
                  <c:v>42461</c:v>
                </c:pt>
                <c:pt idx="40">
                  <c:v>42552</c:v>
                </c:pt>
                <c:pt idx="41">
                  <c:v>42644</c:v>
                </c:pt>
                <c:pt idx="42">
                  <c:v>42736</c:v>
                </c:pt>
                <c:pt idx="43">
                  <c:v>42826</c:v>
                </c:pt>
                <c:pt idx="44">
                  <c:v>42917</c:v>
                </c:pt>
                <c:pt idx="45">
                  <c:v>43009</c:v>
                </c:pt>
                <c:pt idx="46">
                  <c:v>43101</c:v>
                </c:pt>
                <c:pt idx="47">
                  <c:v>43191</c:v>
                </c:pt>
                <c:pt idx="48">
                  <c:v>43282</c:v>
                </c:pt>
                <c:pt idx="49">
                  <c:v>43374</c:v>
                </c:pt>
                <c:pt idx="50">
                  <c:v>43466</c:v>
                </c:pt>
                <c:pt idx="51">
                  <c:v>43556</c:v>
                </c:pt>
                <c:pt idx="52">
                  <c:v>43647</c:v>
                </c:pt>
                <c:pt idx="53">
                  <c:v>43739</c:v>
                </c:pt>
                <c:pt idx="54">
                  <c:v>43831</c:v>
                </c:pt>
                <c:pt idx="55">
                  <c:v>43922</c:v>
                </c:pt>
                <c:pt idx="56">
                  <c:v>44013</c:v>
                </c:pt>
                <c:pt idx="57">
                  <c:v>44105</c:v>
                </c:pt>
                <c:pt idx="58">
                  <c:v>44197</c:v>
                </c:pt>
                <c:pt idx="59">
                  <c:v>44287</c:v>
                </c:pt>
                <c:pt idx="60">
                  <c:v>44378</c:v>
                </c:pt>
                <c:pt idx="61">
                  <c:v>44470</c:v>
                </c:pt>
                <c:pt idx="62">
                  <c:v>44562</c:v>
                </c:pt>
                <c:pt idx="63">
                  <c:v>44652</c:v>
                </c:pt>
                <c:pt idx="64">
                  <c:v>44743</c:v>
                </c:pt>
                <c:pt idx="65">
                  <c:v>44835</c:v>
                </c:pt>
              </c:numCache>
            </c:numRef>
          </c:cat>
          <c:val>
            <c:numRef>
              <c:f>Sheet1!$B$2:$B$67</c:f>
              <c:numCache>
                <c:formatCode>0.00</c:formatCode>
                <c:ptCount val="66"/>
                <c:pt idx="0">
                  <c:v>1.4247996999999999</c:v>
                </c:pt>
                <c:pt idx="1">
                  <c:v>1.4193528</c:v>
                </c:pt>
                <c:pt idx="2">
                  <c:v>1.3758039</c:v>
                </c:pt>
                <c:pt idx="3">
                  <c:v>1.3436736999999999</c:v>
                </c:pt>
                <c:pt idx="4">
                  <c:v>1.3065939</c:v>
                </c:pt>
                <c:pt idx="5">
                  <c:v>1.2646310000000001</c:v>
                </c:pt>
                <c:pt idx="6">
                  <c:v>1.1903009</c:v>
                </c:pt>
                <c:pt idx="7">
                  <c:v>1.1340683999999999</c:v>
                </c:pt>
                <c:pt idx="8">
                  <c:v>1.0803674999999999</c:v>
                </c:pt>
                <c:pt idx="9">
                  <c:v>1.034753</c:v>
                </c:pt>
                <c:pt idx="10">
                  <c:v>0.98265089999999999</c:v>
                </c:pt>
                <c:pt idx="11">
                  <c:v>0.94159449999999989</c:v>
                </c:pt>
                <c:pt idx="12">
                  <c:v>0.91559799999999991</c:v>
                </c:pt>
                <c:pt idx="13">
                  <c:v>0.89916180000000012</c:v>
                </c:pt>
                <c:pt idx="14">
                  <c:v>0.90281269999999991</c:v>
                </c:pt>
                <c:pt idx="15">
                  <c:v>0.90020600000000006</c:v>
                </c:pt>
                <c:pt idx="16">
                  <c:v>0.8933253000000001</c:v>
                </c:pt>
                <c:pt idx="17">
                  <c:v>0.88477969999999995</c:v>
                </c:pt>
                <c:pt idx="18">
                  <c:v>0.85647090000000003</c:v>
                </c:pt>
                <c:pt idx="19">
                  <c:v>0.85012369999999993</c:v>
                </c:pt>
                <c:pt idx="20">
                  <c:v>0.84598619999999991</c:v>
                </c:pt>
                <c:pt idx="21">
                  <c:v>0.8353879999999998</c:v>
                </c:pt>
                <c:pt idx="22">
                  <c:v>0.82369799999999993</c:v>
                </c:pt>
                <c:pt idx="23">
                  <c:v>0.84735019999999994</c:v>
                </c:pt>
                <c:pt idx="24">
                  <c:v>0.87580170000000002</c:v>
                </c:pt>
                <c:pt idx="25">
                  <c:v>0.90045979999999992</c:v>
                </c:pt>
                <c:pt idx="26">
                  <c:v>0.94700629999999997</c:v>
                </c:pt>
                <c:pt idx="27">
                  <c:v>0.9987718000000001</c:v>
                </c:pt>
                <c:pt idx="28">
                  <c:v>1.0491607000000001</c:v>
                </c:pt>
                <c:pt idx="29">
                  <c:v>1.0862114999999999</c:v>
                </c:pt>
                <c:pt idx="30">
                  <c:v>1.1207454000000001</c:v>
                </c:pt>
                <c:pt idx="31">
                  <c:v>1.1634519000000001</c:v>
                </c:pt>
                <c:pt idx="32">
                  <c:v>1.20174</c:v>
                </c:pt>
                <c:pt idx="33">
                  <c:v>1.2273822999999999</c:v>
                </c:pt>
                <c:pt idx="34">
                  <c:v>1.2644952</c:v>
                </c:pt>
                <c:pt idx="35">
                  <c:v>1.3035058000000002</c:v>
                </c:pt>
                <c:pt idx="36">
                  <c:v>1.3425977000000002</c:v>
                </c:pt>
                <c:pt idx="37">
                  <c:v>1.370444</c:v>
                </c:pt>
                <c:pt idx="38">
                  <c:v>1.4007780000000001</c:v>
                </c:pt>
                <c:pt idx="39">
                  <c:v>1.4470942</c:v>
                </c:pt>
                <c:pt idx="40">
                  <c:v>1.4898029000000002</c:v>
                </c:pt>
                <c:pt idx="41">
                  <c:v>1.5261431000000001</c:v>
                </c:pt>
                <c:pt idx="42">
                  <c:v>1.563782</c:v>
                </c:pt>
                <c:pt idx="43">
                  <c:v>1.6072763000000001</c:v>
                </c:pt>
                <c:pt idx="44">
                  <c:v>1.6493642000000002</c:v>
                </c:pt>
                <c:pt idx="45">
                  <c:v>1.6835727999999999</c:v>
                </c:pt>
                <c:pt idx="46">
                  <c:v>1.7429551000000001</c:v>
                </c:pt>
                <c:pt idx="47">
                  <c:v>1.7725030999999998</c:v>
                </c:pt>
                <c:pt idx="48">
                  <c:v>1.7983366999999997</c:v>
                </c:pt>
                <c:pt idx="49">
                  <c:v>1.820657</c:v>
                </c:pt>
                <c:pt idx="50">
                  <c:v>1.8680711999999999</c:v>
                </c:pt>
                <c:pt idx="51">
                  <c:v>1.8956776999999998</c:v>
                </c:pt>
                <c:pt idx="52">
                  <c:v>1.9146008000000001</c:v>
                </c:pt>
                <c:pt idx="53">
                  <c:v>1.9416667000000001</c:v>
                </c:pt>
                <c:pt idx="54">
                  <c:v>1.9994463</c:v>
                </c:pt>
                <c:pt idx="55">
                  <c:v>2.0608142999999997</c:v>
                </c:pt>
                <c:pt idx="56">
                  <c:v>2.1175541999999998</c:v>
                </c:pt>
                <c:pt idx="57">
                  <c:v>2.1985897000000003</c:v>
                </c:pt>
                <c:pt idx="58">
                  <c:v>2.3138800000000002</c:v>
                </c:pt>
                <c:pt idx="59">
                  <c:v>2.4799886999999998</c:v>
                </c:pt>
                <c:pt idx="60">
                  <c:v>2.6364266000000001</c:v>
                </c:pt>
                <c:pt idx="61">
                  <c:v>2.7513455000000002</c:v>
                </c:pt>
                <c:pt idx="62">
                  <c:v>2.9439079000000001</c:v>
                </c:pt>
                <c:pt idx="63">
                  <c:v>3.1144036000000002</c:v>
                </c:pt>
                <c:pt idx="64">
                  <c:v>3.1207406999999998</c:v>
                </c:pt>
                <c:pt idx="65">
                  <c:v>3.0981345</c:v>
                </c:pt>
              </c:numCache>
            </c:numRef>
          </c:val>
          <c:smooth val="0"/>
          <c:extLst>
            <c:ext xmlns:c16="http://schemas.microsoft.com/office/drawing/2014/chart" uri="{C3380CC4-5D6E-409C-BE32-E72D297353CC}">
              <c16:uniqueId val="{00000000-1D93-49F6-8464-6922C704BB02}"/>
            </c:ext>
          </c:extLst>
        </c:ser>
        <c:dLbls>
          <c:showLegendKey val="0"/>
          <c:showVal val="0"/>
          <c:showCatName val="0"/>
          <c:showSerName val="0"/>
          <c:showPercent val="0"/>
          <c:showBubbleSize val="0"/>
        </c:dLbls>
        <c:smooth val="0"/>
        <c:axId val="94320368"/>
        <c:axId val="19776080"/>
      </c:lineChart>
      <c:dateAx>
        <c:axId val="94320368"/>
        <c:scaling>
          <c:orientation val="minMax"/>
        </c:scaling>
        <c:delete val="0"/>
        <c:axPos val="b"/>
        <c:numFmt formatCode="mmm\ yyyy" sourceLinked="1"/>
        <c:majorTickMark val="none"/>
        <c:minorTickMark val="none"/>
        <c:tickLblPos val="nextTo"/>
        <c:spPr>
          <a:noFill/>
          <a:ln w="19050" cap="flat" cmpd="sng" algn="ctr">
            <a:solidFill>
              <a:schemeClr val="tx1"/>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76080"/>
        <c:crosses val="autoZero"/>
        <c:auto val="1"/>
        <c:lblOffset val="100"/>
        <c:baseTimeUnit val="months"/>
      </c:dateAx>
      <c:valAx>
        <c:axId val="19776080"/>
        <c:scaling>
          <c:orientation val="minMax"/>
          <c:max val="3.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320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6/5/2023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https://themortgagereports.com/102879/housing-affordability-improves-in-2023</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74239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https://www.consumerfinance.gov/about-us/blog/mortgage-financing-options-in-a-higher-interest-rate-environment/</a:t>
            </a:r>
          </a:p>
          <a:p>
            <a:r>
              <a:rPr lang="en-US" dirty="0">
                <a:ea typeface="Calibri"/>
                <a:cs typeface="Calibri"/>
              </a:rPr>
              <a:t>https://downpaymentresource.com/</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https://www.mba.org/news-and-research/newsroom/news/2023/05/09/mortgage-credit-availability-decreased-in-april</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https://fred.stlouisfed.org/series/UNRATE</a:t>
            </a:r>
          </a:p>
          <a:p>
            <a:r>
              <a:rPr lang="en-US" dirty="0"/>
              <a:t>https://www.nar.realtor/research-and-statistics/housing-statistics/existing-home-sales</a:t>
            </a:r>
          </a:p>
          <a:p>
            <a:r>
              <a:rPr lang="en-US" dirty="0"/>
              <a:t>https://fred.stlouisfed.org/series/HOSSUPUSM673N</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43737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https://fred.stlouisfed.org/series/OEHRENWBSHNO#0</a:t>
            </a:r>
          </a:p>
          <a:p>
            <a:r>
              <a:rPr lang="en-US" dirty="0"/>
              <a:t>https://www.corelogic.com/intelligence/loan-performance-insights-january-2023/</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1520456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1004575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https://www.cnbc.com/2022/10/26/how-to-buy-a-home-in-a-cooling-market-according-to-top-ranked-advisors.html</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400774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https://myhome.freddiemac.com/blog/homebuying/how-do-i-get-pre-approved-mortgage</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18254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https://www.wsj.com/buyside/personal-finance/mortgage-pre-approval-25dd076c</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314176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https://www.realestatenews.com/2022/11/18/agents-decoded-making-sense-of-the-headlines</a:t>
            </a:r>
          </a:p>
          <a:p>
            <a:r>
              <a:rPr lang="en-US" dirty="0"/>
              <a:t>https://www.parcllabs.com/articles/q3-real-estate</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https://themortgagereports.com/68062/8-things-to-do-now-to-prepare-to-buy-a-house</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https://www.prnewswire.com/news-releases/black-knight-home-prices-up-again-in-march-on-worsening-inventory-shortages-and-modest-rise-in-demand-301814349.html</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https://www.bankrate.com/real-estate/housing-market-predictions-2023/#home-values</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87812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https://www.census.gov/housing/hvs/files/currenthvspress.pdf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https://www.federalreserve.gov/econres/scf/dataviz/scf/chart/#series:Net_Worth;demographic:housecl;population:1,2;units:median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https://www.buildiumstaging.com/resource/2023-property-management-industry-report/</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387285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https://myhome.freddiemac.com/owning/equity-and-appreciation</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308585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https://www.corelogic.com/intelligence/us-home-price-insights-april-2023/</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https://www.bls.gov/</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7902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BCD504F-634C-7366-F905-1276E066E7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7772401" cy="10058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SUMMER 2023</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BD64171A-1C0C-6B99-1C95-2E6769E72BC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31645" y="185201"/>
            <a:ext cx="805399" cy="805399"/>
          </a:xfrm>
          <a:prstGeom prst="rect">
            <a:avLst/>
          </a:prstGeom>
        </p:spPr>
      </p:pic>
    </p:spTree>
    <p:extLst>
      <p:ext uri="{BB962C8B-B14F-4D97-AF65-F5344CB8AC3E}">
        <p14:creationId xmlns:p14="http://schemas.microsoft.com/office/powerpoint/2010/main" val="126951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589DEA9-2B6C-BF2D-5B2E-C6D4DF42C4A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5217616"/>
            <a:ext cx="6858000" cy="415498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The soaring housing market has finally come back down in much of the U.S., at least for now, while worker pay is growing. That’s produced some benefits for home seekers in the form of slightly better affordability . . . the scenario is becoming more favorable for buyers.</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Rob Barber, CEO, </a:t>
            </a:r>
            <a:r>
              <a:rPr lang="en-US" sz="1400" b="0" i="1" dirty="0">
                <a:solidFill>
                  <a:schemeClr val="bg1"/>
                </a:solidFill>
                <a:effectLst/>
                <a:latin typeface="Arial"/>
                <a:cs typeface="Arial"/>
              </a:rPr>
              <a:t>ATTOM</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831718"/>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418730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46916-C984-15B6-3170-50ED07F278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Tree>
    <p:extLst>
      <p:ext uri="{BB962C8B-B14F-4D97-AF65-F5344CB8AC3E}">
        <p14:creationId xmlns:p14="http://schemas.microsoft.com/office/powerpoint/2010/main" val="3581307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57200" y="2711831"/>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There’s been some concern lately that the housing market is headed for a crash. The data clearly shows today’s market is very different than it was before the housing crash in 2008. Here’s why.</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463166" y="3780826"/>
            <a:ext cx="6865286" cy="1731151"/>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500" b="1" dirty="0">
                <a:solidFill>
                  <a:srgbClr val="00B0F0"/>
                </a:solidFill>
                <a:latin typeface="Arial" panose="020B0604020202020204" pitchFamily="34" charset="0"/>
                <a:cs typeface="Arial" panose="020B0604020202020204" pitchFamily="34" charset="0"/>
              </a:rPr>
              <a:t>It’s Harder To Get a Loan Now</a:t>
            </a:r>
          </a:p>
          <a:p>
            <a:pPr fontAlgn="base">
              <a:lnSpc>
                <a:spcPct val="110000"/>
              </a:lnSpc>
              <a:spcAft>
                <a:spcPts val="1000"/>
              </a:spcAft>
            </a:pPr>
            <a:r>
              <a:rPr lang="en-US" sz="1250" i="0" dirty="0">
                <a:effectLst/>
              </a:rPr>
              <a:t>It was much easier to get a home loan during the lead-up to the 2008 housing crisis than it is today. Back then, banks had different lending standards, making it easy for just about anyone to qualify for a home loan or refinance an existing one. As a result, lending institutions took on much greater risk in both the person and the mortgage products offered. That led to mass defaults, foreclosures, and falling prices.</a:t>
            </a:r>
          </a:p>
          <a:p>
            <a:pPr algn="l" fontAlgn="base"/>
            <a:r>
              <a:rPr lang="en-US" sz="1250" i="0" dirty="0">
                <a:effectLst/>
              </a:rPr>
              <a:t>Things are different today as purchasers face increasingly higher standards from mortgage companies. The graph below uses </a:t>
            </a:r>
            <a:r>
              <a:rPr lang="en-US" sz="1250" i="0" u="none" strike="noStrike" dirty="0">
                <a:effectLst/>
              </a:rPr>
              <a:t>data</a:t>
            </a:r>
            <a:r>
              <a:rPr lang="en-US" sz="1250" i="0" dirty="0">
                <a:effectLst/>
              </a:rPr>
              <a:t> from the </a:t>
            </a:r>
            <a:r>
              <a:rPr lang="en-US" sz="1250" i="1" dirty="0">
                <a:effectLst/>
              </a:rPr>
              <a:t>Mortgage Bankers Association</a:t>
            </a:r>
            <a:r>
              <a:rPr lang="en-US" sz="1250" i="0" dirty="0">
                <a:effectLst/>
              </a:rPr>
              <a:t> (MBA) to show this difference. The lower the number, the harder it is to get a mortgage. The higher the number, the easier it is.</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5" name="Slide Number Placeholder 13">
            <a:extLst>
              <a:ext uri="{FF2B5EF4-FFF2-40B4-BE49-F238E27FC236}">
                <a16:creationId xmlns:a16="http://schemas.microsoft.com/office/drawing/2014/main" id="{B699635F-229F-F1AA-0A83-E7D46331AE37}"/>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12</a:t>
            </a:fld>
            <a:endParaRPr lang="en-US" dirty="0"/>
          </a:p>
        </p:txBody>
      </p:sp>
      <p:pic>
        <p:nvPicPr>
          <p:cNvPr id="5124" name="Picture 4">
            <a:extLst>
              <a:ext uri="{FF2B5EF4-FFF2-40B4-BE49-F238E27FC236}">
                <a16:creationId xmlns:a16="http://schemas.microsoft.com/office/drawing/2014/main" id="{9536CAEC-B0C2-2309-4A98-B74354ED6C3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27136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78F525-559B-319A-EEA4-06BEDBEF10AA}"/>
              </a:ext>
            </a:extLst>
          </p:cNvPr>
          <p:cNvSpPr/>
          <p:nvPr/>
        </p:nvSpPr>
        <p:spPr>
          <a:xfrm>
            <a:off x="0" y="1267065"/>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Today’s Housing Market </a:t>
            </a:r>
            <a:br>
              <a:rPr lang="en-US" sz="3200" dirty="0">
                <a:solidFill>
                  <a:srgbClr val="FFFFFF"/>
                </a:solidFill>
              </a:rPr>
            </a:br>
            <a:r>
              <a:rPr lang="en-US" sz="3200" dirty="0">
                <a:solidFill>
                  <a:srgbClr val="FFFFFF"/>
                </a:solidFill>
              </a:rPr>
              <a:t>Is Not About To Crash</a:t>
            </a:r>
          </a:p>
        </p:txBody>
      </p:sp>
      <p:grpSp>
        <p:nvGrpSpPr>
          <p:cNvPr id="24" name="Group 23">
            <a:extLst>
              <a:ext uri="{FF2B5EF4-FFF2-40B4-BE49-F238E27FC236}">
                <a16:creationId xmlns:a16="http://schemas.microsoft.com/office/drawing/2014/main" id="{F6164CA4-B5BB-96EA-A492-ADD059FA5B80}"/>
              </a:ext>
            </a:extLst>
          </p:cNvPr>
          <p:cNvGrpSpPr/>
          <p:nvPr/>
        </p:nvGrpSpPr>
        <p:grpSpPr>
          <a:xfrm>
            <a:off x="465307" y="6601521"/>
            <a:ext cx="6887792" cy="2999678"/>
            <a:chOff x="465307" y="6601521"/>
            <a:chExt cx="6887792" cy="2999678"/>
          </a:xfrm>
        </p:grpSpPr>
        <p:grpSp>
          <p:nvGrpSpPr>
            <p:cNvPr id="21" name="Group 20">
              <a:extLst>
                <a:ext uri="{FF2B5EF4-FFF2-40B4-BE49-F238E27FC236}">
                  <a16:creationId xmlns:a16="http://schemas.microsoft.com/office/drawing/2014/main" id="{9592B495-3260-4AEE-706C-C728A48E54C8}"/>
                </a:ext>
              </a:extLst>
            </p:cNvPr>
            <p:cNvGrpSpPr/>
            <p:nvPr/>
          </p:nvGrpSpPr>
          <p:grpSpPr>
            <a:xfrm>
              <a:off x="477540" y="7483375"/>
              <a:ext cx="6875559" cy="1785382"/>
              <a:chOff x="443793" y="7460615"/>
              <a:chExt cx="6875559" cy="1785382"/>
            </a:xfrm>
          </p:grpSpPr>
          <p:graphicFrame>
            <p:nvGraphicFramePr>
              <p:cNvPr id="10" name="Chart 9">
                <a:extLst>
                  <a:ext uri="{FF2B5EF4-FFF2-40B4-BE49-F238E27FC236}">
                    <a16:creationId xmlns:a16="http://schemas.microsoft.com/office/drawing/2014/main" id="{166BEAD4-9857-BE0B-9A7D-1CA65E28E4D4}"/>
                  </a:ext>
                </a:extLst>
              </p:cNvPr>
              <p:cNvGraphicFramePr/>
              <p:nvPr>
                <p:extLst>
                  <p:ext uri="{D42A27DB-BD31-4B8C-83A1-F6EECF244321}">
                    <p14:modId xmlns:p14="http://schemas.microsoft.com/office/powerpoint/2010/main" val="1428517734"/>
                  </p:ext>
                </p:extLst>
              </p:nvPr>
            </p:nvGraphicFramePr>
            <p:xfrm>
              <a:off x="443793" y="7550511"/>
              <a:ext cx="6863326" cy="1695486"/>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44691D3E-CAE5-0B17-0CA6-6761600D7AB1}"/>
                  </a:ext>
                </a:extLst>
              </p:cNvPr>
              <p:cNvSpPr/>
              <p:nvPr/>
            </p:nvSpPr>
            <p:spPr>
              <a:xfrm>
                <a:off x="891553" y="7460615"/>
                <a:ext cx="1469492" cy="213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Housing Bubble</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868.7</a:t>
                </a:r>
              </a:p>
            </p:txBody>
          </p:sp>
          <p:sp>
            <p:nvSpPr>
              <p:cNvPr id="12" name="TextBox 11">
                <a:extLst>
                  <a:ext uri="{FF2B5EF4-FFF2-40B4-BE49-F238E27FC236}">
                    <a16:creationId xmlns:a16="http://schemas.microsoft.com/office/drawing/2014/main" id="{BA4C3D07-FC39-CCF9-69D4-FC6CE657C57C}"/>
                  </a:ext>
                </a:extLst>
              </p:cNvPr>
              <p:cNvSpPr txBox="1"/>
              <p:nvPr/>
            </p:nvSpPr>
            <p:spPr>
              <a:xfrm>
                <a:off x="6375520" y="8481462"/>
                <a:ext cx="943832"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a:rPr>
                  <a:t>Now</a:t>
                </a:r>
                <a:r>
                  <a:rPr lang="en-US" sz="1200" dirty="0">
                    <a:latin typeface="Arial" panose="020B0604020202020204"/>
                  </a:rPr>
                  <a:t>: 99.6</a:t>
                </a:r>
                <a:endParaRPr kumimoji="0" lang="en-US" sz="1200" b="0" i="0" u="none" strike="noStrike" kern="1200" cap="none" spc="0" normalizeH="0" baseline="0" noProof="0" dirty="0">
                  <a:ln>
                    <a:noFill/>
                  </a:ln>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572A39D3-2EE1-E4E9-D358-FCE0CDA368CC}"/>
                  </a:ext>
                </a:extLst>
              </p:cNvPr>
              <p:cNvSpPr/>
              <p:nvPr/>
            </p:nvSpPr>
            <p:spPr>
              <a:xfrm>
                <a:off x="7105113" y="8764461"/>
                <a:ext cx="80065" cy="885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1A353F2B-B849-821B-7496-FC30B7FEE730}"/>
                  </a:ext>
                </a:extLst>
              </p:cNvPr>
              <p:cNvSpPr/>
              <p:nvPr/>
            </p:nvSpPr>
            <p:spPr>
              <a:xfrm>
                <a:off x="1546234" y="7777780"/>
                <a:ext cx="80065" cy="885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02B6A46F-445D-8A79-1CE2-614B0BF93A48}"/>
                </a:ext>
              </a:extLst>
            </p:cNvPr>
            <p:cNvGrpSpPr/>
            <p:nvPr/>
          </p:nvGrpSpPr>
          <p:grpSpPr>
            <a:xfrm>
              <a:off x="465307" y="6601521"/>
              <a:ext cx="6887792" cy="2999678"/>
              <a:chOff x="465307" y="6601521"/>
              <a:chExt cx="6887792" cy="2999678"/>
            </a:xfrm>
          </p:grpSpPr>
          <p:grpSp>
            <p:nvGrpSpPr>
              <p:cNvPr id="16" name="Group 15">
                <a:extLst>
                  <a:ext uri="{FF2B5EF4-FFF2-40B4-BE49-F238E27FC236}">
                    <a16:creationId xmlns:a16="http://schemas.microsoft.com/office/drawing/2014/main" id="{6B86F278-C5D3-9177-35BF-80D15082EB5A}"/>
                  </a:ext>
                </a:extLst>
              </p:cNvPr>
              <p:cNvGrpSpPr/>
              <p:nvPr/>
            </p:nvGrpSpPr>
            <p:grpSpPr>
              <a:xfrm>
                <a:off x="465307" y="6601521"/>
                <a:ext cx="6841785" cy="2999678"/>
                <a:chOff x="381907" y="1377345"/>
                <a:chExt cx="6841785" cy="1888140"/>
              </a:xfrm>
            </p:grpSpPr>
            <p:sp>
              <p:nvSpPr>
                <p:cNvPr id="17" name="Rectangle 16">
                  <a:extLst>
                    <a:ext uri="{FF2B5EF4-FFF2-40B4-BE49-F238E27FC236}">
                      <a16:creationId xmlns:a16="http://schemas.microsoft.com/office/drawing/2014/main" id="{F10D68F5-1620-4606-FE67-7DBAA83A4762}"/>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F2DD357A-80CA-2E58-993E-7DDA9B36728C}"/>
                    </a:ext>
                  </a:extLst>
                </p:cNvPr>
                <p:cNvSpPr txBox="1"/>
                <p:nvPr/>
              </p:nvSpPr>
              <p:spPr>
                <a:xfrm>
                  <a:off x="534625" y="1438078"/>
                  <a:ext cx="6536347" cy="542441"/>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Lending Regulations Are Steady</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Historical Data from the Mortgage Credit Availability Index (MCAI), Each June</a:t>
                  </a:r>
                </a:p>
                <a:p>
                  <a:pPr algn="ctr">
                    <a:spcAft>
                      <a:spcPts val="1000"/>
                    </a:spcAft>
                  </a:pPr>
                  <a:endParaRPr lang="en-US" sz="1600" b="1" dirty="0">
                    <a:solidFill>
                      <a:schemeClr val="bg2"/>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CEBAEC6A-CFF5-A586-688B-B0427926728A}"/>
                  </a:ext>
                </a:extLst>
              </p:cNvPr>
              <p:cNvSpPr txBox="1"/>
              <p:nvPr/>
            </p:nvSpPr>
            <p:spPr>
              <a:xfrm>
                <a:off x="6338078" y="9302900"/>
                <a:ext cx="1015021" cy="261610"/>
              </a:xfrm>
              <a:prstGeom prst="rect">
                <a:avLst/>
              </a:prstGeom>
              <a:noFill/>
            </p:spPr>
            <p:txBody>
              <a:bodyPr wrap="none" rtlCol="0">
                <a:spAutoFit/>
              </a:bodyPr>
              <a:lstStyle/>
              <a:p>
                <a:r>
                  <a:rPr lang="en-US" sz="1050" dirty="0">
                    <a:solidFill>
                      <a:schemeClr val="bg2">
                        <a:lumMod val="60000"/>
                        <a:lumOff val="40000"/>
                      </a:schemeClr>
                    </a:solidFill>
                  </a:rPr>
                  <a:t>Source: MBA</a:t>
                </a:r>
              </a:p>
            </p:txBody>
          </p:sp>
        </p:grpSp>
      </p:grpSp>
    </p:spTree>
    <p:extLst>
      <p:ext uri="{BB962C8B-B14F-4D97-AF65-F5344CB8AC3E}">
        <p14:creationId xmlns:p14="http://schemas.microsoft.com/office/powerpoint/2010/main" val="256240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61660" y="93609"/>
            <a:ext cx="6873316" cy="2068948"/>
          </a:xfrm>
          <a:prstGeom prst="rect">
            <a:avLst/>
          </a:prstGeom>
          <a:noFill/>
        </p:spPr>
        <p:txBody>
          <a:bodyPr wrap="square" lIns="0" tIns="320040" rIns="0" bIns="0" numCol="1" spcCol="457200" rtlCol="0" anchor="t">
            <a:noAutofit/>
          </a:bodyPr>
          <a:lstStyle/>
          <a:p>
            <a:pPr fontAlgn="base">
              <a:lnSpc>
                <a:spcPct val="113000"/>
              </a:lnSpc>
              <a:spcAft>
                <a:spcPts val="1000"/>
              </a:spcAft>
            </a:pPr>
            <a:r>
              <a:rPr lang="en-US" sz="1500" b="1" dirty="0">
                <a:solidFill>
                  <a:srgbClr val="00B0F0"/>
                </a:solidFill>
                <a:latin typeface="Arial" panose="020B0604020202020204" pitchFamily="34" charset="0"/>
                <a:cs typeface="Arial" panose="020B0604020202020204" pitchFamily="34" charset="0"/>
              </a:rPr>
              <a:t>Unemployment Recovered Faster This Time</a:t>
            </a:r>
          </a:p>
          <a:p>
            <a:pPr algn="l" fontAlgn="base">
              <a:lnSpc>
                <a:spcPct val="113000"/>
              </a:lnSpc>
              <a:spcAft>
                <a:spcPts val="1000"/>
              </a:spcAft>
            </a:pPr>
            <a:r>
              <a:rPr lang="en-US" sz="1250" b="0" i="0" dirty="0">
                <a:effectLst/>
              </a:rPr>
              <a:t>While the pandemic caused unemployment to spike over the last couple of years, the jobless rate has already recovered back to pre-pandemic levels (</a:t>
            </a:r>
            <a:r>
              <a:rPr lang="en-US" sz="1250" b="0" i="1" dirty="0">
                <a:effectLst/>
              </a:rPr>
              <a:t>see the blue line in the graph below</a:t>
            </a:r>
            <a:r>
              <a:rPr lang="en-US" sz="1250" b="0" i="0" dirty="0">
                <a:effectLst/>
              </a:rPr>
              <a:t>). Things were different during the Great Recession as a large number of people stayed unemployed for a much longer period of time (</a:t>
            </a:r>
            <a:r>
              <a:rPr lang="en-US" sz="1250" b="0" i="1" dirty="0">
                <a:effectLst/>
              </a:rPr>
              <a:t>see the red in the graph below</a:t>
            </a:r>
            <a:r>
              <a:rPr lang="en-US" sz="1250" b="0" i="0" dirty="0">
                <a:effectLst/>
              </a:rPr>
              <a:t>):</a:t>
            </a:r>
          </a:p>
          <a:p>
            <a:pPr algn="l" fontAlgn="base">
              <a:lnSpc>
                <a:spcPct val="113000"/>
              </a:lnSpc>
              <a:spcAft>
                <a:spcPts val="1000"/>
              </a:spcAft>
            </a:pPr>
            <a:endParaRPr lang="en-US" sz="1250" b="0" i="0" dirty="0">
              <a:solidFill>
                <a:srgbClr val="313940"/>
              </a:solidFill>
              <a:effectLst/>
            </a:endParaRPr>
          </a:p>
          <a:p>
            <a:pPr>
              <a:lnSpc>
                <a:spcPct val="113000"/>
              </a:lnSpc>
              <a:spcAft>
                <a:spcPts val="1000"/>
              </a:spcAft>
            </a:pPr>
            <a:br>
              <a:rPr lang="en-US" sz="1400" b="0" i="0" dirty="0">
                <a:solidFill>
                  <a:srgbClr val="313940"/>
                </a:solidFill>
                <a:effectLst/>
                <a:latin typeface="Open Sans" panose="020B0606030504020204" pitchFamily="34" charset="0"/>
              </a:rPr>
            </a:br>
            <a:endParaRPr lang="en-US" sz="1400" b="0" i="0" dirty="0">
              <a:solidFill>
                <a:srgbClr val="313940"/>
              </a:solidFill>
              <a:effectLst/>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fontAlgn="base">
              <a:lnSpc>
                <a:spcPct val="113000"/>
              </a:lnSpc>
              <a:spcAft>
                <a:spcPts val="1000"/>
              </a:spcAft>
            </a:pPr>
            <a:endParaRPr lang="en-US" sz="1500" b="1" dirty="0">
              <a:solidFill>
                <a:srgbClr val="00B0F0"/>
              </a:solidFill>
              <a:latin typeface="Arial" panose="020B0604020202020204" pitchFamily="34" charset="0"/>
              <a:cs typeface="Arial" panose="020B0604020202020204" pitchFamily="34" charset="0"/>
            </a:endParaRPr>
          </a:p>
          <a:p>
            <a:pPr algn="l" fontAlgn="base">
              <a:lnSpc>
                <a:spcPct val="113000"/>
              </a:lnSpc>
              <a:spcAft>
                <a:spcPts val="1000"/>
              </a:spcAft>
            </a:pPr>
            <a:r>
              <a:rPr lang="en-US" sz="1250" b="0" i="0" dirty="0">
                <a:effectLst/>
              </a:rPr>
              <a:t>Here’s how the quick job recovery this time helps the housing market. Because so many people are employed today, there’s less risk of homeowners facing hardship and defaulting on their loans. This helps put today’s housing market on stronger footing and reduces the risk of more foreclosures coming onto the market.</a:t>
            </a:r>
            <a:endParaRPr lang="en-US" sz="1500" b="1" dirty="0">
              <a:latin typeface="Arial" panose="020B0604020202020204" pitchFamily="34" charset="0"/>
              <a:cs typeface="Arial" panose="020B0604020202020204" pitchFamily="34" charset="0"/>
            </a:endParaRPr>
          </a:p>
          <a:p>
            <a:pPr fontAlgn="base">
              <a:lnSpc>
                <a:spcPct val="113000"/>
              </a:lnSpc>
              <a:spcAft>
                <a:spcPts val="1000"/>
              </a:spcAft>
            </a:pPr>
            <a:r>
              <a:rPr lang="en-US" sz="1500" b="1" dirty="0">
                <a:solidFill>
                  <a:srgbClr val="00B0F0"/>
                </a:solidFill>
                <a:latin typeface="Arial" panose="020B0604020202020204" pitchFamily="34" charset="0"/>
                <a:cs typeface="Arial" panose="020B0604020202020204" pitchFamily="34" charset="0"/>
              </a:rPr>
              <a:t>There Are Far Fewer Homes for Sale Today</a:t>
            </a:r>
          </a:p>
          <a:p>
            <a:pPr algn="l" fontAlgn="base">
              <a:lnSpc>
                <a:spcPct val="113000"/>
              </a:lnSpc>
              <a:spcAft>
                <a:spcPts val="1000"/>
              </a:spcAft>
            </a:pPr>
            <a:r>
              <a:rPr lang="en-US" sz="1250" b="0" i="0" dirty="0">
                <a:effectLst/>
              </a:rPr>
              <a:t>There were also too many homes for sale during the housing crisis (many of which were short sales and </a:t>
            </a:r>
            <a:r>
              <a:rPr lang="en-US" sz="1250" b="0" i="0" u="none" strike="noStrike" dirty="0">
                <a:effectLst/>
              </a:rPr>
              <a:t>foreclosures</a:t>
            </a:r>
            <a:r>
              <a:rPr lang="en-US" sz="1250" b="0" i="0" dirty="0">
                <a:effectLst/>
              </a:rPr>
              <a:t>), and that caused prices to fall dramatically. Today, there’s a shortage of inventory available overall, primarily due to years of underbuilding homes.</a:t>
            </a:r>
            <a:endParaRPr lang="en-US" sz="1250" dirty="0"/>
          </a:p>
          <a:p>
            <a:pPr algn="l" fontAlgn="base">
              <a:lnSpc>
                <a:spcPct val="113000"/>
              </a:lnSpc>
              <a:spcAft>
                <a:spcPts val="1000"/>
              </a:spcAft>
            </a:pPr>
            <a:r>
              <a:rPr lang="en-US" sz="1250" b="0" i="0" dirty="0">
                <a:effectLst/>
              </a:rPr>
              <a:t>The graph below uses data from the</a:t>
            </a:r>
            <a:r>
              <a:rPr lang="en-US" sz="1250" b="0" i="1" dirty="0">
                <a:effectLst/>
              </a:rPr>
              <a:t> </a:t>
            </a:r>
            <a:r>
              <a:rPr lang="en-US" sz="1250" b="0" i="1" u="none" strike="noStrike" dirty="0">
                <a:effectLst/>
              </a:rPr>
              <a:t>National Association of Realtors</a:t>
            </a:r>
            <a:r>
              <a:rPr lang="en-US" sz="1250" b="0" i="0" dirty="0">
                <a:effectLst/>
              </a:rPr>
              <a:t> (NAR) and the </a:t>
            </a:r>
            <a:r>
              <a:rPr lang="en-US" sz="1250" b="0" i="1" u="none" strike="noStrike" dirty="0">
                <a:effectLst/>
              </a:rPr>
              <a:t>Federal Reserve</a:t>
            </a:r>
            <a:r>
              <a:rPr lang="en-US" sz="1250" b="0" i="0" dirty="0">
                <a:effectLst/>
              </a:rPr>
              <a:t> to show how the months’ supply of homes available now compares to the crash. Today, unsold inventory sits at just a 2.9-months’ supply. There just isn’t enough inventory on the market for home prices to come crashing down like they did in 2008.</a:t>
            </a:r>
          </a:p>
          <a:p>
            <a:pPr>
              <a:lnSpc>
                <a:spcPct val="113000"/>
              </a:lnSpc>
              <a:spcAft>
                <a:spcPts val="1000"/>
              </a:spcAft>
            </a:pPr>
            <a:br>
              <a:rPr lang="en-US" sz="1400" dirty="0"/>
            </a:br>
            <a:endParaRPr lang="en-US" sz="1250" dirty="0">
              <a:solidFill>
                <a:srgbClr val="000000"/>
              </a:solidFill>
              <a:latin typeface="Arial" panose="020B0604020202020204" pitchFamily="34" charset="0"/>
              <a:cs typeface="Arial"/>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3562" y="1671425"/>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164927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pSp>
        <p:nvGrpSpPr>
          <p:cNvPr id="44" name="Group 43">
            <a:extLst>
              <a:ext uri="{FF2B5EF4-FFF2-40B4-BE49-F238E27FC236}">
                <a16:creationId xmlns:a16="http://schemas.microsoft.com/office/drawing/2014/main" id="{3C8EAD48-EE7F-6778-A893-A5071DBD931A}"/>
              </a:ext>
            </a:extLst>
          </p:cNvPr>
          <p:cNvGrpSpPr/>
          <p:nvPr/>
        </p:nvGrpSpPr>
        <p:grpSpPr>
          <a:xfrm>
            <a:off x="448408" y="2465057"/>
            <a:ext cx="6875254" cy="1872577"/>
            <a:chOff x="7801832" y="2389937"/>
            <a:chExt cx="6875254" cy="1872577"/>
          </a:xfrm>
        </p:grpSpPr>
        <p:graphicFrame>
          <p:nvGraphicFramePr>
            <p:cNvPr id="11" name="Chart 10">
              <a:extLst>
                <a:ext uri="{FF2B5EF4-FFF2-40B4-BE49-F238E27FC236}">
                  <a16:creationId xmlns:a16="http://schemas.microsoft.com/office/drawing/2014/main" id="{01EF27A1-B824-EE41-31A3-53CFAEBDFC47}"/>
                </a:ext>
              </a:extLst>
            </p:cNvPr>
            <p:cNvGraphicFramePr/>
            <p:nvPr>
              <p:extLst>
                <p:ext uri="{D42A27DB-BD31-4B8C-83A1-F6EECF244321}">
                  <p14:modId xmlns:p14="http://schemas.microsoft.com/office/powerpoint/2010/main" val="2222047084"/>
                </p:ext>
              </p:extLst>
            </p:nvPr>
          </p:nvGraphicFramePr>
          <p:xfrm>
            <a:off x="7801832" y="2389937"/>
            <a:ext cx="6875254" cy="1872577"/>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032CFB4E-88AB-96C1-CB0A-68B533CA2DAA}"/>
                </a:ext>
              </a:extLst>
            </p:cNvPr>
            <p:cNvSpPr txBox="1"/>
            <p:nvPr/>
          </p:nvSpPr>
          <p:spPr>
            <a:xfrm>
              <a:off x="8516900" y="3681475"/>
              <a:ext cx="728084" cy="307777"/>
            </a:xfrm>
            <a:prstGeom prst="rect">
              <a:avLst/>
            </a:prstGeom>
            <a:solidFill>
              <a:schemeClr val="bg1"/>
            </a:solidFill>
          </p:spPr>
          <p:txBody>
            <a:bodyPr wrap="none" rtlCol="0">
              <a:spAutoFit/>
            </a:bodyPr>
            <a:lstStyle/>
            <a:p>
              <a:pPr algn="ctr"/>
              <a:r>
                <a:rPr lang="en-US" sz="700" dirty="0">
                  <a:solidFill>
                    <a:srgbClr val="00ADF0"/>
                  </a:solidFill>
                </a:rPr>
                <a:t>January 2020</a:t>
              </a:r>
            </a:p>
            <a:p>
              <a:pPr algn="ctr"/>
              <a:r>
                <a:rPr lang="en-US" sz="700" dirty="0">
                  <a:solidFill>
                    <a:srgbClr val="00ADF0"/>
                  </a:solidFill>
                </a:rPr>
                <a:t>3.5%</a:t>
              </a:r>
            </a:p>
          </p:txBody>
        </p:sp>
        <p:sp>
          <p:nvSpPr>
            <p:cNvPr id="21" name="TextBox 20">
              <a:extLst>
                <a:ext uri="{FF2B5EF4-FFF2-40B4-BE49-F238E27FC236}">
                  <a16:creationId xmlns:a16="http://schemas.microsoft.com/office/drawing/2014/main" id="{A78A22C1-87C8-5844-5EFD-B3BA254DC5B3}"/>
                </a:ext>
              </a:extLst>
            </p:cNvPr>
            <p:cNvSpPr txBox="1"/>
            <p:nvPr/>
          </p:nvSpPr>
          <p:spPr>
            <a:xfrm>
              <a:off x="10851758" y="3661298"/>
              <a:ext cx="567784" cy="307777"/>
            </a:xfrm>
            <a:prstGeom prst="rect">
              <a:avLst/>
            </a:prstGeom>
            <a:solidFill>
              <a:schemeClr val="bg1"/>
            </a:solidFill>
          </p:spPr>
          <p:txBody>
            <a:bodyPr wrap="none" rtlCol="0">
              <a:spAutoFit/>
            </a:bodyPr>
            <a:lstStyle/>
            <a:p>
              <a:pPr algn="ctr"/>
              <a:r>
                <a:rPr lang="en-US" sz="700" dirty="0">
                  <a:solidFill>
                    <a:srgbClr val="00ADF0"/>
                  </a:solidFill>
                </a:rPr>
                <a:t>July 2022</a:t>
              </a:r>
            </a:p>
            <a:p>
              <a:pPr algn="ctr"/>
              <a:r>
                <a:rPr lang="en-US" sz="700" dirty="0">
                  <a:solidFill>
                    <a:srgbClr val="00ADF0"/>
                  </a:solidFill>
                </a:rPr>
                <a:t>3.5%</a:t>
              </a:r>
            </a:p>
          </p:txBody>
        </p:sp>
        <p:sp>
          <p:nvSpPr>
            <p:cNvPr id="22" name="TextBox 21">
              <a:extLst>
                <a:ext uri="{FF2B5EF4-FFF2-40B4-BE49-F238E27FC236}">
                  <a16:creationId xmlns:a16="http://schemas.microsoft.com/office/drawing/2014/main" id="{7306D0A2-7102-DBFB-AD51-F7230CFC9957}"/>
                </a:ext>
              </a:extLst>
            </p:cNvPr>
            <p:cNvSpPr txBox="1"/>
            <p:nvPr/>
          </p:nvSpPr>
          <p:spPr>
            <a:xfrm>
              <a:off x="8196940" y="2979183"/>
              <a:ext cx="846707" cy="307777"/>
            </a:xfrm>
            <a:prstGeom prst="rect">
              <a:avLst/>
            </a:prstGeom>
            <a:solidFill>
              <a:schemeClr val="bg1"/>
            </a:solidFill>
          </p:spPr>
          <p:txBody>
            <a:bodyPr wrap="none" rtlCol="0">
              <a:spAutoFit/>
            </a:bodyPr>
            <a:lstStyle/>
            <a:p>
              <a:pPr algn="ctr"/>
              <a:r>
                <a:rPr lang="en-US" sz="700" b="1" dirty="0">
                  <a:solidFill>
                    <a:srgbClr val="FF0000"/>
                  </a:solidFill>
                </a:rPr>
                <a:t>November 2007</a:t>
              </a:r>
            </a:p>
            <a:p>
              <a:pPr algn="ctr"/>
              <a:r>
                <a:rPr lang="en-US" sz="700" b="1" dirty="0">
                  <a:solidFill>
                    <a:srgbClr val="FF0000"/>
                  </a:solidFill>
                </a:rPr>
                <a:t>4.7%</a:t>
              </a:r>
            </a:p>
          </p:txBody>
        </p:sp>
        <p:cxnSp>
          <p:nvCxnSpPr>
            <p:cNvPr id="23" name="Straight Arrow Connector 22">
              <a:extLst>
                <a:ext uri="{FF2B5EF4-FFF2-40B4-BE49-F238E27FC236}">
                  <a16:creationId xmlns:a16="http://schemas.microsoft.com/office/drawing/2014/main" id="{84027091-ABBD-B0F9-B7AD-3B131BDFB7EF}"/>
                </a:ext>
              </a:extLst>
            </p:cNvPr>
            <p:cNvCxnSpPr>
              <a:cxnSpLocks/>
            </p:cNvCxnSpPr>
            <p:nvPr/>
          </p:nvCxnSpPr>
          <p:spPr>
            <a:xfrm>
              <a:off x="8253647" y="3326225"/>
              <a:ext cx="124194" cy="1985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9B5E74-7653-F8CB-8F1D-7461C067BA6E}"/>
                </a:ext>
              </a:extLst>
            </p:cNvPr>
            <p:cNvSpPr txBox="1"/>
            <p:nvPr/>
          </p:nvSpPr>
          <p:spPr>
            <a:xfrm>
              <a:off x="13684637" y="3035706"/>
              <a:ext cx="846707" cy="307777"/>
            </a:xfrm>
            <a:prstGeom prst="rect">
              <a:avLst/>
            </a:prstGeom>
            <a:solidFill>
              <a:schemeClr val="bg1"/>
            </a:solidFill>
          </p:spPr>
          <p:txBody>
            <a:bodyPr wrap="none" rtlCol="0">
              <a:spAutoFit/>
            </a:bodyPr>
            <a:lstStyle/>
            <a:p>
              <a:pPr algn="ctr"/>
              <a:r>
                <a:rPr lang="en-US" sz="700" b="1" dirty="0">
                  <a:solidFill>
                    <a:srgbClr val="FF0000"/>
                  </a:solidFill>
                </a:rPr>
                <a:t>November 2016</a:t>
              </a:r>
            </a:p>
            <a:p>
              <a:pPr algn="ctr"/>
              <a:r>
                <a:rPr lang="en-US" sz="700" b="1" dirty="0">
                  <a:solidFill>
                    <a:srgbClr val="FF0000"/>
                  </a:solidFill>
                </a:rPr>
                <a:t>4.7%</a:t>
              </a:r>
            </a:p>
          </p:txBody>
        </p:sp>
        <p:cxnSp>
          <p:nvCxnSpPr>
            <p:cNvPr id="25" name="Straight Connector 24">
              <a:extLst>
                <a:ext uri="{FF2B5EF4-FFF2-40B4-BE49-F238E27FC236}">
                  <a16:creationId xmlns:a16="http://schemas.microsoft.com/office/drawing/2014/main" id="{6441BC0C-F62F-B6AD-B8D4-0913821EB920}"/>
                </a:ext>
              </a:extLst>
            </p:cNvPr>
            <p:cNvCxnSpPr>
              <a:cxnSpLocks/>
            </p:cNvCxnSpPr>
            <p:nvPr/>
          </p:nvCxnSpPr>
          <p:spPr>
            <a:xfrm>
              <a:off x="8253647" y="3407906"/>
              <a:ext cx="6092996"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F883916-56C0-86A3-96B7-FF9D608C75F1}"/>
                </a:ext>
              </a:extLst>
            </p:cNvPr>
            <p:cNvCxnSpPr>
              <a:cxnSpLocks/>
            </p:cNvCxnSpPr>
            <p:nvPr/>
          </p:nvCxnSpPr>
          <p:spPr>
            <a:xfrm flipH="1">
              <a:off x="14338092" y="3398912"/>
              <a:ext cx="111823" cy="1483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1F06A9BD-1224-9156-8A5D-043FF4CDB43A}"/>
                </a:ext>
              </a:extLst>
            </p:cNvPr>
            <p:cNvSpPr/>
            <p:nvPr/>
          </p:nvSpPr>
          <p:spPr>
            <a:xfrm>
              <a:off x="9482650" y="3352344"/>
              <a:ext cx="126506" cy="48115"/>
            </a:xfrm>
            <a:custGeom>
              <a:avLst/>
              <a:gdLst>
                <a:gd name="connsiteX0" fmla="*/ 0 w 154113"/>
                <a:gd name="connsiteY0" fmla="*/ 123290 h 123290"/>
                <a:gd name="connsiteX1" fmla="*/ 51371 w 154113"/>
                <a:gd name="connsiteY1" fmla="*/ 71919 h 123290"/>
                <a:gd name="connsiteX2" fmla="*/ 92468 w 154113"/>
                <a:gd name="connsiteY2" fmla="*/ 41097 h 123290"/>
                <a:gd name="connsiteX3" fmla="*/ 113016 w 154113"/>
                <a:gd name="connsiteY3" fmla="*/ 10274 h 123290"/>
                <a:gd name="connsiteX4" fmla="*/ 154113 w 154113"/>
                <a:gd name="connsiteY4" fmla="*/ 0 h 123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13" h="123290">
                  <a:moveTo>
                    <a:pt x="0" y="123290"/>
                  </a:moveTo>
                  <a:cubicBezTo>
                    <a:pt x="17124" y="106166"/>
                    <a:pt x="33271" y="88007"/>
                    <a:pt x="51371" y="71919"/>
                  </a:cubicBezTo>
                  <a:cubicBezTo>
                    <a:pt x="64169" y="60543"/>
                    <a:pt x="80360" y="53205"/>
                    <a:pt x="92468" y="41097"/>
                  </a:cubicBezTo>
                  <a:cubicBezTo>
                    <a:pt x="101199" y="32366"/>
                    <a:pt x="102742" y="17124"/>
                    <a:pt x="113016" y="10274"/>
                  </a:cubicBezTo>
                  <a:cubicBezTo>
                    <a:pt x="124765" y="2441"/>
                    <a:pt x="140414" y="3425"/>
                    <a:pt x="15411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tangle 27">
              <a:extLst>
                <a:ext uri="{FF2B5EF4-FFF2-40B4-BE49-F238E27FC236}">
                  <a16:creationId xmlns:a16="http://schemas.microsoft.com/office/drawing/2014/main" id="{6FC089C5-6518-292A-6F14-21610CC8B42B}"/>
                </a:ext>
              </a:extLst>
            </p:cNvPr>
            <p:cNvSpPr/>
            <p:nvPr/>
          </p:nvSpPr>
          <p:spPr>
            <a:xfrm>
              <a:off x="10003426" y="3135923"/>
              <a:ext cx="1180713" cy="2649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tangle 28">
              <a:extLst>
                <a:ext uri="{FF2B5EF4-FFF2-40B4-BE49-F238E27FC236}">
                  <a16:creationId xmlns:a16="http://schemas.microsoft.com/office/drawing/2014/main" id="{3051A75F-03EE-0A12-84E0-E0637C5F5831}"/>
                </a:ext>
              </a:extLst>
            </p:cNvPr>
            <p:cNvSpPr/>
            <p:nvPr/>
          </p:nvSpPr>
          <p:spPr>
            <a:xfrm>
              <a:off x="11057635" y="3292436"/>
              <a:ext cx="1208127" cy="1091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Freeform: Shape 29">
              <a:extLst>
                <a:ext uri="{FF2B5EF4-FFF2-40B4-BE49-F238E27FC236}">
                  <a16:creationId xmlns:a16="http://schemas.microsoft.com/office/drawing/2014/main" id="{2E355C8A-A5E4-E28B-A01D-DAEC7D4A9C7B}"/>
                </a:ext>
              </a:extLst>
            </p:cNvPr>
            <p:cNvSpPr/>
            <p:nvPr/>
          </p:nvSpPr>
          <p:spPr>
            <a:xfrm>
              <a:off x="10025244" y="3046966"/>
              <a:ext cx="1110406" cy="185090"/>
            </a:xfrm>
            <a:custGeom>
              <a:avLst/>
              <a:gdLst>
                <a:gd name="connsiteX0" fmla="*/ 9881 w 1324973"/>
                <a:gd name="connsiteY0" fmla="*/ 268795 h 474278"/>
                <a:gd name="connsiteX1" fmla="*/ 20155 w 1324973"/>
                <a:gd name="connsiteY1" fmla="*/ 186602 h 474278"/>
                <a:gd name="connsiteX2" fmla="*/ 71526 w 1324973"/>
                <a:gd name="connsiteY2" fmla="*/ 176328 h 474278"/>
                <a:gd name="connsiteX3" fmla="*/ 102348 w 1324973"/>
                <a:gd name="connsiteY3" fmla="*/ 145505 h 474278"/>
                <a:gd name="connsiteX4" fmla="*/ 133171 w 1324973"/>
                <a:gd name="connsiteY4" fmla="*/ 124957 h 474278"/>
                <a:gd name="connsiteX5" fmla="*/ 174267 w 1324973"/>
                <a:gd name="connsiteY5" fmla="*/ 73586 h 474278"/>
                <a:gd name="connsiteX6" fmla="*/ 235912 w 1324973"/>
                <a:gd name="connsiteY6" fmla="*/ 32490 h 474278"/>
                <a:gd name="connsiteX7" fmla="*/ 348928 w 1324973"/>
                <a:gd name="connsiteY7" fmla="*/ 22216 h 474278"/>
                <a:gd name="connsiteX8" fmla="*/ 431121 w 1324973"/>
                <a:gd name="connsiteY8" fmla="*/ 1667 h 474278"/>
                <a:gd name="connsiteX9" fmla="*/ 554411 w 1324973"/>
                <a:gd name="connsiteY9" fmla="*/ 32490 h 474278"/>
                <a:gd name="connsiteX10" fmla="*/ 585234 w 1324973"/>
                <a:gd name="connsiteY10" fmla="*/ 53038 h 474278"/>
                <a:gd name="connsiteX11" fmla="*/ 687975 w 1324973"/>
                <a:gd name="connsiteY11" fmla="*/ 73586 h 474278"/>
                <a:gd name="connsiteX12" fmla="*/ 718798 w 1324973"/>
                <a:gd name="connsiteY12" fmla="*/ 83860 h 474278"/>
                <a:gd name="connsiteX13" fmla="*/ 729072 w 1324973"/>
                <a:gd name="connsiteY13" fmla="*/ 124957 h 474278"/>
                <a:gd name="connsiteX14" fmla="*/ 800991 w 1324973"/>
                <a:gd name="connsiteY14" fmla="*/ 83860 h 474278"/>
                <a:gd name="connsiteX15" fmla="*/ 729072 w 1324973"/>
                <a:gd name="connsiteY15" fmla="*/ 63312 h 474278"/>
                <a:gd name="connsiteX16" fmla="*/ 657153 w 1324973"/>
                <a:gd name="connsiteY16" fmla="*/ 32490 h 474278"/>
                <a:gd name="connsiteX17" fmla="*/ 595508 w 1324973"/>
                <a:gd name="connsiteY17" fmla="*/ 83860 h 474278"/>
                <a:gd name="connsiteX18" fmla="*/ 636605 w 1324973"/>
                <a:gd name="connsiteY18" fmla="*/ 104409 h 474278"/>
                <a:gd name="connsiteX19" fmla="*/ 739346 w 1324973"/>
                <a:gd name="connsiteY19" fmla="*/ 94135 h 474278"/>
                <a:gd name="connsiteX20" fmla="*/ 698250 w 1324973"/>
                <a:gd name="connsiteY20" fmla="*/ 73586 h 474278"/>
                <a:gd name="connsiteX21" fmla="*/ 626330 w 1324973"/>
                <a:gd name="connsiteY21" fmla="*/ 53038 h 474278"/>
                <a:gd name="connsiteX22" fmla="*/ 554411 w 1324973"/>
                <a:gd name="connsiteY22" fmla="*/ 22216 h 474278"/>
                <a:gd name="connsiteX23" fmla="*/ 790717 w 1324973"/>
                <a:gd name="connsiteY23" fmla="*/ 32490 h 474278"/>
                <a:gd name="connsiteX24" fmla="*/ 831814 w 1324973"/>
                <a:gd name="connsiteY24" fmla="*/ 83860 h 474278"/>
                <a:gd name="connsiteX25" fmla="*/ 862636 w 1324973"/>
                <a:gd name="connsiteY25" fmla="*/ 73586 h 474278"/>
                <a:gd name="connsiteX26" fmla="*/ 831814 w 1324973"/>
                <a:gd name="connsiteY26" fmla="*/ 53038 h 474278"/>
                <a:gd name="connsiteX27" fmla="*/ 759894 w 1324973"/>
                <a:gd name="connsiteY27" fmla="*/ 63312 h 474278"/>
                <a:gd name="connsiteX28" fmla="*/ 800991 w 1324973"/>
                <a:gd name="connsiteY28" fmla="*/ 73586 h 474278"/>
                <a:gd name="connsiteX29" fmla="*/ 831814 w 1324973"/>
                <a:gd name="connsiteY29" fmla="*/ 63312 h 474278"/>
                <a:gd name="connsiteX30" fmla="*/ 893459 w 1324973"/>
                <a:gd name="connsiteY30" fmla="*/ 32490 h 474278"/>
                <a:gd name="connsiteX31" fmla="*/ 934555 w 1324973"/>
                <a:gd name="connsiteY31" fmla="*/ 53038 h 474278"/>
                <a:gd name="connsiteX32" fmla="*/ 965378 w 1324973"/>
                <a:gd name="connsiteY32" fmla="*/ 63312 h 474278"/>
                <a:gd name="connsiteX33" fmla="*/ 975652 w 1324973"/>
                <a:gd name="connsiteY33" fmla="*/ 94135 h 474278"/>
                <a:gd name="connsiteX34" fmla="*/ 1006474 w 1324973"/>
                <a:gd name="connsiteY34" fmla="*/ 114683 h 474278"/>
                <a:gd name="connsiteX35" fmla="*/ 1057845 w 1324973"/>
                <a:gd name="connsiteY35" fmla="*/ 155780 h 474278"/>
                <a:gd name="connsiteX36" fmla="*/ 1211957 w 1324973"/>
                <a:gd name="connsiteY36" fmla="*/ 176328 h 474278"/>
                <a:gd name="connsiteX37" fmla="*/ 1242780 w 1324973"/>
                <a:gd name="connsiteY37" fmla="*/ 258521 h 474278"/>
                <a:gd name="connsiteX38" fmla="*/ 1283876 w 1324973"/>
                <a:gd name="connsiteY38" fmla="*/ 309892 h 474278"/>
                <a:gd name="connsiteX39" fmla="*/ 1324973 w 1324973"/>
                <a:gd name="connsiteY39" fmla="*/ 371537 h 474278"/>
                <a:gd name="connsiteX40" fmla="*/ 1283876 w 1324973"/>
                <a:gd name="connsiteY40" fmla="*/ 422908 h 474278"/>
                <a:gd name="connsiteX41" fmla="*/ 1006474 w 1324973"/>
                <a:gd name="connsiteY41" fmla="*/ 474278 h 474278"/>
                <a:gd name="connsiteX42" fmla="*/ 266735 w 1324973"/>
                <a:gd name="connsiteY42" fmla="*/ 443456 h 474278"/>
                <a:gd name="connsiteX43" fmla="*/ 205090 w 1324973"/>
                <a:gd name="connsiteY43" fmla="*/ 412633 h 474278"/>
                <a:gd name="connsiteX44" fmla="*/ 143445 w 1324973"/>
                <a:gd name="connsiteY44" fmla="*/ 350989 h 474278"/>
                <a:gd name="connsiteX45" fmla="*/ 9881 w 1324973"/>
                <a:gd name="connsiteY45" fmla="*/ 268795 h 47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24973" h="474278">
                  <a:moveTo>
                    <a:pt x="9881" y="268795"/>
                  </a:moveTo>
                  <a:cubicBezTo>
                    <a:pt x="-10667" y="241397"/>
                    <a:pt x="4839" y="209576"/>
                    <a:pt x="20155" y="186602"/>
                  </a:cubicBezTo>
                  <a:cubicBezTo>
                    <a:pt x="29842" y="172072"/>
                    <a:pt x="55907" y="184138"/>
                    <a:pt x="71526" y="176328"/>
                  </a:cubicBezTo>
                  <a:cubicBezTo>
                    <a:pt x="84522" y="169830"/>
                    <a:pt x="91186" y="154807"/>
                    <a:pt x="102348" y="145505"/>
                  </a:cubicBezTo>
                  <a:cubicBezTo>
                    <a:pt x="111834" y="137600"/>
                    <a:pt x="122897" y="131806"/>
                    <a:pt x="133171" y="124957"/>
                  </a:cubicBezTo>
                  <a:cubicBezTo>
                    <a:pt x="146649" y="104740"/>
                    <a:pt x="154749" y="88224"/>
                    <a:pt x="174267" y="73586"/>
                  </a:cubicBezTo>
                  <a:cubicBezTo>
                    <a:pt x="194024" y="58768"/>
                    <a:pt x="211318" y="34726"/>
                    <a:pt x="235912" y="32490"/>
                  </a:cubicBezTo>
                  <a:lnTo>
                    <a:pt x="348928" y="22216"/>
                  </a:lnTo>
                  <a:cubicBezTo>
                    <a:pt x="376326" y="15366"/>
                    <a:pt x="403967" y="-6092"/>
                    <a:pt x="431121" y="1667"/>
                  </a:cubicBezTo>
                  <a:cubicBezTo>
                    <a:pt x="519832" y="27013"/>
                    <a:pt x="478592" y="17326"/>
                    <a:pt x="554411" y="32490"/>
                  </a:cubicBezTo>
                  <a:cubicBezTo>
                    <a:pt x="564685" y="39339"/>
                    <a:pt x="573432" y="49407"/>
                    <a:pt x="585234" y="53038"/>
                  </a:cubicBezTo>
                  <a:cubicBezTo>
                    <a:pt x="618615" y="63309"/>
                    <a:pt x="653944" y="65733"/>
                    <a:pt x="687975" y="73586"/>
                  </a:cubicBezTo>
                  <a:cubicBezTo>
                    <a:pt x="698528" y="76021"/>
                    <a:pt x="708524" y="80435"/>
                    <a:pt x="718798" y="83860"/>
                  </a:cubicBezTo>
                  <a:cubicBezTo>
                    <a:pt x="722223" y="97559"/>
                    <a:pt x="716442" y="118642"/>
                    <a:pt x="729072" y="124957"/>
                  </a:cubicBezTo>
                  <a:cubicBezTo>
                    <a:pt x="770334" y="145588"/>
                    <a:pt x="786467" y="105647"/>
                    <a:pt x="800991" y="83860"/>
                  </a:cubicBezTo>
                  <a:cubicBezTo>
                    <a:pt x="780135" y="78646"/>
                    <a:pt x="749709" y="72156"/>
                    <a:pt x="729072" y="63312"/>
                  </a:cubicBezTo>
                  <a:cubicBezTo>
                    <a:pt x="640202" y="25225"/>
                    <a:pt x="729436" y="56584"/>
                    <a:pt x="657153" y="32490"/>
                  </a:cubicBezTo>
                  <a:cubicBezTo>
                    <a:pt x="640875" y="35746"/>
                    <a:pt x="570446" y="33737"/>
                    <a:pt x="595508" y="83860"/>
                  </a:cubicBezTo>
                  <a:cubicBezTo>
                    <a:pt x="602358" y="97559"/>
                    <a:pt x="622906" y="97559"/>
                    <a:pt x="636605" y="104409"/>
                  </a:cubicBezTo>
                  <a:cubicBezTo>
                    <a:pt x="670852" y="100984"/>
                    <a:pt x="708562" y="109527"/>
                    <a:pt x="739346" y="94135"/>
                  </a:cubicBezTo>
                  <a:cubicBezTo>
                    <a:pt x="753045" y="87286"/>
                    <a:pt x="712644" y="78820"/>
                    <a:pt x="698250" y="73586"/>
                  </a:cubicBezTo>
                  <a:cubicBezTo>
                    <a:pt x="674819" y="65065"/>
                    <a:pt x="649810" y="61424"/>
                    <a:pt x="626330" y="53038"/>
                  </a:cubicBezTo>
                  <a:cubicBezTo>
                    <a:pt x="601768" y="44266"/>
                    <a:pt x="528531" y="25451"/>
                    <a:pt x="554411" y="22216"/>
                  </a:cubicBezTo>
                  <a:cubicBezTo>
                    <a:pt x="632645" y="12437"/>
                    <a:pt x="711948" y="29065"/>
                    <a:pt x="790717" y="32490"/>
                  </a:cubicBezTo>
                  <a:cubicBezTo>
                    <a:pt x="798731" y="56532"/>
                    <a:pt x="799009" y="78393"/>
                    <a:pt x="831814" y="83860"/>
                  </a:cubicBezTo>
                  <a:cubicBezTo>
                    <a:pt x="842496" y="85640"/>
                    <a:pt x="852362" y="77011"/>
                    <a:pt x="862636" y="73586"/>
                  </a:cubicBezTo>
                  <a:cubicBezTo>
                    <a:pt x="852362" y="66737"/>
                    <a:pt x="844101" y="54267"/>
                    <a:pt x="831814" y="53038"/>
                  </a:cubicBezTo>
                  <a:cubicBezTo>
                    <a:pt x="807717" y="50628"/>
                    <a:pt x="780044" y="49879"/>
                    <a:pt x="759894" y="63312"/>
                  </a:cubicBezTo>
                  <a:cubicBezTo>
                    <a:pt x="748145" y="71145"/>
                    <a:pt x="787292" y="70161"/>
                    <a:pt x="800991" y="73586"/>
                  </a:cubicBezTo>
                  <a:cubicBezTo>
                    <a:pt x="811265" y="70161"/>
                    <a:pt x="821917" y="67710"/>
                    <a:pt x="831814" y="63312"/>
                  </a:cubicBezTo>
                  <a:cubicBezTo>
                    <a:pt x="852808" y="53982"/>
                    <a:pt x="870599" y="34776"/>
                    <a:pt x="893459" y="32490"/>
                  </a:cubicBezTo>
                  <a:cubicBezTo>
                    <a:pt x="908699" y="30966"/>
                    <a:pt x="920478" y="47005"/>
                    <a:pt x="934555" y="53038"/>
                  </a:cubicBezTo>
                  <a:cubicBezTo>
                    <a:pt x="944509" y="57304"/>
                    <a:pt x="955104" y="59887"/>
                    <a:pt x="965378" y="63312"/>
                  </a:cubicBezTo>
                  <a:cubicBezTo>
                    <a:pt x="968803" y="73586"/>
                    <a:pt x="968887" y="85678"/>
                    <a:pt x="975652" y="94135"/>
                  </a:cubicBezTo>
                  <a:cubicBezTo>
                    <a:pt x="983366" y="103777"/>
                    <a:pt x="996596" y="107274"/>
                    <a:pt x="1006474" y="114683"/>
                  </a:cubicBezTo>
                  <a:cubicBezTo>
                    <a:pt x="1024017" y="127840"/>
                    <a:pt x="1040721" y="142081"/>
                    <a:pt x="1057845" y="155780"/>
                  </a:cubicBezTo>
                  <a:cubicBezTo>
                    <a:pt x="1128091" y="132364"/>
                    <a:pt x="1136132" y="114289"/>
                    <a:pt x="1211957" y="176328"/>
                  </a:cubicBezTo>
                  <a:cubicBezTo>
                    <a:pt x="1232789" y="193373"/>
                    <a:pt x="1228869" y="236264"/>
                    <a:pt x="1242780" y="258521"/>
                  </a:cubicBezTo>
                  <a:cubicBezTo>
                    <a:pt x="1254402" y="277117"/>
                    <a:pt x="1270978" y="292157"/>
                    <a:pt x="1283876" y="309892"/>
                  </a:cubicBezTo>
                  <a:cubicBezTo>
                    <a:pt x="1298401" y="329865"/>
                    <a:pt x="1311274" y="350989"/>
                    <a:pt x="1324973" y="371537"/>
                  </a:cubicBezTo>
                  <a:cubicBezTo>
                    <a:pt x="1311274" y="388661"/>
                    <a:pt x="1303490" y="413101"/>
                    <a:pt x="1283876" y="422908"/>
                  </a:cubicBezTo>
                  <a:cubicBezTo>
                    <a:pt x="1228650" y="450521"/>
                    <a:pt x="1057795" y="467435"/>
                    <a:pt x="1006474" y="474278"/>
                  </a:cubicBezTo>
                  <a:cubicBezTo>
                    <a:pt x="720619" y="378995"/>
                    <a:pt x="1068272" y="487986"/>
                    <a:pt x="266735" y="443456"/>
                  </a:cubicBezTo>
                  <a:cubicBezTo>
                    <a:pt x="243797" y="442182"/>
                    <a:pt x="225638" y="422907"/>
                    <a:pt x="205090" y="412633"/>
                  </a:cubicBezTo>
                  <a:cubicBezTo>
                    <a:pt x="186825" y="376102"/>
                    <a:pt x="189109" y="360122"/>
                    <a:pt x="143445" y="350989"/>
                  </a:cubicBezTo>
                  <a:cubicBezTo>
                    <a:pt x="16787" y="325657"/>
                    <a:pt x="30429" y="296193"/>
                    <a:pt x="9881" y="268795"/>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ight Triangle 30">
              <a:extLst>
                <a:ext uri="{FF2B5EF4-FFF2-40B4-BE49-F238E27FC236}">
                  <a16:creationId xmlns:a16="http://schemas.microsoft.com/office/drawing/2014/main" id="{7D845D88-B0B2-932C-7618-C92C1A839602}"/>
                </a:ext>
              </a:extLst>
            </p:cNvPr>
            <p:cNvSpPr/>
            <p:nvPr/>
          </p:nvSpPr>
          <p:spPr>
            <a:xfrm flipH="1">
              <a:off x="9460832" y="3136087"/>
              <a:ext cx="542594" cy="26493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Freeform: Shape 31">
              <a:extLst>
                <a:ext uri="{FF2B5EF4-FFF2-40B4-BE49-F238E27FC236}">
                  <a16:creationId xmlns:a16="http://schemas.microsoft.com/office/drawing/2014/main" id="{675C5935-7DF7-6F19-E9B7-ECDC785480BC}"/>
                </a:ext>
              </a:extLst>
            </p:cNvPr>
            <p:cNvSpPr/>
            <p:nvPr/>
          </p:nvSpPr>
          <p:spPr>
            <a:xfrm>
              <a:off x="10435051" y="3058089"/>
              <a:ext cx="709032" cy="154657"/>
            </a:xfrm>
            <a:custGeom>
              <a:avLst/>
              <a:gdLst>
                <a:gd name="connsiteX0" fmla="*/ 62381 w 863765"/>
                <a:gd name="connsiteY0" fmla="*/ 343036 h 396296"/>
                <a:gd name="connsiteX1" fmla="*/ 41833 w 863765"/>
                <a:gd name="connsiteY1" fmla="*/ 24537 h 396296"/>
                <a:gd name="connsiteX2" fmla="*/ 226768 w 863765"/>
                <a:gd name="connsiteY2" fmla="*/ 14263 h 396296"/>
                <a:gd name="connsiteX3" fmla="*/ 339783 w 863765"/>
                <a:gd name="connsiteY3" fmla="*/ 14263 h 396296"/>
                <a:gd name="connsiteX4" fmla="*/ 432251 w 863765"/>
                <a:gd name="connsiteY4" fmla="*/ 24537 h 396296"/>
                <a:gd name="connsiteX5" fmla="*/ 545266 w 863765"/>
                <a:gd name="connsiteY5" fmla="*/ 96456 h 396296"/>
                <a:gd name="connsiteX6" fmla="*/ 565815 w 863765"/>
                <a:gd name="connsiteY6" fmla="*/ 127279 h 396296"/>
                <a:gd name="connsiteX7" fmla="*/ 606911 w 863765"/>
                <a:gd name="connsiteY7" fmla="*/ 137553 h 396296"/>
                <a:gd name="connsiteX8" fmla="*/ 761024 w 863765"/>
                <a:gd name="connsiteY8" fmla="*/ 168375 h 396296"/>
                <a:gd name="connsiteX9" fmla="*/ 791846 w 863765"/>
                <a:gd name="connsiteY9" fmla="*/ 178649 h 396296"/>
                <a:gd name="connsiteX10" fmla="*/ 863765 w 863765"/>
                <a:gd name="connsiteY10" fmla="*/ 250568 h 396296"/>
                <a:gd name="connsiteX11" fmla="*/ 832943 w 863765"/>
                <a:gd name="connsiteY11" fmla="*/ 373858 h 396296"/>
                <a:gd name="connsiteX12" fmla="*/ 648008 w 863765"/>
                <a:gd name="connsiteY12" fmla="*/ 394407 h 396296"/>
                <a:gd name="connsiteX13" fmla="*/ 534992 w 863765"/>
                <a:gd name="connsiteY13" fmla="*/ 384132 h 396296"/>
                <a:gd name="connsiteX14" fmla="*/ 237042 w 863765"/>
                <a:gd name="connsiteY14" fmla="*/ 373858 h 396296"/>
                <a:gd name="connsiteX15" fmla="*/ 124026 w 863765"/>
                <a:gd name="connsiteY15" fmla="*/ 353310 h 396296"/>
                <a:gd name="connsiteX16" fmla="*/ 62381 w 863765"/>
                <a:gd name="connsiteY16" fmla="*/ 343036 h 39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3765" h="396296">
                  <a:moveTo>
                    <a:pt x="62381" y="343036"/>
                  </a:moveTo>
                  <a:cubicBezTo>
                    <a:pt x="48682" y="288240"/>
                    <a:pt x="-57102" y="165128"/>
                    <a:pt x="41833" y="24537"/>
                  </a:cubicBezTo>
                  <a:cubicBezTo>
                    <a:pt x="77364" y="-25954"/>
                    <a:pt x="165123" y="17688"/>
                    <a:pt x="226768" y="14263"/>
                  </a:cubicBezTo>
                  <a:cubicBezTo>
                    <a:pt x="284378" y="-4940"/>
                    <a:pt x="245328" y="3151"/>
                    <a:pt x="339783" y="14263"/>
                  </a:cubicBezTo>
                  <a:lnTo>
                    <a:pt x="432251" y="24537"/>
                  </a:lnTo>
                  <a:cubicBezTo>
                    <a:pt x="459604" y="40167"/>
                    <a:pt x="518940" y="70130"/>
                    <a:pt x="545266" y="96456"/>
                  </a:cubicBezTo>
                  <a:cubicBezTo>
                    <a:pt x="553998" y="105188"/>
                    <a:pt x="555541" y="120429"/>
                    <a:pt x="565815" y="127279"/>
                  </a:cubicBezTo>
                  <a:cubicBezTo>
                    <a:pt x="577564" y="135112"/>
                    <a:pt x="593152" y="134378"/>
                    <a:pt x="606911" y="137553"/>
                  </a:cubicBezTo>
                  <a:cubicBezTo>
                    <a:pt x="704672" y="160113"/>
                    <a:pt x="678159" y="154564"/>
                    <a:pt x="761024" y="168375"/>
                  </a:cubicBezTo>
                  <a:cubicBezTo>
                    <a:pt x="771298" y="171800"/>
                    <a:pt x="783389" y="171884"/>
                    <a:pt x="791846" y="178649"/>
                  </a:cubicBezTo>
                  <a:cubicBezTo>
                    <a:pt x="818320" y="199828"/>
                    <a:pt x="863765" y="250568"/>
                    <a:pt x="863765" y="250568"/>
                  </a:cubicBezTo>
                  <a:cubicBezTo>
                    <a:pt x="853491" y="291665"/>
                    <a:pt x="868190" y="350360"/>
                    <a:pt x="832943" y="373858"/>
                  </a:cubicBezTo>
                  <a:cubicBezTo>
                    <a:pt x="781336" y="408263"/>
                    <a:pt x="709996" y="392270"/>
                    <a:pt x="648008" y="394407"/>
                  </a:cubicBezTo>
                  <a:cubicBezTo>
                    <a:pt x="610203" y="395711"/>
                    <a:pt x="572772" y="386021"/>
                    <a:pt x="534992" y="384132"/>
                  </a:cubicBezTo>
                  <a:cubicBezTo>
                    <a:pt x="435740" y="379169"/>
                    <a:pt x="336359" y="377283"/>
                    <a:pt x="237042" y="373858"/>
                  </a:cubicBezTo>
                  <a:cubicBezTo>
                    <a:pt x="209562" y="369278"/>
                    <a:pt x="152745" y="360490"/>
                    <a:pt x="124026" y="353310"/>
                  </a:cubicBezTo>
                  <a:cubicBezTo>
                    <a:pt x="113519" y="350683"/>
                    <a:pt x="76080" y="397832"/>
                    <a:pt x="62381" y="343036"/>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Freeform: Shape 32">
              <a:extLst>
                <a:ext uri="{FF2B5EF4-FFF2-40B4-BE49-F238E27FC236}">
                  <a16:creationId xmlns:a16="http://schemas.microsoft.com/office/drawing/2014/main" id="{8AA43CEB-0515-FB27-A72A-6BCC96A3607F}"/>
                </a:ext>
              </a:extLst>
            </p:cNvPr>
            <p:cNvSpPr/>
            <p:nvPr/>
          </p:nvSpPr>
          <p:spPr>
            <a:xfrm>
              <a:off x="10739267" y="3071674"/>
              <a:ext cx="270928" cy="85407"/>
            </a:xfrm>
            <a:custGeom>
              <a:avLst/>
              <a:gdLst>
                <a:gd name="connsiteX0" fmla="*/ 0 w 330053"/>
                <a:gd name="connsiteY0" fmla="*/ 92468 h 218849"/>
                <a:gd name="connsiteX1" fmla="*/ 30822 w 330053"/>
                <a:gd name="connsiteY1" fmla="*/ 41097 h 218849"/>
                <a:gd name="connsiteX2" fmla="*/ 102741 w 330053"/>
                <a:gd name="connsiteY2" fmla="*/ 20548 h 218849"/>
                <a:gd name="connsiteX3" fmla="*/ 123290 w 330053"/>
                <a:gd name="connsiteY3" fmla="*/ 0 h 218849"/>
                <a:gd name="connsiteX4" fmla="*/ 164386 w 330053"/>
                <a:gd name="connsiteY4" fmla="*/ 20548 h 218849"/>
                <a:gd name="connsiteX5" fmla="*/ 226031 w 330053"/>
                <a:gd name="connsiteY5" fmla="*/ 61645 h 218849"/>
                <a:gd name="connsiteX6" fmla="*/ 246579 w 330053"/>
                <a:gd name="connsiteY6" fmla="*/ 102742 h 218849"/>
                <a:gd name="connsiteX7" fmla="*/ 297950 w 330053"/>
                <a:gd name="connsiteY7" fmla="*/ 113016 h 218849"/>
                <a:gd name="connsiteX8" fmla="*/ 328773 w 330053"/>
                <a:gd name="connsiteY8" fmla="*/ 143838 h 218849"/>
                <a:gd name="connsiteX9" fmla="*/ 318499 w 330053"/>
                <a:gd name="connsiteY9" fmla="*/ 205483 h 218849"/>
                <a:gd name="connsiteX10" fmla="*/ 30822 w 330053"/>
                <a:gd name="connsiteY10" fmla="*/ 143838 h 218849"/>
                <a:gd name="connsiteX11" fmla="*/ 0 w 330053"/>
                <a:gd name="connsiteY11" fmla="*/ 92468 h 21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053" h="218849">
                  <a:moveTo>
                    <a:pt x="0" y="92468"/>
                  </a:moveTo>
                  <a:cubicBezTo>
                    <a:pt x="0" y="75345"/>
                    <a:pt x="14463" y="52549"/>
                    <a:pt x="30822" y="41097"/>
                  </a:cubicBezTo>
                  <a:cubicBezTo>
                    <a:pt x="51247" y="26799"/>
                    <a:pt x="79958" y="30674"/>
                    <a:pt x="102741" y="20548"/>
                  </a:cubicBezTo>
                  <a:cubicBezTo>
                    <a:pt x="111593" y="16614"/>
                    <a:pt x="116440" y="6849"/>
                    <a:pt x="123290" y="0"/>
                  </a:cubicBezTo>
                  <a:cubicBezTo>
                    <a:pt x="136989" y="6849"/>
                    <a:pt x="151923" y="11646"/>
                    <a:pt x="164386" y="20548"/>
                  </a:cubicBezTo>
                  <a:cubicBezTo>
                    <a:pt x="231727" y="68649"/>
                    <a:pt x="159914" y="39606"/>
                    <a:pt x="226031" y="61645"/>
                  </a:cubicBezTo>
                  <a:cubicBezTo>
                    <a:pt x="232880" y="75344"/>
                    <a:pt x="234116" y="93840"/>
                    <a:pt x="246579" y="102742"/>
                  </a:cubicBezTo>
                  <a:cubicBezTo>
                    <a:pt x="260789" y="112892"/>
                    <a:pt x="282331" y="105207"/>
                    <a:pt x="297950" y="113016"/>
                  </a:cubicBezTo>
                  <a:cubicBezTo>
                    <a:pt x="310946" y="119514"/>
                    <a:pt x="318499" y="133564"/>
                    <a:pt x="328773" y="143838"/>
                  </a:cubicBezTo>
                  <a:cubicBezTo>
                    <a:pt x="325348" y="164386"/>
                    <a:pt x="338893" y="201234"/>
                    <a:pt x="318499" y="205483"/>
                  </a:cubicBezTo>
                  <a:cubicBezTo>
                    <a:pt x="245632" y="220664"/>
                    <a:pt x="80312" y="242818"/>
                    <a:pt x="30822" y="143838"/>
                  </a:cubicBezTo>
                  <a:cubicBezTo>
                    <a:pt x="23164" y="128522"/>
                    <a:pt x="0" y="109591"/>
                    <a:pt x="0" y="92468"/>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Right Triangle 33">
              <a:extLst>
                <a:ext uri="{FF2B5EF4-FFF2-40B4-BE49-F238E27FC236}">
                  <a16:creationId xmlns:a16="http://schemas.microsoft.com/office/drawing/2014/main" id="{C363BFE8-CE38-E8DC-C24D-631CEAE833E5}"/>
                </a:ext>
              </a:extLst>
            </p:cNvPr>
            <p:cNvSpPr/>
            <p:nvPr/>
          </p:nvSpPr>
          <p:spPr>
            <a:xfrm>
              <a:off x="11079451" y="3123520"/>
              <a:ext cx="1110406" cy="186667"/>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ight Triangle 34">
              <a:extLst>
                <a:ext uri="{FF2B5EF4-FFF2-40B4-BE49-F238E27FC236}">
                  <a16:creationId xmlns:a16="http://schemas.microsoft.com/office/drawing/2014/main" id="{2054D1CF-2B87-6908-A82D-3B186F88F356}"/>
                </a:ext>
              </a:extLst>
            </p:cNvPr>
            <p:cNvSpPr/>
            <p:nvPr/>
          </p:nvSpPr>
          <p:spPr>
            <a:xfrm>
              <a:off x="11993970" y="3273411"/>
              <a:ext cx="944253" cy="126136"/>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TextBox 35">
              <a:extLst>
                <a:ext uri="{FF2B5EF4-FFF2-40B4-BE49-F238E27FC236}">
                  <a16:creationId xmlns:a16="http://schemas.microsoft.com/office/drawing/2014/main" id="{9BD50AF1-DD78-5A4C-1D6D-192BB109C33F}"/>
                </a:ext>
              </a:extLst>
            </p:cNvPr>
            <p:cNvSpPr txBox="1"/>
            <p:nvPr/>
          </p:nvSpPr>
          <p:spPr>
            <a:xfrm>
              <a:off x="9899579" y="3094536"/>
              <a:ext cx="1428596" cy="307777"/>
            </a:xfrm>
            <a:prstGeom prst="rect">
              <a:avLst/>
            </a:prstGeom>
            <a:noFill/>
          </p:spPr>
          <p:txBody>
            <a:bodyPr wrap="none" rtlCol="0">
              <a:spAutoFit/>
            </a:bodyPr>
            <a:lstStyle/>
            <a:p>
              <a:r>
                <a:rPr lang="en-US" sz="700" dirty="0">
                  <a:solidFill>
                    <a:schemeClr val="bg1"/>
                  </a:solidFill>
                </a:rPr>
                <a:t>Unemployment Rate </a:t>
              </a:r>
            </a:p>
            <a:p>
              <a:r>
                <a:rPr lang="en-US" sz="700" dirty="0">
                  <a:solidFill>
                    <a:schemeClr val="bg1"/>
                  </a:solidFill>
                </a:rPr>
                <a:t>Was Over 6% for Over 6 Years</a:t>
              </a:r>
            </a:p>
          </p:txBody>
        </p:sp>
      </p:grpSp>
      <p:grpSp>
        <p:nvGrpSpPr>
          <p:cNvPr id="15" name="Group 14">
            <a:extLst>
              <a:ext uri="{FF2B5EF4-FFF2-40B4-BE49-F238E27FC236}">
                <a16:creationId xmlns:a16="http://schemas.microsoft.com/office/drawing/2014/main" id="{DF4EEC21-5A5E-862B-828B-071315BCFD63}"/>
              </a:ext>
            </a:extLst>
          </p:cNvPr>
          <p:cNvGrpSpPr/>
          <p:nvPr/>
        </p:nvGrpSpPr>
        <p:grpSpPr>
          <a:xfrm>
            <a:off x="468457" y="1787545"/>
            <a:ext cx="6890333" cy="2723291"/>
            <a:chOff x="465307" y="6601521"/>
            <a:chExt cx="6890333" cy="2723291"/>
          </a:xfrm>
        </p:grpSpPr>
        <p:grpSp>
          <p:nvGrpSpPr>
            <p:cNvPr id="16" name="Group 15">
              <a:extLst>
                <a:ext uri="{FF2B5EF4-FFF2-40B4-BE49-F238E27FC236}">
                  <a16:creationId xmlns:a16="http://schemas.microsoft.com/office/drawing/2014/main" id="{C06BF865-4BB3-4BB7-2C93-927399E2BBA5}"/>
                </a:ext>
              </a:extLst>
            </p:cNvPr>
            <p:cNvGrpSpPr/>
            <p:nvPr/>
          </p:nvGrpSpPr>
          <p:grpSpPr>
            <a:xfrm>
              <a:off x="465307" y="6601521"/>
              <a:ext cx="6841785" cy="2723291"/>
              <a:chOff x="381907" y="1377345"/>
              <a:chExt cx="6841785" cy="1714169"/>
            </a:xfrm>
          </p:grpSpPr>
          <p:sp>
            <p:nvSpPr>
              <p:cNvPr id="18" name="Rectangle 17">
                <a:extLst>
                  <a:ext uri="{FF2B5EF4-FFF2-40B4-BE49-F238E27FC236}">
                    <a16:creationId xmlns:a16="http://schemas.microsoft.com/office/drawing/2014/main" id="{2E38F36D-FC0C-1699-98F1-3EB1AC2AF56E}"/>
                  </a:ext>
                </a:extLst>
              </p:cNvPr>
              <p:cNvSpPr/>
              <p:nvPr/>
            </p:nvSpPr>
            <p:spPr>
              <a:xfrm>
                <a:off x="381907" y="1377345"/>
                <a:ext cx="6841785" cy="171416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3E520BB2-9E4D-045F-FA69-0AA791703F59}"/>
                  </a:ext>
                </a:extLst>
              </p:cNvPr>
              <p:cNvSpPr txBox="1"/>
              <p:nvPr/>
            </p:nvSpPr>
            <p:spPr>
              <a:xfrm>
                <a:off x="534625" y="1438078"/>
                <a:ext cx="6536347" cy="542441"/>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Length of Crisis Different Than Last Time</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Time It Took for Unemployment Rate To Recover to Pre-Crisis Percentage</a:t>
                </a:r>
              </a:p>
              <a:p>
                <a:pPr algn="ctr">
                  <a:spcAft>
                    <a:spcPts val="1000"/>
                  </a:spcAft>
                </a:pPr>
                <a:endParaRPr lang="en-US" sz="1600" b="1" dirty="0">
                  <a:solidFill>
                    <a:schemeClr val="bg2"/>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6012DB84-F1F0-CD9E-5D73-5658AC6E4BF3}"/>
                </a:ext>
              </a:extLst>
            </p:cNvPr>
            <p:cNvSpPr txBox="1"/>
            <p:nvPr/>
          </p:nvSpPr>
          <p:spPr>
            <a:xfrm>
              <a:off x="6167494" y="9070896"/>
              <a:ext cx="1188146" cy="253916"/>
            </a:xfrm>
            <a:prstGeom prst="rect">
              <a:avLst/>
            </a:prstGeom>
            <a:noFill/>
          </p:spPr>
          <p:txBody>
            <a:bodyPr wrap="none" rtlCol="0">
              <a:spAutoFit/>
            </a:bodyPr>
            <a:lstStyle/>
            <a:p>
              <a:r>
                <a:rPr lang="en-US" sz="1050" dirty="0">
                  <a:solidFill>
                    <a:schemeClr val="bg2">
                      <a:lumMod val="60000"/>
                      <a:lumOff val="40000"/>
                    </a:schemeClr>
                  </a:solidFill>
                </a:rPr>
                <a:t>Source: The Fed</a:t>
              </a:r>
            </a:p>
          </p:txBody>
        </p:sp>
      </p:grpSp>
      <p:grpSp>
        <p:nvGrpSpPr>
          <p:cNvPr id="50" name="Group 49">
            <a:extLst>
              <a:ext uri="{FF2B5EF4-FFF2-40B4-BE49-F238E27FC236}">
                <a16:creationId xmlns:a16="http://schemas.microsoft.com/office/drawing/2014/main" id="{A269EF31-68DF-43C0-B0E0-1D5E449D62DC}"/>
              </a:ext>
            </a:extLst>
          </p:cNvPr>
          <p:cNvGrpSpPr/>
          <p:nvPr/>
        </p:nvGrpSpPr>
        <p:grpSpPr>
          <a:xfrm>
            <a:off x="337352" y="7728622"/>
            <a:ext cx="7012411" cy="1908090"/>
            <a:chOff x="4876826" y="7673206"/>
            <a:chExt cx="7012411" cy="1908090"/>
          </a:xfrm>
        </p:grpSpPr>
        <p:graphicFrame>
          <p:nvGraphicFramePr>
            <p:cNvPr id="40" name="Chart 39">
              <a:extLst>
                <a:ext uri="{FF2B5EF4-FFF2-40B4-BE49-F238E27FC236}">
                  <a16:creationId xmlns:a16="http://schemas.microsoft.com/office/drawing/2014/main" id="{003EFA5E-4215-78BD-B12A-F63D24691CDA}"/>
                </a:ext>
              </a:extLst>
            </p:cNvPr>
            <p:cNvGraphicFramePr/>
            <p:nvPr>
              <p:extLst>
                <p:ext uri="{D42A27DB-BD31-4B8C-83A1-F6EECF244321}">
                  <p14:modId xmlns:p14="http://schemas.microsoft.com/office/powerpoint/2010/main" val="1109005856"/>
                </p:ext>
              </p:extLst>
            </p:nvPr>
          </p:nvGraphicFramePr>
          <p:xfrm>
            <a:off x="4876826" y="8215438"/>
            <a:ext cx="6974088" cy="1330345"/>
          </p:xfrm>
          <a:graphic>
            <a:graphicData uri="http://schemas.openxmlformats.org/drawingml/2006/chart">
              <c:chart xmlns:c="http://schemas.openxmlformats.org/drawingml/2006/chart" xmlns:r="http://schemas.openxmlformats.org/officeDocument/2006/relationships" r:id="rId4"/>
            </a:graphicData>
          </a:graphic>
        </p:graphicFrame>
        <p:grpSp>
          <p:nvGrpSpPr>
            <p:cNvPr id="45" name="Group 44">
              <a:extLst>
                <a:ext uri="{FF2B5EF4-FFF2-40B4-BE49-F238E27FC236}">
                  <a16:creationId xmlns:a16="http://schemas.microsoft.com/office/drawing/2014/main" id="{7E5E54FC-8F42-4C2A-02AA-3AD1AAE38DFB}"/>
                </a:ext>
              </a:extLst>
            </p:cNvPr>
            <p:cNvGrpSpPr/>
            <p:nvPr/>
          </p:nvGrpSpPr>
          <p:grpSpPr>
            <a:xfrm>
              <a:off x="5003647" y="7673206"/>
              <a:ext cx="6885590" cy="1908090"/>
              <a:chOff x="465307" y="6903123"/>
              <a:chExt cx="6885590" cy="1908090"/>
            </a:xfrm>
          </p:grpSpPr>
          <p:grpSp>
            <p:nvGrpSpPr>
              <p:cNvPr id="46" name="Group 45">
                <a:extLst>
                  <a:ext uri="{FF2B5EF4-FFF2-40B4-BE49-F238E27FC236}">
                    <a16:creationId xmlns:a16="http://schemas.microsoft.com/office/drawing/2014/main" id="{23192FCC-3572-D839-698D-09503FC7ACD3}"/>
                  </a:ext>
                </a:extLst>
              </p:cNvPr>
              <p:cNvGrpSpPr/>
              <p:nvPr/>
            </p:nvGrpSpPr>
            <p:grpSpPr>
              <a:xfrm>
                <a:off x="465307" y="6903123"/>
                <a:ext cx="6841785" cy="1872577"/>
                <a:chOff x="381907" y="1567188"/>
                <a:chExt cx="6841785" cy="1178689"/>
              </a:xfrm>
            </p:grpSpPr>
            <p:sp>
              <p:nvSpPr>
                <p:cNvPr id="48" name="Rectangle 47">
                  <a:extLst>
                    <a:ext uri="{FF2B5EF4-FFF2-40B4-BE49-F238E27FC236}">
                      <a16:creationId xmlns:a16="http://schemas.microsoft.com/office/drawing/2014/main" id="{CA0591E6-D544-34C7-C794-EF7EC6E7E9EC}"/>
                    </a:ext>
                  </a:extLst>
                </p:cNvPr>
                <p:cNvSpPr/>
                <p:nvPr/>
              </p:nvSpPr>
              <p:spPr>
                <a:xfrm>
                  <a:off x="381907" y="1567188"/>
                  <a:ext cx="6841785" cy="117868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49" name="TextBox 48">
                  <a:extLst>
                    <a:ext uri="{FF2B5EF4-FFF2-40B4-BE49-F238E27FC236}">
                      <a16:creationId xmlns:a16="http://schemas.microsoft.com/office/drawing/2014/main" id="{BB5ED84B-2316-BC46-4BB4-EB4A800D327B}"/>
                    </a:ext>
                  </a:extLst>
                </p:cNvPr>
                <p:cNvSpPr txBox="1"/>
                <p:nvPr/>
              </p:nvSpPr>
              <p:spPr>
                <a:xfrm>
                  <a:off x="534625" y="1585728"/>
                  <a:ext cx="6536347" cy="306738"/>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Housing Supply Is Lower Than Before</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Annual Average of Months’ Supply of Homes for Sale, 1999-Present</a:t>
                  </a:r>
                </a:p>
              </p:txBody>
            </p:sp>
          </p:grpSp>
          <p:sp>
            <p:nvSpPr>
              <p:cNvPr id="47" name="TextBox 46">
                <a:extLst>
                  <a:ext uri="{FF2B5EF4-FFF2-40B4-BE49-F238E27FC236}">
                    <a16:creationId xmlns:a16="http://schemas.microsoft.com/office/drawing/2014/main" id="{67638735-DE70-F33E-7AF8-92A857A4C585}"/>
                  </a:ext>
                </a:extLst>
              </p:cNvPr>
              <p:cNvSpPr txBox="1"/>
              <p:nvPr/>
            </p:nvSpPr>
            <p:spPr>
              <a:xfrm>
                <a:off x="5736352" y="8557297"/>
                <a:ext cx="1614545" cy="253916"/>
              </a:xfrm>
              <a:prstGeom prst="rect">
                <a:avLst/>
              </a:prstGeom>
              <a:noFill/>
            </p:spPr>
            <p:txBody>
              <a:bodyPr wrap="none" rtlCol="0">
                <a:spAutoFit/>
              </a:bodyPr>
              <a:lstStyle/>
              <a:p>
                <a:r>
                  <a:rPr lang="en-US" sz="1050" dirty="0">
                    <a:solidFill>
                      <a:schemeClr val="bg2">
                        <a:lumMod val="60000"/>
                        <a:lumOff val="40000"/>
                      </a:schemeClr>
                    </a:solidFill>
                  </a:rPr>
                  <a:t>Sources: NAR, The Fed</a:t>
                </a:r>
              </a:p>
            </p:txBody>
          </p:sp>
        </p:grpSp>
      </p:grpSp>
    </p:spTree>
    <p:extLst>
      <p:ext uri="{BB962C8B-B14F-4D97-AF65-F5344CB8AC3E}">
        <p14:creationId xmlns:p14="http://schemas.microsoft.com/office/powerpoint/2010/main" val="125336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170325693"/>
              </p:ext>
            </p:extLst>
          </p:nvPr>
        </p:nvGraphicFramePr>
        <p:xfrm>
          <a:off x="470452" y="8437154"/>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you’ve been waiting to buy because you’ve been worried today’s housing market is headed for a crash, the graphs above should ease any fears you may have. The most current data clearly shows that today’s market isn’t like it was in 2008.</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457200" y="349915"/>
            <a:ext cx="6858000" cy="206894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Equity Levels Are Near Record Highs</a:t>
            </a:r>
          </a:p>
          <a:p>
            <a:pPr algn="l" fontAlgn="base">
              <a:lnSpc>
                <a:spcPct val="112000"/>
              </a:lnSpc>
              <a:spcAft>
                <a:spcPts val="1000"/>
              </a:spcAft>
            </a:pPr>
            <a:r>
              <a:rPr lang="en-US" sz="1250" b="0" i="0" dirty="0">
                <a:effectLst/>
              </a:rPr>
              <a:t>That low inventory of homes for sale helped keep upward pressure on home prices over the course of the pandemic. As a result, homeowners today have near-record amounts of equity</a:t>
            </a:r>
            <a:br>
              <a:rPr lang="en-US" sz="1250" b="0" i="0" dirty="0">
                <a:effectLst/>
              </a:rPr>
            </a:br>
            <a:r>
              <a:rPr lang="en-US" sz="1250" b="0" i="0" dirty="0">
                <a:effectLst/>
              </a:rPr>
              <a:t>(</a:t>
            </a:r>
            <a:r>
              <a:rPr lang="en-US" sz="1250" b="0" i="1" dirty="0">
                <a:effectLst/>
              </a:rPr>
              <a:t>see graph below</a:t>
            </a:r>
            <a:r>
              <a:rPr lang="en-US" sz="1250" b="0" i="0" dirty="0">
                <a:effectLst/>
              </a:rPr>
              <a:t>):</a:t>
            </a:r>
          </a:p>
          <a:p>
            <a:pPr algn="l" fontAlgn="base">
              <a:lnSpc>
                <a:spcPct val="112000"/>
              </a:lnSpc>
              <a:spcAft>
                <a:spcPts val="1000"/>
              </a:spcAft>
            </a:pPr>
            <a:endParaRPr lang="en-US" sz="1250" dirty="0"/>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dirty="0"/>
          </a:p>
          <a:p>
            <a:pPr algn="l" fontAlgn="base">
              <a:lnSpc>
                <a:spcPct val="112000"/>
              </a:lnSpc>
              <a:spcAft>
                <a:spcPts val="1000"/>
              </a:spcAft>
            </a:pPr>
            <a:endParaRPr lang="en-US" sz="1250" b="0" i="0" dirty="0">
              <a:effectLst/>
            </a:endParaRPr>
          </a:p>
          <a:p>
            <a:pPr>
              <a:lnSpc>
                <a:spcPct val="112000"/>
              </a:lnSpc>
              <a:spcAft>
                <a:spcPts val="1000"/>
              </a:spcAft>
            </a:pPr>
            <a:br>
              <a:rPr lang="en-US" sz="1400" b="0" i="0" dirty="0">
                <a:solidFill>
                  <a:srgbClr val="313940"/>
                </a:solidFill>
                <a:effectLst/>
                <a:latin typeface="Open Sans" panose="020B0606030504020204" pitchFamily="34" charset="0"/>
              </a:rPr>
            </a:br>
            <a:br>
              <a:rPr lang="en-US" sz="1400" b="0" i="0" dirty="0">
                <a:solidFill>
                  <a:srgbClr val="313940"/>
                </a:solidFill>
                <a:effectLst/>
                <a:latin typeface="Open Sans" panose="020B0606030504020204" pitchFamily="34" charset="0"/>
              </a:rPr>
            </a:br>
            <a:endParaRPr lang="en-US" sz="1400" dirty="0">
              <a:solidFill>
                <a:srgbClr val="313940"/>
              </a:solidFill>
              <a:latin typeface="Open Sans" panose="020B0606030504020204" pitchFamily="34" charset="0"/>
            </a:endParaRPr>
          </a:p>
          <a:p>
            <a:pPr>
              <a:lnSpc>
                <a:spcPct val="112000"/>
              </a:lnSpc>
              <a:spcAft>
                <a:spcPts val="1000"/>
              </a:spcAft>
            </a:pPr>
            <a:endParaRPr lang="en-US" sz="1400" dirty="0">
              <a:solidFill>
                <a:srgbClr val="313940"/>
              </a:solidFill>
              <a:latin typeface="Open Sans" panose="020B0606030504020204" pitchFamily="34" charset="0"/>
            </a:endParaRPr>
          </a:p>
          <a:p>
            <a:pPr>
              <a:lnSpc>
                <a:spcPct val="112000"/>
              </a:lnSpc>
              <a:spcAft>
                <a:spcPts val="1000"/>
              </a:spcAft>
            </a:pPr>
            <a:endParaRPr lang="en-US" sz="1250" dirty="0"/>
          </a:p>
          <a:p>
            <a:pPr fontAlgn="base">
              <a:lnSpc>
                <a:spcPct val="112000"/>
              </a:lnSpc>
              <a:spcAft>
                <a:spcPts val="1000"/>
              </a:spcAft>
            </a:pPr>
            <a:endParaRPr lang="en-US" sz="1500" b="1" dirty="0">
              <a:solidFill>
                <a:srgbClr val="00B0F0"/>
              </a:solidFill>
              <a:latin typeface="Arial" panose="020B0604020202020204" pitchFamily="34" charset="0"/>
              <a:cs typeface="Arial" panose="020B0604020202020204" pitchFamily="34" charset="0"/>
            </a:endParaRPr>
          </a:p>
          <a:p>
            <a:pPr fontAlgn="base">
              <a:lnSpc>
                <a:spcPct val="112000"/>
              </a:lnSpc>
              <a:spcAft>
                <a:spcPts val="1000"/>
              </a:spcAft>
            </a:pPr>
            <a:endParaRPr lang="en-US" sz="1500" b="1" dirty="0">
              <a:solidFill>
                <a:srgbClr val="00B0F0"/>
              </a:solidFill>
              <a:latin typeface="Arial" panose="020B0604020202020204" pitchFamily="34" charset="0"/>
              <a:cs typeface="Arial" panose="020B0604020202020204" pitchFamily="34" charset="0"/>
            </a:endParaRPr>
          </a:p>
          <a:p>
            <a:pPr fontAlgn="base">
              <a:lnSpc>
                <a:spcPct val="112000"/>
              </a:lnSpc>
              <a:spcAft>
                <a:spcPts val="1000"/>
              </a:spcAft>
            </a:pPr>
            <a:r>
              <a:rPr lang="en-US" sz="1250" dirty="0"/>
              <a:t>And, that equity puts them in a much stronger position compared to the Great Recession. Molly </a:t>
            </a:r>
            <a:r>
              <a:rPr lang="en-US" sz="1250" dirty="0" err="1"/>
              <a:t>Boesel</a:t>
            </a:r>
            <a:r>
              <a:rPr lang="en-US" sz="1250" dirty="0"/>
              <a:t>, Principal Economist at </a:t>
            </a:r>
            <a:r>
              <a:rPr lang="en-US" sz="1250" i="1" dirty="0"/>
              <a:t>CoreLogic</a:t>
            </a:r>
            <a:r>
              <a:rPr lang="en-US" sz="1250" dirty="0"/>
              <a:t>, explains:</a:t>
            </a:r>
          </a:p>
          <a:p>
            <a:pPr marL="463550" fontAlgn="base">
              <a:lnSpc>
                <a:spcPct val="112000"/>
              </a:lnSpc>
              <a:spcAft>
                <a:spcPts val="1000"/>
              </a:spcAft>
            </a:pPr>
            <a:r>
              <a:rPr lang="en-US" sz="1250" i="1" dirty="0">
                <a:solidFill>
                  <a:schemeClr val="bg2"/>
                </a:solidFill>
              </a:rPr>
              <a:t>“Most homeowners are well positioned to weather a shallow recession. More than a decade of home price increases has given homeowners record amounts of equity, which protects them from foreclosure should they fall behind on their mortgage payments.”</a:t>
            </a:r>
          </a:p>
        </p:txBody>
      </p:sp>
      <p:sp>
        <p:nvSpPr>
          <p:cNvPr id="8" name="Rectangle 7">
            <a:extLst>
              <a:ext uri="{FF2B5EF4-FFF2-40B4-BE49-F238E27FC236}">
                <a16:creationId xmlns:a16="http://schemas.microsoft.com/office/drawing/2014/main" id="{D0AD98A9-668B-E54B-A03B-AE84BC154A3C}"/>
              </a:ext>
            </a:extLst>
          </p:cNvPr>
          <p:cNvSpPr/>
          <p:nvPr/>
        </p:nvSpPr>
        <p:spPr>
          <a:xfrm>
            <a:off x="3773562" y="1489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146747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pSp>
        <p:nvGrpSpPr>
          <p:cNvPr id="13" name="Group 12">
            <a:extLst>
              <a:ext uri="{FF2B5EF4-FFF2-40B4-BE49-F238E27FC236}">
                <a16:creationId xmlns:a16="http://schemas.microsoft.com/office/drawing/2014/main" id="{5EF521FD-487C-6796-8AF8-A5FC81F52520}"/>
              </a:ext>
            </a:extLst>
          </p:cNvPr>
          <p:cNvGrpSpPr/>
          <p:nvPr/>
        </p:nvGrpSpPr>
        <p:grpSpPr>
          <a:xfrm>
            <a:off x="468851" y="1853194"/>
            <a:ext cx="6886456" cy="3415316"/>
            <a:chOff x="7946760" y="3304139"/>
            <a:chExt cx="6886456" cy="3415316"/>
          </a:xfrm>
        </p:grpSpPr>
        <p:graphicFrame>
          <p:nvGraphicFramePr>
            <p:cNvPr id="18" name="Chart 17">
              <a:extLst>
                <a:ext uri="{FF2B5EF4-FFF2-40B4-BE49-F238E27FC236}">
                  <a16:creationId xmlns:a16="http://schemas.microsoft.com/office/drawing/2014/main" id="{B843B745-338D-6104-181F-11A40AA04FDE}"/>
                </a:ext>
              </a:extLst>
            </p:cNvPr>
            <p:cNvGraphicFramePr/>
            <p:nvPr>
              <p:extLst>
                <p:ext uri="{D42A27DB-BD31-4B8C-83A1-F6EECF244321}">
                  <p14:modId xmlns:p14="http://schemas.microsoft.com/office/powerpoint/2010/main" val="3243107724"/>
                </p:ext>
              </p:extLst>
            </p:nvPr>
          </p:nvGraphicFramePr>
          <p:xfrm>
            <a:off x="7946760" y="4025349"/>
            <a:ext cx="6841785" cy="2408178"/>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6507C91E-3EE9-B74C-8A1A-F15663F53A52}"/>
                </a:ext>
              </a:extLst>
            </p:cNvPr>
            <p:cNvSpPr txBox="1"/>
            <p:nvPr/>
          </p:nvSpPr>
          <p:spPr>
            <a:xfrm>
              <a:off x="13303503" y="4161733"/>
              <a:ext cx="1213959"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303840"/>
                  </a:solidFill>
                  <a:latin typeface="Arial" panose="020B0604020202020204"/>
                </a:rPr>
                <a:t>Now</a:t>
              </a:r>
              <a:r>
                <a:rPr lang="en-US" sz="1200" dirty="0">
                  <a:solidFill>
                    <a:srgbClr val="303840"/>
                  </a:solidFill>
                  <a:latin typeface="Arial" panose="020B0604020202020204"/>
                </a:rPr>
                <a:t>: $</a:t>
              </a:r>
              <a:r>
                <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rPr>
                <a:t>3.1T</a:t>
              </a:r>
            </a:p>
          </p:txBody>
        </p:sp>
        <p:sp>
          <p:nvSpPr>
            <p:cNvPr id="38" name="Oval 37">
              <a:extLst>
                <a:ext uri="{FF2B5EF4-FFF2-40B4-BE49-F238E27FC236}">
                  <a16:creationId xmlns:a16="http://schemas.microsoft.com/office/drawing/2014/main" id="{84AE4E21-0F71-B242-3189-BCC8EF62FEFD}"/>
                </a:ext>
              </a:extLst>
            </p:cNvPr>
            <p:cNvSpPr/>
            <p:nvPr/>
          </p:nvSpPr>
          <p:spPr>
            <a:xfrm>
              <a:off x="14601697" y="4322290"/>
              <a:ext cx="106324" cy="1142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FCC8B06F-12AB-7EFC-978A-CD371D156392}"/>
                </a:ext>
              </a:extLst>
            </p:cNvPr>
            <p:cNvGrpSpPr/>
            <p:nvPr/>
          </p:nvGrpSpPr>
          <p:grpSpPr>
            <a:xfrm>
              <a:off x="7946762" y="3304139"/>
              <a:ext cx="6886454" cy="3415316"/>
              <a:chOff x="465307" y="6601521"/>
              <a:chExt cx="6886454" cy="2999678"/>
            </a:xfrm>
          </p:grpSpPr>
          <p:grpSp>
            <p:nvGrpSpPr>
              <p:cNvPr id="5" name="Group 4">
                <a:extLst>
                  <a:ext uri="{FF2B5EF4-FFF2-40B4-BE49-F238E27FC236}">
                    <a16:creationId xmlns:a16="http://schemas.microsoft.com/office/drawing/2014/main" id="{99D51741-F4B5-0E47-22E3-16CDAD5AB356}"/>
                  </a:ext>
                </a:extLst>
              </p:cNvPr>
              <p:cNvGrpSpPr/>
              <p:nvPr/>
            </p:nvGrpSpPr>
            <p:grpSpPr>
              <a:xfrm>
                <a:off x="465307" y="6601521"/>
                <a:ext cx="6841785" cy="2999678"/>
                <a:chOff x="381907" y="1377345"/>
                <a:chExt cx="6841785" cy="1888140"/>
              </a:xfrm>
            </p:grpSpPr>
            <p:sp>
              <p:nvSpPr>
                <p:cNvPr id="10" name="Rectangle 9">
                  <a:extLst>
                    <a:ext uri="{FF2B5EF4-FFF2-40B4-BE49-F238E27FC236}">
                      <a16:creationId xmlns:a16="http://schemas.microsoft.com/office/drawing/2014/main" id="{0EACCF3D-4385-DF93-C645-DBDA5EFC178B}"/>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1" name="TextBox 10">
                  <a:extLst>
                    <a:ext uri="{FF2B5EF4-FFF2-40B4-BE49-F238E27FC236}">
                      <a16:creationId xmlns:a16="http://schemas.microsoft.com/office/drawing/2014/main" id="{6753D78A-6DC8-BFD4-8BDB-C4E2CAF1A72E}"/>
                    </a:ext>
                  </a:extLst>
                </p:cNvPr>
                <p:cNvSpPr txBox="1"/>
                <p:nvPr/>
              </p:nvSpPr>
              <p:spPr>
                <a:xfrm>
                  <a:off x="534625" y="1438078"/>
                  <a:ext cx="6536347" cy="476427"/>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Americans Have Record Amounts of Equity</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Total U.S. Homeowner Equity (in Trillions of Dollars), 2006-2022</a:t>
                  </a:r>
                </a:p>
                <a:p>
                  <a:pPr algn="ctr">
                    <a:spcAft>
                      <a:spcPts val="1000"/>
                    </a:spcAft>
                  </a:pPr>
                  <a:endParaRPr lang="en-US" sz="1600" b="1" dirty="0">
                    <a:solidFill>
                      <a:schemeClr val="bg2"/>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11AF293-BAB9-A2DE-9E93-D3FED034FB09}"/>
                  </a:ext>
                </a:extLst>
              </p:cNvPr>
              <p:cNvSpPr txBox="1"/>
              <p:nvPr/>
            </p:nvSpPr>
            <p:spPr>
              <a:xfrm>
                <a:off x="6163615" y="9367527"/>
                <a:ext cx="1188146" cy="223015"/>
              </a:xfrm>
              <a:prstGeom prst="rect">
                <a:avLst/>
              </a:prstGeom>
              <a:noFill/>
            </p:spPr>
            <p:txBody>
              <a:bodyPr wrap="none" rtlCol="0">
                <a:spAutoFit/>
              </a:bodyPr>
              <a:lstStyle/>
              <a:p>
                <a:r>
                  <a:rPr lang="en-US" sz="1050" dirty="0">
                    <a:solidFill>
                      <a:schemeClr val="bg2">
                        <a:lumMod val="60000"/>
                        <a:lumOff val="40000"/>
                      </a:schemeClr>
                    </a:solidFill>
                  </a:rPr>
                  <a:t>Source: The Fed</a:t>
                </a:r>
              </a:p>
            </p:txBody>
          </p:sp>
        </p:grpSp>
      </p:grpSp>
    </p:spTree>
    <p:extLst>
      <p:ext uri="{BB962C8B-B14F-4D97-AF65-F5344CB8AC3E}">
        <p14:creationId xmlns:p14="http://schemas.microsoft.com/office/powerpoint/2010/main" val="3632720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15</a:t>
            </a:fld>
            <a:endParaRPr lang="en-US" dirty="0"/>
          </a:p>
        </p:txBody>
      </p:sp>
    </p:spTree>
    <p:extLst>
      <p:ext uri="{BB962C8B-B14F-4D97-AF65-F5344CB8AC3E}">
        <p14:creationId xmlns:p14="http://schemas.microsoft.com/office/powerpoint/2010/main" val="3707686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A9CDB16B-3BBE-3F4F-9B04-5E0193534FD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0" y="1"/>
            <a:ext cx="7772400" cy="47607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16</a:t>
            </a:fld>
            <a:endParaRPr lang="es-US" dirty="0"/>
          </a:p>
        </p:txBody>
      </p:sp>
      <p:sp>
        <p:nvSpPr>
          <p:cNvPr id="5" name="Rectangle 4">
            <a:extLst>
              <a:ext uri="{FF2B5EF4-FFF2-40B4-BE49-F238E27FC236}">
                <a16:creationId xmlns:a16="http://schemas.microsoft.com/office/drawing/2014/main" id="{5987DC59-77AC-819F-155C-033226FF9D97}"/>
              </a:ext>
            </a:extLst>
          </p:cNvPr>
          <p:cNvSpPr/>
          <p:nvPr/>
        </p:nvSpPr>
        <p:spPr>
          <a:xfrm>
            <a:off x="0" y="3314173"/>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4 Tips for Making Your Best Offer </a:t>
            </a:r>
            <a:br>
              <a:rPr lang="en-US" sz="3200" dirty="0">
                <a:solidFill>
                  <a:srgbClr val="FFFFFF"/>
                </a:solidFill>
              </a:rPr>
            </a:br>
            <a:r>
              <a:rPr lang="en-US" sz="3200" dirty="0">
                <a:solidFill>
                  <a:srgbClr val="FFFFFF"/>
                </a:solidFill>
              </a:rPr>
              <a:t>on a Home</a:t>
            </a:r>
          </a:p>
        </p:txBody>
      </p:sp>
      <p:sp>
        <p:nvSpPr>
          <p:cNvPr id="6" name="TextBox 5">
            <a:extLst>
              <a:ext uri="{FF2B5EF4-FFF2-40B4-BE49-F238E27FC236}">
                <a16:creationId xmlns:a16="http://schemas.microsoft.com/office/drawing/2014/main" id="{B7B0946E-B59E-F2CA-6FF1-FBC73C3507EE}"/>
              </a:ext>
            </a:extLst>
          </p:cNvPr>
          <p:cNvSpPr txBox="1"/>
          <p:nvPr/>
        </p:nvSpPr>
        <p:spPr>
          <a:xfrm>
            <a:off x="457200" y="4766228"/>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Since there are more buyers in the market than there are homes for sale, the number of homes receiving multiple offers is on the rise. So, when you find the home you want to buy, remember these four tips to make your best offer.</a:t>
            </a:r>
            <a:endParaRPr lang="en-US" sz="1500" i="1" dirty="0">
              <a:solidFill>
                <a:schemeClr val="bg2"/>
              </a:solidFill>
              <a:latin typeface="Georgia" panose="02040502050405020303" pitchFamily="18" charset="0"/>
            </a:endParaRPr>
          </a:p>
        </p:txBody>
      </p:sp>
      <p:sp>
        <p:nvSpPr>
          <p:cNvPr id="7" name="TextBox 6">
            <a:extLst>
              <a:ext uri="{FF2B5EF4-FFF2-40B4-BE49-F238E27FC236}">
                <a16:creationId xmlns:a16="http://schemas.microsoft.com/office/drawing/2014/main" id="{9CA18E3F-A221-6E43-8B57-0AD9CE2CD509}"/>
              </a:ext>
            </a:extLst>
          </p:cNvPr>
          <p:cNvSpPr txBox="1"/>
          <p:nvPr/>
        </p:nvSpPr>
        <p:spPr>
          <a:xfrm>
            <a:off x="1143000" y="5822259"/>
            <a:ext cx="6228515" cy="1731151"/>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1.  Lean on a Real Estate Professional</a:t>
            </a:r>
          </a:p>
          <a:p>
            <a:pPr fontAlgn="base">
              <a:lnSpc>
                <a:spcPct val="112000"/>
              </a:lnSpc>
              <a:spcAft>
                <a:spcPts val="1000"/>
              </a:spcAft>
            </a:pPr>
            <a:r>
              <a:rPr lang="en-US" sz="1250" dirty="0">
                <a:cs typeface="Arial"/>
              </a:rPr>
              <a:t>Agents are local market experts. They know what’s worked for other buyers in your area and what sellers may be looking for in an offer. It may seem simple, but catering to what a seller needs can help your offer stand out.</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2.  Know Your Budget</a:t>
            </a:r>
          </a:p>
          <a:p>
            <a:pPr fontAlgn="base">
              <a:lnSpc>
                <a:spcPct val="112000"/>
              </a:lnSpc>
              <a:spcAft>
                <a:spcPts val="1000"/>
              </a:spcAft>
            </a:pPr>
            <a:r>
              <a:rPr lang="en-US" sz="1250" dirty="0">
                <a:cs typeface="Arial"/>
              </a:rPr>
              <a:t>Understanding your budget is especially important right now. As Sandy Higgins, Senior Wealth Advisor at </a:t>
            </a:r>
            <a:r>
              <a:rPr lang="en-US" sz="1250" i="1" dirty="0">
                <a:cs typeface="Arial"/>
              </a:rPr>
              <a:t>Capstone Financial Advisors</a:t>
            </a:r>
            <a:r>
              <a:rPr lang="en-US" sz="1250" dirty="0">
                <a:cs typeface="Arial"/>
              </a:rPr>
              <a:t>, puts it:</a:t>
            </a:r>
          </a:p>
          <a:p>
            <a:pPr lvl="1" fontAlgn="base">
              <a:lnSpc>
                <a:spcPct val="112000"/>
              </a:lnSpc>
              <a:spcAft>
                <a:spcPts val="1000"/>
              </a:spcAft>
            </a:pPr>
            <a:r>
              <a:rPr lang="en-US" sz="1250" i="1" dirty="0">
                <a:solidFill>
                  <a:schemeClr val="bg2"/>
                </a:solidFill>
                <a:cs typeface="Arial"/>
              </a:rPr>
              <a:t>“Understand your current budget … what are your expenses, how’s your spending, would you need to make changes?”</a:t>
            </a:r>
          </a:p>
          <a:p>
            <a:pPr fontAlgn="base">
              <a:lnSpc>
                <a:spcPct val="112000"/>
              </a:lnSpc>
              <a:spcAft>
                <a:spcPts val="1000"/>
              </a:spcAft>
            </a:pPr>
            <a:r>
              <a:rPr lang="en-US" sz="1250" dirty="0">
                <a:cs typeface="Arial"/>
              </a:rPr>
              <a:t>The best way to understand your numbers is to work with a lender so you can get pre-approved for a loan. It helps you be more financially confident, and it shows sellers you’re serious. That can give you a competitive edge.</a:t>
            </a:r>
          </a:p>
          <a:p>
            <a:pPr fontAlgn="base">
              <a:lnSpc>
                <a:spcPct val="112000"/>
              </a:lnSpc>
              <a:spcAft>
                <a:spcPts val="1000"/>
              </a:spcAft>
            </a:pPr>
            <a:endParaRPr lang="en-US" sz="1250" dirty="0">
              <a:highlight>
                <a:srgbClr val="FFFF00"/>
              </a:highlight>
              <a:cs typeface="Arial"/>
            </a:endParaRPr>
          </a:p>
        </p:txBody>
      </p:sp>
    </p:spTree>
    <p:extLst>
      <p:ext uri="{BB962C8B-B14F-4D97-AF65-F5344CB8AC3E}">
        <p14:creationId xmlns:p14="http://schemas.microsoft.com/office/powerpoint/2010/main" val="1686484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17</a:t>
            </a:fld>
            <a:endParaRPr lang="es-US" dirty="0"/>
          </a:p>
        </p:txBody>
      </p:sp>
      <p:sp>
        <p:nvSpPr>
          <p:cNvPr id="2" name="TextBox 1">
            <a:extLst>
              <a:ext uri="{FF2B5EF4-FFF2-40B4-BE49-F238E27FC236}">
                <a16:creationId xmlns:a16="http://schemas.microsoft.com/office/drawing/2014/main" id="{3C463F54-4F1F-BEA6-1D13-2D5A0C14867E}"/>
              </a:ext>
            </a:extLst>
          </p:cNvPr>
          <p:cNvSpPr txBox="1"/>
          <p:nvPr/>
        </p:nvSpPr>
        <p:spPr>
          <a:xfrm>
            <a:off x="457199" y="309505"/>
            <a:ext cx="2986792" cy="206894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3.  Think Through Everything Before Making an Offer</a:t>
            </a:r>
          </a:p>
          <a:p>
            <a:pPr fontAlgn="base">
              <a:lnSpc>
                <a:spcPct val="112000"/>
              </a:lnSpc>
              <a:spcAft>
                <a:spcPts val="1000"/>
              </a:spcAft>
            </a:pPr>
            <a:r>
              <a:rPr lang="en-US" sz="1250" dirty="0"/>
              <a:t>Today’s market isn’t moving at the record pace it did during the pandemic. That means you may have a bit more time to think before you need to make an offer. While it’s still important to stay on top of the market and be prepared to move quickly, there can be more flexibility today. </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4.  Work with Your Advisor </a:t>
            </a:r>
            <a:br>
              <a:rPr lang="en-US" sz="1500" b="1" dirty="0">
                <a:solidFill>
                  <a:srgbClr val="00B0F0"/>
                </a:solidFill>
                <a:latin typeface="Arial" panose="020B0604020202020204" pitchFamily="34" charset="0"/>
                <a:cs typeface="Arial" panose="020B0604020202020204" pitchFamily="34" charset="0"/>
              </a:rPr>
            </a:br>
            <a:r>
              <a:rPr lang="en-US" sz="1500" b="1" dirty="0">
                <a:solidFill>
                  <a:srgbClr val="00B0F0"/>
                </a:solidFill>
                <a:latin typeface="Arial" panose="020B0604020202020204" pitchFamily="34" charset="0"/>
                <a:cs typeface="Arial" panose="020B0604020202020204" pitchFamily="34" charset="0"/>
              </a:rPr>
              <a:t>To Negotiate</a:t>
            </a:r>
          </a:p>
          <a:p>
            <a:pPr fontAlgn="base">
              <a:lnSpc>
                <a:spcPct val="112000"/>
              </a:lnSpc>
              <a:spcAft>
                <a:spcPts val="1000"/>
              </a:spcAft>
            </a:pPr>
            <a:r>
              <a:rPr lang="en-US" sz="1250" dirty="0"/>
              <a:t>During the pandemic, some buyers skipped home inspections in order to submit the winning bid on a home. But skipping the home inspection is a risky move. The inspection is an important part of your purchase. Home inspections help give you a picture of the condition of the home and what repairs it may need. The inspection findings can also be a negotiation tool for you. </a:t>
            </a:r>
          </a:p>
          <a:p>
            <a:pPr fontAlgn="base">
              <a:lnSpc>
                <a:spcPct val="112000"/>
              </a:lnSpc>
              <a:spcAft>
                <a:spcPts val="1000"/>
              </a:spcAft>
            </a:pPr>
            <a:r>
              <a:rPr lang="en-US" sz="1250" dirty="0"/>
              <a:t>If it does turn up anything big, you should lean on your agent to help you negotiate with the seller on any potential repairs. Resist the urge to waive the inspection to try and make your offer more appealing </a:t>
            </a:r>
            <a:br>
              <a:rPr lang="en-US" sz="1250" dirty="0"/>
            </a:br>
            <a:r>
              <a:rPr lang="en-US" sz="1250" dirty="0"/>
              <a:t>to sellers. </a:t>
            </a:r>
          </a:p>
        </p:txBody>
      </p:sp>
      <p:graphicFrame>
        <p:nvGraphicFramePr>
          <p:cNvPr id="4" name="Table 10">
            <a:extLst>
              <a:ext uri="{FF2B5EF4-FFF2-40B4-BE49-F238E27FC236}">
                <a16:creationId xmlns:a16="http://schemas.microsoft.com/office/drawing/2014/main" id="{84DE9983-D483-E573-531C-77B573F9F945}"/>
              </a:ext>
            </a:extLst>
          </p:cNvPr>
          <p:cNvGraphicFramePr>
            <a:graphicFrameLocks noGrp="1"/>
          </p:cNvGraphicFramePr>
          <p:nvPr>
            <p:extLst>
              <p:ext uri="{D42A27DB-BD31-4B8C-83A1-F6EECF244321}">
                <p14:modId xmlns:p14="http://schemas.microsoft.com/office/powerpoint/2010/main" val="3849614007"/>
              </p:ext>
            </p:extLst>
          </p:nvPr>
        </p:nvGraphicFramePr>
        <p:xfrm>
          <a:off x="470452" y="8408841"/>
          <a:ext cx="2986792" cy="977011"/>
        </p:xfrm>
        <a:graphic>
          <a:graphicData uri="http://schemas.openxmlformats.org/drawingml/2006/table">
            <a:tbl>
              <a:tblPr firstRow="1" bandRow="1">
                <a:tableStyleId>{5C22544A-7EE6-4342-B048-85BDC9FD1C3A}</a:tableStyleId>
              </a:tblPr>
              <a:tblGrid>
                <a:gridCol w="2986792">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you buy a home this summer, let’s work together to make sure you put your best offer forward.</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13314" name="Picture 2">
            <a:extLst>
              <a:ext uri="{FF2B5EF4-FFF2-40B4-BE49-F238E27FC236}">
                <a16:creationId xmlns:a16="http://schemas.microsoft.com/office/drawing/2014/main" id="{0079FFFE-0CB1-D3F8-3E0F-2194238D48A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5608" y="0"/>
            <a:ext cx="2986792"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89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3BB2449E-849E-A2E6-9625-68931A3B132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2813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64105" y="2813398"/>
            <a:ext cx="6858000" cy="1301770"/>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One of the first steps when buying a home is getting pre-approved. To understand why it’s such an important step, you need to understand what </a:t>
            </a:r>
            <a:br>
              <a:rPr lang="en-US" sz="1500" i="1" dirty="0">
                <a:solidFill>
                  <a:schemeClr val="bg2"/>
                </a:solidFill>
                <a:latin typeface="Georgia"/>
              </a:rPr>
            </a:br>
            <a:r>
              <a:rPr lang="en-US" sz="1500" i="1" dirty="0">
                <a:solidFill>
                  <a:schemeClr val="bg2"/>
                </a:solidFill>
                <a:latin typeface="Georgia"/>
              </a:rPr>
              <a:t>pre-approval is and what it does for you.</a:t>
            </a: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6626" y="1859290"/>
            <a:ext cx="7779026"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Power of Pre-Approval</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18</a:t>
            </a:fld>
            <a:endParaRPr lang="en-US" dirty="0"/>
          </a:p>
        </p:txBody>
      </p:sp>
      <p:sp>
        <p:nvSpPr>
          <p:cNvPr id="2" name="Rectangle 1">
            <a:extLst>
              <a:ext uri="{FF2B5EF4-FFF2-40B4-BE49-F238E27FC236}">
                <a16:creationId xmlns:a16="http://schemas.microsoft.com/office/drawing/2014/main" id="{EECED570-66D4-8E93-AD9E-BD8E11493C86}"/>
              </a:ext>
            </a:extLst>
          </p:cNvPr>
          <p:cNvSpPr/>
          <p:nvPr/>
        </p:nvSpPr>
        <p:spPr>
          <a:xfrm>
            <a:off x="451405" y="4386363"/>
            <a:ext cx="3249441" cy="4986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Pre-Approval?</a:t>
            </a:r>
          </a:p>
          <a:p>
            <a:pPr defTabSz="909619" fontAlgn="base">
              <a:lnSpc>
                <a:spcPct val="114000"/>
              </a:lnSpc>
              <a:spcBef>
                <a:spcPts val="1000"/>
              </a:spcBef>
              <a:buSzPct val="100000"/>
            </a:pPr>
            <a:r>
              <a:rPr lang="en-US" sz="1250" i="1" dirty="0">
                <a:solidFill>
                  <a:schemeClr val="tx1"/>
                </a:solidFill>
                <a:latin typeface="Arial"/>
                <a:ea typeface="Helvetica Neue" panose="02000503000000020004" pitchFamily="2" charset="0"/>
                <a:cs typeface="Arial"/>
              </a:rPr>
              <a:t>Freddie Mac </a:t>
            </a:r>
            <a:r>
              <a:rPr lang="en-US" sz="1250" dirty="0">
                <a:solidFill>
                  <a:schemeClr val="tx1"/>
                </a:solidFill>
                <a:latin typeface="Arial"/>
                <a:ea typeface="Helvetica Neue" panose="02000503000000020004" pitchFamily="2" charset="0"/>
                <a:cs typeface="Arial"/>
              </a:rPr>
              <a:t>explains it like this:</a:t>
            </a:r>
          </a:p>
          <a:p>
            <a:pPr defTabSz="909619" fontAlgn="base">
              <a:lnSpc>
                <a:spcPct val="114000"/>
              </a:lnSpc>
              <a:spcBef>
                <a:spcPts val="1000"/>
              </a:spcBef>
              <a:buSzPct val="100000"/>
            </a:pPr>
            <a:r>
              <a:rPr lang="en-US" sz="1250" i="1" dirty="0">
                <a:solidFill>
                  <a:schemeClr val="bg2"/>
                </a:solidFill>
                <a:latin typeface="Arial"/>
                <a:ea typeface="Helvetica Neue" panose="02000503000000020004" pitchFamily="2" charset="0"/>
                <a:cs typeface="Arial"/>
              </a:rPr>
              <a:t>“</a:t>
            </a:r>
            <a:r>
              <a:rPr lang="en-US" sz="1250" b="1" i="1" dirty="0">
                <a:solidFill>
                  <a:schemeClr val="bg2"/>
                </a:solidFill>
                <a:latin typeface="Arial"/>
                <a:ea typeface="Helvetica Neue" panose="02000503000000020004" pitchFamily="2" charset="0"/>
                <a:cs typeface="Arial"/>
              </a:rPr>
              <a:t>A pre-approval is an indication from your lender that they are willing to lend you a certain amount of money to buy your future home</a:t>
            </a:r>
            <a:r>
              <a:rPr lang="en-US" sz="1250" i="1" dirty="0">
                <a:solidFill>
                  <a:schemeClr val="bg2"/>
                </a:solidFill>
                <a:latin typeface="Arial"/>
                <a:ea typeface="Helvetica Neue" panose="02000503000000020004" pitchFamily="2" charset="0"/>
                <a:cs typeface="Arial"/>
              </a:rPr>
              <a:t>. . . . </a:t>
            </a:r>
            <a:br>
              <a:rPr lang="en-US" sz="1250" i="1" dirty="0">
                <a:solidFill>
                  <a:schemeClr val="bg2"/>
                </a:solidFill>
                <a:latin typeface="Arial"/>
                <a:ea typeface="Helvetica Neue" panose="02000503000000020004" pitchFamily="2" charset="0"/>
                <a:cs typeface="Arial"/>
              </a:rPr>
            </a:br>
            <a:r>
              <a:rPr lang="en-US" sz="1250" i="1" dirty="0">
                <a:solidFill>
                  <a:schemeClr val="bg2"/>
                </a:solidFill>
                <a:latin typeface="Arial"/>
                <a:ea typeface="Helvetica Neue" panose="02000503000000020004" pitchFamily="2" charset="0"/>
                <a:cs typeface="Arial"/>
              </a:rPr>
              <a:t>Keep in mind that the loan amount in the pre-approval letter is the lender’s maximum offer. Ultimately, you should only borrow an amount you are comfortable repaying.”</a:t>
            </a:r>
          </a:p>
          <a:p>
            <a:pPr defTabSz="909619" fontAlgn="base">
              <a:lnSpc>
                <a:spcPct val="114000"/>
              </a:lnSpc>
              <a:spcBef>
                <a:spcPts val="1000"/>
              </a:spcBef>
              <a:buSzPct val="100000"/>
            </a:pPr>
            <a:r>
              <a:rPr lang="en-US" sz="1250" b="0" i="0" dirty="0">
                <a:solidFill>
                  <a:schemeClr val="tx1"/>
                </a:solidFill>
                <a:effectLst/>
              </a:rPr>
              <a:t>Basically, pre-approval gives you critical information about the homebuying process that’ll help you understand how much you may be able to borrow so you have a stronger grasp of your options.</a:t>
            </a:r>
            <a:endParaRPr lang="en-US" sz="1250" dirty="0">
              <a:solidFill>
                <a:schemeClr val="tx1"/>
              </a:solidFill>
              <a:ea typeface="Helvetica Neue" panose="02000503000000020004" pitchFamily="2" charset="0"/>
              <a:cs typeface="Arial"/>
            </a:endParaRPr>
          </a:p>
        </p:txBody>
      </p:sp>
      <p:pic>
        <p:nvPicPr>
          <p:cNvPr id="4" name="Picture 3">
            <a:extLst>
              <a:ext uri="{FF2B5EF4-FFF2-40B4-BE49-F238E27FC236}">
                <a16:creationId xmlns:a16="http://schemas.microsoft.com/office/drawing/2014/main" id="{798D4F8E-8B21-56C0-0908-DEB3A9BCCE5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02259" y="4112499"/>
            <a:ext cx="547727" cy="547727"/>
          </a:xfrm>
          <a:prstGeom prst="rect">
            <a:avLst/>
          </a:prstGeom>
        </p:spPr>
      </p:pic>
      <p:sp>
        <p:nvSpPr>
          <p:cNvPr id="5" name="Rectangle 4">
            <a:extLst>
              <a:ext uri="{FF2B5EF4-FFF2-40B4-BE49-F238E27FC236}">
                <a16:creationId xmlns:a16="http://schemas.microsoft.com/office/drawing/2014/main" id="{1CB8AD83-E50B-BC9D-8900-AB70AE388AA9}"/>
              </a:ext>
            </a:extLst>
          </p:cNvPr>
          <p:cNvSpPr/>
          <p:nvPr/>
        </p:nvSpPr>
        <p:spPr>
          <a:xfrm>
            <a:off x="4059966" y="5461446"/>
            <a:ext cx="3249441" cy="3916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How Does It Work?</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As part of the pre-approval process, </a:t>
            </a:r>
            <a:br>
              <a:rPr lang="en-US" sz="1250" dirty="0">
                <a:solidFill>
                  <a:schemeClr val="tx1"/>
                </a:solidFill>
                <a:latin typeface="Arial"/>
                <a:ea typeface="Helvetica Neue" panose="02000503000000020004" pitchFamily="2" charset="0"/>
                <a:cs typeface="Arial"/>
              </a:rPr>
            </a:br>
            <a:r>
              <a:rPr lang="en-US" sz="1250" b="1" dirty="0">
                <a:solidFill>
                  <a:schemeClr val="tx1"/>
                </a:solidFill>
                <a:latin typeface="Arial"/>
                <a:ea typeface="Helvetica Neue" panose="02000503000000020004" pitchFamily="2" charset="0"/>
                <a:cs typeface="Arial"/>
              </a:rPr>
              <a:t>a lender looks at your finances</a:t>
            </a:r>
            <a:r>
              <a:rPr lang="en-US" sz="1250" dirty="0">
                <a:solidFill>
                  <a:schemeClr val="tx1"/>
                </a:solidFill>
                <a:latin typeface="Arial"/>
                <a:ea typeface="Helvetica Neue" panose="02000503000000020004" pitchFamily="2" charset="0"/>
                <a:cs typeface="Arial"/>
              </a:rPr>
              <a:t> to decide what they’d be willing to loan you. From there, your lender will give you a </a:t>
            </a:r>
            <a:r>
              <a:rPr lang="en-US" sz="1250" b="1" dirty="0">
                <a:solidFill>
                  <a:schemeClr val="tx1"/>
                </a:solidFill>
                <a:latin typeface="Arial"/>
                <a:ea typeface="Helvetica Neue" panose="02000503000000020004" pitchFamily="2" charset="0"/>
                <a:cs typeface="Arial"/>
              </a:rPr>
              <a:t>pre-approval letter </a:t>
            </a:r>
            <a:r>
              <a:rPr lang="en-US" sz="1250" dirty="0">
                <a:solidFill>
                  <a:schemeClr val="tx1"/>
                </a:solidFill>
                <a:latin typeface="Arial"/>
                <a:ea typeface="Helvetica Neue" panose="02000503000000020004" pitchFamily="2" charset="0"/>
                <a:cs typeface="Arial"/>
              </a:rPr>
              <a:t>to help you understand how much money you can borrow. That can make it easier when you set out to search for homes because you’ll know your overall numbers. And with higher mortgage rates impacting affordability for many buyers today, a solid understanding of your numbers is even more important.</a:t>
            </a:r>
          </a:p>
        </p:txBody>
      </p:sp>
      <p:pic>
        <p:nvPicPr>
          <p:cNvPr id="9" name="Picture 8">
            <a:extLst>
              <a:ext uri="{FF2B5EF4-FFF2-40B4-BE49-F238E27FC236}">
                <a16:creationId xmlns:a16="http://schemas.microsoft.com/office/drawing/2014/main" id="{F1BCCBDF-129C-B2F2-CFEB-E67DD7C9FBC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10820" y="5187126"/>
            <a:ext cx="547726" cy="548639"/>
          </a:xfrm>
          <a:prstGeom prst="rect">
            <a:avLst/>
          </a:prstGeom>
        </p:spPr>
      </p:pic>
    </p:spTree>
    <p:extLst>
      <p:ext uri="{BB962C8B-B14F-4D97-AF65-F5344CB8AC3E}">
        <p14:creationId xmlns:p14="http://schemas.microsoft.com/office/powerpoint/2010/main" val="4183330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331303"/>
            <a:ext cx="2986791" cy="3006992"/>
          </a:xfrm>
          <a:prstGeom prst="rect">
            <a:avLst/>
          </a:prstGeom>
          <a:noFill/>
        </p:spPr>
        <p:txBody>
          <a:bodyPr wrap="square" lIns="0" tIns="320040" rIns="0" bIns="0" rtlCol="0" anchor="t">
            <a:noAutofit/>
          </a:bodyPr>
          <a:lstStyle/>
          <a:p>
            <a:pPr>
              <a:lnSpc>
                <a:spcPct val="112000"/>
              </a:lnSpc>
              <a:spcAft>
                <a:spcPts val="1000"/>
              </a:spcAft>
            </a:pPr>
            <a:r>
              <a:rPr lang="en-US" sz="1500" b="1" dirty="0">
                <a:solidFill>
                  <a:schemeClr val="tx2"/>
                </a:solidFill>
              </a:rPr>
              <a:t>Pre-Approval Helps Show You’re a Serious Buyer</a:t>
            </a:r>
          </a:p>
          <a:p>
            <a:pPr>
              <a:lnSpc>
                <a:spcPct val="112000"/>
              </a:lnSpc>
              <a:spcAft>
                <a:spcPts val="1000"/>
              </a:spcAft>
            </a:pPr>
            <a:r>
              <a:rPr lang="en-US" sz="1250" dirty="0"/>
              <a:t>Pre-approval can help a seller feel more confident in your offer because it shows you’re serious about buying their house. And, with sellers seeing a slight increase in the number of offers, making a strong offer when you find the perfect house</a:t>
            </a:r>
            <a:br>
              <a:rPr lang="en-US" sz="1250" dirty="0"/>
            </a:br>
            <a:r>
              <a:rPr lang="en-US" sz="1250" dirty="0"/>
              <a:t>is key.</a:t>
            </a:r>
          </a:p>
          <a:p>
            <a:pPr>
              <a:lnSpc>
                <a:spcPct val="112000"/>
              </a:lnSpc>
              <a:spcAft>
                <a:spcPts val="1000"/>
              </a:spcAft>
            </a:pPr>
            <a:r>
              <a:rPr lang="en-US" sz="1250" dirty="0"/>
              <a:t>A recent article from the </a:t>
            </a:r>
            <a:r>
              <a:rPr lang="en-US" sz="1250" i="1" dirty="0"/>
              <a:t>Wall Street Journal</a:t>
            </a:r>
            <a:r>
              <a:rPr lang="en-US" sz="1250" dirty="0"/>
              <a:t> (WSJ) says:</a:t>
            </a:r>
          </a:p>
          <a:p>
            <a:pPr lvl="1">
              <a:lnSpc>
                <a:spcPct val="112000"/>
              </a:lnSpc>
              <a:spcAft>
                <a:spcPts val="1000"/>
              </a:spcAft>
            </a:pPr>
            <a:r>
              <a:rPr lang="en-US" sz="1250" i="1" dirty="0">
                <a:solidFill>
                  <a:schemeClr val="bg2"/>
                </a:solidFill>
              </a:rPr>
              <a:t>“</a:t>
            </a:r>
            <a:r>
              <a:rPr lang="en-US" sz="1250" b="1" i="1" dirty="0">
                <a:solidFill>
                  <a:schemeClr val="bg2"/>
                </a:solidFill>
              </a:rPr>
              <a:t>If you plan to use a mortgage for your home purchase, preapproval should be among the first steps in your search process. </a:t>
            </a:r>
            <a:r>
              <a:rPr lang="en-US" sz="1250" i="1" dirty="0">
                <a:solidFill>
                  <a:schemeClr val="bg2"/>
                </a:solidFill>
              </a:rPr>
              <a:t>Not only can getting preapproved help you zero in on the right price range, but it can give you a leg up on other buyers, too.”</a:t>
            </a:r>
          </a:p>
          <a:p>
            <a:pPr>
              <a:lnSpc>
                <a:spcPct val="112000"/>
              </a:lnSpc>
              <a:spcAft>
                <a:spcPts val="1000"/>
              </a:spcAft>
            </a:pPr>
            <a:endParaRPr lang="en-US" sz="1250" dirty="0">
              <a:highlight>
                <a:srgbClr val="FFFF00"/>
              </a:highlight>
            </a:endParaRPr>
          </a:p>
          <a:p>
            <a:pPr lvl="1">
              <a:lnSpc>
                <a:spcPct val="112000"/>
              </a:lnSpc>
              <a:spcAft>
                <a:spcPts val="1000"/>
              </a:spcAft>
            </a:pP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19</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454064810"/>
              </p:ext>
            </p:extLst>
          </p:nvPr>
        </p:nvGraphicFramePr>
        <p:xfrm>
          <a:off x="470451" y="7942961"/>
          <a:ext cx="2986791" cy="1429639"/>
        </p:xfrm>
        <a:graphic>
          <a:graphicData uri="http://schemas.openxmlformats.org/drawingml/2006/table">
            <a:tbl>
              <a:tblPr firstRow="1" bandRow="1">
                <a:tableStyleId>{5C22544A-7EE6-4342-B048-85BDC9FD1C3A}</a:tableStyleId>
              </a:tblPr>
              <a:tblGrid>
                <a:gridCol w="2986791">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Getting pre-approved is an important first step toward buying a home. It lets you know what you can borrow and shows sellers you’re a serious buyer.</a:t>
                      </a:r>
                      <a:endParaRPr lang="en-US" sz="1350" b="0" i="1" strike="sngStrike" dirty="0">
                        <a:solidFill>
                          <a:schemeClr val="bg2"/>
                        </a:solidFill>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2" name="Picture 2">
            <a:extLst>
              <a:ext uri="{FF2B5EF4-FFF2-40B4-BE49-F238E27FC236}">
                <a16:creationId xmlns:a16="http://schemas.microsoft.com/office/drawing/2014/main" id="{104F49F3-188D-285B-EEAA-2B69BF50F5C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98860" y="0"/>
            <a:ext cx="2986791"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01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1145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What’s Happening in the Housing Market?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Why Buying a Home May Make More Sense Than Renting</a:t>
            </a:r>
          </a:p>
          <a:p>
            <a:pPr marL="411480" indent="-411480" defTabSz="909619">
              <a:lnSpc>
                <a:spcPct val="113999"/>
              </a:lnSpc>
              <a:spcBef>
                <a:spcPts val="1500"/>
              </a:spcBef>
              <a:buNone/>
              <a:defRPr/>
            </a:pPr>
            <a:r>
              <a:rPr lang="en-US" sz="1600" b="1" dirty="0">
                <a:solidFill>
                  <a:schemeClr val="tx2"/>
                </a:solidFill>
                <a:ea typeface="+mn-lt"/>
                <a:cs typeface="+mn-lt"/>
              </a:rPr>
              <a:t>8	</a:t>
            </a:r>
            <a:r>
              <a:rPr lang="en-US" sz="1600" dirty="0">
                <a:ea typeface="Helvetica Neue" panose="02000503000000020004" pitchFamily="2" charset="0"/>
              </a:rPr>
              <a:t>The 3 Factors Affecting Home</a:t>
            </a:r>
            <a:br>
              <a:rPr lang="en-US" sz="1600" dirty="0">
                <a:ea typeface="Helvetica Neue" panose="02000503000000020004" pitchFamily="2" charset="0"/>
              </a:rPr>
            </a:br>
            <a:r>
              <a:rPr lang="en-US" sz="1600" dirty="0">
                <a:ea typeface="Helvetica Neue" panose="02000503000000020004" pitchFamily="2" charset="0"/>
              </a:rPr>
              <a:t>Affordability Today</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11</a:t>
            </a:r>
            <a:r>
              <a:rPr lang="en-US" sz="1600" b="1" dirty="0">
                <a:solidFill>
                  <a:schemeClr val="tx2"/>
                </a:solidFill>
                <a:ea typeface="Helvetica Neue" panose="02000503000000020004" pitchFamily="2" charset="0"/>
              </a:rPr>
              <a:t>	</a:t>
            </a:r>
            <a:r>
              <a:rPr lang="en-US" sz="1600" dirty="0">
                <a:ea typeface="Helvetica Neue" panose="02000503000000020004" pitchFamily="2" charset="0"/>
              </a:rPr>
              <a:t>Ways To Overcome Affordability Challenges in Today’s Housing Market</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12	</a:t>
            </a:r>
            <a:r>
              <a:rPr lang="en-US" sz="1600" dirty="0">
                <a:ea typeface="Helvetica Neue" panose="02000503000000020004" pitchFamily="2" charset="0"/>
              </a:rPr>
              <a:t>Why Today’s Housing Market Is Not About To Crash</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Top Reasons To Own Your Home</a:t>
            </a:r>
          </a:p>
          <a:p>
            <a:pPr marL="419100" indent="-41910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4 Tips for Making Your Best Offer</a:t>
            </a:r>
            <a:br>
              <a:rPr lang="en-US" sz="1600" dirty="0">
                <a:ea typeface="Helvetica Neue" panose="02000503000000020004" pitchFamily="2" charset="0"/>
              </a:rPr>
            </a:br>
            <a:r>
              <a:rPr lang="en-US" sz="1600" dirty="0">
                <a:ea typeface="Helvetica Neue" panose="02000503000000020004" pitchFamily="2" charset="0"/>
              </a:rPr>
              <a:t>on a Home</a:t>
            </a:r>
            <a:endParaRPr lang="en-US" sz="1600" dirty="0"/>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The Power of Pre-Approval </a:t>
            </a:r>
            <a:endParaRPr lang="en-US" sz="1600" dirty="0">
              <a:ea typeface="Helvetica Neue" panose="02000503000000020004" pitchFamily="2" charset="0"/>
              <a:cs typeface="Arial"/>
            </a:endParaRPr>
          </a:p>
          <a:p>
            <a:pPr marL="400050" indent="-393700"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A Real Estate Expert Gives You Clarity </a:t>
            </a:r>
            <a:br>
              <a:rPr lang="en-US" sz="1600" dirty="0">
                <a:ea typeface="Helvetica Neue" panose="02000503000000020004" pitchFamily="2" charset="0"/>
              </a:rPr>
            </a:br>
            <a:r>
              <a:rPr lang="en-US" sz="1600" dirty="0">
                <a:ea typeface="Helvetica Neue" panose="02000503000000020004" pitchFamily="2" charset="0"/>
              </a:rPr>
              <a:t>in Today’s Housing Market</a:t>
            </a:r>
            <a:endParaRPr lang="en-US" sz="1600" dirty="0">
              <a:ea typeface="Helvetica Neue" panose="02000503000000020004" pitchFamily="2" charset="0"/>
              <a:cs typeface="Arial"/>
            </a:endParaRPr>
          </a:p>
        </p:txBody>
      </p:sp>
      <p:pic>
        <p:nvPicPr>
          <p:cNvPr id="1030" name="Picture 6">
            <a:extLst>
              <a:ext uri="{FF2B5EF4-FFF2-40B4-BE49-F238E27FC236}">
                <a16:creationId xmlns:a16="http://schemas.microsoft.com/office/drawing/2014/main" id="{C1C693C9-56C4-7FF5-2A58-F8F2292C6F3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2590801"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20</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6A17D4D-79BE-790E-FA86-F9325E5946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0" y="1"/>
            <a:ext cx="77724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57200" y="5082015"/>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 real estate expert uses their knowledge of what’s really happening with home prices, housing supply, expert projections, and more to guide you throughout the homebuying process.</a:t>
            </a:r>
          </a:p>
        </p:txBody>
      </p:sp>
      <p:sp>
        <p:nvSpPr>
          <p:cNvPr id="8" name="Rectangle 7">
            <a:extLst>
              <a:ext uri="{FF2B5EF4-FFF2-40B4-BE49-F238E27FC236}">
                <a16:creationId xmlns:a16="http://schemas.microsoft.com/office/drawing/2014/main" id="{CFC07FC6-668C-C347-A8F7-4099C75CB944}"/>
              </a:ext>
            </a:extLst>
          </p:cNvPr>
          <p:cNvSpPr/>
          <p:nvPr/>
        </p:nvSpPr>
        <p:spPr>
          <a:xfrm>
            <a:off x="0" y="3595902"/>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A Real Estate Expert Gives You Clarity in Today’s Housing Market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048459" y="6508406"/>
            <a:ext cx="6346254" cy="2958759"/>
          </a:xfrm>
          <a:prstGeom prst="rect">
            <a:avLst/>
          </a:prstGeom>
        </p:spPr>
        <p:txBody>
          <a:bodyPr wrap="square">
            <a:spAutoFit/>
          </a:bodyPr>
          <a:lstStyle/>
          <a:p>
            <a:pPr>
              <a:lnSpc>
                <a:spcPct val="110000"/>
              </a:lnSpc>
              <a:spcAft>
                <a:spcPts val="1000"/>
              </a:spcAft>
            </a:pPr>
            <a:r>
              <a:rPr lang="en-US" sz="1500" b="1" dirty="0">
                <a:solidFill>
                  <a:schemeClr val="tx2"/>
                </a:solidFill>
              </a:rPr>
              <a:t>Why You Want To Lean on a Trusted Professional</a:t>
            </a:r>
          </a:p>
          <a:p>
            <a:pPr>
              <a:lnSpc>
                <a:spcPct val="110000"/>
              </a:lnSpc>
              <a:spcAft>
                <a:spcPts val="1000"/>
              </a:spcAft>
            </a:pPr>
            <a:r>
              <a:rPr lang="en-US" sz="1250" dirty="0"/>
              <a:t>Jay Thompson, Real Estate Industry Consultant, explains:</a:t>
            </a:r>
          </a:p>
          <a:p>
            <a:pPr marL="457200">
              <a:lnSpc>
                <a:spcPct val="110000"/>
              </a:lnSpc>
              <a:spcAft>
                <a:spcPts val="1000"/>
              </a:spcAft>
            </a:pPr>
            <a:r>
              <a:rPr lang="en-US" sz="1250" i="1" dirty="0">
                <a:solidFill>
                  <a:schemeClr val="bg2"/>
                </a:solidFill>
              </a:rPr>
              <a:t>“Housing market headlines are everywhere. Many are quite sensational, ending with exclamation points or predicting impending doom for the industry. </a:t>
            </a:r>
            <a:r>
              <a:rPr lang="en-US" sz="1250" b="1" i="1" dirty="0">
                <a:solidFill>
                  <a:schemeClr val="bg2"/>
                </a:solidFill>
              </a:rPr>
              <a:t>Clickbait, the sensationalizing of headlines and content, has been an issue since the dawn of the internet, and housing news is not immune to it</a:t>
            </a:r>
            <a:r>
              <a:rPr lang="en-US" sz="1250" i="1" dirty="0">
                <a:solidFill>
                  <a:schemeClr val="bg2"/>
                </a:solidFill>
              </a:rPr>
              <a:t>.”</a:t>
            </a:r>
            <a:endParaRPr lang="en-US" sz="1250" dirty="0"/>
          </a:p>
          <a:p>
            <a:pPr>
              <a:lnSpc>
                <a:spcPct val="110000"/>
              </a:lnSpc>
              <a:spcAft>
                <a:spcPts val="1000"/>
              </a:spcAft>
            </a:pPr>
            <a:r>
              <a:rPr lang="en-US" sz="1250" dirty="0"/>
              <a:t>Unfortunately, when information in the media isn’t clear, it can generate a lot of fear and uncertainty in the market. As Jason </a:t>
            </a:r>
            <a:r>
              <a:rPr lang="en-US" sz="1250" dirty="0" err="1"/>
              <a:t>Lewris</a:t>
            </a:r>
            <a:r>
              <a:rPr lang="en-US" sz="1250" dirty="0"/>
              <a:t>, Co-Founder and Chief Data Officer at </a:t>
            </a:r>
            <a:r>
              <a:rPr lang="en-US" sz="1250" i="1" dirty="0" err="1"/>
              <a:t>Parcl</a:t>
            </a:r>
            <a:r>
              <a:rPr lang="en-US" sz="1250" dirty="0"/>
              <a:t>, says:</a:t>
            </a:r>
          </a:p>
          <a:p>
            <a:pPr marL="457200">
              <a:lnSpc>
                <a:spcPct val="110000"/>
              </a:lnSpc>
              <a:spcAft>
                <a:spcPts val="1000"/>
              </a:spcAft>
            </a:pPr>
            <a:r>
              <a:rPr lang="en-US" sz="1250" i="1" dirty="0">
                <a:solidFill>
                  <a:schemeClr val="bg2"/>
                </a:solidFill>
              </a:rPr>
              <a:t>“In the absence of trustworthy, up-to-date information, real estate decisions are increasingly being driven by fear, uncertainty, and doubt.”</a:t>
            </a:r>
          </a:p>
        </p:txBody>
      </p:sp>
    </p:spTree>
    <p:extLst>
      <p:ext uri="{BB962C8B-B14F-4D97-AF65-F5344CB8AC3E}">
        <p14:creationId xmlns:p14="http://schemas.microsoft.com/office/powerpoint/2010/main" val="31724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1269078409"/>
              </p:ext>
            </p:extLst>
          </p:nvPr>
        </p:nvGraphicFramePr>
        <p:xfrm>
          <a:off x="470647" y="8435930"/>
          <a:ext cx="2986790" cy="977011"/>
        </p:xfrm>
        <a:graphic>
          <a:graphicData uri="http://schemas.openxmlformats.org/drawingml/2006/table">
            <a:tbl>
              <a:tblPr firstRow="1" bandRow="1">
                <a:tableStyleId>{5C22544A-7EE6-4342-B048-85BDC9FD1C3A}</a:tableStyleId>
              </a:tblPr>
              <a:tblGrid>
                <a:gridCol w="298679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For expert advice and the latest housing market insights,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2897"/>
            <a:ext cx="2986790" cy="5708768"/>
          </a:xfrm>
          <a:prstGeom prst="rect">
            <a:avLst/>
          </a:prstGeom>
          <a:noFill/>
        </p:spPr>
        <p:txBody>
          <a:bodyPr wrap="square" lIns="0" tIns="320040" rIns="0" bIns="0" rtlCol="0" anchor="t">
            <a:noAutofit/>
          </a:bodyPr>
          <a:lstStyle/>
          <a:p>
            <a:pPr algn="l" fontAlgn="base"/>
            <a:r>
              <a:rPr lang="en-US" sz="1250" b="0" i="0" dirty="0">
                <a:effectLst/>
              </a:rPr>
              <a:t>But it doesn’t have to be that way. Buying a home is a big decision, and it should be one you feel confident making. You can lean on an expert to help you separate fact from fiction and get the answers </a:t>
            </a:r>
            <a:br>
              <a:rPr lang="en-US" sz="1250" b="0" i="0" dirty="0">
                <a:effectLst/>
              </a:rPr>
            </a:br>
            <a:r>
              <a:rPr lang="en-US" sz="1250" b="0" i="0" dirty="0">
                <a:effectLst/>
              </a:rPr>
              <a:t>you need.</a:t>
            </a:r>
          </a:p>
          <a:p>
            <a:pPr algn="l" fontAlgn="base"/>
            <a:endParaRPr lang="en-US" sz="1250" b="0" i="0" dirty="0">
              <a:effectLst/>
            </a:endParaRPr>
          </a:p>
          <a:p>
            <a:pPr algn="l" fontAlgn="base"/>
            <a:r>
              <a:rPr lang="en-US" sz="1250" b="1" dirty="0"/>
              <a:t>The right agent</a:t>
            </a:r>
            <a:r>
              <a:rPr lang="en-US" sz="1250" b="1" i="0" dirty="0">
                <a:effectLst/>
              </a:rPr>
              <a:t> can help you understand what’s happening at the national and local levels</a:t>
            </a:r>
            <a:r>
              <a:rPr lang="en-US" sz="1250" b="0" i="0" dirty="0">
                <a:effectLst/>
              </a:rPr>
              <a:t>, and </a:t>
            </a:r>
            <a:r>
              <a:rPr lang="en-US" sz="1250" dirty="0"/>
              <a:t>they </a:t>
            </a:r>
            <a:r>
              <a:rPr lang="en-US" sz="1250" b="0" i="0" dirty="0">
                <a:effectLst/>
              </a:rPr>
              <a:t>can debunk the headlines using data you can trust. Experts have in-depth knowledge of the industry and can provide context, so you know how current trends compare to the normal ebbs and flows in the industry, historical data, and more.</a:t>
            </a:r>
          </a:p>
          <a:p>
            <a:pPr algn="l" fontAlgn="base"/>
            <a:endParaRPr lang="en-US" sz="1250" b="0" i="0" dirty="0">
              <a:effectLst/>
            </a:endParaRPr>
          </a:p>
          <a:p>
            <a:pPr algn="l" fontAlgn="base"/>
            <a:r>
              <a:rPr lang="en-US" sz="1250" b="0" i="0" dirty="0">
                <a:effectLst/>
              </a:rPr>
              <a:t>Then, to make sure you have the full picture, an agent can tell you if your local area is following the national trend or if they’re seeing something different in </a:t>
            </a:r>
            <a:br>
              <a:rPr lang="en-US" sz="1250" b="0" i="0" dirty="0">
                <a:effectLst/>
              </a:rPr>
            </a:br>
            <a:r>
              <a:rPr lang="en-US" sz="1250" b="0" i="0" dirty="0">
                <a:effectLst/>
              </a:rPr>
              <a:t>your market. Together, you can use </a:t>
            </a:r>
            <a:br>
              <a:rPr lang="en-US" sz="1250" b="0" i="0" dirty="0">
                <a:effectLst/>
              </a:rPr>
            </a:br>
            <a:r>
              <a:rPr lang="en-US" sz="1250" b="0" i="0" dirty="0">
                <a:effectLst/>
              </a:rPr>
              <a:t>all that information to make the best possible decision.</a:t>
            </a:r>
          </a:p>
          <a:p>
            <a:pPr algn="l" fontAlgn="base"/>
            <a:endParaRPr lang="en-US" sz="1250" dirty="0"/>
          </a:p>
          <a:p>
            <a:pPr algn="l" fontAlgn="base"/>
            <a:r>
              <a:rPr lang="en-US" sz="1250" b="0" i="0" dirty="0">
                <a:effectLst/>
              </a:rPr>
              <a:t>After all, making a move is a potentially life-changing milestone. It should be something you feel ready for and excited about. And that’s where </a:t>
            </a:r>
            <a:r>
              <a:rPr lang="en-US" sz="1250" dirty="0"/>
              <a:t>a trusted guide</a:t>
            </a:r>
            <a:r>
              <a:rPr lang="en-US" sz="1250" b="0" i="0" dirty="0">
                <a:effectLst/>
              </a:rPr>
              <a:t> comes in.</a:t>
            </a:r>
          </a:p>
        </p:txBody>
      </p:sp>
      <p:pic>
        <p:nvPicPr>
          <p:cNvPr id="17410" name="Picture 2">
            <a:extLst>
              <a:ext uri="{FF2B5EF4-FFF2-40B4-BE49-F238E27FC236}">
                <a16:creationId xmlns:a16="http://schemas.microsoft.com/office/drawing/2014/main" id="{44C9D075-2DD7-467B-B71E-4F40B3DB307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5610" y="0"/>
            <a:ext cx="298679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42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617B9EE7-9360-5B88-4C45-221E2D1420F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5898776"/>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741722"/>
            <a:ext cx="6858000" cy="2141355"/>
          </a:xfrm>
          <a:prstGeom prst="rect">
            <a:avLst/>
          </a:prstGeom>
          <a:noFill/>
        </p:spPr>
        <p:txBody>
          <a:bodyPr wrap="square" lIns="0" tIns="0" rIns="0" bIns="0" rtlCol="0" anchor="t">
            <a:spAutoFit/>
          </a:bodyPr>
          <a:lstStyle/>
          <a:p>
            <a:pPr>
              <a:lnSpc>
                <a:spcPct val="113000"/>
              </a:lnSpc>
              <a:spcAft>
                <a:spcPts val="2000"/>
              </a:spcAft>
            </a:pPr>
            <a:r>
              <a:rPr lang="en-US" sz="2400" i="1" dirty="0">
                <a:solidFill>
                  <a:schemeClr val="accent6"/>
                </a:solidFill>
                <a:latin typeface="Georgia" panose="02040502050405020303" pitchFamily="18" charset="0"/>
              </a:rPr>
              <a:t>“</a:t>
            </a:r>
            <a:r>
              <a:rPr lang="en-US" sz="2400" b="0" i="1" dirty="0">
                <a:solidFill>
                  <a:schemeClr val="accent6"/>
                </a:solidFill>
                <a:effectLst/>
                <a:latin typeface="Georgia" panose="02040502050405020303" pitchFamily="18" charset="0"/>
              </a:rPr>
              <a:t>Buying a home can be a complicated, intimidating process, so you’ll need a professional on your side to answer questions and look out fo</a:t>
            </a:r>
            <a:r>
              <a:rPr lang="en-US" sz="2400" i="1" dirty="0">
                <a:solidFill>
                  <a:schemeClr val="accent6"/>
                </a:solidFill>
                <a:latin typeface="Georgia" panose="02040502050405020303" pitchFamily="18" charset="0"/>
              </a:rPr>
              <a:t>r your best interests.”</a:t>
            </a:r>
          </a:p>
          <a:p>
            <a:pPr>
              <a:spcAft>
                <a:spcPts val="2000"/>
              </a:spcAft>
            </a:pPr>
            <a:r>
              <a:rPr lang="en-US" sz="1400" dirty="0">
                <a:solidFill>
                  <a:schemeClr val="bg1"/>
                </a:solidFill>
                <a:latin typeface="Arial"/>
                <a:ea typeface="Open Sans"/>
                <a:cs typeface="Arial"/>
              </a:rPr>
              <a:t>- </a:t>
            </a:r>
            <a:r>
              <a:rPr lang="en-US" sz="1400" i="1" dirty="0">
                <a:solidFill>
                  <a:schemeClr val="bg1"/>
                </a:solidFill>
                <a:latin typeface="Arial"/>
                <a:ea typeface="Open Sans"/>
                <a:cs typeface="Arial"/>
              </a:rPr>
              <a:t>The Mortgage Reports</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SUMMER</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2023</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AFEAA9D-7D24-12CD-8D99-DC19DA617C3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9390" y="9293992"/>
            <a:ext cx="805399" cy="805399"/>
          </a:xfrm>
          <a:prstGeom prst="rect">
            <a:avLst/>
          </a:prstGeom>
        </p:spPr>
      </p:pic>
      <p:pic>
        <p:nvPicPr>
          <p:cNvPr id="3" name="Picture 2">
            <a:extLst>
              <a:ext uri="{FF2B5EF4-FFF2-40B4-BE49-F238E27FC236}">
                <a16:creationId xmlns:a16="http://schemas.microsoft.com/office/drawing/2014/main" id="{16713F07-B201-FB56-8B82-6DD0D743EEC1}"/>
              </a:ext>
            </a:extLst>
          </p:cNvPr>
          <p:cNvPicPr>
            <a:picLocks noChangeAspect="1"/>
          </p:cNvPicPr>
          <p:nvPr/>
        </p:nvPicPr>
        <p:blipFill>
          <a:blip r:embed="rId6"/>
          <a:stretch>
            <a:fillRect/>
          </a:stretch>
        </p:blipFill>
        <p:spPr>
          <a:xfrm>
            <a:off x="4647060" y="1519216"/>
            <a:ext cx="2672910" cy="2606040"/>
          </a:xfrm>
          <a:prstGeom prst="rect">
            <a:avLst/>
          </a:prstGeom>
        </p:spPr>
      </p:pic>
      <p:pic>
        <p:nvPicPr>
          <p:cNvPr id="4" name="Picture 3">
            <a:extLst>
              <a:ext uri="{FF2B5EF4-FFF2-40B4-BE49-F238E27FC236}">
                <a16:creationId xmlns:a16="http://schemas.microsoft.com/office/drawing/2014/main" id="{C3D0B357-719E-8063-0A8F-D6557E021FAE}"/>
              </a:ext>
            </a:extLst>
          </p:cNvPr>
          <p:cNvPicPr>
            <a:picLocks noChangeAspect="1"/>
          </p:cNvPicPr>
          <p:nvPr/>
        </p:nvPicPr>
        <p:blipFill>
          <a:blip r:embed="rId7"/>
          <a:stretch>
            <a:fillRect/>
          </a:stretch>
        </p:blipFill>
        <p:spPr>
          <a:xfrm>
            <a:off x="382944" y="6984439"/>
            <a:ext cx="2140018" cy="1236409"/>
          </a:xfrm>
          <a:prstGeom prst="rect">
            <a:avLst/>
          </a:prstGeom>
        </p:spPr>
      </p:pic>
      <p:pic>
        <p:nvPicPr>
          <p:cNvPr id="5" name="Picture 4">
            <a:extLst>
              <a:ext uri="{FF2B5EF4-FFF2-40B4-BE49-F238E27FC236}">
                <a16:creationId xmlns:a16="http://schemas.microsoft.com/office/drawing/2014/main" id="{68835201-209E-E969-1E3B-C62CF4F5A1DB}"/>
              </a:ext>
            </a:extLst>
          </p:cNvPr>
          <p:cNvPicPr>
            <a:picLocks noChangeAspect="1"/>
          </p:cNvPicPr>
          <p:nvPr/>
        </p:nvPicPr>
        <p:blipFill>
          <a:blip r:embed="rId8"/>
          <a:stretch>
            <a:fillRect/>
          </a:stretch>
        </p:blipFill>
        <p:spPr>
          <a:xfrm>
            <a:off x="2835628" y="6661732"/>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798ACFB7-5AB5-34C6-3C9A-24E1DA9D63D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40823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57200" y="4082378"/>
            <a:ext cx="6998336"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You’re probably wondering what recent changes in the housing market mean for your homebuying plans this summer. Here are the top three things to keep </a:t>
            </a:r>
            <a:br>
              <a:rPr lang="en-US" sz="1500" i="1" dirty="0">
                <a:solidFill>
                  <a:schemeClr val="bg2"/>
                </a:solidFill>
                <a:latin typeface="Georgia"/>
              </a:rPr>
            </a:br>
            <a:r>
              <a:rPr lang="en-US" sz="1500" i="1" dirty="0">
                <a:solidFill>
                  <a:schemeClr val="bg2"/>
                </a:solidFill>
                <a:latin typeface="Georgia"/>
              </a:rPr>
              <a:t>in mind.</a:t>
            </a:r>
          </a:p>
        </p:txBody>
      </p:sp>
      <p:sp>
        <p:nvSpPr>
          <p:cNvPr id="8" name="Rectangle 7">
            <a:extLst>
              <a:ext uri="{FF2B5EF4-FFF2-40B4-BE49-F238E27FC236}">
                <a16:creationId xmlns:a16="http://schemas.microsoft.com/office/drawing/2014/main" id="{CFC07FC6-668C-C347-A8F7-4099C75CB944}"/>
              </a:ext>
            </a:extLst>
          </p:cNvPr>
          <p:cNvSpPr/>
          <p:nvPr/>
        </p:nvSpPr>
        <p:spPr>
          <a:xfrm>
            <a:off x="0" y="2635828"/>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Happening in the</a:t>
            </a:r>
            <a:br>
              <a:rPr lang="en-US" sz="3200" dirty="0">
                <a:solidFill>
                  <a:srgbClr val="FFFFFF"/>
                </a:solidFill>
              </a:rPr>
            </a:br>
            <a:r>
              <a:rPr lang="en-US" sz="3200" dirty="0">
                <a:solidFill>
                  <a:srgbClr val="FFFFFF"/>
                </a:solidFill>
              </a:rPr>
              <a:t>Housing Market?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370187" y="5335711"/>
            <a:ext cx="7092931" cy="4154599"/>
          </a:xfrm>
          <a:prstGeom prst="rect">
            <a:avLst/>
          </a:prstGeom>
        </p:spPr>
        <p:txBody>
          <a:bodyPr wrap="square" lIns="91440" tIns="45720" rIns="91440" bIns="45720" anchor="t">
            <a:spAutoFit/>
          </a:bodyPr>
          <a:lstStyle/>
          <a:p>
            <a:pPr>
              <a:lnSpc>
                <a:spcPct val="114000"/>
              </a:lnSpc>
              <a:spcAft>
                <a:spcPts val="1000"/>
              </a:spcAft>
            </a:pPr>
            <a:r>
              <a:rPr lang="en-US" sz="1500" b="1" dirty="0">
                <a:solidFill>
                  <a:srgbClr val="00AEEF"/>
                </a:solidFill>
                <a:latin typeface="Arial"/>
                <a:cs typeface="Arial"/>
              </a:rPr>
              <a:t>1.  The Supply of Homes for Sale Is Still Low</a:t>
            </a:r>
          </a:p>
          <a:p>
            <a:pPr>
              <a:lnSpc>
                <a:spcPct val="113000"/>
              </a:lnSpc>
              <a:spcAft>
                <a:spcPts val="1000"/>
              </a:spcAft>
            </a:pPr>
            <a:r>
              <a:rPr lang="en-US" sz="1250" dirty="0">
                <a:solidFill>
                  <a:srgbClr val="000000"/>
                </a:solidFill>
                <a:latin typeface="Arial"/>
                <a:ea typeface="+mn-lt"/>
                <a:cs typeface="Arial"/>
              </a:rPr>
              <a:t>The number of homes for sale this year is still low. Housing inventory is measured by the number of available homes on the market. It’s also measured by months’ supply, meaning the number of months it would take to sell all those available homes based on current demand. In a balanced market, there’s usually about a six-month supply – and today, we only have about half of that. With inventory that low, buyer competition is ticking back up, meaning multiple offers are returning on a good number of properties. Partnering with a professional can help you be competitive in a market like the one we have today. </a:t>
            </a:r>
          </a:p>
          <a:p>
            <a:pPr>
              <a:lnSpc>
                <a:spcPct val="113000"/>
              </a:lnSpc>
              <a:spcAft>
                <a:spcPts val="1000"/>
              </a:spcAft>
            </a:pPr>
            <a:r>
              <a:rPr lang="en-US" sz="1500" b="1" dirty="0">
                <a:solidFill>
                  <a:srgbClr val="00AEEF"/>
                </a:solidFill>
                <a:latin typeface="Arial"/>
                <a:cs typeface="Arial"/>
              </a:rPr>
              <a:t>2.  Mortgage Rates Are Less Volatile Than Last Year</a:t>
            </a:r>
          </a:p>
          <a:p>
            <a:pPr>
              <a:lnSpc>
                <a:spcPct val="113000"/>
              </a:lnSpc>
              <a:spcAft>
                <a:spcPts val="1000"/>
              </a:spcAft>
            </a:pPr>
            <a:r>
              <a:rPr lang="en-US" sz="1250" dirty="0">
                <a:solidFill>
                  <a:srgbClr val="000000"/>
                </a:solidFill>
                <a:latin typeface="Arial"/>
                <a:ea typeface="+mn-lt"/>
                <a:cs typeface="Arial"/>
              </a:rPr>
              <a:t>Last year, mortgage rates more than doubled within the calendar year. That’s never happened before, and the rapid rise caused many buyers to put their plans on hold. This year, however, many buyers are reentering the market as rates have settled a bit in roughly the 6% to 7% range.</a:t>
            </a:r>
          </a:p>
          <a:p>
            <a:pPr>
              <a:lnSpc>
                <a:spcPct val="113000"/>
              </a:lnSpc>
              <a:spcAft>
                <a:spcPts val="1000"/>
              </a:spcAft>
            </a:pPr>
            <a:r>
              <a:rPr lang="en-US" sz="1250" dirty="0">
                <a:solidFill>
                  <a:srgbClr val="000000"/>
                </a:solidFill>
                <a:latin typeface="Arial"/>
                <a:ea typeface="+mn-lt"/>
                <a:cs typeface="Arial"/>
              </a:rPr>
              <a:t>No one knows for sure where rates will go from here, but experts say they may drop some if inflation continues to cool. Any drop boosts your purchasing power by bringing down your expected monthly mortgage payment. Even a change as small as 0.25% can have a big impact on what you’ll pay for your home.</a:t>
            </a: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2384484644"/>
              </p:ext>
            </p:extLst>
          </p:nvPr>
        </p:nvGraphicFramePr>
        <p:xfrm>
          <a:off x="484841" y="7928229"/>
          <a:ext cx="6858000" cy="1493139"/>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1" i="1" dirty="0">
                          <a:solidFill>
                            <a:schemeClr val="bg2"/>
                          </a:solidFill>
                          <a:latin typeface="Georgia"/>
                        </a:rPr>
                        <a:t>If you’re ready to buy this summer, don’t let market uncertainty delay your plans. </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so you have an expert on your side to answer all your housing market questions. Together, we’ll review your goals and what’s happening in our market, so you have the information you need to make a powerful and confident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360422" y="4571167"/>
            <a:ext cx="7078450" cy="3040704"/>
          </a:xfrm>
          <a:prstGeom prst="rect">
            <a:avLst/>
          </a:prstGeom>
        </p:spPr>
        <p:txBody>
          <a:bodyPr wrap="square" lIns="91440" tIns="45720" rIns="91440" bIns="45720" anchor="t">
            <a:spAutoFit/>
          </a:bodyPr>
          <a:lstStyle/>
          <a:p>
            <a:pPr>
              <a:lnSpc>
                <a:spcPct val="113000"/>
              </a:lnSpc>
              <a:spcAft>
                <a:spcPts val="1000"/>
              </a:spcAft>
            </a:pPr>
            <a:r>
              <a:rPr lang="en-US" sz="1500" b="1" dirty="0">
                <a:solidFill>
                  <a:srgbClr val="00AEEF"/>
                </a:solidFill>
              </a:rPr>
              <a:t>3.  The Worst Home Price Declines Are Behind Us</a:t>
            </a:r>
          </a:p>
          <a:p>
            <a:pPr>
              <a:lnSpc>
                <a:spcPct val="114000"/>
              </a:lnSpc>
              <a:spcAft>
                <a:spcPts val="1000"/>
              </a:spcAft>
            </a:pPr>
            <a:r>
              <a:rPr lang="en-US" sz="1250" dirty="0">
                <a:solidFill>
                  <a:srgbClr val="000000"/>
                </a:solidFill>
              </a:rPr>
              <a:t>Headlines about home prices can be confusing. Home price appreciation has cooled from its peak last summer.</a:t>
            </a:r>
            <a:endParaRPr lang="en-US" sz="1250" b="1" dirty="0">
              <a:solidFill>
                <a:srgbClr val="000000"/>
              </a:solidFill>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However, prices vary by area. And if you’ve been waiting for prices in your area to come down, you </a:t>
            </a:r>
            <a:r>
              <a:rPr lang="en-US" sz="1250" dirty="0">
                <a:ea typeface="+mn-lt"/>
                <a:cs typeface="Arial" panose="020B0604020202020204" pitchFamily="34" charset="0"/>
              </a:rPr>
              <a:t>should know the shortage of homes available is going to keep upward pressure on prices. In fact, we’ve seen prices starting to rise again, indicating the worst home price declines are behind us. Andy Walden, VP of Enterprise Research at </a:t>
            </a:r>
            <a:r>
              <a:rPr lang="en-US" sz="1250" i="1" dirty="0">
                <a:ea typeface="+mn-lt"/>
                <a:cs typeface="Arial" panose="020B0604020202020204" pitchFamily="34" charset="0"/>
              </a:rPr>
              <a:t>Black Knight</a:t>
            </a:r>
            <a:r>
              <a:rPr lang="en-US" sz="1250" dirty="0">
                <a:ea typeface="+mn-lt"/>
                <a:cs typeface="Arial" panose="020B0604020202020204" pitchFamily="34" charset="0"/>
              </a:rPr>
              <a:t>, says this about home price trends:</a:t>
            </a:r>
          </a:p>
          <a:p>
            <a:pPr marL="458788">
              <a:lnSpc>
                <a:spcPct val="113999"/>
              </a:lnSpc>
              <a:spcAft>
                <a:spcPts val="1000"/>
              </a:spcAft>
            </a:pPr>
            <a:r>
              <a:rPr lang="en-US" sz="1250" i="1" dirty="0">
                <a:solidFill>
                  <a:schemeClr val="bg2"/>
                </a:solidFill>
              </a:rPr>
              <a:t>“Just five months ago, prices were declining on a seasonally adjusted month-over-month basis in 92% of all major U.S. markets. </a:t>
            </a:r>
            <a:r>
              <a:rPr lang="en-US" sz="1250" b="1" i="1" dirty="0">
                <a:solidFill>
                  <a:schemeClr val="bg2"/>
                </a:solidFill>
              </a:rPr>
              <a:t>Fast forward to March, and the situation has done a literal 180, with prices now rising in 92% of markets from February.</a:t>
            </a:r>
            <a:r>
              <a:rPr lang="en-US" sz="1250" i="1" dirty="0">
                <a:solidFill>
                  <a:schemeClr val="bg2"/>
                </a:solidFill>
              </a:rPr>
              <a:t>”</a:t>
            </a:r>
            <a:endParaRPr lang="en-US" sz="1250" dirty="0">
              <a:solidFill>
                <a:schemeClr val="bg2"/>
              </a:solidFill>
              <a:ea typeface="+mn-lt"/>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So, if you find the home that’s right for you, waiting for a price drop isn’t the best strategy.</a:t>
            </a:r>
            <a:endParaRPr lang="en-US" sz="1250" dirty="0">
              <a:ea typeface="+mn-lt"/>
              <a:cs typeface="Arial" panose="020B0604020202020204" pitchFamily="34" charset="0"/>
            </a:endParaRPr>
          </a:p>
        </p:txBody>
      </p:sp>
      <p:pic>
        <p:nvPicPr>
          <p:cNvPr id="3074" name="Picture 2">
            <a:extLst>
              <a:ext uri="{FF2B5EF4-FFF2-40B4-BE49-F238E27FC236}">
                <a16:creationId xmlns:a16="http://schemas.microsoft.com/office/drawing/2014/main" id="{8A725FDB-BFCB-7EE6-0FC6-79CF15039DB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7772399" cy="425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2671A9B-C715-6EC7-6341-710EC9F64F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0"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If inflation pressures ease and we </a:t>
            </a:r>
            <a:br>
              <a:rPr lang="en-US" sz="2400" i="1" dirty="0">
                <a:latin typeface="Georgia"/>
              </a:rPr>
            </a:br>
            <a:r>
              <a:rPr lang="en-US" sz="2400" i="1" dirty="0">
                <a:latin typeface="Georgia"/>
              </a:rPr>
              <a:t>see a meaningful pullback in mortgage rates, this will ease some of the strain </a:t>
            </a:r>
            <a:br>
              <a:rPr lang="en-US" sz="2400" i="1" dirty="0">
                <a:latin typeface="Georgia"/>
              </a:rPr>
            </a:br>
            <a:r>
              <a:rPr lang="en-US" sz="2400" i="1" dirty="0">
                <a:latin typeface="Georgia"/>
              </a:rPr>
              <a:t>on buyers . . .</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Greg McBride, Chief Financial Analyst, </a:t>
            </a:r>
            <a:r>
              <a:rPr lang="en-US" sz="1400" b="0" i="1" dirty="0">
                <a:solidFill>
                  <a:schemeClr val="bg1"/>
                </a:solidFill>
                <a:effectLst/>
                <a:latin typeface="Arial"/>
                <a:cs typeface="Arial"/>
              </a:rPr>
              <a:t>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299902"/>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3485669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60AAF5-CB3B-6383-E058-0E789DF87D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7772398" cy="10058396"/>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6</a:t>
            </a:fld>
            <a:endParaRPr lang="es-US" dirty="0"/>
          </a:p>
        </p:txBody>
      </p:sp>
    </p:spTree>
    <p:extLst>
      <p:ext uri="{BB962C8B-B14F-4D97-AF65-F5344CB8AC3E}">
        <p14:creationId xmlns:p14="http://schemas.microsoft.com/office/powerpoint/2010/main" val="172463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D3E57F-5AFA-3EC9-F4CD-FC9EA0D2457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7772399"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effectLst/>
                <a:latin typeface="Georgia" panose="02040502050405020303" pitchFamily="18" charset="0"/>
              </a:rPr>
              <a:t>Building equity through your monthly principal payments and appreciation is a critical part of homeownership that can help you create financial stability.</a:t>
            </a:r>
            <a:endParaRPr lang="en-US" sz="2400" i="1" dirty="0">
              <a:solidFill>
                <a:schemeClr val="bg1"/>
              </a:solidFill>
              <a:latin typeface="Georgia"/>
            </a:endParaRPr>
          </a:p>
          <a:p>
            <a:endParaRPr lang="en-US" sz="1600" i="1" dirty="0">
              <a:solidFill>
                <a:schemeClr val="bg1"/>
              </a:solidFill>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a:t>
            </a:r>
            <a:r>
              <a:rPr lang="en-US" sz="1400" b="0" i="1" dirty="0">
                <a:solidFill>
                  <a:schemeClr val="bg1"/>
                </a:solidFill>
                <a:effectLst/>
                <a:latin typeface="Arial" panose="020B0604020202020204" pitchFamily="34" charset="0"/>
                <a:cs typeface="Arial" panose="020B0604020202020204" pitchFamily="34" charset="0"/>
              </a:rPr>
              <a:t>Freddie Mac</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69153"/>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7</a:t>
            </a:fld>
            <a:endParaRPr lang="en-US" dirty="0"/>
          </a:p>
        </p:txBody>
      </p:sp>
    </p:spTree>
    <p:extLst>
      <p:ext uri="{BB962C8B-B14F-4D97-AF65-F5344CB8AC3E}">
        <p14:creationId xmlns:p14="http://schemas.microsoft.com/office/powerpoint/2010/main" val="206614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D806CFE-D6CB-0C3B-952D-775B1F816BB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
            <a:ext cx="7772399" cy="3148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48670" y="3148606"/>
            <a:ext cx="6858000" cy="1242514"/>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 dramatic increase in mortgage rates last year led many buyers to put their plans on hold. However, affordability is impacted by more than just mortgage rates. To understand affordability, you have to look at three factors.</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8</a:t>
            </a:fld>
            <a:endParaRPr lang="en-US" dirty="0"/>
          </a:p>
        </p:txBody>
      </p:sp>
      <p:sp>
        <p:nvSpPr>
          <p:cNvPr id="4" name="TextBox 3">
            <a:extLst>
              <a:ext uri="{FF2B5EF4-FFF2-40B4-BE49-F238E27FC236}">
                <a16:creationId xmlns:a16="http://schemas.microsoft.com/office/drawing/2014/main" id="{7EE4D1A5-7971-2DCB-39BA-E18BDF64C98C}"/>
              </a:ext>
            </a:extLst>
          </p:cNvPr>
          <p:cNvSpPr txBox="1"/>
          <p:nvPr/>
        </p:nvSpPr>
        <p:spPr>
          <a:xfrm>
            <a:off x="448670" y="4198866"/>
            <a:ext cx="6875060" cy="3937895"/>
          </a:xfrm>
          <a:prstGeom prst="rect">
            <a:avLst/>
          </a:prstGeom>
          <a:noFill/>
        </p:spPr>
        <p:txBody>
          <a:bodyPr wrap="square" lIns="0" tIns="320040" rIns="0" bIns="0" rtlCol="0" anchor="t">
            <a:noAutofit/>
          </a:bodyPr>
          <a:lstStyle/>
          <a:p>
            <a:pPr>
              <a:lnSpc>
                <a:spcPct val="110000"/>
              </a:lnSpc>
              <a:spcAft>
                <a:spcPts val="1000"/>
              </a:spcAft>
            </a:pPr>
            <a:r>
              <a:rPr lang="en-US" sz="1500" b="1" dirty="0">
                <a:solidFill>
                  <a:schemeClr val="tx2"/>
                </a:solidFill>
              </a:rPr>
              <a:t>1.  Mortgage Rates</a:t>
            </a:r>
          </a:p>
          <a:p>
            <a:pPr>
              <a:lnSpc>
                <a:spcPct val="110000"/>
              </a:lnSpc>
              <a:spcAft>
                <a:spcPts val="1000"/>
              </a:spcAft>
            </a:pPr>
            <a:r>
              <a:rPr lang="en-US" sz="1250" dirty="0"/>
              <a:t>While mortgage rates are higher than they were a year ago, they’ve hovered primarily between 6% and 7% this year. Within that range, rates have bounced around a lot, but where will they go from here? Mortgage rates are hard to project, but many experts agree they’ll start to come down by the end of the year if inflation continues to cool. No one can know for sure what’ll happen next, so trying to time the market, especially mortgage rates is difficult. This makes it extra important to lean on your team of real estate professionals to stay up to date on what’s happening. </a:t>
            </a:r>
            <a:endParaRPr lang="en-US" sz="1250" i="1" strike="sngStrike" dirty="0"/>
          </a:p>
          <a:p>
            <a:pPr>
              <a:lnSpc>
                <a:spcPct val="110000"/>
              </a:lnSpc>
              <a:spcAft>
                <a:spcPts val="1000"/>
              </a:spcAft>
            </a:pPr>
            <a:r>
              <a:rPr lang="en-US" sz="1500" b="1" dirty="0">
                <a:solidFill>
                  <a:schemeClr val="tx2"/>
                </a:solidFill>
              </a:rPr>
              <a:t>2.  Home Prices</a:t>
            </a:r>
          </a:p>
          <a:p>
            <a:pPr>
              <a:lnSpc>
                <a:spcPct val="110000"/>
              </a:lnSpc>
              <a:spcAft>
                <a:spcPts val="1000"/>
              </a:spcAft>
            </a:pPr>
            <a:r>
              <a:rPr lang="en-US" sz="1250" dirty="0"/>
              <a:t>Over the past few years, home prices appreciated rapidly as the record-low mortgage rates we saw during the pandemic led to a surge in buyer demand. The heightened buyer demand happened while the supply of homes for sale was at record lows, and that imbalance put upward pressure on home prices. </a:t>
            </a:r>
            <a:r>
              <a:rPr lang="en-US" sz="1250" dirty="0">
                <a:effectLst/>
              </a:rPr>
              <a:t>And today, we still have more buyers in the market than homes available for sale. </a:t>
            </a:r>
            <a:endParaRPr lang="en-US" sz="1250" dirty="0"/>
          </a:p>
          <a:p>
            <a:pPr>
              <a:lnSpc>
                <a:spcPct val="110000"/>
              </a:lnSpc>
              <a:spcAft>
                <a:spcPts val="1000"/>
              </a:spcAft>
            </a:pPr>
            <a:r>
              <a:rPr lang="en-US" sz="1250" dirty="0"/>
              <a:t>But, home price appreciation varies by market. Some areas are seeing slight declines while others have prices that are climbing. As Selma </a:t>
            </a:r>
            <a:r>
              <a:rPr lang="en-US" sz="1250" dirty="0" err="1"/>
              <a:t>Hepp</a:t>
            </a:r>
            <a:r>
              <a:rPr lang="en-US" sz="1250" dirty="0"/>
              <a:t>, Chief Economist at </a:t>
            </a:r>
            <a:r>
              <a:rPr lang="en-US" sz="1250" i="1" dirty="0"/>
              <a:t>CoreLogic</a:t>
            </a:r>
            <a:r>
              <a:rPr lang="en-US" sz="1250" dirty="0"/>
              <a:t>, explains:</a:t>
            </a:r>
          </a:p>
          <a:p>
            <a:pPr lvl="1">
              <a:lnSpc>
                <a:spcPct val="110000"/>
              </a:lnSpc>
              <a:spcAft>
                <a:spcPts val="1000"/>
              </a:spcAft>
            </a:pPr>
            <a:r>
              <a:rPr lang="en-US" sz="1250" i="1" dirty="0">
                <a:solidFill>
                  <a:schemeClr val="bg2"/>
                </a:solidFill>
              </a:rPr>
              <a:t>“The divergence in home price changes across the U.S. reflects a tale of two housing markets. Declines in the West are due to the tech industry slowdown and a severe lack of affordability after decades of undersupply. The consistent gains in the Southeast and South reflect strong job markets, in-migration patterns and relative affordability due to new home construction.”</a:t>
            </a:r>
          </a:p>
          <a:p>
            <a:pPr>
              <a:lnSpc>
                <a:spcPct val="110000"/>
              </a:lnSpc>
              <a:spcAft>
                <a:spcPts val="1000"/>
              </a:spcAft>
            </a:pPr>
            <a:endParaRPr lang="en-US" sz="1250" i="1" dirty="0">
              <a:solidFill>
                <a:schemeClr val="bg2"/>
              </a:solidFill>
            </a:endParaRPr>
          </a:p>
        </p:txBody>
      </p:sp>
      <p:sp>
        <p:nvSpPr>
          <p:cNvPr id="6" name="Rectangle 5">
            <a:extLst>
              <a:ext uri="{FF2B5EF4-FFF2-40B4-BE49-F238E27FC236}">
                <a16:creationId xmlns:a16="http://schemas.microsoft.com/office/drawing/2014/main" id="{27BECF7A-19C5-1D2F-1A25-836C9BBA74D8}"/>
              </a:ext>
            </a:extLst>
          </p:cNvPr>
          <p:cNvSpPr/>
          <p:nvPr/>
        </p:nvSpPr>
        <p:spPr>
          <a:xfrm>
            <a:off x="0" y="1702056"/>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3 Factors Affecting</a:t>
            </a:r>
            <a:br>
              <a:rPr lang="en-US" sz="3200" dirty="0">
                <a:solidFill>
                  <a:srgbClr val="FFFFFF"/>
                </a:solidFill>
              </a:rPr>
            </a:br>
            <a:r>
              <a:rPr lang="en-US" sz="3200" dirty="0">
                <a:solidFill>
                  <a:srgbClr val="FFFFFF"/>
                </a:solidFill>
              </a:rPr>
              <a:t>Home Affordability Today</a:t>
            </a:r>
          </a:p>
        </p:txBody>
      </p:sp>
    </p:spTree>
    <p:extLst>
      <p:ext uri="{BB962C8B-B14F-4D97-AF65-F5344CB8AC3E}">
        <p14:creationId xmlns:p14="http://schemas.microsoft.com/office/powerpoint/2010/main" val="2097200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9</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541535860"/>
              </p:ext>
            </p:extLst>
          </p:nvPr>
        </p:nvGraphicFramePr>
        <p:xfrm>
          <a:off x="473825" y="841139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It’s important to know that your ability to afford a home comes down to more than just </a:t>
                      </a:r>
                      <a:r>
                        <a:rPr lang="en-US" sz="1350" b="0" i="1" dirty="0">
                          <a:solidFill>
                            <a:schemeClr val="tx1">
                              <a:lumMod val="50000"/>
                              <a:lumOff val="50000"/>
                            </a:schemeClr>
                          </a:solidFill>
                          <a:latin typeface="Georgia" panose="02040502050405020303" pitchFamily="18" charset="0"/>
                        </a:rPr>
                        <a:t>mortgage rates and home prices. If you’re thinking about buying a home, let’s go over your budget and explore affordable options in our area.</a:t>
                      </a:r>
                      <a:endParaRPr lang="en-US" sz="1350" b="0" i="1" dirty="0">
                        <a:solidFill>
                          <a:schemeClr val="bg2"/>
                        </a:solidFill>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6E4C9913-A87C-D669-E146-235F7C63B404}"/>
              </a:ext>
            </a:extLst>
          </p:cNvPr>
          <p:cNvSpPr/>
          <p:nvPr/>
        </p:nvSpPr>
        <p:spPr>
          <a:xfrm>
            <a:off x="368895" y="3096591"/>
            <a:ext cx="7034610" cy="5483874"/>
          </a:xfrm>
          <a:prstGeom prst="rect">
            <a:avLst/>
          </a:prstGeom>
        </p:spPr>
        <p:txBody>
          <a:bodyPr wrap="square" lIns="91440" tIns="45720" rIns="91440" bIns="45720" anchor="t">
            <a:spAutoFit/>
          </a:bodyPr>
          <a:lstStyle/>
          <a:p>
            <a:pPr lvl="0">
              <a:lnSpc>
                <a:spcPct val="112000"/>
              </a:lnSpc>
              <a:spcAft>
                <a:spcPts val="1000"/>
              </a:spcAft>
            </a:pPr>
            <a:r>
              <a:rPr lang="en-US" sz="1500" b="1" dirty="0">
                <a:solidFill>
                  <a:schemeClr val="tx2"/>
                </a:solidFill>
              </a:rPr>
              <a:t>3.  Wages </a:t>
            </a:r>
          </a:p>
          <a:p>
            <a:pPr lvl="0">
              <a:lnSpc>
                <a:spcPct val="112000"/>
              </a:lnSpc>
              <a:spcAft>
                <a:spcPts val="1000"/>
              </a:spcAft>
            </a:pPr>
            <a:r>
              <a:rPr lang="en-US" sz="1250" dirty="0"/>
              <a:t>The most positive factor in affordability right now is rising income. The graph below uses data from the </a:t>
            </a:r>
            <a:r>
              <a:rPr lang="en-US" sz="1250" i="1" dirty="0"/>
              <a:t>Bureau of Labor Statistics </a:t>
            </a:r>
            <a:r>
              <a:rPr lang="en-US" sz="1250" dirty="0"/>
              <a:t>(BLS) to show how wages have grown over time:</a:t>
            </a:r>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endParaRPr lang="en-US" sz="1250" dirty="0"/>
          </a:p>
          <a:p>
            <a:pPr lvl="0">
              <a:lnSpc>
                <a:spcPct val="112000"/>
              </a:lnSpc>
              <a:spcAft>
                <a:spcPts val="1000"/>
              </a:spcAft>
            </a:pPr>
            <a:r>
              <a:rPr lang="en-US" sz="1250" dirty="0"/>
              <a:t>Higher wages improve affordability because they reduce the percentage of your income it takes to pay your mortgage since you don’t have to put as much of your paycheck toward your monthly housing cost.</a:t>
            </a:r>
          </a:p>
          <a:p>
            <a:pPr>
              <a:lnSpc>
                <a:spcPct val="110000"/>
              </a:lnSpc>
              <a:spcAft>
                <a:spcPts val="1000"/>
              </a:spcAft>
            </a:pPr>
            <a:endParaRPr lang="en-US" sz="1500" b="1" dirty="0">
              <a:solidFill>
                <a:schemeClr val="tx2"/>
              </a:solidFill>
            </a:endParaRPr>
          </a:p>
        </p:txBody>
      </p:sp>
      <p:grpSp>
        <p:nvGrpSpPr>
          <p:cNvPr id="21" name="Group 20">
            <a:extLst>
              <a:ext uri="{FF2B5EF4-FFF2-40B4-BE49-F238E27FC236}">
                <a16:creationId xmlns:a16="http://schemas.microsoft.com/office/drawing/2014/main" id="{FB0BDFAD-BFCB-CFF9-6C91-6A6DB121BF76}"/>
              </a:ext>
            </a:extLst>
          </p:cNvPr>
          <p:cNvGrpSpPr/>
          <p:nvPr/>
        </p:nvGrpSpPr>
        <p:grpSpPr>
          <a:xfrm>
            <a:off x="473825" y="4215876"/>
            <a:ext cx="6929680" cy="3035696"/>
            <a:chOff x="473825" y="1719500"/>
            <a:chExt cx="6929680" cy="3035696"/>
          </a:xfrm>
        </p:grpSpPr>
        <p:graphicFrame>
          <p:nvGraphicFramePr>
            <p:cNvPr id="3" name="Chart 2">
              <a:extLst>
                <a:ext uri="{FF2B5EF4-FFF2-40B4-BE49-F238E27FC236}">
                  <a16:creationId xmlns:a16="http://schemas.microsoft.com/office/drawing/2014/main" id="{49384AA7-03A9-8D5B-5A9D-F841264EE8CF}"/>
                </a:ext>
              </a:extLst>
            </p:cNvPr>
            <p:cNvGraphicFramePr/>
            <p:nvPr>
              <p:extLst>
                <p:ext uri="{D42A27DB-BD31-4B8C-83A1-F6EECF244321}">
                  <p14:modId xmlns:p14="http://schemas.microsoft.com/office/powerpoint/2010/main" val="1421747415"/>
                </p:ext>
              </p:extLst>
            </p:nvPr>
          </p:nvGraphicFramePr>
          <p:xfrm>
            <a:off x="473825" y="2372008"/>
            <a:ext cx="6929680" cy="2131015"/>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B1F5C719-6DCD-0433-56E5-4C14CB03819B}"/>
                </a:ext>
              </a:extLst>
            </p:cNvPr>
            <p:cNvGrpSpPr/>
            <p:nvPr/>
          </p:nvGrpSpPr>
          <p:grpSpPr>
            <a:xfrm>
              <a:off x="473825" y="1719500"/>
              <a:ext cx="6858000" cy="3035696"/>
              <a:chOff x="465307" y="6601521"/>
              <a:chExt cx="6858000" cy="3035696"/>
            </a:xfrm>
          </p:grpSpPr>
          <p:grpSp>
            <p:nvGrpSpPr>
              <p:cNvPr id="10" name="Group 9">
                <a:extLst>
                  <a:ext uri="{FF2B5EF4-FFF2-40B4-BE49-F238E27FC236}">
                    <a16:creationId xmlns:a16="http://schemas.microsoft.com/office/drawing/2014/main" id="{233B1E48-825B-4264-FDC7-63E440048670}"/>
                  </a:ext>
                </a:extLst>
              </p:cNvPr>
              <p:cNvGrpSpPr/>
              <p:nvPr/>
            </p:nvGrpSpPr>
            <p:grpSpPr>
              <a:xfrm>
                <a:off x="465307" y="6601521"/>
                <a:ext cx="6841785" cy="2999678"/>
                <a:chOff x="381907" y="1377345"/>
                <a:chExt cx="6841785" cy="1888140"/>
              </a:xfrm>
            </p:grpSpPr>
            <p:sp>
              <p:nvSpPr>
                <p:cNvPr id="12" name="Rectangle 11">
                  <a:extLst>
                    <a:ext uri="{FF2B5EF4-FFF2-40B4-BE49-F238E27FC236}">
                      <a16:creationId xmlns:a16="http://schemas.microsoft.com/office/drawing/2014/main" id="{E0F17720-D475-B49C-D406-964604D66602}"/>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3" name="TextBox 12">
                  <a:extLst>
                    <a:ext uri="{FF2B5EF4-FFF2-40B4-BE49-F238E27FC236}">
                      <a16:creationId xmlns:a16="http://schemas.microsoft.com/office/drawing/2014/main" id="{625B6E1A-0EC7-86B5-EF20-939F4E3DD442}"/>
                    </a:ext>
                  </a:extLst>
                </p:cNvPr>
                <p:cNvSpPr txBox="1"/>
                <p:nvPr/>
              </p:nvSpPr>
              <p:spPr>
                <a:xfrm>
                  <a:off x="534625" y="1438078"/>
                  <a:ext cx="6536347" cy="542441"/>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Average Hourly Earnings of All Employees</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Dollars per Hour, Seasonally Adjusted</a:t>
                  </a:r>
                </a:p>
                <a:p>
                  <a:pPr algn="ctr">
                    <a:spcAft>
                      <a:spcPts val="1000"/>
                    </a:spcAft>
                  </a:pPr>
                  <a:endParaRPr lang="en-US" sz="1600" b="1" dirty="0">
                    <a:solidFill>
                      <a:schemeClr val="bg2"/>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57705D0B-0A96-C820-61D4-CF5F9AD6EAE8}"/>
                  </a:ext>
                </a:extLst>
              </p:cNvPr>
              <p:cNvSpPr txBox="1"/>
              <p:nvPr/>
            </p:nvSpPr>
            <p:spPr>
              <a:xfrm>
                <a:off x="6382024" y="9383301"/>
                <a:ext cx="941283" cy="253916"/>
              </a:xfrm>
              <a:prstGeom prst="rect">
                <a:avLst/>
              </a:prstGeom>
              <a:noFill/>
            </p:spPr>
            <p:txBody>
              <a:bodyPr wrap="none" rtlCol="0">
                <a:spAutoFit/>
              </a:bodyPr>
              <a:lstStyle/>
              <a:p>
                <a:r>
                  <a:rPr lang="en-US" sz="1050" dirty="0">
                    <a:solidFill>
                      <a:schemeClr val="bg2">
                        <a:lumMod val="60000"/>
                        <a:lumOff val="40000"/>
                      </a:schemeClr>
                    </a:solidFill>
                  </a:rPr>
                  <a:t>Source: BLS</a:t>
                </a:r>
              </a:p>
            </p:txBody>
          </p:sp>
        </p:grpSp>
      </p:grpSp>
      <p:pic>
        <p:nvPicPr>
          <p:cNvPr id="23" name="Picture 2">
            <a:extLst>
              <a:ext uri="{FF2B5EF4-FFF2-40B4-BE49-F238E27FC236}">
                <a16:creationId xmlns:a16="http://schemas.microsoft.com/office/drawing/2014/main" id="{74988C32-7BC7-0E06-98C2-D581B161640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1"/>
            <a:ext cx="7772400" cy="284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9292"/>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60300</TotalTime>
  <Words>3647</Words>
  <Application>Microsoft Office PowerPoint</Application>
  <PresentationFormat>Custom</PresentationFormat>
  <Paragraphs>251</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Georgia</vt:lpstr>
      <vt:lpstr>Helvetica</vt:lpstr>
      <vt:lpstr>Open Sans</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1570</cp:revision>
  <dcterms:created xsi:type="dcterms:W3CDTF">2021-07-16T16:38:04Z</dcterms:created>
  <dcterms:modified xsi:type="dcterms:W3CDTF">2023-06-05T19:20:37Z</dcterms:modified>
</cp:coreProperties>
</file>