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261" r:id="rId3"/>
    <p:sldId id="3302" r:id="rId4"/>
    <p:sldId id="3303" r:id="rId5"/>
    <p:sldId id="3322" r:id="rId6"/>
    <p:sldId id="3319" r:id="rId7"/>
    <p:sldId id="3320" r:id="rId8"/>
    <p:sldId id="3294" r:id="rId9"/>
    <p:sldId id="3308" r:id="rId10"/>
    <p:sldId id="3312" r:id="rId11"/>
    <p:sldId id="3313" r:id="rId12"/>
    <p:sldId id="3292" r:id="rId13"/>
    <p:sldId id="3293" r:id="rId14"/>
    <p:sldId id="3318" r:id="rId15"/>
    <p:sldId id="3316" r:id="rId16"/>
    <p:sldId id="3317" r:id="rId17"/>
    <p:sldId id="3310" r:id="rId18"/>
    <p:sldId id="3289" r:id="rId19"/>
    <p:sldId id="3288" r:id="rId20"/>
    <p:sldId id="3321" r:id="rId21"/>
    <p:sldId id="3271" r:id="rId22"/>
    <p:sldId id="3286"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ADB4C4AD-B500-1689-94EC-4EEAEDD3FE00}" name="Jeymy Idrovo" initials="JI" userId="S::jeymy@keepingcurrentmatters.com::567584d3-5eb9-4337-9ebd-e3c56279d744" providerId="AD"/>
  <p188:author id="{FA443FB4-748F-D942-9D0E-EE87C8DDC7EC}" name="Nikki Arpino" initials="NA" userId="WhutqSSPiFnB3YdNPNZ3vvYP7h2tGQzXDooSVebKFXQ=" providerId="None"/>
  <p188:author id="{944F0CB8-A37A-533B-5220-AF166686168D}" name="Alex Rowsey" initials="AR" userId="S::alex.rowsey@keepingcurrentmatters.com::bd2b0ae8-de0d-4e41-9115-deb422f565cd"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2"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3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85"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7" clrIdx="2">
    <p:extLst>
      <p:ext uri="{19B8F6BF-5375-455C-9EA6-DF929625EA0E}">
        <p15:presenceInfo xmlns:p15="http://schemas.microsoft.com/office/powerpoint/2012/main" userId="S::becca@keepingcurrentmatters.com::0f7e16d1-6d0f-49e0-b94a-678b82a6f1a8" providerId="AD"/>
      </p:ext>
    </p:extLst>
  </p:cmAuthor>
  <p:cmAuthor id="4" name="Nikki Arpino" initials="NA [2]" lastIdx="19" clrIdx="3">
    <p:extLst>
      <p:ext uri="{19B8F6BF-5375-455C-9EA6-DF929625EA0E}">
        <p15:presenceInfo xmlns:p15="http://schemas.microsoft.com/office/powerpoint/2012/main" userId="WhutqSSPiFnB3YdNPNZ3vvYP7h2tGQzXDooSVebKFXQ=" providerId="None"/>
      </p:ext>
    </p:extLst>
  </p:cmAuthor>
  <p:cmAuthor id="5" name="Jeymy Idrovo" initials="JI" lastIdx="86" clrIdx="4">
    <p:extLst>
      <p:ext uri="{19B8F6BF-5375-455C-9EA6-DF929625EA0E}">
        <p15:presenceInfo xmlns:p15="http://schemas.microsoft.com/office/powerpoint/2012/main" userId="Jeymy Idrovo" providerId="None"/>
      </p:ext>
    </p:extLst>
  </p:cmAuthor>
  <p:cmAuthor id="6" name="Kate Rezabek" initials="KR" lastIdx="78" clrIdx="5">
    <p:extLst>
      <p:ext uri="{19B8F6BF-5375-455C-9EA6-DF929625EA0E}">
        <p15:presenceInfo xmlns:p15="http://schemas.microsoft.com/office/powerpoint/2012/main" userId="S::kate@keepingcurrentmatters.com::c82c6c9b-0862-4e9b-b07e-8ec0e0a44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FF"/>
    <a:srgbClr val="3CB0F0"/>
    <a:srgbClr val="6C7E90"/>
    <a:srgbClr val="C9F0FF"/>
    <a:srgbClr val="F2F2F2"/>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47" autoAdjust="0"/>
    <p:restoredTop sz="91156" autoAdjust="0"/>
  </p:normalViewPr>
  <p:slideViewPr>
    <p:cSldViewPr snapToGrid="0" snapToObjects="1">
      <p:cViewPr varScale="1">
        <p:scale>
          <a:sx n="69" d="100"/>
          <a:sy n="69" d="100"/>
        </p:scale>
        <p:origin x="3462" y="8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100267071879173E-2"/>
          <c:y val="2.8658812697734525E-2"/>
          <c:w val="0.92552827278169181"/>
          <c:h val="0.90378707029420335"/>
        </c:manualLayout>
      </c:layout>
      <c:areaChart>
        <c:grouping val="standard"/>
        <c:varyColors val="0"/>
        <c:ser>
          <c:idx val="0"/>
          <c:order val="0"/>
          <c:tx>
            <c:strRef>
              <c:f>Sheet1!$B$1</c:f>
              <c:strCache>
                <c:ptCount val="1"/>
                <c:pt idx="0">
                  <c:v>Series 1</c:v>
                </c:pt>
              </c:strCache>
            </c:strRef>
          </c:tx>
          <c:spPr>
            <a:solidFill>
              <a:schemeClr val="accent1"/>
            </a:solidFill>
            <a:ln>
              <a:noFill/>
            </a:ln>
            <a:effectLst/>
          </c:spPr>
          <c:cat>
            <c:strRef>
              <c:f>Sheet1!$A$2:$A$62</c:f>
              <c:strCache>
                <c:ptCount val="61"/>
                <c:pt idx="0">
                  <c:v>January 2018</c:v>
                </c:pt>
                <c:pt idx="12">
                  <c:v>January 2019</c:v>
                </c:pt>
                <c:pt idx="24">
                  <c:v>January 2020</c:v>
                </c:pt>
                <c:pt idx="36">
                  <c:v>January 2021</c:v>
                </c:pt>
                <c:pt idx="48">
                  <c:v>January 2022</c:v>
                </c:pt>
                <c:pt idx="60">
                  <c:v>January 2023</c:v>
                </c:pt>
              </c:strCache>
            </c:strRef>
          </c:cat>
          <c:val>
            <c:numRef>
              <c:f>Sheet1!$B$2:$B$62</c:f>
              <c:numCache>
                <c:formatCode>0.0</c:formatCode>
                <c:ptCount val="61"/>
                <c:pt idx="0">
                  <c:v>3.4</c:v>
                </c:pt>
                <c:pt idx="1">
                  <c:v>3.4</c:v>
                </c:pt>
                <c:pt idx="2">
                  <c:v>3.6</c:v>
                </c:pt>
                <c:pt idx="3">
                  <c:v>4</c:v>
                </c:pt>
                <c:pt idx="4">
                  <c:v>4.0999999999999996</c:v>
                </c:pt>
                <c:pt idx="5">
                  <c:v>4.3</c:v>
                </c:pt>
                <c:pt idx="6">
                  <c:v>4.3</c:v>
                </c:pt>
                <c:pt idx="7">
                  <c:v>4.3</c:v>
                </c:pt>
                <c:pt idx="8">
                  <c:v>4.4000000000000004</c:v>
                </c:pt>
                <c:pt idx="9">
                  <c:v>4.3</c:v>
                </c:pt>
                <c:pt idx="10">
                  <c:v>4</c:v>
                </c:pt>
                <c:pt idx="11">
                  <c:v>3.6</c:v>
                </c:pt>
                <c:pt idx="12">
                  <c:v>3.8</c:v>
                </c:pt>
                <c:pt idx="13">
                  <c:v>3.6</c:v>
                </c:pt>
                <c:pt idx="14">
                  <c:v>3.8</c:v>
                </c:pt>
                <c:pt idx="15">
                  <c:v>4.2</c:v>
                </c:pt>
                <c:pt idx="16">
                  <c:v>4.3</c:v>
                </c:pt>
                <c:pt idx="17">
                  <c:v>4.3</c:v>
                </c:pt>
                <c:pt idx="18">
                  <c:v>4.2</c:v>
                </c:pt>
                <c:pt idx="19">
                  <c:v>4</c:v>
                </c:pt>
                <c:pt idx="20">
                  <c:v>4</c:v>
                </c:pt>
                <c:pt idx="21">
                  <c:v>3.9</c:v>
                </c:pt>
                <c:pt idx="22">
                  <c:v>3.7</c:v>
                </c:pt>
                <c:pt idx="23">
                  <c:v>3</c:v>
                </c:pt>
                <c:pt idx="24">
                  <c:v>3.1</c:v>
                </c:pt>
                <c:pt idx="25">
                  <c:v>3.1</c:v>
                </c:pt>
                <c:pt idx="26">
                  <c:v>3.3</c:v>
                </c:pt>
                <c:pt idx="27">
                  <c:v>4</c:v>
                </c:pt>
                <c:pt idx="28">
                  <c:v>4.5999999999999996</c:v>
                </c:pt>
                <c:pt idx="29">
                  <c:v>3.9</c:v>
                </c:pt>
                <c:pt idx="30">
                  <c:v>3.1</c:v>
                </c:pt>
                <c:pt idx="31">
                  <c:v>3</c:v>
                </c:pt>
                <c:pt idx="32">
                  <c:v>2.7</c:v>
                </c:pt>
                <c:pt idx="33">
                  <c:v>2.5</c:v>
                </c:pt>
                <c:pt idx="34">
                  <c:v>2.2999999999999998</c:v>
                </c:pt>
                <c:pt idx="35">
                  <c:v>1.9</c:v>
                </c:pt>
                <c:pt idx="36">
                  <c:v>1.9</c:v>
                </c:pt>
                <c:pt idx="37">
                  <c:v>2</c:v>
                </c:pt>
                <c:pt idx="38">
                  <c:v>2.1</c:v>
                </c:pt>
                <c:pt idx="39">
                  <c:v>2.2999999999999998</c:v>
                </c:pt>
                <c:pt idx="40">
                  <c:v>2.5</c:v>
                </c:pt>
                <c:pt idx="41">
                  <c:v>2.5</c:v>
                </c:pt>
                <c:pt idx="42">
                  <c:v>2.6</c:v>
                </c:pt>
                <c:pt idx="43">
                  <c:v>2.6</c:v>
                </c:pt>
                <c:pt idx="44">
                  <c:v>2.4</c:v>
                </c:pt>
                <c:pt idx="45">
                  <c:v>2.4</c:v>
                </c:pt>
                <c:pt idx="46">
                  <c:v>2.1</c:v>
                </c:pt>
                <c:pt idx="47">
                  <c:v>1.7</c:v>
                </c:pt>
                <c:pt idx="48">
                  <c:v>1.6</c:v>
                </c:pt>
                <c:pt idx="49">
                  <c:v>1.7</c:v>
                </c:pt>
                <c:pt idx="50">
                  <c:v>2</c:v>
                </c:pt>
                <c:pt idx="51">
                  <c:v>2.2000000000000002</c:v>
                </c:pt>
                <c:pt idx="52">
                  <c:v>2.6</c:v>
                </c:pt>
                <c:pt idx="53">
                  <c:v>2.9</c:v>
                </c:pt>
                <c:pt idx="54">
                  <c:v>3.2</c:v>
                </c:pt>
                <c:pt idx="55">
                  <c:v>3.2</c:v>
                </c:pt>
                <c:pt idx="56">
                  <c:v>3.2</c:v>
                </c:pt>
                <c:pt idx="57">
                  <c:v>3.3</c:v>
                </c:pt>
                <c:pt idx="58">
                  <c:v>3.3</c:v>
                </c:pt>
                <c:pt idx="59">
                  <c:v>2.9</c:v>
                </c:pt>
                <c:pt idx="60">
                  <c:v>2.9</c:v>
                </c:pt>
              </c:numCache>
            </c:numRef>
          </c:val>
          <c:extLst>
            <c:ext xmlns:c16="http://schemas.microsoft.com/office/drawing/2014/chart" uri="{C3380CC4-5D6E-409C-BE32-E72D297353CC}">
              <c16:uniqueId val="{00000000-B0D8-4F29-8F9D-065F822A6C5A}"/>
            </c:ext>
          </c:extLst>
        </c:ser>
        <c:dLbls>
          <c:showLegendKey val="0"/>
          <c:showVal val="0"/>
          <c:showCatName val="0"/>
          <c:showSerName val="0"/>
          <c:showPercent val="0"/>
          <c:showBubbleSize val="0"/>
        </c:dLbls>
        <c:axId val="1228829632"/>
        <c:axId val="1228832560"/>
      </c:areaChart>
      <c:catAx>
        <c:axId val="122882963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228832560"/>
        <c:crosses val="autoZero"/>
        <c:auto val="1"/>
        <c:lblAlgn val="ctr"/>
        <c:lblOffset val="100"/>
        <c:noMultiLvlLbl val="0"/>
      </c:catAx>
      <c:valAx>
        <c:axId val="1228832560"/>
        <c:scaling>
          <c:orientation val="minMax"/>
          <c:max val="5"/>
          <c:min val="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28829632"/>
        <c:crosses val="autoZero"/>
        <c:crossBetween val="midCat"/>
        <c:majorUnit val="1"/>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42843593063465E-2"/>
          <c:y val="3.0836055910503514E-2"/>
          <c:w val="0.96879708255493013"/>
          <c:h val="0.94624512762055002"/>
        </c:manualLayout>
      </c:layout>
      <c:barChart>
        <c:barDir val="col"/>
        <c:grouping val="clustered"/>
        <c:varyColors val="0"/>
        <c:ser>
          <c:idx val="0"/>
          <c:order val="0"/>
          <c:tx>
            <c:strRef>
              <c:f>Sheet1!$B$1</c:f>
              <c:strCache>
                <c:ptCount val="1"/>
                <c:pt idx="0">
                  <c:v>Price Forecast</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E2A9-4894-A6CF-514EAA5F895C}"/>
              </c:ext>
            </c:extLst>
          </c:dPt>
          <c:dPt>
            <c:idx val="1"/>
            <c:invertIfNegative val="0"/>
            <c:bubble3D val="0"/>
            <c:spPr>
              <a:solidFill>
                <a:schemeClr val="tx2"/>
              </a:solidFill>
              <a:ln>
                <a:noFill/>
              </a:ln>
              <a:effectLst/>
            </c:spPr>
            <c:extLst>
              <c:ext xmlns:c16="http://schemas.microsoft.com/office/drawing/2014/chart" uri="{C3380CC4-5D6E-409C-BE32-E72D297353CC}">
                <c16:uniqueId val="{00000003-E2A9-4894-A6CF-514EAA5F895C}"/>
              </c:ext>
            </c:extLst>
          </c:dPt>
          <c:dPt>
            <c:idx val="2"/>
            <c:invertIfNegative val="0"/>
            <c:bubble3D val="0"/>
            <c:spPr>
              <a:solidFill>
                <a:srgbClr val="FF0000"/>
              </a:solidFill>
              <a:ln>
                <a:noFill/>
              </a:ln>
              <a:effectLst/>
            </c:spPr>
            <c:extLst>
              <c:ext xmlns:c16="http://schemas.microsoft.com/office/drawing/2014/chart" uri="{C3380CC4-5D6E-409C-BE32-E72D297353CC}">
                <c16:uniqueId val="{00000005-E2A9-4894-A6CF-514EAA5F895C}"/>
              </c:ext>
            </c:extLst>
          </c:dPt>
          <c:dPt>
            <c:idx val="3"/>
            <c:invertIfNegative val="0"/>
            <c:bubble3D val="0"/>
            <c:spPr>
              <a:solidFill>
                <a:srgbClr val="FF0000"/>
              </a:solidFill>
              <a:ln>
                <a:noFill/>
              </a:ln>
              <a:effectLst/>
            </c:spPr>
            <c:extLst>
              <c:ext xmlns:c16="http://schemas.microsoft.com/office/drawing/2014/chart" uri="{C3380CC4-5D6E-409C-BE32-E72D297353CC}">
                <c16:uniqueId val="{00000007-E2A9-4894-A6CF-514EAA5F895C}"/>
              </c:ext>
            </c:extLst>
          </c:dPt>
          <c:dPt>
            <c:idx val="4"/>
            <c:invertIfNegative val="0"/>
            <c:bubble3D val="0"/>
            <c:spPr>
              <a:solidFill>
                <a:srgbClr val="FF0000"/>
              </a:solidFill>
              <a:ln>
                <a:noFill/>
              </a:ln>
              <a:effectLst/>
            </c:spPr>
            <c:extLst>
              <c:ext xmlns:c16="http://schemas.microsoft.com/office/drawing/2014/chart" uri="{C3380CC4-5D6E-409C-BE32-E72D297353CC}">
                <c16:uniqueId val="{00000009-E2A9-4894-A6CF-514EAA5F895C}"/>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E2A9-4894-A6CF-514EAA5F895C}"/>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E2A9-4894-A6CF-514EAA5F895C}"/>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2A9-4894-A6CF-514EAA5F895C}"/>
                </c:ext>
              </c:extLst>
            </c:dLbl>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2A9-4894-A6CF-514EAA5F895C}"/>
                </c:ext>
              </c:extLst>
            </c:dLbl>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2A9-4894-A6CF-514EAA5F895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1">
                  <c:v>realtor.com</c:v>
                </c:pt>
              </c:strCache>
            </c:strRef>
          </c:cat>
          <c:val>
            <c:numRef>
              <c:f>Sheet1!$B$2:$B$6</c:f>
              <c:numCache>
                <c:formatCode>0.0%</c:formatCode>
                <c:ptCount val="5"/>
                <c:pt idx="0">
                  <c:v>-2.5000000000000005E-3</c:v>
                </c:pt>
                <c:pt idx="1">
                  <c:v>5.3999999999999999E-2</c:v>
                </c:pt>
                <c:pt idx="2">
                  <c:v>-6.0000000000000001E-3</c:v>
                </c:pt>
                <c:pt idx="3">
                  <c:v>-1.6E-2</c:v>
                </c:pt>
                <c:pt idx="4">
                  <c:v>-4.2000000000000003E-2</c:v>
                </c:pt>
              </c:numCache>
            </c:numRef>
          </c:val>
          <c:extLst>
            <c:ext xmlns:c16="http://schemas.microsoft.com/office/drawing/2014/chart" uri="{C3380CC4-5D6E-409C-BE32-E72D297353CC}">
              <c16:uniqueId val="{0000000E-E2A9-4894-A6CF-514EAA5F895C}"/>
            </c:ext>
          </c:extLst>
        </c:ser>
        <c:dLbls>
          <c:dLblPos val="inEnd"/>
          <c:showLegendKey val="0"/>
          <c:showVal val="1"/>
          <c:showCatName val="0"/>
          <c:showSerName val="0"/>
          <c:showPercent val="0"/>
          <c:showBubbleSize val="0"/>
        </c:dLbls>
        <c:gapWidth val="20"/>
        <c:axId val="868909296"/>
        <c:axId val="868958224"/>
      </c:barChart>
      <c:catAx>
        <c:axId val="86890929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68958224"/>
        <c:crosses val="autoZero"/>
        <c:auto val="1"/>
        <c:lblAlgn val="ctr"/>
        <c:lblOffset val="100"/>
        <c:noMultiLvlLbl val="0"/>
      </c:catAx>
      <c:valAx>
        <c:axId val="868958224"/>
        <c:scaling>
          <c:orientation val="minMax"/>
        </c:scaling>
        <c:delete val="1"/>
        <c:axPos val="l"/>
        <c:numFmt formatCode="0.0%" sourceLinked="1"/>
        <c:majorTickMark val="out"/>
        <c:minorTickMark val="none"/>
        <c:tickLblPos val="nextTo"/>
        <c:crossAx val="868909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8211381635306E-2"/>
          <c:y val="0.11435993547162651"/>
          <c:w val="0.96719560892410184"/>
          <c:h val="0.72695400496752949"/>
        </c:manualLayout>
      </c:layout>
      <c:barChart>
        <c:barDir val="col"/>
        <c:grouping val="clustered"/>
        <c:varyColors val="0"/>
        <c:ser>
          <c:idx val="0"/>
          <c:order val="0"/>
          <c:tx>
            <c:strRef>
              <c:f>Sheet1!$B$1</c:f>
              <c:strCache>
                <c:ptCount val="1"/>
                <c:pt idx="0">
                  <c:v>Active Listings</c:v>
                </c:pt>
              </c:strCache>
            </c:strRef>
          </c:tx>
          <c:spPr>
            <a:solidFill>
              <a:schemeClr val="accent1"/>
            </a:solidFill>
            <a:ln>
              <a:noFill/>
            </a:ln>
            <a:effectLst/>
          </c:spPr>
          <c:invertIfNegative val="0"/>
          <c:dLbls>
            <c:dLbl>
              <c:idx val="1"/>
              <c:tx>
                <c:rich>
                  <a:bodyPr/>
                  <a:lstStyle/>
                  <a:p>
                    <a:fld id="{D7163ED1-1498-7B40-81F3-81B418570484}"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5C9-9F48-8DB8-D9990B4A153C}"/>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_(* #,##0_);_(* \(#,##0\);_(* "-"??_);_(@_)</c:formatCode>
                <c:ptCount val="6"/>
                <c:pt idx="0">
                  <c:v>1042660</c:v>
                </c:pt>
                <c:pt idx="1">
                  <c:v>1109507</c:v>
                </c:pt>
                <c:pt idx="2">
                  <c:v>953045</c:v>
                </c:pt>
                <c:pt idx="3">
                  <c:v>532603</c:v>
                </c:pt>
                <c:pt idx="4">
                  <c:v>378189</c:v>
                </c:pt>
                <c:pt idx="5">
                  <c:v>625875</c:v>
                </c:pt>
              </c:numCache>
            </c:numRef>
          </c:val>
          <c:extLst>
            <c:ext xmlns:c16="http://schemas.microsoft.com/office/drawing/2014/chart" uri="{C3380CC4-5D6E-409C-BE32-E72D297353CC}">
              <c16:uniqueId val="{00000000-1753-444B-8654-92FF056FD732}"/>
            </c:ext>
          </c:extLst>
        </c:ser>
        <c:dLbls>
          <c:showLegendKey val="0"/>
          <c:showVal val="0"/>
          <c:showCatName val="0"/>
          <c:showSerName val="0"/>
          <c:showPercent val="0"/>
          <c:showBubbleSize val="0"/>
        </c:dLbls>
        <c:gapWidth val="50"/>
        <c:overlap val="-27"/>
        <c:axId val="547401391"/>
        <c:axId val="547401807"/>
      </c:barChart>
      <c:catAx>
        <c:axId val="547401391"/>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7401807"/>
        <c:crosses val="autoZero"/>
        <c:auto val="1"/>
        <c:lblAlgn val="ctr"/>
        <c:lblOffset val="100"/>
        <c:noMultiLvlLbl val="0"/>
      </c:catAx>
      <c:valAx>
        <c:axId val="547401807"/>
        <c:scaling>
          <c:orientation val="minMax"/>
        </c:scaling>
        <c:delete val="1"/>
        <c:axPos val="l"/>
        <c:numFmt formatCode="_(* #,##0_);_(* \(#,##0\);_(* &quot;-&quot;??_);_(@_)" sourceLinked="1"/>
        <c:majorTickMark val="none"/>
        <c:minorTickMark val="none"/>
        <c:tickLblPos val="nextTo"/>
        <c:crossAx val="547401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3/6/2023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realtor.com/news/trends/a-tale-of-2-housing-markets-why-some-homes-still-cause-heated-bidding-wars-while-others-sit-unsol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87991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https://blog.firstam.com/economics/why-housing-market-potential-increased-for-the-second-straight-month</a:t>
            </a:r>
          </a:p>
          <a:p>
            <a:r>
              <a:rPr lang="en-US" dirty="0"/>
              <a:t>https://www.realtrends.com/articles/15-predictions-to-help-you-plan-your-real-estate-business</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926505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https://www.nar.realtor/research-and-statistics/research-reports/highlights-from-the-profile-of-home-buyers-and-sellers</a:t>
            </a: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2403153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https://www.corelogic.com/intelligence/homeowner-equity-insights-q3-2022/</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1675218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https://www.fhfa.gov/DataTools/Tools/Pages/House-Price-Index-(HPI).aspx</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313450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https://blog.firstam.com/economics/house-prices-decline-but-equity-buffers-remain-robust</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4021966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https://www.realtor.com/advice/sell/home-selling-rules-youve-heard-lately-that-you-might-want-to-break/</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94331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https://www.bankrate.com/real-estate/housing-trends/</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2018668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3"/>
              </a:rPr>
              <a:t>https://www.realtor.com/news/trends/a-tale-of-2-housing-markets-why-some-homes-still-cause-heated-bidding-wars-while-others-sit-unsold/</a:t>
            </a:r>
            <a:r>
              <a:rPr lang="fr-F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2601956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rPr>
              <a:t>https://www.nar.realtor/newsroom/nar-finds-share-of-first-time-home-buyers-smaller-older-than-ever-before</a:t>
            </a:r>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2182957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https://www.investopedia.com/articles/personal-finance/071514/8-reasons-not-sell-your-home-without-agent.asp#toc-4-agents-access-large-networks</a:t>
            </a:r>
            <a:endParaRPr lang="en-US" sz="12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https://www.nar.realtor/magazine/tools/client-education/handouts-for-sellers/8-reasons-to-work-with-a-realtor</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1436646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2909410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https://www.realtor.com/sell/seller-guides/how-to-prepare-your-home-for-sale</a:t>
            </a: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1503260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2646418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91957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https://myhome.freddiemac.com/selling/negotiating-offers</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https://www.nar.realtor/topics/existing-home-sales</a:t>
            </a:r>
          </a:p>
          <a:p>
            <a:r>
              <a:rPr lang="en-US" dirty="0"/>
              <a:t>https://cdn.nar.realtor/sites/default/files/documents/ehs-01-2023-overview-2023-02-21.pdf</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5742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https://blog.firstam.com/economics/why-the-housing-market-may-begin-to-stabilize-in-2023</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2795163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a:t>
            </a:r>
            <a:r>
              <a:rPr lang="en-US" sz="1800" dirty="0" err="1">
                <a:effectLst/>
                <a:latin typeface="Segoe UI" panose="020B0502040204020203" pitchFamily="34" charset="0"/>
              </a:rPr>
              <a:t>www.realtor.com</a:t>
            </a:r>
            <a:r>
              <a:rPr lang="en-US" sz="1800">
                <a:effectLst/>
                <a:latin typeface="Segoe UI" panose="020B0502040204020203" pitchFamily="34" charset="0"/>
              </a:rPr>
              <a:t>/research/2023-national-housing-forecast/</a:t>
            </a:r>
            <a:endParaRPr lang="en-US" sz="18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48898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https://www.bankrate.com/mortgages/mortgage-rate-forecast/#forecast</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688909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dirty="0"/>
              <a:t>https://news.move.com/2022-11-30-Realtor-com-R-Housing-Forecast-Homebuying-Costs-Arent-Coming-Down-in-2023</a:t>
            </a:r>
          </a:p>
          <a:p>
            <a:r>
              <a:rPr lang="es-ES" sz="1800" dirty="0"/>
              <a:t>https://www.mba.org/docs/default-source/research-and-forecasts/forecasts/2023/mortgage-finance-forecast-feb-2023.pdf?sfvrsn=ca85e6b4_1</a:t>
            </a:r>
          </a:p>
          <a:p>
            <a:r>
              <a:rPr lang="es-ES" sz="1800" dirty="0"/>
              <a:t>https://cdn.nar.realtor//sites/default/files/documents/forecast-q1-2023-us-economic-outlook-02-27-2023.pdf</a:t>
            </a:r>
          </a:p>
          <a:p>
            <a:r>
              <a:rPr lang="es-ES" sz="1800" dirty="0"/>
              <a:t>https://www.fanniemae.com/media/46346/display</a:t>
            </a:r>
            <a:endParaRPr lang="en-US" sz="1800" dirty="0"/>
          </a:p>
          <a:p>
            <a:endParaRPr lang="en-US" sz="1800" dirty="0"/>
          </a:p>
          <a:p>
            <a:r>
              <a:rPr lang="en-US" sz="1800" dirty="0"/>
              <a:t>https://www.nar.realtor/magazine/real-estate-news/2023-real-estate-forecast-market-to-regain-normalcy#:~:text=Housing%20inventory%20is%20expected%20to,appreciation%20will%20slow%2C%20he%20added. </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2954668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https://www.realtor.com/research/january-2023-data/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https://www.realtor.com/research/data/</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179248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https://www.nytimes.com/2023/02/02/business/mortgage-rates-housing-market.html</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334312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ink flowers in front of a house&#10;&#10;Description automatically generated with medium confidence">
            <a:extLst>
              <a:ext uri="{FF2B5EF4-FFF2-40B4-BE49-F238E27FC236}">
                <a16:creationId xmlns:a16="http://schemas.microsoft.com/office/drawing/2014/main" id="{6ED034C3-ED43-1F5A-5746-20C845E954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41702" y="442992"/>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956129"/>
            <a:ext cx="4823542" cy="628375"/>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3950" b="1" kern="0" dirty="0">
                <a:solidFill>
                  <a:srgbClr val="00B0F0"/>
                </a:solidFill>
                <a:ea typeface="Helvetica Neue" panose="02000503000000020004" pitchFamily="2" charset="0"/>
              </a:rPr>
              <a:t>Selling Your House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SPRING 2023</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2" name="Picture 1">
            <a:extLst>
              <a:ext uri="{FF2B5EF4-FFF2-40B4-BE49-F238E27FC236}">
                <a16:creationId xmlns:a16="http://schemas.microsoft.com/office/drawing/2014/main" id="{79DEF7EC-68D1-F12C-650E-6290ADA9D2F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805682AB-E137-FFC9-6603-5B24A405F96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2889"/>
            <a:ext cx="7772400" cy="48474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F4D003-23B3-2245-A0FC-3101599455D8}"/>
              </a:ext>
            </a:extLst>
          </p:cNvPr>
          <p:cNvSpPr txBox="1"/>
          <p:nvPr/>
        </p:nvSpPr>
        <p:spPr>
          <a:xfrm>
            <a:off x="1142999" y="5841975"/>
            <a:ext cx="6192671" cy="2405158"/>
          </a:xfrm>
          <a:prstGeom prst="rect">
            <a:avLst/>
          </a:prstGeom>
          <a:noFill/>
        </p:spPr>
        <p:txBody>
          <a:bodyPr wrap="square" lIns="0" tIns="320040" rIns="0" bIns="0" numCol="1" spcCol="457200" rtlCol="0" anchor="t">
            <a:noAutofit/>
          </a:bodyPr>
          <a:lstStyle/>
          <a:p>
            <a:pPr algn="l" fontAlgn="base">
              <a:lnSpc>
                <a:spcPct val="113000"/>
              </a:lnSpc>
              <a:spcAft>
                <a:spcPts val="1000"/>
              </a:spcAft>
            </a:pPr>
            <a:r>
              <a:rPr lang="en-US" sz="1250" b="0" i="0" dirty="0">
                <a:effectLst/>
              </a:rPr>
              <a:t>Many of today’s homeowners bought or refinanced their homes during the pandemic when mortgage rates were at history-making lows. Since rates doubled in 2022, some of those homeowners put their plans to move on hold, not wanting to lose the low mortgage rate they have on their current house. And while today’s rates have started coming down from last year’s peak, they’re still higher than they were a couple of </a:t>
            </a:r>
            <a:br>
              <a:rPr lang="en-US" sz="1250" b="0" i="0" dirty="0">
                <a:effectLst/>
              </a:rPr>
            </a:br>
            <a:r>
              <a:rPr lang="en-US" sz="1250" b="0" i="0" dirty="0">
                <a:effectLst/>
              </a:rPr>
              <a:t>years ago.</a:t>
            </a:r>
          </a:p>
          <a:p>
            <a:pPr algn="l" fontAlgn="base">
              <a:lnSpc>
                <a:spcPct val="113000"/>
              </a:lnSpc>
              <a:spcAft>
                <a:spcPts val="1000"/>
              </a:spcAft>
            </a:pPr>
            <a:r>
              <a:rPr lang="en-US" sz="1250" b="0" i="0" dirty="0">
                <a:effectLst/>
              </a:rPr>
              <a:t>Today, </a:t>
            </a:r>
            <a:r>
              <a:rPr lang="en-US" sz="1250" b="0" i="0" strike="noStrike" dirty="0">
                <a:effectLst/>
              </a:rPr>
              <a:t>93%</a:t>
            </a:r>
            <a:r>
              <a:rPr lang="en-US" sz="1250" b="0" i="0" dirty="0">
                <a:effectLst/>
              </a:rPr>
              <a:t> of outstanding mortgages have a rate at or below 6%. That means a strong majority of homeowners with mortgages have a rate below what they’d get if they moved right now. But if you’re a homeowner in that position, remember that mortgage rates aren’t the only thing to consider when making a move. Your mortgage rate is important, but there are plenty of reasons you may still need or want to move. </a:t>
            </a:r>
            <a:r>
              <a:rPr lang="en-US" sz="1250" b="0" i="1" dirty="0" err="1">
                <a:effectLst/>
              </a:rPr>
              <a:t>RealTrends</a:t>
            </a:r>
            <a:r>
              <a:rPr lang="en-US" sz="1250" b="0" dirty="0">
                <a:effectLst/>
              </a:rPr>
              <a:t> explains:</a:t>
            </a:r>
            <a:endParaRPr lang="en-US" sz="1250" dirty="0"/>
          </a:p>
          <a:p>
            <a:pPr marL="461963" algn="l" fontAlgn="base">
              <a:lnSpc>
                <a:spcPct val="113000"/>
              </a:lnSpc>
              <a:spcAft>
                <a:spcPts val="1000"/>
              </a:spcAft>
            </a:pPr>
            <a:r>
              <a:rPr lang="en-US" sz="1250" i="1" dirty="0">
                <a:solidFill>
                  <a:schemeClr val="bg2"/>
                </a:solidFill>
                <a:cs typeface="Arial"/>
              </a:rPr>
              <a:t>“The most common sellers will be: Homeowners downsizing . . . people moving to get more space, families looking for better schools…etc.”</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43991" y="9417571"/>
            <a:ext cx="884419" cy="685801"/>
          </a:xfrm>
        </p:spPr>
        <p:txBody>
          <a:bodyPr/>
          <a:lstStyle/>
          <a:p>
            <a:fld id="{D9C681BF-E0B0-FE40-97D6-3440D5EE15D9}" type="slidenum">
              <a:rPr lang="en-US" smtClean="0"/>
              <a:pPr/>
              <a:t>10</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74174" y="4791707"/>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You have a lot to consider when thinking about moving. While mortgage rates and wealth building are important, there are plenty of non-financial reasons to factor in too.</a:t>
            </a:r>
            <a:endParaRPr lang="en-US" sz="1500" i="1" dirty="0">
              <a:solidFill>
                <a:schemeClr val="bg2"/>
              </a:solidFill>
              <a:latin typeface="Georgia" panose="02040502050405020303" pitchFamily="18" charset="0"/>
            </a:endParaRP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0" name="Rectangle 9">
            <a:extLst>
              <a:ext uri="{FF2B5EF4-FFF2-40B4-BE49-F238E27FC236}">
                <a16:creationId xmlns:a16="http://schemas.microsoft.com/office/drawing/2014/main" id="{2786AC61-04B3-D240-85BD-DEB33C269F21}"/>
              </a:ext>
            </a:extLst>
          </p:cNvPr>
          <p:cNvSpPr/>
          <p:nvPr/>
        </p:nvSpPr>
        <p:spPr>
          <a:xfrm>
            <a:off x="3765013" y="5083642"/>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4" name="Rectangle 3">
            <a:extLst>
              <a:ext uri="{FF2B5EF4-FFF2-40B4-BE49-F238E27FC236}">
                <a16:creationId xmlns:a16="http://schemas.microsoft.com/office/drawing/2014/main" id="{48208ABD-BF16-6867-7783-DB819DFD4547}"/>
              </a:ext>
            </a:extLst>
          </p:cNvPr>
          <p:cNvSpPr/>
          <p:nvPr/>
        </p:nvSpPr>
        <p:spPr>
          <a:xfrm>
            <a:off x="0" y="3397984"/>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Top Reasons Homeowners</a:t>
            </a:r>
            <a:br>
              <a:rPr lang="en-US" sz="3200" dirty="0">
                <a:solidFill>
                  <a:srgbClr val="FFFFFF"/>
                </a:solidFill>
              </a:rPr>
            </a:br>
            <a:r>
              <a:rPr lang="en-US" sz="3200" dirty="0">
                <a:solidFill>
                  <a:srgbClr val="FFFFFF"/>
                </a:solidFill>
              </a:rPr>
              <a:t>Are Selling</a:t>
            </a:r>
          </a:p>
        </p:txBody>
      </p:sp>
    </p:spTree>
    <p:extLst>
      <p:ext uri="{BB962C8B-B14F-4D97-AF65-F5344CB8AC3E}">
        <p14:creationId xmlns:p14="http://schemas.microsoft.com/office/powerpoint/2010/main" val="3198469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2102726421"/>
              </p:ext>
            </p:extLst>
          </p:nvPr>
        </p:nvGraphicFramePr>
        <p:xfrm>
          <a:off x="461333" y="8426453"/>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When deciding whether or not to move, you have a lot to consider. There are plenty of non-financial reasons to factor in. Let’s connect so I can help you weigh the benefits of selling your house.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067C9197-B1FB-5D48-9660-7CF8B577BE63}"/>
              </a:ext>
            </a:extLst>
          </p:cNvPr>
          <p:cNvSpPr/>
          <p:nvPr/>
        </p:nvSpPr>
        <p:spPr>
          <a:xfrm>
            <a:off x="1064620" y="4935346"/>
            <a:ext cx="6380049" cy="2287229"/>
          </a:xfrm>
          <a:prstGeom prst="rect">
            <a:avLst/>
          </a:prstGeom>
        </p:spPr>
        <p:txBody>
          <a:bodyPr wrap="square" lIns="91440" tIns="45720" rIns="91440" bIns="45720" anchor="t">
            <a:spAutoFit/>
          </a:bodyPr>
          <a:lstStyle/>
          <a:p>
            <a:pPr algn="l" fontAlgn="base">
              <a:lnSpc>
                <a:spcPct val="113000"/>
              </a:lnSpc>
              <a:spcAft>
                <a:spcPts val="1000"/>
              </a:spcAft>
            </a:pPr>
            <a:r>
              <a:rPr lang="en-US" sz="1250" b="0" i="0" dirty="0">
                <a:effectLst/>
              </a:rPr>
              <a:t>As the visual shows, the most commonly cited reasons for selling were the desire to move closer to loved ones, followed by moving due to retirement</a:t>
            </a:r>
            <a:r>
              <a:rPr lang="en-US" sz="1250" dirty="0"/>
              <a:t>. </a:t>
            </a:r>
            <a:r>
              <a:rPr lang="en-US" sz="1250" b="0" i="0" dirty="0">
                <a:effectLst/>
              </a:rPr>
              <a:t>Additionally, the need for more space factored in, as did a change in household structure.</a:t>
            </a:r>
          </a:p>
          <a:p>
            <a:pPr algn="l" fontAlgn="base">
              <a:lnSpc>
                <a:spcPct val="113000"/>
              </a:lnSpc>
              <a:spcAft>
                <a:spcPts val="1000"/>
              </a:spcAft>
            </a:pPr>
            <a:r>
              <a:rPr lang="en-US" sz="1250" b="1" i="0" dirty="0">
                <a:effectLst/>
              </a:rPr>
              <a:t>If you want a change in location or need space your current house just can’t provide, it may be time to sell.</a:t>
            </a:r>
            <a:endParaRPr lang="en-US" sz="1250" b="0" i="0" dirty="0">
              <a:effectLst/>
            </a:endParaRPr>
          </a:p>
          <a:p>
            <a:pPr algn="l" fontAlgn="base">
              <a:lnSpc>
                <a:spcPct val="113000"/>
              </a:lnSpc>
              <a:spcAft>
                <a:spcPts val="1000"/>
              </a:spcAft>
            </a:pPr>
            <a:r>
              <a:rPr lang="en-US" sz="1250" b="0" i="0" dirty="0">
                <a:effectLst/>
              </a:rPr>
              <a:t>What you want and need in a home can be reason enough to move. To find out what’s right for you, work with a trusted real estate professional who will offer </a:t>
            </a:r>
            <a:r>
              <a:rPr lang="en-US" sz="1250" b="0" i="0" u="none" strike="noStrike" dirty="0">
                <a:effectLst/>
              </a:rPr>
              <a:t>advice</a:t>
            </a:r>
            <a:r>
              <a:rPr lang="en-US" sz="1250" b="0" i="0" dirty="0">
                <a:effectLst/>
              </a:rPr>
              <a:t> and expert guidance throughout the process. They’ll be able to lay out all your options – giving you what you need to make a confident decision.</a:t>
            </a:r>
          </a:p>
        </p:txBody>
      </p:sp>
      <p:sp>
        <p:nvSpPr>
          <p:cNvPr id="3" name="Rectangle 2">
            <a:extLst>
              <a:ext uri="{FF2B5EF4-FFF2-40B4-BE49-F238E27FC236}">
                <a16:creationId xmlns:a16="http://schemas.microsoft.com/office/drawing/2014/main" id="{CAEC8181-D6E3-8C21-860A-020E9CB60185}"/>
              </a:ext>
            </a:extLst>
          </p:cNvPr>
          <p:cNvSpPr/>
          <p:nvPr/>
        </p:nvSpPr>
        <p:spPr>
          <a:xfrm>
            <a:off x="1051558" y="654936"/>
            <a:ext cx="6380049" cy="943913"/>
          </a:xfrm>
          <a:prstGeom prst="rect">
            <a:avLst/>
          </a:prstGeom>
        </p:spPr>
        <p:txBody>
          <a:bodyPr wrap="square" lIns="91440" tIns="45720" rIns="91440" bIns="45720" anchor="t">
            <a:spAutoFit/>
          </a:bodyPr>
          <a:lstStyle/>
          <a:p>
            <a:pPr algn="l" fontAlgn="base">
              <a:lnSpc>
                <a:spcPct val="113000"/>
              </a:lnSpc>
              <a:spcAft>
                <a:spcPts val="1000"/>
              </a:spcAft>
            </a:pPr>
            <a:r>
              <a:rPr lang="en-US" sz="1250" b="0" i="0" dirty="0">
                <a:effectLst/>
              </a:rPr>
              <a:t>So, if you’re on the fence about selling your house, consider the other reasons homeowners like you are choosing to make a move. A recent report from the </a:t>
            </a:r>
            <a:r>
              <a:rPr lang="en-US" sz="1250" b="0" i="1" dirty="0">
                <a:effectLst/>
              </a:rPr>
              <a:t>National Association of Realtors </a:t>
            </a:r>
            <a:r>
              <a:rPr lang="en-US" sz="1250" b="0" dirty="0">
                <a:effectLst/>
              </a:rPr>
              <a:t>(NAR) breaks down why homeowners have decided to sell over the past year:</a:t>
            </a:r>
            <a:endParaRPr lang="en-US" sz="1250" b="0" i="0" dirty="0">
              <a:effectLst/>
            </a:endParaRPr>
          </a:p>
        </p:txBody>
      </p:sp>
      <p:grpSp>
        <p:nvGrpSpPr>
          <p:cNvPr id="10" name="Group 9">
            <a:extLst>
              <a:ext uri="{FF2B5EF4-FFF2-40B4-BE49-F238E27FC236}">
                <a16:creationId xmlns:a16="http://schemas.microsoft.com/office/drawing/2014/main" id="{15E74F91-5F82-744D-84BE-3C91D1A6FC72}"/>
              </a:ext>
            </a:extLst>
          </p:cNvPr>
          <p:cNvGrpSpPr/>
          <p:nvPr/>
        </p:nvGrpSpPr>
        <p:grpSpPr>
          <a:xfrm>
            <a:off x="404405" y="2215052"/>
            <a:ext cx="6970273" cy="2104092"/>
            <a:chOff x="404405" y="2215052"/>
            <a:chExt cx="6970273" cy="2104092"/>
          </a:xfrm>
        </p:grpSpPr>
        <p:sp>
          <p:nvSpPr>
            <p:cNvPr id="6" name="Rectangle 5">
              <a:extLst>
                <a:ext uri="{FF2B5EF4-FFF2-40B4-BE49-F238E27FC236}">
                  <a16:creationId xmlns:a16="http://schemas.microsoft.com/office/drawing/2014/main" id="{98EEC2F9-CDA4-1885-2FF7-848C528D0DDE}"/>
                </a:ext>
              </a:extLst>
            </p:cNvPr>
            <p:cNvSpPr/>
            <p:nvPr/>
          </p:nvSpPr>
          <p:spPr>
            <a:xfrm>
              <a:off x="461333" y="2215052"/>
              <a:ext cx="1500514" cy="2104091"/>
            </a:xfrm>
            <a:prstGeom prst="rect">
              <a:avLst/>
            </a:prstGeom>
            <a:solidFill>
              <a:srgbClr val="EE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20C14939-AEE5-70A1-C1A6-90689FCC7FD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1051" y="2395672"/>
              <a:ext cx="981076" cy="982711"/>
            </a:xfrm>
            <a:prstGeom prst="rect">
              <a:avLst/>
            </a:prstGeom>
          </p:spPr>
        </p:pic>
        <p:sp>
          <p:nvSpPr>
            <p:cNvPr id="9" name="TextBox 8">
              <a:extLst>
                <a:ext uri="{FF2B5EF4-FFF2-40B4-BE49-F238E27FC236}">
                  <a16:creationId xmlns:a16="http://schemas.microsoft.com/office/drawing/2014/main" id="{2690A554-EFCC-7106-068B-5FA8C7B78D36}"/>
                </a:ext>
              </a:extLst>
            </p:cNvPr>
            <p:cNvSpPr txBox="1"/>
            <p:nvPr/>
          </p:nvSpPr>
          <p:spPr>
            <a:xfrm>
              <a:off x="786493" y="3478187"/>
              <a:ext cx="850193" cy="460339"/>
            </a:xfrm>
            <a:prstGeom prst="rect">
              <a:avLst/>
            </a:prstGeom>
            <a:noFill/>
          </p:spPr>
          <p:txBody>
            <a:bodyPr wrap="square" rtlCol="0">
              <a:spAutoFit/>
            </a:bodyPr>
            <a:lstStyle/>
            <a:p>
              <a:pPr algn="ctr"/>
              <a:r>
                <a:rPr lang="en-US" sz="2000" b="1" dirty="0">
                  <a:solidFill>
                    <a:schemeClr val="tx2"/>
                  </a:solidFill>
                </a:rPr>
                <a:t>21%</a:t>
              </a:r>
            </a:p>
          </p:txBody>
        </p:sp>
        <p:sp>
          <p:nvSpPr>
            <p:cNvPr id="16" name="Rectangle 15">
              <a:extLst>
                <a:ext uri="{FF2B5EF4-FFF2-40B4-BE49-F238E27FC236}">
                  <a16:creationId xmlns:a16="http://schemas.microsoft.com/office/drawing/2014/main" id="{A49909C2-7F6F-C07D-80A0-5E63F3AE58CE}"/>
                </a:ext>
              </a:extLst>
            </p:cNvPr>
            <p:cNvSpPr/>
            <p:nvPr/>
          </p:nvSpPr>
          <p:spPr>
            <a:xfrm>
              <a:off x="2243470" y="2215052"/>
              <a:ext cx="1500514" cy="2104091"/>
            </a:xfrm>
            <a:prstGeom prst="rect">
              <a:avLst/>
            </a:prstGeom>
            <a:solidFill>
              <a:srgbClr val="EE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2FE0043-3B7B-DC8C-52F6-FEFC459B67C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503188" y="2396488"/>
              <a:ext cx="981076" cy="981076"/>
            </a:xfrm>
            <a:prstGeom prst="rect">
              <a:avLst/>
            </a:prstGeom>
          </p:spPr>
        </p:pic>
        <p:sp>
          <p:nvSpPr>
            <p:cNvPr id="18" name="TextBox 17">
              <a:extLst>
                <a:ext uri="{FF2B5EF4-FFF2-40B4-BE49-F238E27FC236}">
                  <a16:creationId xmlns:a16="http://schemas.microsoft.com/office/drawing/2014/main" id="{375D46D5-CF52-1699-37A8-E235C8FC00FD}"/>
                </a:ext>
              </a:extLst>
            </p:cNvPr>
            <p:cNvSpPr txBox="1"/>
            <p:nvPr/>
          </p:nvSpPr>
          <p:spPr>
            <a:xfrm>
              <a:off x="2568630" y="3478187"/>
              <a:ext cx="850193" cy="460339"/>
            </a:xfrm>
            <a:prstGeom prst="rect">
              <a:avLst/>
            </a:prstGeom>
            <a:noFill/>
          </p:spPr>
          <p:txBody>
            <a:bodyPr wrap="square" rtlCol="0">
              <a:spAutoFit/>
            </a:bodyPr>
            <a:lstStyle/>
            <a:p>
              <a:pPr algn="ctr"/>
              <a:r>
                <a:rPr lang="en-US" sz="2000" b="1" dirty="0">
                  <a:solidFill>
                    <a:schemeClr val="tx2"/>
                  </a:solidFill>
                </a:rPr>
                <a:t>11%</a:t>
              </a:r>
            </a:p>
          </p:txBody>
        </p:sp>
        <p:sp>
          <p:nvSpPr>
            <p:cNvPr id="21" name="Rectangle 20">
              <a:extLst>
                <a:ext uri="{FF2B5EF4-FFF2-40B4-BE49-F238E27FC236}">
                  <a16:creationId xmlns:a16="http://schemas.microsoft.com/office/drawing/2014/main" id="{1D244EC3-E6B2-038D-441D-DEDA9981043A}"/>
                </a:ext>
              </a:extLst>
            </p:cNvPr>
            <p:cNvSpPr/>
            <p:nvPr/>
          </p:nvSpPr>
          <p:spPr>
            <a:xfrm>
              <a:off x="4024092" y="2215052"/>
              <a:ext cx="1500514" cy="2104091"/>
            </a:xfrm>
            <a:prstGeom prst="rect">
              <a:avLst/>
            </a:prstGeom>
            <a:solidFill>
              <a:srgbClr val="EE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4F7B225-DECA-77A6-8766-C6224371935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283812" y="2396488"/>
              <a:ext cx="981076" cy="981076"/>
            </a:xfrm>
            <a:prstGeom prst="rect">
              <a:avLst/>
            </a:prstGeom>
          </p:spPr>
        </p:pic>
        <p:sp>
          <p:nvSpPr>
            <p:cNvPr id="23" name="TextBox 22">
              <a:extLst>
                <a:ext uri="{FF2B5EF4-FFF2-40B4-BE49-F238E27FC236}">
                  <a16:creationId xmlns:a16="http://schemas.microsoft.com/office/drawing/2014/main" id="{E8DDCF57-5D7D-F0CF-7462-C698E21889C5}"/>
                </a:ext>
              </a:extLst>
            </p:cNvPr>
            <p:cNvSpPr txBox="1"/>
            <p:nvPr/>
          </p:nvSpPr>
          <p:spPr>
            <a:xfrm>
              <a:off x="4349253" y="3478187"/>
              <a:ext cx="850193" cy="460339"/>
            </a:xfrm>
            <a:prstGeom prst="rect">
              <a:avLst/>
            </a:prstGeom>
            <a:noFill/>
          </p:spPr>
          <p:txBody>
            <a:bodyPr wrap="square" rtlCol="0">
              <a:spAutoFit/>
            </a:bodyPr>
            <a:lstStyle/>
            <a:p>
              <a:pPr algn="ctr"/>
              <a:r>
                <a:rPr lang="en-US" sz="2000" b="1" dirty="0">
                  <a:solidFill>
                    <a:schemeClr val="tx2"/>
                  </a:solidFill>
                </a:rPr>
                <a:t>10%</a:t>
              </a:r>
            </a:p>
          </p:txBody>
        </p:sp>
        <p:sp>
          <p:nvSpPr>
            <p:cNvPr id="26" name="Rectangle 25">
              <a:extLst>
                <a:ext uri="{FF2B5EF4-FFF2-40B4-BE49-F238E27FC236}">
                  <a16:creationId xmlns:a16="http://schemas.microsoft.com/office/drawing/2014/main" id="{13112047-F870-BF8D-F288-6101F6841B58}"/>
                </a:ext>
              </a:extLst>
            </p:cNvPr>
            <p:cNvSpPr/>
            <p:nvPr/>
          </p:nvSpPr>
          <p:spPr>
            <a:xfrm>
              <a:off x="5817239" y="2215052"/>
              <a:ext cx="1500514" cy="2104092"/>
            </a:xfrm>
            <a:prstGeom prst="rect">
              <a:avLst/>
            </a:prstGeom>
            <a:solidFill>
              <a:srgbClr val="EE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235464A-9F0E-C307-3832-76FE27471939}"/>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076958" y="2396489"/>
              <a:ext cx="981076" cy="981077"/>
            </a:xfrm>
            <a:prstGeom prst="rect">
              <a:avLst/>
            </a:prstGeom>
          </p:spPr>
        </p:pic>
        <p:sp>
          <p:nvSpPr>
            <p:cNvPr id="28" name="TextBox 27">
              <a:extLst>
                <a:ext uri="{FF2B5EF4-FFF2-40B4-BE49-F238E27FC236}">
                  <a16:creationId xmlns:a16="http://schemas.microsoft.com/office/drawing/2014/main" id="{0E5A8910-4E33-DC30-FA23-D2F22D1125FC}"/>
                </a:ext>
              </a:extLst>
            </p:cNvPr>
            <p:cNvSpPr txBox="1"/>
            <p:nvPr/>
          </p:nvSpPr>
          <p:spPr>
            <a:xfrm>
              <a:off x="6142399" y="3478187"/>
              <a:ext cx="850193" cy="460339"/>
            </a:xfrm>
            <a:prstGeom prst="rect">
              <a:avLst/>
            </a:prstGeom>
            <a:noFill/>
          </p:spPr>
          <p:txBody>
            <a:bodyPr wrap="square" rtlCol="0">
              <a:spAutoFit/>
            </a:bodyPr>
            <a:lstStyle/>
            <a:p>
              <a:pPr algn="ctr"/>
              <a:r>
                <a:rPr lang="en-US" sz="2000" b="1" dirty="0">
                  <a:solidFill>
                    <a:schemeClr val="tx2"/>
                  </a:solidFill>
                </a:rPr>
                <a:t>9%</a:t>
              </a:r>
            </a:p>
          </p:txBody>
        </p:sp>
        <p:sp>
          <p:nvSpPr>
            <p:cNvPr id="29" name="TextBox 28">
              <a:extLst>
                <a:ext uri="{FF2B5EF4-FFF2-40B4-BE49-F238E27FC236}">
                  <a16:creationId xmlns:a16="http://schemas.microsoft.com/office/drawing/2014/main" id="{80D14A05-7482-B738-941A-B651B311494A}"/>
                </a:ext>
              </a:extLst>
            </p:cNvPr>
            <p:cNvSpPr txBox="1"/>
            <p:nvPr/>
          </p:nvSpPr>
          <p:spPr>
            <a:xfrm>
              <a:off x="5760310" y="3805670"/>
              <a:ext cx="1614368" cy="430887"/>
            </a:xfrm>
            <a:prstGeom prst="rect">
              <a:avLst/>
            </a:prstGeom>
          </p:spPr>
          <p:txBody>
            <a:bodyPr wrap="square" rtlCol="0">
              <a:spAutoFit/>
            </a:bodyPr>
            <a:lstStyle/>
            <a:p>
              <a:pPr algn="ctr"/>
              <a:r>
                <a:rPr lang="en-US" sz="1100" b="1" dirty="0"/>
                <a:t>Change of structure in household</a:t>
              </a:r>
            </a:p>
          </p:txBody>
        </p:sp>
        <p:sp>
          <p:nvSpPr>
            <p:cNvPr id="5" name="TextBox 4">
              <a:extLst>
                <a:ext uri="{FF2B5EF4-FFF2-40B4-BE49-F238E27FC236}">
                  <a16:creationId xmlns:a16="http://schemas.microsoft.com/office/drawing/2014/main" id="{CF9999EF-0C81-C0E5-0032-F664AE1743FD}"/>
                </a:ext>
              </a:extLst>
            </p:cNvPr>
            <p:cNvSpPr txBox="1"/>
            <p:nvPr/>
          </p:nvSpPr>
          <p:spPr>
            <a:xfrm>
              <a:off x="3967165" y="3805670"/>
              <a:ext cx="1614368" cy="430887"/>
            </a:xfrm>
            <a:prstGeom prst="rect">
              <a:avLst/>
            </a:prstGeom>
          </p:spPr>
          <p:txBody>
            <a:bodyPr wrap="square" rtlCol="0">
              <a:spAutoFit/>
            </a:bodyPr>
            <a:lstStyle/>
            <a:p>
              <a:pPr algn="ctr"/>
              <a:r>
                <a:rPr lang="en-US" sz="1100" b="1" dirty="0"/>
                <a:t>House is</a:t>
              </a:r>
            </a:p>
            <a:p>
              <a:pPr algn="ctr"/>
              <a:r>
                <a:rPr lang="en-US" sz="1100" b="1" dirty="0"/>
                <a:t>too small</a:t>
              </a:r>
            </a:p>
          </p:txBody>
        </p:sp>
        <p:sp>
          <p:nvSpPr>
            <p:cNvPr id="7" name="TextBox 6">
              <a:extLst>
                <a:ext uri="{FF2B5EF4-FFF2-40B4-BE49-F238E27FC236}">
                  <a16:creationId xmlns:a16="http://schemas.microsoft.com/office/drawing/2014/main" id="{A7838D08-CDC1-9558-CB14-785DCF5D7065}"/>
                </a:ext>
              </a:extLst>
            </p:cNvPr>
            <p:cNvSpPr txBox="1"/>
            <p:nvPr/>
          </p:nvSpPr>
          <p:spPr>
            <a:xfrm>
              <a:off x="404405" y="3805670"/>
              <a:ext cx="1614368" cy="430887"/>
            </a:xfrm>
            <a:prstGeom prst="rect">
              <a:avLst/>
            </a:prstGeom>
          </p:spPr>
          <p:txBody>
            <a:bodyPr wrap="square" rtlCol="0">
              <a:spAutoFit/>
            </a:bodyPr>
            <a:lstStyle/>
            <a:p>
              <a:pPr algn="ctr"/>
              <a:r>
                <a:rPr lang="en-US" sz="1100" b="1" dirty="0"/>
                <a:t>Want to move closer to loved ones</a:t>
              </a:r>
            </a:p>
          </p:txBody>
        </p:sp>
        <p:sp>
          <p:nvSpPr>
            <p:cNvPr id="11" name="TextBox 10">
              <a:extLst>
                <a:ext uri="{FF2B5EF4-FFF2-40B4-BE49-F238E27FC236}">
                  <a16:creationId xmlns:a16="http://schemas.microsoft.com/office/drawing/2014/main" id="{39EABACD-1B7A-B437-693B-A8945EA4DA24}"/>
                </a:ext>
              </a:extLst>
            </p:cNvPr>
            <p:cNvSpPr txBox="1"/>
            <p:nvPr/>
          </p:nvSpPr>
          <p:spPr>
            <a:xfrm>
              <a:off x="2174020" y="3805670"/>
              <a:ext cx="1614368" cy="430887"/>
            </a:xfrm>
            <a:prstGeom prst="rect">
              <a:avLst/>
            </a:prstGeom>
          </p:spPr>
          <p:txBody>
            <a:bodyPr wrap="square" rtlCol="0">
              <a:spAutoFit/>
            </a:bodyPr>
            <a:lstStyle/>
            <a:p>
              <a:pPr algn="ctr"/>
              <a:r>
                <a:rPr lang="en-US" sz="1100" b="1" dirty="0"/>
                <a:t>Moving due to retirement</a:t>
              </a:r>
            </a:p>
          </p:txBody>
        </p:sp>
      </p:grpSp>
    </p:spTree>
    <p:extLst>
      <p:ext uri="{BB962C8B-B14F-4D97-AF65-F5344CB8AC3E}">
        <p14:creationId xmlns:p14="http://schemas.microsoft.com/office/powerpoint/2010/main" val="3424398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D895E-D872-A649-8D1F-2C10CFF35718}"/>
              </a:ext>
            </a:extLst>
          </p:cNvPr>
          <p:cNvSpPr txBox="1"/>
          <p:nvPr/>
        </p:nvSpPr>
        <p:spPr>
          <a:xfrm>
            <a:off x="465665" y="2315407"/>
            <a:ext cx="6858000" cy="151327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a homeowner, your net worth got a big boost over the past few years thanks to rapidly rising home prices. Here’s how it happened and what it means for you, even as the market moderates.</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12</a:t>
            </a:fld>
            <a:endParaRPr lang="en-US" dirty="0"/>
          </a:p>
        </p:txBody>
      </p:sp>
      <p:sp>
        <p:nvSpPr>
          <p:cNvPr id="13" name="Rectangle 12">
            <a:extLst>
              <a:ext uri="{FF2B5EF4-FFF2-40B4-BE49-F238E27FC236}">
                <a16:creationId xmlns:a16="http://schemas.microsoft.com/office/drawing/2014/main" id="{DB60BE9C-8898-8E4A-B988-E41013746545}"/>
              </a:ext>
            </a:extLst>
          </p:cNvPr>
          <p:cNvSpPr/>
          <p:nvPr/>
        </p:nvSpPr>
        <p:spPr>
          <a:xfrm>
            <a:off x="0" y="-1013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Today’s Homeowners Still</a:t>
            </a:r>
            <a:br>
              <a:rPr lang="en-US" sz="3200" dirty="0">
                <a:solidFill>
                  <a:srgbClr val="FFFFFF"/>
                </a:solidFill>
              </a:rPr>
            </a:br>
            <a:r>
              <a:rPr lang="en-US" sz="3200" dirty="0">
                <a:solidFill>
                  <a:srgbClr val="FFFFFF"/>
                </a:solidFill>
              </a:rPr>
              <a:t>Have Positive Equity Gains</a:t>
            </a:r>
          </a:p>
        </p:txBody>
      </p:sp>
      <p:sp>
        <p:nvSpPr>
          <p:cNvPr id="11" name="TextBox 10">
            <a:extLst>
              <a:ext uri="{FF2B5EF4-FFF2-40B4-BE49-F238E27FC236}">
                <a16:creationId xmlns:a16="http://schemas.microsoft.com/office/drawing/2014/main" id="{0EAFC9C1-7093-FB4D-AD81-384D4AACF2C8}"/>
              </a:ext>
            </a:extLst>
          </p:cNvPr>
          <p:cNvSpPr txBox="1"/>
          <p:nvPr/>
        </p:nvSpPr>
        <p:spPr>
          <a:xfrm>
            <a:off x="4074224" y="4317175"/>
            <a:ext cx="3249441" cy="4937027"/>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Why Your Equity Has Grown in Recent Years</a:t>
            </a:r>
          </a:p>
          <a:p>
            <a:pPr>
              <a:lnSpc>
                <a:spcPct val="110000"/>
              </a:lnSpc>
              <a:spcAft>
                <a:spcPts val="1000"/>
              </a:spcAft>
            </a:pPr>
            <a:r>
              <a:rPr lang="en-US" sz="1250" dirty="0"/>
              <a:t>Because of the imbalance between how many homes were for sale and the number of homebuyers over the past few years, home prices appreciated substantially.</a:t>
            </a:r>
          </a:p>
          <a:p>
            <a:pPr>
              <a:lnSpc>
                <a:spcPct val="110000"/>
              </a:lnSpc>
              <a:spcAft>
                <a:spcPts val="1000"/>
              </a:spcAft>
            </a:pPr>
            <a:r>
              <a:rPr lang="en-US" sz="1250" dirty="0"/>
              <a:t>And while home price appreciation has moderated, and even depreciated slightly in some markets, that doesn’t mean you’ve lost all the equity you gained.</a:t>
            </a:r>
          </a:p>
          <a:p>
            <a:pPr>
              <a:lnSpc>
                <a:spcPct val="110000"/>
              </a:lnSpc>
              <a:spcAft>
                <a:spcPts val="1000"/>
              </a:spcAft>
            </a:pPr>
            <a:r>
              <a:rPr lang="en-US" sz="1250" dirty="0"/>
              <a:t>In fact, </a:t>
            </a:r>
            <a:r>
              <a:rPr lang="en-US" sz="1250" i="1" dirty="0"/>
              <a:t>Homeowner Equity Insights </a:t>
            </a:r>
            <a:r>
              <a:rPr lang="en-US" sz="1250" dirty="0"/>
              <a:t>from </a:t>
            </a:r>
            <a:r>
              <a:rPr lang="en-US" sz="1250" i="1" dirty="0"/>
              <a:t>CoreLogic</a:t>
            </a:r>
            <a:r>
              <a:rPr lang="en-US" sz="1250" dirty="0"/>
              <a:t> finds </a:t>
            </a:r>
            <a:r>
              <a:rPr lang="en-US" sz="1250" b="1" dirty="0"/>
              <a:t>the average homeowner’s equity has grown by $34,300 over the past year alone</a:t>
            </a:r>
            <a:r>
              <a:rPr lang="en-US" sz="1250" dirty="0"/>
              <a:t>.</a:t>
            </a:r>
          </a:p>
          <a:p>
            <a:pPr>
              <a:lnSpc>
                <a:spcPct val="110000"/>
              </a:lnSpc>
              <a:spcAft>
                <a:spcPts val="1000"/>
              </a:spcAft>
            </a:pPr>
            <a:r>
              <a:rPr lang="en-US" sz="1250" dirty="0"/>
              <a:t>And if you’ve been in your home for longer than a year, chances are you have even more equity than you realize.</a:t>
            </a:r>
          </a:p>
        </p:txBody>
      </p:sp>
      <p:sp>
        <p:nvSpPr>
          <p:cNvPr id="15" name="Rectangle 14">
            <a:extLst>
              <a:ext uri="{FF2B5EF4-FFF2-40B4-BE49-F238E27FC236}">
                <a16:creationId xmlns:a16="http://schemas.microsoft.com/office/drawing/2014/main" id="{7648F71E-4F88-064D-84BB-570DB437A219}"/>
              </a:ext>
            </a:extLst>
          </p:cNvPr>
          <p:cNvSpPr/>
          <p:nvPr/>
        </p:nvSpPr>
        <p:spPr>
          <a:xfrm>
            <a:off x="465665" y="4204950"/>
            <a:ext cx="3249441" cy="51614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What Is Home Equity?</a:t>
            </a:r>
          </a:p>
          <a:p>
            <a:pPr defTabSz="909619" fontAlgn="base">
              <a:lnSpc>
                <a:spcPct val="114000"/>
              </a:lnSpc>
              <a:spcBef>
                <a:spcPts val="1000"/>
              </a:spcBef>
              <a:buSzPct val="100000"/>
            </a:pPr>
            <a:r>
              <a:rPr lang="en-US" sz="1250" b="1" dirty="0">
                <a:solidFill>
                  <a:srgbClr val="797979"/>
                </a:solidFill>
                <a:latin typeface="Arial"/>
                <a:ea typeface="Helvetica Neue" panose="02000503000000020004" pitchFamily="2" charset="0"/>
                <a:cs typeface="Arial"/>
              </a:rPr>
              <a:t>Equity is the current value of </a:t>
            </a:r>
            <a:br>
              <a:rPr lang="en-US" sz="1250" b="1" dirty="0">
                <a:solidFill>
                  <a:srgbClr val="797979"/>
                </a:solidFill>
                <a:latin typeface="Arial"/>
                <a:ea typeface="Helvetica Neue" panose="02000503000000020004" pitchFamily="2" charset="0"/>
                <a:cs typeface="Arial"/>
              </a:rPr>
            </a:br>
            <a:r>
              <a:rPr lang="en-US" sz="1250" b="1" dirty="0">
                <a:solidFill>
                  <a:srgbClr val="797979"/>
                </a:solidFill>
                <a:latin typeface="Arial"/>
                <a:ea typeface="Helvetica Neue" panose="02000503000000020004" pitchFamily="2" charset="0"/>
                <a:cs typeface="Arial"/>
              </a:rPr>
              <a:t>your home minus what you owe </a:t>
            </a:r>
            <a:br>
              <a:rPr lang="en-US" sz="1250" b="1" dirty="0">
                <a:solidFill>
                  <a:srgbClr val="797979"/>
                </a:solidFill>
                <a:latin typeface="Arial"/>
                <a:ea typeface="Helvetica Neue" panose="02000503000000020004" pitchFamily="2" charset="0"/>
                <a:cs typeface="Arial"/>
              </a:rPr>
            </a:br>
            <a:r>
              <a:rPr lang="en-US" sz="1250" b="1" dirty="0">
                <a:solidFill>
                  <a:srgbClr val="797979"/>
                </a:solidFill>
                <a:latin typeface="Arial"/>
                <a:ea typeface="Helvetica Neue" panose="02000503000000020004" pitchFamily="2" charset="0"/>
                <a:cs typeface="Arial"/>
              </a:rPr>
              <a:t>on the loan. </a:t>
            </a:r>
          </a:p>
          <a:p>
            <a:pPr defTabSz="909619" fontAlgn="base">
              <a:lnSpc>
                <a:spcPct val="114000"/>
              </a:lnSpc>
              <a:spcBef>
                <a:spcPts val="1000"/>
              </a:spcBef>
              <a:buSzPct val="100000"/>
            </a:pPr>
            <a:r>
              <a:rPr lang="en-US" sz="1250" dirty="0">
                <a:solidFill>
                  <a:srgbClr val="797979"/>
                </a:solidFill>
                <a:latin typeface="Arial"/>
                <a:ea typeface="Helvetica Neue" panose="02000503000000020004" pitchFamily="2" charset="0"/>
                <a:cs typeface="Arial"/>
              </a:rPr>
              <a:t>Over time, you build equity as you </a:t>
            </a:r>
            <a:r>
              <a:rPr lang="en-US" sz="1250" dirty="0">
                <a:solidFill>
                  <a:schemeClr val="bg2"/>
                </a:solidFill>
                <a:latin typeface="Arial"/>
                <a:ea typeface="Helvetica Neue" panose="02000503000000020004" pitchFamily="2" charset="0"/>
                <a:cs typeface="Arial"/>
              </a:rPr>
              <a:t>make your monthly mortgage payments and as home prices appreciate. It works like this:</a:t>
            </a:r>
          </a:p>
          <a:p>
            <a:pPr defTabSz="909619" fontAlgn="base">
              <a:lnSpc>
                <a:spcPct val="114000"/>
              </a:lnSpc>
              <a:spcBef>
                <a:spcPts val="1000"/>
              </a:spcBef>
              <a:buSzPct val="100000"/>
            </a:pPr>
            <a:endParaRPr lang="en-US" sz="1250" dirty="0">
              <a:solidFill>
                <a:schemeClr val="bg2"/>
              </a:solidFill>
              <a:latin typeface="Arial"/>
              <a:ea typeface="Helvetica Neue" panose="02000503000000020004" pitchFamily="2" charset="0"/>
              <a:cs typeface="Arial"/>
            </a:endParaRPr>
          </a:p>
          <a:p>
            <a:pPr defTabSz="909619" fontAlgn="base">
              <a:lnSpc>
                <a:spcPct val="114000"/>
              </a:lnSpc>
              <a:spcBef>
                <a:spcPts val="1000"/>
              </a:spcBef>
              <a:buSzPct val="100000"/>
            </a:pPr>
            <a:endParaRPr lang="en-US" sz="1250" dirty="0">
              <a:solidFill>
                <a:schemeClr val="bg2"/>
              </a:solidFill>
              <a:latin typeface="Arial"/>
              <a:ea typeface="Helvetica Neue" panose="02000503000000020004" pitchFamily="2" charset="0"/>
              <a:cs typeface="Arial"/>
            </a:endParaRPr>
          </a:p>
          <a:p>
            <a:pPr defTabSz="909619" fontAlgn="base">
              <a:lnSpc>
                <a:spcPct val="114000"/>
              </a:lnSpc>
              <a:spcBef>
                <a:spcPts val="1000"/>
              </a:spcBef>
              <a:buSzPct val="100000"/>
            </a:pPr>
            <a:endParaRPr lang="en-US" sz="1250" dirty="0">
              <a:solidFill>
                <a:srgbClr val="797979"/>
              </a:solidFill>
              <a:latin typeface="Arial"/>
              <a:ea typeface="Helvetica Neue" panose="02000503000000020004" pitchFamily="2" charset="0"/>
              <a:cs typeface="Arial"/>
            </a:endParaRPr>
          </a:p>
          <a:p>
            <a:pPr defTabSz="909619" fontAlgn="base">
              <a:lnSpc>
                <a:spcPct val="114000"/>
              </a:lnSpc>
              <a:spcBef>
                <a:spcPts val="1000"/>
              </a:spcBef>
              <a:buSzPct val="100000"/>
            </a:pPr>
            <a:endParaRPr lang="en-US" sz="1250" dirty="0">
              <a:solidFill>
                <a:srgbClr val="797979"/>
              </a:solidFill>
              <a:latin typeface="Arial"/>
              <a:ea typeface="Helvetica Neue" panose="02000503000000020004" pitchFamily="2" charset="0"/>
              <a:cs typeface="Arial"/>
            </a:endParaRPr>
          </a:p>
          <a:p>
            <a:pPr defTabSz="909619" fontAlgn="base">
              <a:lnSpc>
                <a:spcPct val="114000"/>
              </a:lnSpc>
              <a:spcBef>
                <a:spcPts val="1000"/>
              </a:spcBef>
              <a:buSzPct val="100000"/>
            </a:pPr>
            <a:endParaRPr lang="en-US" sz="1250" dirty="0">
              <a:solidFill>
                <a:srgbClr val="797979"/>
              </a:solidFill>
              <a:latin typeface="Arial"/>
              <a:ea typeface="Helvetica Neue" panose="02000503000000020004" pitchFamily="2" charset="0"/>
              <a:cs typeface="Arial"/>
            </a:endParaRPr>
          </a:p>
          <a:p>
            <a:pPr defTabSz="909619" fontAlgn="base">
              <a:lnSpc>
                <a:spcPct val="114000"/>
              </a:lnSpc>
              <a:spcBef>
                <a:spcPts val="1000"/>
              </a:spcBef>
              <a:buSzPct val="100000"/>
            </a:pPr>
            <a:endParaRPr lang="en-US" sz="1250" dirty="0">
              <a:solidFill>
                <a:srgbClr val="797979"/>
              </a:solidFill>
              <a:latin typeface="Arial"/>
              <a:ea typeface="Helvetica Neue" panose="02000503000000020004" pitchFamily="2" charset="0"/>
              <a:cs typeface="Arial"/>
            </a:endParaRPr>
          </a:p>
          <a:p>
            <a:pPr defTabSz="909619" fontAlgn="base">
              <a:lnSpc>
                <a:spcPct val="114000"/>
              </a:lnSpc>
              <a:spcBef>
                <a:spcPts val="1000"/>
              </a:spcBef>
              <a:buSzPct val="100000"/>
            </a:pPr>
            <a:endParaRPr lang="en-US" sz="1250" dirty="0">
              <a:solidFill>
                <a:srgbClr val="797979"/>
              </a:solidFill>
              <a:latin typeface="Arial"/>
              <a:ea typeface="Helvetica Neue" panose="02000503000000020004" pitchFamily="2" charset="0"/>
              <a:cs typeface="Arial"/>
            </a:endParaRPr>
          </a:p>
        </p:txBody>
      </p:sp>
      <p:pic>
        <p:nvPicPr>
          <p:cNvPr id="5" name="Picture 4" descr="Graphical user interface, text, application&#10;&#10;Description automatically generated">
            <a:extLst>
              <a:ext uri="{FF2B5EF4-FFF2-40B4-BE49-F238E27FC236}">
                <a16:creationId xmlns:a16="http://schemas.microsoft.com/office/drawing/2014/main" id="{D5459116-37DC-EA42-8B0D-300BE72B6A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062" y="6946261"/>
            <a:ext cx="2901532" cy="2184486"/>
          </a:xfrm>
          <a:prstGeom prst="rect">
            <a:avLst/>
          </a:prstGeom>
        </p:spPr>
      </p:pic>
      <p:pic>
        <p:nvPicPr>
          <p:cNvPr id="20" name="Picture 19">
            <a:extLst>
              <a:ext uri="{FF2B5EF4-FFF2-40B4-BE49-F238E27FC236}">
                <a16:creationId xmlns:a16="http://schemas.microsoft.com/office/drawing/2014/main" id="{38CB117A-1C1F-C140-B12D-9CBFB22F775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16519" y="3930630"/>
            <a:ext cx="547727" cy="548639"/>
          </a:xfrm>
          <a:prstGeom prst="rect">
            <a:avLst/>
          </a:prstGeom>
        </p:spPr>
      </p:pic>
      <p:pic>
        <p:nvPicPr>
          <p:cNvPr id="8194" name="Picture 2">
            <a:extLst>
              <a:ext uri="{FF2B5EF4-FFF2-40B4-BE49-F238E27FC236}">
                <a16:creationId xmlns:a16="http://schemas.microsoft.com/office/drawing/2014/main" id="{3FFBC6F4-34B0-9A3A-3F19-34BC73DBEDA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6175513" y="-9517"/>
            <a:ext cx="1596887" cy="218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403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413490552"/>
              </p:ext>
            </p:extLst>
          </p:nvPr>
        </p:nvGraphicFramePr>
        <p:xfrm>
          <a:off x="467837" y="8442066"/>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83380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planning to make a move, the equity you’ve gained over time can make a big impact. To find out just how much equity you have in your current home and how you can use it to fuel your next purchase, let’s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6" name="TextBox 15">
            <a:extLst>
              <a:ext uri="{FF2B5EF4-FFF2-40B4-BE49-F238E27FC236}">
                <a16:creationId xmlns:a16="http://schemas.microsoft.com/office/drawing/2014/main" id="{B8F0B6B8-9C18-9D44-9252-6616DD70A89A}"/>
              </a:ext>
            </a:extLst>
          </p:cNvPr>
          <p:cNvSpPr txBox="1"/>
          <p:nvPr/>
        </p:nvSpPr>
        <p:spPr>
          <a:xfrm>
            <a:off x="451507" y="6070371"/>
            <a:ext cx="6841785" cy="2273124"/>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Why This Is So Important Right Now</a:t>
            </a:r>
          </a:p>
          <a:p>
            <a:pPr>
              <a:lnSpc>
                <a:spcPct val="110000"/>
              </a:lnSpc>
              <a:spcAft>
                <a:spcPts val="1000"/>
              </a:spcAft>
            </a:pPr>
            <a:r>
              <a:rPr lang="en-US" sz="1250" dirty="0"/>
              <a:t>While equity helps increase your overall net worth, it can also help you achieve other goals, like buying your next home. When you sell your current house, the equity you’ve built up comes back to you in the sale, and it may be just what you need to cover a large portion – if not all – of the down payment of your next home.</a:t>
            </a:r>
          </a:p>
          <a:p>
            <a:pPr>
              <a:lnSpc>
                <a:spcPct val="110000"/>
              </a:lnSpc>
              <a:spcAft>
                <a:spcPts val="1000"/>
              </a:spcAft>
            </a:pPr>
            <a:r>
              <a:rPr lang="en-US" sz="1250" dirty="0"/>
              <a:t>So, if you’ve been holding off on selling, rest assured you’ve gained equity in recent years, and it can help fuel your move.</a:t>
            </a:r>
          </a:p>
        </p:txBody>
      </p:sp>
      <p:sp>
        <p:nvSpPr>
          <p:cNvPr id="23" name="TextBox 22">
            <a:extLst>
              <a:ext uri="{FF2B5EF4-FFF2-40B4-BE49-F238E27FC236}">
                <a16:creationId xmlns:a16="http://schemas.microsoft.com/office/drawing/2014/main" id="{489DF8AD-6A0D-3E40-BC93-E09508CB9F77}"/>
              </a:ext>
            </a:extLst>
          </p:cNvPr>
          <p:cNvSpPr txBox="1"/>
          <p:nvPr/>
        </p:nvSpPr>
        <p:spPr>
          <a:xfrm>
            <a:off x="451506" y="335063"/>
            <a:ext cx="6841785" cy="671728"/>
          </a:xfrm>
          <a:prstGeom prst="rect">
            <a:avLst/>
          </a:prstGeom>
          <a:noFill/>
        </p:spPr>
        <p:txBody>
          <a:bodyPr wrap="square" lIns="0" tIns="320040" rIns="0" bIns="0" numCol="1" spcCol="457200" rtlCol="0">
            <a:noAutofit/>
          </a:bodyPr>
          <a:lstStyle/>
          <a:p>
            <a:pPr>
              <a:lnSpc>
                <a:spcPct val="110000"/>
              </a:lnSpc>
              <a:spcAft>
                <a:spcPts val="1000"/>
              </a:spcAft>
            </a:pPr>
            <a:r>
              <a:rPr lang="en-US" sz="1250" dirty="0"/>
              <a:t>While that’s the national number, if you want to know what happened over the past five years in our area, look at the map below from the </a:t>
            </a:r>
            <a:r>
              <a:rPr lang="en-US" sz="1250" i="1" dirty="0"/>
              <a:t>Federal Housing Finance Agency</a:t>
            </a:r>
            <a:r>
              <a:rPr lang="en-US" sz="1250" dirty="0"/>
              <a:t> (FHFA). It shows how much home prices have risen recently, and that’s been a major driver behind equity growth.</a:t>
            </a:r>
            <a:endParaRPr lang="en-US" sz="1250" b="1" dirty="0"/>
          </a:p>
        </p:txBody>
      </p:sp>
      <p:pic>
        <p:nvPicPr>
          <p:cNvPr id="3" name="Picture 2">
            <a:extLst>
              <a:ext uri="{FF2B5EF4-FFF2-40B4-BE49-F238E27FC236}">
                <a16:creationId xmlns:a16="http://schemas.microsoft.com/office/drawing/2014/main" id="{928378BF-86AD-A9F3-6525-6F98854B3E6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79729" y="2047267"/>
            <a:ext cx="6412939" cy="3847762"/>
          </a:xfrm>
          <a:prstGeom prst="rect">
            <a:avLst/>
          </a:prstGeom>
        </p:spPr>
      </p:pic>
      <p:sp>
        <p:nvSpPr>
          <p:cNvPr id="2" name="Rectangle 1">
            <a:extLst>
              <a:ext uri="{FF2B5EF4-FFF2-40B4-BE49-F238E27FC236}">
                <a16:creationId xmlns:a16="http://schemas.microsoft.com/office/drawing/2014/main" id="{ABCEF987-AABA-E55B-B0FF-97A957E9E217}"/>
              </a:ext>
            </a:extLst>
          </p:cNvPr>
          <p:cNvSpPr/>
          <p:nvPr/>
        </p:nvSpPr>
        <p:spPr>
          <a:xfrm>
            <a:off x="451506" y="1547102"/>
            <a:ext cx="6869387" cy="464180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4" name="TextBox 3">
            <a:extLst>
              <a:ext uri="{FF2B5EF4-FFF2-40B4-BE49-F238E27FC236}">
                <a16:creationId xmlns:a16="http://schemas.microsoft.com/office/drawing/2014/main" id="{61CAF46B-C3A4-3A59-0CF0-F4A930660497}"/>
              </a:ext>
            </a:extLst>
          </p:cNvPr>
          <p:cNvSpPr txBox="1"/>
          <p:nvPr/>
        </p:nvSpPr>
        <p:spPr>
          <a:xfrm>
            <a:off x="604225" y="1608789"/>
            <a:ext cx="6536347" cy="492443"/>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Percent Change in Home Prices</a:t>
            </a:r>
          </a:p>
          <a:p>
            <a:pPr algn="ctr">
              <a:spcAft>
                <a:spcPts val="600"/>
              </a:spcAft>
            </a:pPr>
            <a:r>
              <a:rPr lang="en-US" sz="1200" i="1" dirty="0">
                <a:solidFill>
                  <a:schemeClr val="bg2"/>
                </a:solidFill>
                <a:latin typeface="Georgia" panose="02040502050405020303" pitchFamily="18" charset="0"/>
                <a:cs typeface="Calibri" panose="020F0502020204030204" pitchFamily="34" charset="0"/>
              </a:rPr>
              <a:t>Over 5 Years, Q4 2022</a:t>
            </a:r>
          </a:p>
        </p:txBody>
      </p:sp>
      <p:sp>
        <p:nvSpPr>
          <p:cNvPr id="5" name="TextBox 4">
            <a:extLst>
              <a:ext uri="{FF2B5EF4-FFF2-40B4-BE49-F238E27FC236}">
                <a16:creationId xmlns:a16="http://schemas.microsoft.com/office/drawing/2014/main" id="{884F7632-A22B-AC79-A01D-078082265D97}"/>
              </a:ext>
            </a:extLst>
          </p:cNvPr>
          <p:cNvSpPr txBox="1"/>
          <p:nvPr/>
        </p:nvSpPr>
        <p:spPr>
          <a:xfrm>
            <a:off x="6374689" y="5929832"/>
            <a:ext cx="90185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FHFA</a:t>
            </a:r>
          </a:p>
        </p:txBody>
      </p:sp>
    </p:spTree>
    <p:extLst>
      <p:ext uri="{BB962C8B-B14F-4D97-AF65-F5344CB8AC3E}">
        <p14:creationId xmlns:p14="http://schemas.microsoft.com/office/powerpoint/2010/main" val="3148791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7F6DDAF-2E28-6E84-C1C7-44DF7B573D4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0" y="0"/>
            <a:ext cx="7772399" cy="1005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656D45-E8AF-9B4C-BA57-F6B43353B815}"/>
              </a:ext>
            </a:extLst>
          </p:cNvPr>
          <p:cNvSpPr/>
          <p:nvPr/>
        </p:nvSpPr>
        <p:spPr>
          <a:xfrm>
            <a:off x="457200" y="5586948"/>
            <a:ext cx="6858000" cy="3785652"/>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a:rPr>
              <a:t>Potential home sellers gained significant amounts of equity over the pandemic, so even as affordability-constrained buyer demand spurs price declines in some markets, potential sellers are unlikely to lose all that they have gained.</a:t>
            </a:r>
            <a:endParaRPr lang="en-US" sz="2400" i="1" dirty="0">
              <a:solidFill>
                <a:schemeClr val="bg1"/>
              </a:solidFill>
              <a:effectLst/>
              <a:latin typeface="Georgia"/>
            </a:endParaRPr>
          </a:p>
          <a:p>
            <a:endParaRPr lang="en-US" sz="1600" i="1" dirty="0">
              <a:solidFill>
                <a:schemeClr val="bg1"/>
              </a:solidFill>
              <a:highlight>
                <a:srgbClr val="FFFF00"/>
              </a:highlight>
              <a:cs typeface="Arial"/>
            </a:endParaRPr>
          </a:p>
          <a:p>
            <a:pPr>
              <a:spcAft>
                <a:spcPts val="2000"/>
              </a:spcAft>
            </a:pPr>
            <a:r>
              <a:rPr lang="en-US" sz="1400" i="1" dirty="0">
                <a:solidFill>
                  <a:schemeClr val="bg1"/>
                </a:solidFill>
                <a:cs typeface="Arial"/>
              </a:rPr>
              <a:t>- </a:t>
            </a:r>
            <a:r>
              <a:rPr lang="en-US" sz="1400" dirty="0">
                <a:solidFill>
                  <a:schemeClr val="bg1"/>
                </a:solidFill>
                <a:cs typeface="Arial"/>
              </a:rPr>
              <a:t>Mark Fleming, Chief Economist, </a:t>
            </a:r>
            <a:r>
              <a:rPr lang="en-US" sz="1400" i="1" dirty="0">
                <a:solidFill>
                  <a:schemeClr val="bg1"/>
                </a:solidFill>
                <a:cs typeface="Arial"/>
              </a:rPr>
              <a:t>First American</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221783"/>
            <a:ext cx="742082" cy="743154"/>
          </a:xfrm>
          <a:prstGeom prst="rect">
            <a:avLst/>
          </a:prstGeom>
        </p:spPr>
      </p:pic>
      <p:sp>
        <p:nvSpPr>
          <p:cNvPr id="4" name="Slide Number Placeholder 13">
            <a:extLst>
              <a:ext uri="{FF2B5EF4-FFF2-40B4-BE49-F238E27FC236}">
                <a16:creationId xmlns:a16="http://schemas.microsoft.com/office/drawing/2014/main" id="{E74A9A17-9C0F-6F28-A0DC-06B6DAEEA721}"/>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14</a:t>
            </a:fld>
            <a:endParaRPr lang="en-US" dirty="0"/>
          </a:p>
        </p:txBody>
      </p:sp>
    </p:spTree>
    <p:extLst>
      <p:ext uri="{BB962C8B-B14F-4D97-AF65-F5344CB8AC3E}">
        <p14:creationId xmlns:p14="http://schemas.microsoft.com/office/powerpoint/2010/main" val="2109585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C179FCA-7810-8ECE-51DD-AAD2E042AD5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
          <a:stretch/>
        </p:blipFill>
        <p:spPr bwMode="auto">
          <a:xfrm>
            <a:off x="-1" y="0"/>
            <a:ext cx="7772400" cy="5181009"/>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67269" y="9353166"/>
            <a:ext cx="884419" cy="685801"/>
          </a:xfrm>
        </p:spPr>
        <p:txBody>
          <a:bodyPr/>
          <a:lstStyle/>
          <a:p>
            <a:fld id="{D9C681BF-E0B0-FE40-97D6-3440D5EE15D9}" type="slidenum">
              <a:rPr lang="en-US" smtClean="0"/>
              <a:pPr/>
              <a:t>15</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199" y="5218297"/>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Last year, the housing market slowed down in response to higher mortgage rates, and that had an impact on home prices. If you’re thinking of selling your house soon, that means you’ll want to adjust your expectations accordingly.</a:t>
            </a:r>
          </a:p>
        </p:txBody>
      </p:sp>
      <p:sp>
        <p:nvSpPr>
          <p:cNvPr id="8" name="Rectangle 7">
            <a:extLst>
              <a:ext uri="{FF2B5EF4-FFF2-40B4-BE49-F238E27FC236}">
                <a16:creationId xmlns:a16="http://schemas.microsoft.com/office/drawing/2014/main" id="{CFC07FC6-668C-C347-A8F7-4099C75CB944}"/>
              </a:ext>
            </a:extLst>
          </p:cNvPr>
          <p:cNvSpPr/>
          <p:nvPr/>
        </p:nvSpPr>
        <p:spPr>
          <a:xfrm>
            <a:off x="-1" y="3734460"/>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Want To Sell Your House? </a:t>
            </a:r>
            <a:br>
              <a:rPr lang="en-US" sz="3200" dirty="0">
                <a:solidFill>
                  <a:srgbClr val="FFFFFF"/>
                </a:solidFill>
              </a:rPr>
            </a:br>
            <a:r>
              <a:rPr lang="en-US" sz="3200" dirty="0">
                <a:solidFill>
                  <a:srgbClr val="FFFFFF"/>
                </a:solidFill>
              </a:rPr>
              <a:t>Price It Right.</a:t>
            </a:r>
          </a:p>
        </p:txBody>
      </p:sp>
      <p:sp>
        <p:nvSpPr>
          <p:cNvPr id="15" name="Rectangle 14">
            <a:extLst>
              <a:ext uri="{FF2B5EF4-FFF2-40B4-BE49-F238E27FC236}">
                <a16:creationId xmlns:a16="http://schemas.microsoft.com/office/drawing/2014/main" id="{FAD105D8-B823-8646-8176-E44F76053486}"/>
              </a:ext>
            </a:extLst>
          </p:cNvPr>
          <p:cNvSpPr/>
          <p:nvPr/>
        </p:nvSpPr>
        <p:spPr>
          <a:xfrm>
            <a:off x="1045770" y="6644865"/>
            <a:ext cx="6269429" cy="3023905"/>
          </a:xfrm>
          <a:prstGeom prst="rect">
            <a:avLst/>
          </a:prstGeom>
        </p:spPr>
        <p:txBody>
          <a:bodyPr wrap="square" lIns="91440" tIns="45720" rIns="91440" bIns="45720" anchor="t">
            <a:spAutoFit/>
          </a:bodyPr>
          <a:lstStyle/>
          <a:p>
            <a:r>
              <a:rPr lang="en-US" sz="1250" dirty="0">
                <a:latin typeface="Arial" panose="020B0604020202020204" pitchFamily="34" charset="0"/>
                <a:cs typeface="Arial" panose="020B0604020202020204" pitchFamily="34" charset="0"/>
              </a:rPr>
              <a:t>In a more moderate market, how you price your house will make a big difference to not only your bottom line, but to how quickly your house could sell. And the reality is, homes that are priced right are still selling in today’s market. As </a:t>
            </a:r>
            <a:r>
              <a:rPr lang="en-US" sz="1250" i="1" dirty="0">
                <a:latin typeface="Arial" panose="020B0604020202020204" pitchFamily="34" charset="0"/>
                <a:cs typeface="Arial" panose="020B0604020202020204" pitchFamily="34" charset="0"/>
              </a:rPr>
              <a:t>realtor.com </a:t>
            </a:r>
            <a:r>
              <a:rPr lang="en-US" sz="1250" dirty="0">
                <a:latin typeface="Arial" panose="020B0604020202020204" pitchFamily="34" charset="0"/>
                <a:cs typeface="Arial" panose="020B0604020202020204" pitchFamily="34" charset="0"/>
              </a:rPr>
              <a:t>explains:</a:t>
            </a:r>
          </a:p>
          <a:p>
            <a:endParaRPr lang="en-US" sz="1250" dirty="0">
              <a:latin typeface="Arial" panose="020B0604020202020204" pitchFamily="34" charset="0"/>
              <a:cs typeface="Arial" panose="020B0604020202020204" pitchFamily="34" charset="0"/>
            </a:endParaRPr>
          </a:p>
          <a:p>
            <a:pPr marL="457200"/>
            <a:r>
              <a:rPr lang="en-US" sz="1250" i="1" dirty="0">
                <a:solidFill>
                  <a:schemeClr val="bg2"/>
                </a:solidFill>
              </a:rPr>
              <a:t>“. . . some of the more prominent pandemic trends have changed, </a:t>
            </a:r>
            <a:r>
              <a:rPr lang="en-US" sz="1250" b="1" i="1" dirty="0">
                <a:solidFill>
                  <a:schemeClr val="bg2"/>
                </a:solidFill>
              </a:rPr>
              <a:t>so sellers might wish to adjust accordingly to get the best deal possible</a:t>
            </a:r>
            <a:r>
              <a:rPr lang="en-US" sz="1250" i="1" dirty="0">
                <a:solidFill>
                  <a:schemeClr val="bg2"/>
                </a:solidFill>
              </a:rPr>
              <a:t>.”</a:t>
            </a:r>
            <a:endParaRPr lang="en-US" sz="1250"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400" b="1" dirty="0">
                <a:solidFill>
                  <a:srgbClr val="00AEEF"/>
                </a:solidFill>
              </a:rPr>
              <a:t>Why Pricing Your House at Market Value Matters</a:t>
            </a:r>
          </a:p>
          <a:p>
            <a:endParaRPr lang="en-US" sz="1400" b="1" dirty="0">
              <a:solidFill>
                <a:srgbClr val="00AEEF"/>
              </a:solidFill>
            </a:endParaRPr>
          </a:p>
          <a:p>
            <a:r>
              <a:rPr lang="en-US" sz="1250" b="1" dirty="0">
                <a:latin typeface="Arial" panose="020B0604020202020204" pitchFamily="34" charset="0"/>
                <a:cs typeface="Arial" panose="020B0604020202020204" pitchFamily="34" charset="0"/>
              </a:rPr>
              <a:t>Especially today, your asking price sends a message to potential buyers.</a:t>
            </a:r>
          </a:p>
          <a:p>
            <a:endParaRPr lang="en-US" sz="1250" b="1" dirty="0">
              <a:latin typeface="Arial" panose="020B0604020202020204" pitchFamily="34" charset="0"/>
              <a:cs typeface="Arial" panose="020B0604020202020204" pitchFamily="34" charset="0"/>
            </a:endParaRPr>
          </a:p>
          <a:p>
            <a:r>
              <a:rPr lang="en-US" sz="1250" dirty="0">
                <a:latin typeface="Arial" panose="020B0604020202020204" pitchFamily="34" charset="0"/>
                <a:cs typeface="Arial" panose="020B0604020202020204" pitchFamily="34" charset="0"/>
              </a:rPr>
              <a:t>If it’s priced too low, you may leave money on the table. It could also discourage buyers who may see a lower-than-expected price tag and wonder if that means something is wrong with the home.</a:t>
            </a:r>
          </a:p>
          <a:p>
            <a:endParaRPr lang="en-US" sz="12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077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16</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1441792543"/>
              </p:ext>
            </p:extLst>
          </p:nvPr>
        </p:nvGraphicFramePr>
        <p:xfrm>
          <a:off x="457200" y="8426389"/>
          <a:ext cx="6858000" cy="976884"/>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946211">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kern="1200" dirty="0">
                          <a:solidFill>
                            <a:schemeClr val="bg2"/>
                          </a:solidFill>
                          <a:effectLst/>
                          <a:latin typeface="Georgia"/>
                          <a:ea typeface="+mn-ea"/>
                          <a:cs typeface="+mn-cs"/>
                        </a:rPr>
                        <a:t>Homes that are priced at current market value are still selling. To make sure you price your house appropriately, maximize your sales potential, and minimize your hassle, let’s connect.</a:t>
                      </a:r>
                      <a:endParaRPr lang="en-US" dirty="0"/>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TextBox 10">
            <a:extLst>
              <a:ext uri="{FF2B5EF4-FFF2-40B4-BE49-F238E27FC236}">
                <a16:creationId xmlns:a16="http://schemas.microsoft.com/office/drawing/2014/main" id="{C21556AE-2DDF-8745-AF6A-575B8AFB937D}"/>
              </a:ext>
            </a:extLst>
          </p:cNvPr>
          <p:cNvSpPr txBox="1"/>
          <p:nvPr/>
        </p:nvSpPr>
        <p:spPr>
          <a:xfrm>
            <a:off x="1143000" y="361519"/>
            <a:ext cx="6172200" cy="1481419"/>
          </a:xfrm>
          <a:prstGeom prst="rect">
            <a:avLst/>
          </a:prstGeom>
          <a:noFill/>
        </p:spPr>
        <p:txBody>
          <a:bodyPr wrap="square" lIns="0" tIns="320040" rIns="0" bIns="0" numCol="1" spcCol="457200" rtlCol="0" anchor="t">
            <a:noAutofit/>
          </a:bodyPr>
          <a:lstStyle/>
          <a:p>
            <a:pPr>
              <a:lnSpc>
                <a:spcPct val="112000"/>
              </a:lnSpc>
              <a:spcAft>
                <a:spcPts val="1000"/>
              </a:spcAft>
            </a:pPr>
            <a:r>
              <a:rPr lang="en-US" sz="1250" dirty="0">
                <a:latin typeface="Arial" panose="020B0604020202020204" pitchFamily="34" charset="0"/>
                <a:cs typeface="Arial" panose="020B0604020202020204" pitchFamily="34" charset="0"/>
              </a:rPr>
              <a:t>If it’s priced too high, you run the risk of deterring buyers. When that happens, you may have to lower the price to try to reignite interest in your house when it sits on the market for a while. On the other hand, be aware that a price drop can be seen as a red flag by some buyers who will wonder what that means about the home.</a:t>
            </a:r>
          </a:p>
          <a:p>
            <a:pPr>
              <a:lnSpc>
                <a:spcPct val="112000"/>
              </a:lnSpc>
              <a:spcAft>
                <a:spcPts val="1000"/>
              </a:spcAft>
            </a:pPr>
            <a:r>
              <a:rPr lang="en-US" sz="1250" dirty="0">
                <a:latin typeface="Arial" panose="020B0604020202020204" pitchFamily="34" charset="0"/>
                <a:cs typeface="Arial" panose="020B0604020202020204" pitchFamily="34" charset="0"/>
              </a:rPr>
              <a:t>To avoid either headache, </a:t>
            </a:r>
            <a:r>
              <a:rPr lang="en-US" sz="1250" b="1" dirty="0">
                <a:latin typeface="Arial" panose="020B0604020202020204" pitchFamily="34" charset="0"/>
                <a:cs typeface="Arial" panose="020B0604020202020204" pitchFamily="34" charset="0"/>
              </a:rPr>
              <a:t>price it right from the start</a:t>
            </a:r>
            <a:r>
              <a:rPr lang="en-US" sz="1250" dirty="0">
                <a:latin typeface="Arial" panose="020B0604020202020204" pitchFamily="34" charset="0"/>
                <a:cs typeface="Arial" panose="020B0604020202020204" pitchFamily="34" charset="0"/>
              </a:rPr>
              <a:t>. A real estate professional knows how to determine the ideal asking price. They balance the value of homes in your neighborhood, current market trends, buyer demand, the condition of your house, and more to find the right price. This helps lead to stronger offers and a greater likelihood your house will sell quickly.</a:t>
            </a:r>
          </a:p>
          <a:p>
            <a:pPr>
              <a:lnSpc>
                <a:spcPct val="112000"/>
              </a:lnSpc>
              <a:spcAft>
                <a:spcPts val="1000"/>
              </a:spcAft>
            </a:pPr>
            <a:r>
              <a:rPr lang="en-US" sz="1250" dirty="0">
                <a:latin typeface="Arial" panose="020B0604020202020204" pitchFamily="34" charset="0"/>
                <a:cs typeface="Arial" panose="020B0604020202020204" pitchFamily="34" charset="0"/>
              </a:rPr>
              <a:t>The visual below helps summarize the impact your asking price can have</a:t>
            </a:r>
            <a:r>
              <a:rPr lang="en-US" sz="1200" dirty="0">
                <a:latin typeface="Arial" panose="020B0604020202020204" pitchFamily="34" charset="0"/>
                <a:cs typeface="Arial" panose="020B0604020202020204" pitchFamily="34" charset="0"/>
              </a:rPr>
              <a:t>:</a:t>
            </a:r>
          </a:p>
          <a:p>
            <a:pPr>
              <a:lnSpc>
                <a:spcPct val="112000"/>
              </a:lnSpc>
              <a:spcAft>
                <a:spcPts val="1000"/>
              </a:spcAft>
            </a:pPr>
            <a:endParaRPr lang="en-US" sz="1200" dirty="0">
              <a:latin typeface="Arial"/>
              <a:cs typeface="Arial"/>
            </a:endParaRPr>
          </a:p>
          <a:p>
            <a:pPr>
              <a:lnSpc>
                <a:spcPct val="112000"/>
              </a:lnSpc>
              <a:spcAft>
                <a:spcPts val="1000"/>
              </a:spcAft>
            </a:pPr>
            <a:endParaRPr lang="en-US" sz="1200" dirty="0">
              <a:latin typeface="Arial"/>
              <a:cs typeface="Arial"/>
            </a:endParaRPr>
          </a:p>
          <a:p>
            <a:pPr>
              <a:lnSpc>
                <a:spcPct val="112000"/>
              </a:lnSpc>
              <a:spcAft>
                <a:spcPts val="1000"/>
              </a:spcAft>
            </a:pPr>
            <a:endParaRPr lang="en-US" sz="1200" dirty="0">
              <a:latin typeface="Arial"/>
              <a:cs typeface="Arial"/>
            </a:endParaRPr>
          </a:p>
          <a:p>
            <a:pPr>
              <a:lnSpc>
                <a:spcPct val="112000"/>
              </a:lnSpc>
              <a:spcAft>
                <a:spcPts val="1000"/>
              </a:spcAft>
            </a:pPr>
            <a:endParaRPr lang="en-US" sz="1200" dirty="0">
              <a:latin typeface="Arial"/>
              <a:cs typeface="Arial"/>
            </a:endParaRPr>
          </a:p>
          <a:p>
            <a:pPr>
              <a:lnSpc>
                <a:spcPct val="112000"/>
              </a:lnSpc>
              <a:spcAft>
                <a:spcPts val="1000"/>
              </a:spcAft>
            </a:pPr>
            <a:endParaRPr lang="en-US" sz="1200" dirty="0">
              <a:latin typeface="Arial"/>
              <a:cs typeface="Arial"/>
            </a:endParaRPr>
          </a:p>
          <a:p>
            <a:pPr>
              <a:lnSpc>
                <a:spcPct val="112000"/>
              </a:lnSpc>
              <a:spcAft>
                <a:spcPts val="1000"/>
              </a:spcAft>
            </a:pPr>
            <a:endParaRPr lang="en-US" sz="1200" dirty="0">
              <a:latin typeface="Arial"/>
              <a:cs typeface="Arial"/>
            </a:endParaRPr>
          </a:p>
          <a:p>
            <a:pPr>
              <a:lnSpc>
                <a:spcPct val="112000"/>
              </a:lnSpc>
              <a:spcAft>
                <a:spcPts val="1000"/>
              </a:spcAft>
            </a:pPr>
            <a:endParaRPr lang="en-US" sz="1200" dirty="0">
              <a:latin typeface="Arial"/>
              <a:cs typeface="Arial"/>
            </a:endParaRPr>
          </a:p>
          <a:p>
            <a:pPr>
              <a:lnSpc>
                <a:spcPct val="112000"/>
              </a:lnSpc>
              <a:spcAft>
                <a:spcPts val="1000"/>
              </a:spcAft>
            </a:pPr>
            <a:endParaRPr lang="en-US" sz="1200" dirty="0">
              <a:latin typeface="Arial"/>
              <a:cs typeface="Arial"/>
            </a:endParaRPr>
          </a:p>
          <a:p>
            <a:pPr>
              <a:lnSpc>
                <a:spcPct val="112000"/>
              </a:lnSpc>
              <a:spcAft>
                <a:spcPts val="1000"/>
              </a:spcAft>
            </a:pPr>
            <a:endParaRPr lang="en-US" sz="1200" dirty="0">
              <a:latin typeface="Arial"/>
              <a:cs typeface="Arial"/>
            </a:endParaRPr>
          </a:p>
          <a:p>
            <a:pPr>
              <a:lnSpc>
                <a:spcPct val="112000"/>
              </a:lnSpc>
              <a:spcAft>
                <a:spcPts val="1000"/>
              </a:spcAft>
            </a:pPr>
            <a:r>
              <a:rPr lang="en-US" sz="1250" dirty="0">
                <a:latin typeface="Arial"/>
                <a:cs typeface="Arial"/>
              </a:rPr>
              <a:t>Greg McBride, Senior Vice President and Chief Financial Analyst at </a:t>
            </a:r>
            <a:r>
              <a:rPr lang="en-US" sz="1250" i="1" dirty="0">
                <a:latin typeface="Arial"/>
                <a:cs typeface="Arial"/>
              </a:rPr>
              <a:t>Bankrate</a:t>
            </a:r>
            <a:r>
              <a:rPr lang="en-US" sz="1250" dirty="0">
                <a:latin typeface="Arial"/>
                <a:cs typeface="Arial"/>
              </a:rPr>
              <a:t>, also gives this advice:</a:t>
            </a:r>
          </a:p>
          <a:p>
            <a:pPr marL="466725">
              <a:lnSpc>
                <a:spcPct val="112000"/>
              </a:lnSpc>
              <a:spcAft>
                <a:spcPts val="1000"/>
              </a:spcAft>
            </a:pPr>
            <a:r>
              <a:rPr lang="en-US" sz="1250" i="1" dirty="0">
                <a:solidFill>
                  <a:schemeClr val="bg2"/>
                </a:solidFill>
                <a:latin typeface="Arial"/>
                <a:cs typeface="Arial"/>
              </a:rPr>
              <a:t>“Price your home realistically. . . . Appropriately priced homes are still </a:t>
            </a:r>
            <a:br>
              <a:rPr lang="en-US" sz="1250" i="1" dirty="0">
                <a:solidFill>
                  <a:schemeClr val="bg2"/>
                </a:solidFill>
                <a:latin typeface="Arial"/>
                <a:cs typeface="Arial"/>
              </a:rPr>
            </a:br>
            <a:r>
              <a:rPr lang="en-US" sz="1250" i="1" dirty="0">
                <a:solidFill>
                  <a:schemeClr val="bg2"/>
                </a:solidFill>
                <a:latin typeface="Arial"/>
                <a:cs typeface="Arial"/>
              </a:rPr>
              <a:t>selling quickly.”</a:t>
            </a:r>
          </a:p>
          <a:p>
            <a:pPr>
              <a:lnSpc>
                <a:spcPct val="112000"/>
              </a:lnSpc>
              <a:spcAft>
                <a:spcPts val="1000"/>
              </a:spcAft>
            </a:pPr>
            <a:endParaRPr lang="en-US" sz="1250" dirty="0"/>
          </a:p>
        </p:txBody>
      </p:sp>
      <p:pic>
        <p:nvPicPr>
          <p:cNvPr id="2050" name="Picture 2">
            <a:extLst>
              <a:ext uri="{FF2B5EF4-FFF2-40B4-BE49-F238E27FC236}">
                <a16:creationId xmlns:a16="http://schemas.microsoft.com/office/drawing/2014/main" id="{A9A6D9B9-22DE-9C5B-6BAB-7A401E826604}"/>
              </a:ext>
            </a:extLst>
          </p:cNvPr>
          <p:cNvPicPr>
            <a:picLocks noChangeAspect="1" noChangeArrowheads="1"/>
          </p:cNvPicPr>
          <p:nvPr/>
        </p:nvPicPr>
        <p:blipFill>
          <a:blip r:embed="rId3"/>
          <a:srcRect/>
          <a:stretch/>
        </p:blipFill>
        <p:spPr bwMode="auto">
          <a:xfrm>
            <a:off x="457200" y="3487830"/>
            <a:ext cx="6858000" cy="2237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766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EA99207-58DF-9925-BA9E-FCE775A3F39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0"/>
            <a:ext cx="7772400" cy="1005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656D45-E8AF-9B4C-BA57-F6B43353B815}"/>
              </a:ext>
            </a:extLst>
          </p:cNvPr>
          <p:cNvSpPr/>
          <p:nvPr/>
        </p:nvSpPr>
        <p:spPr>
          <a:xfrm>
            <a:off x="457200" y="5962809"/>
            <a:ext cx="6858000" cy="3416320"/>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a:rPr>
              <a:t>If it’s a good home in the resale market, it’s selling quickly. The buyer who is buying today is not the same buyer buying 12 months ago. If [they’re] paying this much, it needs to be a nice home.</a:t>
            </a:r>
            <a:endParaRPr lang="en-US" sz="2400" i="1" dirty="0">
              <a:solidFill>
                <a:schemeClr val="bg1"/>
              </a:solidFill>
              <a:effectLst/>
              <a:latin typeface="Georgia"/>
            </a:endParaRPr>
          </a:p>
          <a:p>
            <a:endParaRPr lang="en-US" sz="1600" i="1" dirty="0">
              <a:solidFill>
                <a:schemeClr val="bg1"/>
              </a:solidFill>
              <a:cs typeface="Arial"/>
            </a:endParaRPr>
          </a:p>
          <a:p>
            <a:pPr>
              <a:spcAft>
                <a:spcPts val="2000"/>
              </a:spcAft>
            </a:pPr>
            <a:r>
              <a:rPr lang="en-US" sz="1400" i="1" dirty="0">
                <a:solidFill>
                  <a:schemeClr val="bg1"/>
                </a:solidFill>
                <a:cs typeface="Arial"/>
              </a:rPr>
              <a:t>- </a:t>
            </a:r>
            <a:r>
              <a:rPr lang="en-US" sz="1400" dirty="0">
                <a:solidFill>
                  <a:schemeClr val="bg1"/>
                </a:solidFill>
                <a:cs typeface="Arial"/>
              </a:rPr>
              <a:t>Ali Wolf, Chief Economist, </a:t>
            </a:r>
            <a:r>
              <a:rPr lang="en-US" sz="1400" i="1" dirty="0">
                <a:solidFill>
                  <a:schemeClr val="bg1"/>
                </a:solidFill>
                <a:cs typeface="Arial"/>
              </a:rPr>
              <a:t>Zonda</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591232"/>
            <a:ext cx="742082" cy="743154"/>
          </a:xfrm>
          <a:prstGeom prst="rect">
            <a:avLst/>
          </a:prstGeom>
        </p:spPr>
      </p:pic>
      <p:sp>
        <p:nvSpPr>
          <p:cNvPr id="4" name="Slide Number Placeholder 13">
            <a:extLst>
              <a:ext uri="{FF2B5EF4-FFF2-40B4-BE49-F238E27FC236}">
                <a16:creationId xmlns:a16="http://schemas.microsoft.com/office/drawing/2014/main" id="{702FF083-4696-948C-C193-F22157015F4C}"/>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17</a:t>
            </a:fld>
            <a:endParaRPr lang="en-US" dirty="0"/>
          </a:p>
        </p:txBody>
      </p:sp>
    </p:spTree>
    <p:extLst>
      <p:ext uri="{BB962C8B-B14F-4D97-AF65-F5344CB8AC3E}">
        <p14:creationId xmlns:p14="http://schemas.microsoft.com/office/powerpoint/2010/main" val="2937868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717AAD32-E6CB-A11A-7427-09D58656A03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400" cy="3140083"/>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18</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74289" y="4428962"/>
            <a:ext cx="6852398" cy="5569789"/>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1.   We’re Experts on Market Trends</a:t>
            </a:r>
          </a:p>
          <a:p>
            <a:pPr>
              <a:lnSpc>
                <a:spcPct val="113000"/>
              </a:lnSpc>
              <a:spcAft>
                <a:spcPts val="1000"/>
              </a:spcAft>
            </a:pPr>
            <a:r>
              <a:rPr lang="en-US" sz="1250" b="0" i="0" dirty="0">
                <a:effectLst/>
              </a:rPr>
              <a:t>Leslie </a:t>
            </a:r>
            <a:r>
              <a:rPr lang="en-US" sz="1250" b="0" i="0" dirty="0" err="1">
                <a:effectLst/>
              </a:rPr>
              <a:t>Rouda</a:t>
            </a:r>
            <a:r>
              <a:rPr lang="en-US" sz="1250" b="0" i="0" dirty="0">
                <a:effectLst/>
              </a:rPr>
              <a:t> Smith, 2022 President of the </a:t>
            </a:r>
            <a:r>
              <a:rPr lang="en-US" sz="1250" i="1" dirty="0"/>
              <a:t>National Association of Realtors</a:t>
            </a:r>
            <a:r>
              <a:rPr lang="en-US" sz="1250" dirty="0"/>
              <a:t> (NAR), explains:</a:t>
            </a:r>
            <a:endParaRPr lang="en-US" sz="1250" b="0" i="0" dirty="0">
              <a:effectLst/>
            </a:endParaRPr>
          </a:p>
          <a:p>
            <a:pPr marL="457200">
              <a:lnSpc>
                <a:spcPct val="113000"/>
              </a:lnSpc>
              <a:spcAft>
                <a:spcPts val="1000"/>
              </a:spcAft>
            </a:pPr>
            <a:r>
              <a:rPr lang="en-US" sz="1250" i="1" dirty="0">
                <a:solidFill>
                  <a:schemeClr val="bg2"/>
                </a:solidFill>
              </a:rPr>
              <a:t>“During challenging and changing market conditions, one thing that’s calming and constant is the assurance that comes from a R</a:t>
            </a:r>
            <a:r>
              <a:rPr lang="en-US" sz="1250" b="0" i="1" dirty="0">
                <a:solidFill>
                  <a:srgbClr val="919191"/>
                </a:solidFill>
                <a:effectLst/>
              </a:rPr>
              <a:t>ealtor® being in your corner through every step of the home transaction. </a:t>
            </a:r>
            <a:r>
              <a:rPr lang="en-US" sz="1250" b="1" i="1" dirty="0">
                <a:solidFill>
                  <a:schemeClr val="tx1">
                    <a:lumMod val="50000"/>
                    <a:lumOff val="50000"/>
                  </a:schemeClr>
                </a:solidFill>
                <a:effectLst/>
              </a:rPr>
              <a:t>Consumers can rely on Realtors®’ unmatched work ethic, trusted guidance and objectivity to help manage the complexities associated with the home buying and selling process</a:t>
            </a:r>
            <a:r>
              <a:rPr lang="en-US" sz="1250" i="1" dirty="0">
                <a:solidFill>
                  <a:schemeClr val="bg2"/>
                </a:solidFill>
              </a:rPr>
              <a:t>.”</a:t>
            </a:r>
            <a:endParaRPr lang="en-US" sz="1250" dirty="0">
              <a:solidFill>
                <a:schemeClr val="tx2"/>
              </a:solidFill>
              <a:cs typeface="Arial"/>
            </a:endParaRPr>
          </a:p>
          <a:p>
            <a:pPr marL="0" lvl="1">
              <a:lnSpc>
                <a:spcPct val="113000"/>
              </a:lnSpc>
              <a:spcAft>
                <a:spcPts val="1000"/>
              </a:spcAft>
            </a:pPr>
            <a:r>
              <a:rPr lang="en-US" sz="1250" b="0" i="0" dirty="0">
                <a:effectLst/>
              </a:rPr>
              <a:t>An expert real estate advisor has the latest information about national trends and your local area too. More importantly, they’ll know what all of this means for you, so they’ll be able to help you make a decision based on trustworthy, data-bound information. </a:t>
            </a:r>
          </a:p>
          <a:p>
            <a:pPr marL="0" lvl="1">
              <a:lnSpc>
                <a:spcPct val="113000"/>
              </a:lnSpc>
              <a:spcAft>
                <a:spcPts val="1000"/>
              </a:spcAft>
            </a:pPr>
            <a:r>
              <a:rPr lang="en-US" sz="1500" b="1" dirty="0">
                <a:solidFill>
                  <a:schemeClr val="tx2"/>
                </a:solidFill>
              </a:rPr>
              <a:t>2.   A Local Professional Knows How To Set the Right Price for Your Home</a:t>
            </a:r>
            <a:endParaRPr lang="en-US" sz="1500" b="1" dirty="0">
              <a:solidFill>
                <a:schemeClr val="tx2"/>
              </a:solidFill>
              <a:cs typeface="Arial"/>
            </a:endParaRPr>
          </a:p>
          <a:p>
            <a:pPr algn="l" fontAlgn="base">
              <a:lnSpc>
                <a:spcPct val="113000"/>
              </a:lnSpc>
              <a:spcAft>
                <a:spcPts val="1000"/>
              </a:spcAft>
            </a:pPr>
            <a:r>
              <a:rPr lang="en-US" sz="1250" dirty="0"/>
              <a:t>Home price appreciation has moderated this year. </a:t>
            </a:r>
            <a:r>
              <a:rPr lang="en-US" sz="1250" b="0" i="0" dirty="0">
                <a:effectLst/>
              </a:rPr>
              <a:t>If you sell your house on your own, you may be more likely to overshoot your asking price because you’re not as aware of where prices are today. Pricing your house too high can deter buyers or cause your house to sit on the market </a:t>
            </a:r>
            <a:br>
              <a:rPr lang="en-US" sz="1250" b="0" i="0" dirty="0">
                <a:effectLst/>
              </a:rPr>
            </a:br>
            <a:r>
              <a:rPr lang="en-US" sz="1250" b="0" i="0" dirty="0">
                <a:effectLst/>
              </a:rPr>
              <a:t>for longer.</a:t>
            </a:r>
          </a:p>
          <a:p>
            <a:pPr algn="l" fontAlgn="base">
              <a:lnSpc>
                <a:spcPct val="113000"/>
              </a:lnSpc>
              <a:spcAft>
                <a:spcPts val="1000"/>
              </a:spcAft>
            </a:pPr>
            <a:r>
              <a:rPr lang="en-US" sz="1250" b="0" i="0" dirty="0">
                <a:effectLst/>
              </a:rPr>
              <a:t>Real estate professionals look at a variety of factors, like the condition of your home and any upgrades you’ve made, with an unbiased eye. They compare your house to recently sold homes in your area to find the best price for today’s market, so your house sells quickly. </a:t>
            </a:r>
          </a:p>
          <a:p>
            <a:pPr>
              <a:lnSpc>
                <a:spcPct val="113000"/>
              </a:lnSpc>
              <a:spcAft>
                <a:spcPts val="1000"/>
              </a:spcAft>
            </a:pPr>
            <a:endParaRPr lang="en-US" sz="1250" b="1" i="1" dirty="0">
              <a:solidFill>
                <a:schemeClr val="tx1">
                  <a:lumMod val="50000"/>
                  <a:lumOff val="50000"/>
                </a:schemeClr>
              </a:solidFill>
            </a:endParaRPr>
          </a:p>
        </p:txBody>
      </p:sp>
      <p:sp>
        <p:nvSpPr>
          <p:cNvPr id="3" name="TextBox 2">
            <a:extLst>
              <a:ext uri="{FF2B5EF4-FFF2-40B4-BE49-F238E27FC236}">
                <a16:creationId xmlns:a16="http://schemas.microsoft.com/office/drawing/2014/main" id="{DC6D895E-D872-A649-8D1F-2C10CFF35718}"/>
              </a:ext>
            </a:extLst>
          </p:cNvPr>
          <p:cNvSpPr txBox="1"/>
          <p:nvPr/>
        </p:nvSpPr>
        <p:spPr>
          <a:xfrm>
            <a:off x="468687" y="3140083"/>
            <a:ext cx="6858000" cy="14550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thinking of selling your house, it’s important to work with someone who understands how the market is changing and what it means for you. Here are five reasons working with a professional can ensure you’ll get the most out of your sale.</a:t>
            </a:r>
          </a:p>
        </p:txBody>
      </p:sp>
      <p:sp>
        <p:nvSpPr>
          <p:cNvPr id="9" name="Rectangle 8">
            <a:extLst>
              <a:ext uri="{FF2B5EF4-FFF2-40B4-BE49-F238E27FC236}">
                <a16:creationId xmlns:a16="http://schemas.microsoft.com/office/drawing/2014/main" id="{43C30354-74B6-414E-A158-69B16FB17EA3}"/>
              </a:ext>
            </a:extLst>
          </p:cNvPr>
          <p:cNvSpPr/>
          <p:nvPr/>
        </p:nvSpPr>
        <p:spPr>
          <a:xfrm>
            <a:off x="0" y="1693533"/>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An Expert Makes All the Difference When You Sell</a:t>
            </a:r>
          </a:p>
        </p:txBody>
      </p:sp>
    </p:spTree>
    <p:extLst>
      <p:ext uri="{BB962C8B-B14F-4D97-AF65-F5344CB8AC3E}">
        <p14:creationId xmlns:p14="http://schemas.microsoft.com/office/powerpoint/2010/main" val="2189334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19</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4709" y="319685"/>
            <a:ext cx="6857998" cy="7772399"/>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3.   A Real Estate Advisor Helps Maximize Your Pool of Buyers</a:t>
            </a:r>
          </a:p>
          <a:p>
            <a:pPr>
              <a:lnSpc>
                <a:spcPct val="113000"/>
              </a:lnSpc>
              <a:spcAft>
                <a:spcPts val="1000"/>
              </a:spcAft>
            </a:pPr>
            <a:r>
              <a:rPr lang="en-US" sz="1250" b="0" i="0" dirty="0">
                <a:effectLst/>
              </a:rPr>
              <a:t>Since buyer demand has cooled this year, you’ll want to do what you can to help bring in more buyers. Real estate professionals have a wide range of tools at their disposal, such as social media followers, agency resources, and the Multiple Listing Service (MLS) to ensure your house gets in front of people looking to make a purchase. </a:t>
            </a:r>
            <a:r>
              <a:rPr lang="en-US" sz="1250" b="0" i="1" dirty="0">
                <a:effectLst/>
              </a:rPr>
              <a:t>Investopedia</a:t>
            </a:r>
            <a:r>
              <a:rPr lang="en-US" sz="1250" b="0" i="0" dirty="0">
                <a:effectLst/>
              </a:rPr>
              <a:t> </a:t>
            </a:r>
            <a:r>
              <a:rPr lang="en-US" sz="1250" b="0" i="0" u="none" strike="noStrike" dirty="0">
                <a:effectLst/>
              </a:rPr>
              <a:t>explains</a:t>
            </a:r>
            <a:r>
              <a:rPr lang="en-US" sz="1250" b="0" i="0" dirty="0">
                <a:effectLst/>
              </a:rPr>
              <a:t> why it’s risky to sell on your own without the network an agent provides:</a:t>
            </a:r>
          </a:p>
          <a:p>
            <a:pPr lvl="1">
              <a:lnSpc>
                <a:spcPct val="112000"/>
              </a:lnSpc>
              <a:spcAft>
                <a:spcPts val="1000"/>
              </a:spcAft>
            </a:pPr>
            <a:r>
              <a:rPr lang="en-US" sz="1250" i="1" dirty="0">
                <a:solidFill>
                  <a:schemeClr val="tx1">
                    <a:lumMod val="50000"/>
                    <a:lumOff val="50000"/>
                  </a:schemeClr>
                </a:solidFill>
              </a:rPr>
              <a:t>“You don’t have relationships with clients, other agents, or a real estate agency to bring the largest pool of potential buyers to your home.”</a:t>
            </a:r>
          </a:p>
          <a:p>
            <a:pPr algn="l" fontAlgn="base">
              <a:lnSpc>
                <a:spcPct val="113000"/>
              </a:lnSpc>
              <a:spcAft>
                <a:spcPts val="1000"/>
              </a:spcAft>
            </a:pPr>
            <a:r>
              <a:rPr lang="en-US" sz="1250" b="0" i="0" dirty="0">
                <a:effectLst/>
              </a:rPr>
              <a:t>Without access to your agent’s tools and marketing expertise, your buyer pool – and your home’s selling potential – is limited.</a:t>
            </a:r>
            <a:endParaRPr lang="en-US" sz="1400" b="0" i="0" dirty="0">
              <a:effectLst/>
            </a:endParaRPr>
          </a:p>
          <a:p>
            <a:pPr algn="l" fontAlgn="base">
              <a:lnSpc>
                <a:spcPct val="113000"/>
              </a:lnSpc>
              <a:spcAft>
                <a:spcPts val="1000"/>
              </a:spcAft>
            </a:pPr>
            <a:r>
              <a:rPr lang="en-US" sz="1500" b="1" dirty="0">
                <a:solidFill>
                  <a:schemeClr val="tx2"/>
                </a:solidFill>
              </a:rPr>
              <a:t>4.   A Real Estate Expert Will Read – and Understand – the Fine Print</a:t>
            </a:r>
            <a:endParaRPr lang="en-US" sz="1250" dirty="0"/>
          </a:p>
          <a:p>
            <a:pPr>
              <a:lnSpc>
                <a:spcPct val="113000"/>
              </a:lnSpc>
              <a:spcAft>
                <a:spcPts val="1000"/>
              </a:spcAft>
            </a:pPr>
            <a:r>
              <a:rPr lang="en-US" sz="1250" b="0" i="0" dirty="0">
                <a:effectLst/>
              </a:rPr>
              <a:t>Today, more disclosures and regulations are mandatory when selling a house. That means the number of legal documents you’ll need to juggle is growing. NAR explains it like this:</a:t>
            </a:r>
          </a:p>
          <a:p>
            <a:pPr marL="457200">
              <a:lnSpc>
                <a:spcPct val="113000"/>
              </a:lnSpc>
              <a:spcAft>
                <a:spcPts val="1000"/>
              </a:spcAft>
            </a:pPr>
            <a:r>
              <a:rPr lang="en-US" sz="1250" i="1" dirty="0">
                <a:solidFill>
                  <a:schemeClr val="bg2"/>
                </a:solidFill>
              </a:rPr>
              <a:t>“There’s a lot of jargon involved in a real estate transaction; you want to work with a professional who can speak the language.”</a:t>
            </a:r>
            <a:endParaRPr lang="en-US" sz="1500" dirty="0">
              <a:solidFill>
                <a:schemeClr val="tx2"/>
              </a:solidFill>
              <a:cs typeface="Arial"/>
            </a:endParaRPr>
          </a:p>
          <a:p>
            <a:pPr>
              <a:lnSpc>
                <a:spcPct val="113000"/>
              </a:lnSpc>
              <a:spcAft>
                <a:spcPts val="1000"/>
              </a:spcAft>
            </a:pPr>
            <a:r>
              <a:rPr lang="en-US" sz="1500" b="1" dirty="0">
                <a:solidFill>
                  <a:schemeClr val="tx2"/>
                </a:solidFill>
              </a:rPr>
              <a:t>5.   A Local Professional Is a Skilled Negotiator</a:t>
            </a:r>
            <a:endParaRPr lang="en-US" sz="1250" dirty="0"/>
          </a:p>
          <a:p>
            <a:pPr algn="l" fontAlgn="base">
              <a:lnSpc>
                <a:spcPct val="113000"/>
              </a:lnSpc>
              <a:spcAft>
                <a:spcPts val="1000"/>
              </a:spcAft>
            </a:pPr>
            <a:r>
              <a:rPr lang="en-US" sz="1250" b="0" i="0" dirty="0">
                <a:solidFill>
                  <a:srgbClr val="313940"/>
                </a:solidFill>
                <a:effectLst/>
              </a:rPr>
              <a:t>In today’s market, buyers are regaining some negotiation power. If you sell without an expert, you’ll be responsible for any back-and-forth. That means you’ll have to coordinate with:</a:t>
            </a:r>
            <a:endParaRPr lang="en-US" sz="1250" dirty="0"/>
          </a:p>
          <a:p>
            <a:pPr marL="2301875" lvl="6">
              <a:lnSpc>
                <a:spcPct val="113000"/>
              </a:lnSpc>
              <a:spcAft>
                <a:spcPts val="1000"/>
              </a:spcAft>
            </a:pPr>
            <a:r>
              <a:rPr lang="en-US" sz="1250" b="1" dirty="0">
                <a:solidFill>
                  <a:schemeClr val="accent2"/>
                </a:solidFill>
              </a:rPr>
              <a:t>The buyer</a:t>
            </a:r>
            <a:r>
              <a:rPr lang="en-US" sz="1250" dirty="0"/>
              <a:t>, who wants the best deal possible</a:t>
            </a:r>
          </a:p>
          <a:p>
            <a:pPr marL="2301875" lvl="6">
              <a:lnSpc>
                <a:spcPct val="113000"/>
              </a:lnSpc>
              <a:spcAft>
                <a:spcPts val="1000"/>
              </a:spcAft>
            </a:pPr>
            <a:r>
              <a:rPr lang="en-US" sz="1250" b="1" dirty="0">
                <a:solidFill>
                  <a:schemeClr val="accent2"/>
                </a:solidFill>
              </a:rPr>
              <a:t>The buyer’s agent</a:t>
            </a:r>
            <a:r>
              <a:rPr lang="en-US" sz="1250" dirty="0"/>
              <a:t>, who will use their expertise to advocate for the buyer</a:t>
            </a:r>
          </a:p>
          <a:p>
            <a:pPr marL="2301875" lvl="6">
              <a:lnSpc>
                <a:spcPct val="113000"/>
              </a:lnSpc>
              <a:spcAft>
                <a:spcPts val="1000"/>
              </a:spcAft>
            </a:pPr>
            <a:r>
              <a:rPr lang="en-US" sz="1250" b="1" dirty="0">
                <a:solidFill>
                  <a:schemeClr val="accent2"/>
                </a:solidFill>
              </a:rPr>
              <a:t>The inspection company</a:t>
            </a:r>
            <a:r>
              <a:rPr lang="en-US" sz="1250" dirty="0"/>
              <a:t>, which works for the buyer and will almost always find concerns with the house</a:t>
            </a:r>
          </a:p>
          <a:p>
            <a:pPr marL="2301875" lvl="6">
              <a:lnSpc>
                <a:spcPct val="113000"/>
              </a:lnSpc>
              <a:spcAft>
                <a:spcPts val="1000"/>
              </a:spcAft>
            </a:pPr>
            <a:r>
              <a:rPr lang="en-US" sz="1250" b="1" dirty="0">
                <a:solidFill>
                  <a:schemeClr val="accent2"/>
                </a:solidFill>
              </a:rPr>
              <a:t>The appraiser</a:t>
            </a:r>
            <a:r>
              <a:rPr lang="en-US" sz="1250" dirty="0"/>
              <a:t>, who assesses the property’s value to protect</a:t>
            </a:r>
            <a:br>
              <a:rPr lang="en-US" sz="1250" dirty="0"/>
            </a:br>
            <a:r>
              <a:rPr lang="en-US" sz="1250" dirty="0"/>
              <a:t>the lender</a:t>
            </a:r>
          </a:p>
          <a:p>
            <a:pPr algn="l" fontAlgn="base">
              <a:lnSpc>
                <a:spcPct val="113000"/>
              </a:lnSpc>
              <a:spcAft>
                <a:spcPts val="1000"/>
              </a:spcAft>
            </a:pPr>
            <a:r>
              <a:rPr lang="en-US" sz="1250" b="0" i="0" dirty="0">
                <a:effectLst/>
              </a:rPr>
              <a:t>Instead of going toe-to-toe with these parties alone, lean on an expert. They’ll know what levers to pull, how to address everyone’s concerns, and when you may want to get a second opinion.</a:t>
            </a:r>
          </a:p>
        </p:txBody>
      </p:sp>
      <p:graphicFrame>
        <p:nvGraphicFramePr>
          <p:cNvPr id="11" name="Table 10">
            <a:extLst>
              <a:ext uri="{FF2B5EF4-FFF2-40B4-BE49-F238E27FC236}">
                <a16:creationId xmlns:a16="http://schemas.microsoft.com/office/drawing/2014/main" id="{DB8996C9-8B0D-774F-B0C0-3BEAF9C09D11}"/>
              </a:ext>
            </a:extLst>
          </p:cNvPr>
          <p:cNvGraphicFramePr>
            <a:graphicFrameLocks noGrp="1"/>
          </p:cNvGraphicFramePr>
          <p:nvPr>
            <p:extLst>
              <p:ext uri="{D42A27DB-BD31-4B8C-83A1-F6EECF244321}">
                <p14:modId xmlns:p14="http://schemas.microsoft.com/office/powerpoint/2010/main" val="4182365516"/>
              </p:ext>
            </p:extLst>
          </p:nvPr>
        </p:nvGraphicFramePr>
        <p:xfrm>
          <a:off x="469728" y="8648752"/>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Don’t go at it alone. If you’re planning to sell your house this spring, let’s connect so you have an expert by your side to guide you in today’s market.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5" name="Picture 4" descr="Icon&#10;&#10;Description automatically generated">
            <a:extLst>
              <a:ext uri="{FF2B5EF4-FFF2-40B4-BE49-F238E27FC236}">
                <a16:creationId xmlns:a16="http://schemas.microsoft.com/office/drawing/2014/main" id="{5ABFE8B4-1184-1B43-9E49-593D8A41A7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728" y="5959782"/>
            <a:ext cx="2058088" cy="1557261"/>
          </a:xfrm>
          <a:prstGeom prst="rect">
            <a:avLst/>
          </a:prstGeom>
        </p:spPr>
      </p:pic>
    </p:spTree>
    <p:extLst>
      <p:ext uri="{BB962C8B-B14F-4D97-AF65-F5344CB8AC3E}">
        <p14:creationId xmlns:p14="http://schemas.microsoft.com/office/powerpoint/2010/main" val="774843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B483671-3C4B-FCED-8C34-0D2BA622B126}"/>
              </a:ext>
            </a:extLst>
          </p:cNvPr>
          <p:cNvSpPr txBox="1">
            <a:spLocks/>
          </p:cNvSpPr>
          <p:nvPr/>
        </p:nvSpPr>
        <p:spPr>
          <a:xfrm>
            <a:off x="3048002" y="-31531"/>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Should I Sell My House This Spring?</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dirty="0">
                <a:solidFill>
                  <a:prstClr val="black"/>
                </a:solidFill>
                <a:ea typeface="Helvetica Neue" panose="02000503000000020004" pitchFamily="2" charset="0"/>
              </a:rPr>
              <a:t>	What’s Ahead for Mortgage Rates and Home Prices?</a:t>
            </a: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8	</a:t>
            </a:r>
            <a:r>
              <a:rPr lang="en-US" sz="1600" dirty="0">
                <a:ea typeface="Helvetica Neue" panose="02000503000000020004" pitchFamily="2" charset="0"/>
              </a:rPr>
              <a:t>Number of Homes for Sale Up, but Below Pre-Pandemic Years</a:t>
            </a:r>
            <a:endParaRPr lang="en-US" sz="1600" b="1" dirty="0">
              <a:solidFill>
                <a:schemeClr val="tx2"/>
              </a:solidFill>
              <a:ea typeface="+mn-lt"/>
              <a:cs typeface="+mn-lt"/>
            </a:endParaRPr>
          </a:p>
          <a:p>
            <a:pPr marL="411480" indent="-411480" defTabSz="909619">
              <a:lnSpc>
                <a:spcPct val="113999"/>
              </a:lnSpc>
              <a:spcBef>
                <a:spcPts val="1500"/>
              </a:spcBef>
              <a:buNone/>
              <a:defRPr/>
            </a:pPr>
            <a:r>
              <a:rPr lang="en-US" sz="1600" b="1" dirty="0">
                <a:solidFill>
                  <a:schemeClr val="tx2"/>
                </a:solidFill>
                <a:ea typeface="+mn-lt"/>
                <a:cs typeface="+mn-lt"/>
              </a:rPr>
              <a:t>10</a:t>
            </a:r>
            <a:r>
              <a:rPr lang="en-US" sz="1600" dirty="0">
                <a:ea typeface="+mn-lt"/>
                <a:cs typeface="+mn-lt"/>
              </a:rPr>
              <a:t>   </a:t>
            </a:r>
            <a:r>
              <a:rPr lang="en-US" sz="1600" dirty="0">
                <a:ea typeface="Helvetica Neue" panose="02000503000000020004" pitchFamily="2" charset="0"/>
              </a:rPr>
              <a:t>Top Reasons Homeowners Are Selling</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mn-lt"/>
              </a:rPr>
              <a:t>12</a:t>
            </a:r>
            <a:r>
              <a:rPr lang="en-US" sz="1600" dirty="0">
                <a:ea typeface="Helvetica Neue" panose="02000503000000020004" pitchFamily="2" charset="0"/>
              </a:rPr>
              <a:t>	Today’s Homeowners Still Have Positive Equity Gains</a:t>
            </a:r>
            <a:endParaRPr lang="en-US" sz="1600" strike="sngStrike"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15 	</a:t>
            </a:r>
            <a:r>
              <a:rPr lang="en-US" sz="1600" dirty="0">
                <a:ea typeface="Helvetica Neue" panose="02000503000000020004" pitchFamily="2" charset="0"/>
              </a:rPr>
              <a:t>Want To Sell Your House? Price It Right.</a:t>
            </a: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18	</a:t>
            </a:r>
            <a:r>
              <a:rPr lang="en-US" sz="1600" dirty="0">
                <a:ea typeface="Helvetica Neue" panose="02000503000000020004" pitchFamily="2" charset="0"/>
              </a:rPr>
              <a:t>An Expert Makes All the Difference When You Sell</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ea typeface="Helvetica Neue" panose="02000503000000020004" pitchFamily="2" charset="0"/>
              </a:rPr>
              <a:t>A Checklist for Selling Your House</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22	</a:t>
            </a:r>
            <a:r>
              <a:rPr lang="en-US" sz="1600" dirty="0">
                <a:ea typeface="Helvetica Neue" panose="02000503000000020004" pitchFamily="2" charset="0"/>
              </a:rPr>
              <a:t>Reasons To Hire a Real </a:t>
            </a:r>
            <a:br>
              <a:rPr lang="en-US" sz="1600" dirty="0">
                <a:ea typeface="Helvetica Neue" panose="02000503000000020004" pitchFamily="2" charset="0"/>
              </a:rPr>
            </a:br>
            <a:r>
              <a:rPr lang="en-US" sz="1600" dirty="0">
                <a:ea typeface="Helvetica Neue" panose="02000503000000020004" pitchFamily="2" charset="0"/>
              </a:rPr>
              <a:t>Estate Professional</a:t>
            </a:r>
            <a:endParaRPr lang="en-US" sz="1600" dirty="0">
              <a:ea typeface="Helvetica Neue" panose="02000503000000020004" pitchFamily="2" charset="0"/>
              <a:cs typeface="Arial"/>
            </a:endParaRPr>
          </a:p>
        </p:txBody>
      </p:sp>
      <p:pic>
        <p:nvPicPr>
          <p:cNvPr id="1026" name="Picture 2">
            <a:extLst>
              <a:ext uri="{FF2B5EF4-FFF2-40B4-BE49-F238E27FC236}">
                <a16:creationId xmlns:a16="http://schemas.microsoft.com/office/drawing/2014/main" id="{84E1AAA3-BDA3-611F-30B9-854E74BDB2D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2590800" cy="1007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7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7E7D253-BCF6-6E43-CBDC-4232E68DA84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0" y="0"/>
            <a:ext cx="7772400" cy="10058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A656D45-E8AF-9B4C-BA57-F6B43353B815}"/>
              </a:ext>
            </a:extLst>
          </p:cNvPr>
          <p:cNvSpPr/>
          <p:nvPr/>
        </p:nvSpPr>
        <p:spPr>
          <a:xfrm>
            <a:off x="457200" y="6325612"/>
            <a:ext cx="6858000" cy="3046988"/>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a:rPr>
              <a:t>If you’re getting ready to sell your house, you may want to make some repairs and upgrades so your property makes a great impression on buyers.</a:t>
            </a:r>
            <a:endParaRPr lang="en-US" sz="2400" i="1" dirty="0">
              <a:solidFill>
                <a:schemeClr val="bg1"/>
              </a:solidFill>
              <a:effectLst/>
              <a:latin typeface="Georgia"/>
            </a:endParaRPr>
          </a:p>
          <a:p>
            <a:endParaRPr lang="en-US" sz="1600" i="1" dirty="0">
              <a:solidFill>
                <a:schemeClr val="bg1"/>
              </a:solidFill>
              <a:cs typeface="Arial"/>
            </a:endParaRPr>
          </a:p>
          <a:p>
            <a:pPr>
              <a:spcAft>
                <a:spcPts val="2000"/>
              </a:spcAft>
            </a:pPr>
            <a:r>
              <a:rPr lang="en-US" sz="1400" i="1" dirty="0">
                <a:solidFill>
                  <a:schemeClr val="bg1"/>
                </a:solidFill>
                <a:cs typeface="Arial"/>
              </a:rPr>
              <a:t>- </a:t>
            </a:r>
            <a:r>
              <a:rPr lang="en-US" sz="1400" i="1" dirty="0">
                <a:solidFill>
                  <a:schemeClr val="bg1"/>
                </a:solidFill>
                <a:effectLst/>
                <a:latin typeface="Helvetica"/>
                <a:cs typeface="Helvetica"/>
              </a:rPr>
              <a:t>realtor.com</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954035"/>
            <a:ext cx="742082" cy="743154"/>
          </a:xfrm>
          <a:prstGeom prst="rect">
            <a:avLst/>
          </a:prstGeom>
        </p:spPr>
      </p:pic>
      <p:sp>
        <p:nvSpPr>
          <p:cNvPr id="4" name="Slide Number Placeholder 13">
            <a:extLst>
              <a:ext uri="{FF2B5EF4-FFF2-40B4-BE49-F238E27FC236}">
                <a16:creationId xmlns:a16="http://schemas.microsoft.com/office/drawing/2014/main" id="{28A5CA7B-DEB4-B8DC-0D81-B1A51DF988D0}"/>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20</a:t>
            </a:fld>
            <a:endParaRPr lang="en-US" dirty="0"/>
          </a:p>
        </p:txBody>
      </p:sp>
    </p:spTree>
    <p:extLst>
      <p:ext uri="{BB962C8B-B14F-4D97-AF65-F5344CB8AC3E}">
        <p14:creationId xmlns:p14="http://schemas.microsoft.com/office/powerpoint/2010/main" val="495406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D6D4FC05-5499-B214-C9D4-E7D161B98E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7772400"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21</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8EDBF0-3D14-FA40-883C-C35B607F49F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524" y="1971"/>
            <a:ext cx="7769352" cy="10054456"/>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22</a:t>
            </a:fld>
            <a:endParaRPr lang="en-US" dirty="0"/>
          </a:p>
        </p:txBody>
      </p:sp>
    </p:spTree>
    <p:extLst>
      <p:ext uri="{BB962C8B-B14F-4D97-AF65-F5344CB8AC3E}">
        <p14:creationId xmlns:p14="http://schemas.microsoft.com/office/powerpoint/2010/main" val="329927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a:extLst>
              <a:ext uri="{FF2B5EF4-FFF2-40B4-BE49-F238E27FC236}">
                <a16:creationId xmlns:a16="http://schemas.microsoft.com/office/drawing/2014/main" id="{2AF6C167-5E46-B83B-A992-1ACEB5E39E4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399" cy="10058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2F93B77-6213-6742-AD56-7CF710284085}"/>
              </a:ext>
            </a:extLst>
          </p:cNvPr>
          <p:cNvSpPr/>
          <p:nvPr/>
        </p:nvSpPr>
        <p:spPr>
          <a:xfrm rot="10800000">
            <a:off x="-1" y="3039035"/>
            <a:ext cx="7772400" cy="7019366"/>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199" y="5498459"/>
            <a:ext cx="6858000" cy="3919022"/>
          </a:xfrm>
          <a:prstGeom prst="rect">
            <a:avLst/>
          </a:prstGeom>
          <a:noFill/>
        </p:spPr>
        <p:txBody>
          <a:bodyPr wrap="square" lIns="0" tIns="0" rIns="0" bIns="0" rtlCol="0" anchor="t">
            <a:spAutoFit/>
          </a:bodyPr>
          <a:lstStyle/>
          <a:p>
            <a:pPr>
              <a:spcAft>
                <a:spcPts val="2000"/>
              </a:spcAft>
            </a:pPr>
            <a:r>
              <a:rPr lang="en-US" sz="3200" i="1" dirty="0">
                <a:solidFill>
                  <a:schemeClr val="bg1"/>
                </a:solidFill>
                <a:latin typeface="Georgia"/>
              </a:rPr>
              <a:t>“Because your home is probably the biggest asset you have, it’s important to lean on your real estate agent for your next step. Their experience and knowledge of your local market conditions and personal/financial goals are key. Let them guide you.”</a:t>
            </a:r>
          </a:p>
          <a:p>
            <a:pPr>
              <a:spcAft>
                <a:spcPts val="2000"/>
              </a:spcAft>
            </a:pPr>
            <a:r>
              <a:rPr lang="en-US" sz="1400" dirty="0">
                <a:solidFill>
                  <a:schemeClr val="bg1"/>
                </a:solidFill>
                <a:latin typeface="Arial"/>
                <a:cs typeface="Arial"/>
              </a:rPr>
              <a:t>- </a:t>
            </a:r>
            <a:r>
              <a:rPr lang="en-US" sz="1400" i="1" dirty="0">
                <a:solidFill>
                  <a:schemeClr val="bg1"/>
                </a:solidFill>
                <a:latin typeface="Arial"/>
                <a:cs typeface="Arial"/>
              </a:rPr>
              <a:t>Freddie Mac</a:t>
            </a:r>
            <a:endParaRPr lang="en-US" sz="1400" dirty="0">
              <a:solidFill>
                <a:schemeClr val="bg1"/>
              </a:solidFill>
              <a:latin typeface="Arial"/>
              <a:cs typeface="Arial"/>
            </a:endParaRP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a:solidFill>
                  <a:schemeClr val="tx2"/>
                </a:solidFill>
                <a:latin typeface="Arial" panose="020B0604020202020204" pitchFamily="34" charset="0"/>
                <a:ea typeface="Helvetica Neue" panose="02000503000000020004" pitchFamily="2" charset="0"/>
                <a:cs typeface="Arial" panose="020B0604020202020204" pitchFamily="34" charset="0"/>
              </a:rPr>
              <a:t>Let’s Chat.</a:t>
            </a:r>
            <a:endPar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endParaRP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699">
              <a:lnSpc>
                <a:spcPts val="3200"/>
              </a:lnSpc>
              <a:spcBef>
                <a:spcPts val="99"/>
              </a:spcBef>
            </a:pPr>
            <a:r>
              <a:rPr lang="en-US" sz="1600" b="1" spc="100" dirty="0">
                <a:solidFill>
                  <a:schemeClr val="bg1"/>
                </a:solidFill>
                <a:latin typeface="Arial" panose="020B0604020202020204" pitchFamily="34" charset="0"/>
                <a:ea typeface="Helvetica Neue Light" panose="02000403000000020004" pitchFamily="2" charset="0"/>
                <a:cs typeface="Arial" panose="020B0604020202020204" pitchFamily="34" charset="0"/>
              </a:rPr>
              <a:t>SPRING 2023 EDITION</a:t>
            </a:r>
          </a:p>
        </p:txBody>
      </p:sp>
      <p:sp>
        <p:nvSpPr>
          <p:cNvPr id="11" name="Rectangle 10">
            <a:extLst>
              <a:ext uri="{FF2B5EF4-FFF2-40B4-BE49-F238E27FC236}">
                <a16:creationId xmlns:a16="http://schemas.microsoft.com/office/drawing/2014/main" id="{4DB66C74-A28C-4C4B-BE36-C331A53B4A83}"/>
              </a:ext>
            </a:extLst>
          </p:cNvPr>
          <p:cNvSpPr/>
          <p:nvPr/>
        </p:nvSpPr>
        <p:spPr>
          <a:xfrm>
            <a:off x="7327726"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selling your house.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519C766-FC1C-F249-B927-6FE5D806DF1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82944" y="9512682"/>
            <a:ext cx="367278" cy="367278"/>
          </a:xfrm>
          <a:prstGeom prst="rect">
            <a:avLst/>
          </a:prstGeom>
        </p:spPr>
      </p:pic>
      <p:pic>
        <p:nvPicPr>
          <p:cNvPr id="2" name="Picture 1">
            <a:extLst>
              <a:ext uri="{FF2B5EF4-FFF2-40B4-BE49-F238E27FC236}">
                <a16:creationId xmlns:a16="http://schemas.microsoft.com/office/drawing/2014/main" id="{EE3F5B1B-8F80-17A3-A354-81CD8ADE580F}"/>
              </a:ext>
            </a:extLst>
          </p:cNvPr>
          <p:cNvPicPr>
            <a:picLocks noChangeAspect="1"/>
          </p:cNvPicPr>
          <p:nvPr/>
        </p:nvPicPr>
        <p:blipFill>
          <a:blip r:embed="rId5"/>
          <a:stretch>
            <a:fillRect/>
          </a:stretch>
        </p:blipFill>
        <p:spPr>
          <a:xfrm>
            <a:off x="4628642" y="1519216"/>
            <a:ext cx="2672910" cy="2606040"/>
          </a:xfrm>
          <a:prstGeom prst="rect">
            <a:avLst/>
          </a:prstGeom>
        </p:spPr>
      </p:pic>
      <p:pic>
        <p:nvPicPr>
          <p:cNvPr id="3" name="Picture 2">
            <a:extLst>
              <a:ext uri="{FF2B5EF4-FFF2-40B4-BE49-F238E27FC236}">
                <a16:creationId xmlns:a16="http://schemas.microsoft.com/office/drawing/2014/main" id="{1842B6BA-AE09-CFE5-13F0-4B1ED817912A}"/>
              </a:ext>
            </a:extLst>
          </p:cNvPr>
          <p:cNvPicPr>
            <a:picLocks noChangeAspect="1"/>
          </p:cNvPicPr>
          <p:nvPr/>
        </p:nvPicPr>
        <p:blipFill>
          <a:blip r:embed="rId6"/>
          <a:stretch>
            <a:fillRect/>
          </a:stretch>
        </p:blipFill>
        <p:spPr>
          <a:xfrm>
            <a:off x="382944" y="6984439"/>
            <a:ext cx="2140018" cy="1236409"/>
          </a:xfrm>
          <a:prstGeom prst="rect">
            <a:avLst/>
          </a:prstGeom>
        </p:spPr>
      </p:pic>
      <p:pic>
        <p:nvPicPr>
          <p:cNvPr id="4" name="Picture 3">
            <a:extLst>
              <a:ext uri="{FF2B5EF4-FFF2-40B4-BE49-F238E27FC236}">
                <a16:creationId xmlns:a16="http://schemas.microsoft.com/office/drawing/2014/main" id="{7B3B9110-2C37-B928-E0E8-31F932AFEE5E}"/>
              </a:ext>
            </a:extLst>
          </p:cNvPr>
          <p:cNvPicPr>
            <a:picLocks noChangeAspect="1"/>
          </p:cNvPicPr>
          <p:nvPr/>
        </p:nvPicPr>
        <p:blipFill>
          <a:blip r:embed="rId7"/>
          <a:stretch>
            <a:fillRect/>
          </a:stretch>
        </p:blipFill>
        <p:spPr>
          <a:xfrm>
            <a:off x="2835628" y="6661732"/>
            <a:ext cx="4322439" cy="210939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4BC36C5-1317-CF79-5701-FCF5940C178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400" cy="296680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4183290"/>
            <a:ext cx="6858000" cy="926910"/>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1.   Should I Wait To Sell?</a:t>
            </a:r>
          </a:p>
          <a:p>
            <a:pPr>
              <a:lnSpc>
                <a:spcPct val="113000"/>
              </a:lnSpc>
              <a:spcAft>
                <a:spcPts val="1000"/>
              </a:spcAft>
            </a:pPr>
            <a:r>
              <a:rPr lang="en-US" sz="1250" dirty="0"/>
              <a:t>There are more homes for sale today than there were at this time last year, but it’s important to keep in mind there are still fewer homes available than there were before the pandemic. So, selling while inventory is low means if you price your house right, it is likely to be in high demand. That means you can take advantage of more options for your move and list your house in a true sweet spot. The graph below puts today’s inventory into perspective.</a:t>
            </a:r>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966805"/>
            <a:ext cx="6858000" cy="1550509"/>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There’s a lot going on in the housing market this season, and you may have some questions about selling your house. Here are a few of the top things you may be wondering about, and the answers that can help you make a confident, informed decision. </a:t>
            </a:r>
          </a:p>
        </p:txBody>
      </p:sp>
      <p:sp>
        <p:nvSpPr>
          <p:cNvPr id="8" name="Rectangle 7">
            <a:extLst>
              <a:ext uri="{FF2B5EF4-FFF2-40B4-BE49-F238E27FC236}">
                <a16:creationId xmlns:a16="http://schemas.microsoft.com/office/drawing/2014/main" id="{CFC07FC6-668C-C347-A8F7-4099C75CB944}"/>
              </a:ext>
            </a:extLst>
          </p:cNvPr>
          <p:cNvSpPr/>
          <p:nvPr/>
        </p:nvSpPr>
        <p:spPr>
          <a:xfrm>
            <a:off x="5341" y="2012698"/>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Should I Sell My House This Spring?</a:t>
            </a:r>
            <a:endParaRPr lang="en-US" sz="3200" dirty="0">
              <a:solidFill>
                <a:srgbClr val="FFFFFF"/>
              </a:solidFill>
              <a:cs typeface="Arial"/>
            </a:endParaRPr>
          </a:p>
        </p:txBody>
      </p:sp>
      <p:graphicFrame>
        <p:nvGraphicFramePr>
          <p:cNvPr id="2" name="Chart 1">
            <a:extLst>
              <a:ext uri="{FF2B5EF4-FFF2-40B4-BE49-F238E27FC236}">
                <a16:creationId xmlns:a16="http://schemas.microsoft.com/office/drawing/2014/main" id="{424AFFA5-16A6-14F2-B685-F8D0E5F616D1}"/>
              </a:ext>
            </a:extLst>
          </p:cNvPr>
          <p:cNvGraphicFramePr>
            <a:graphicFrameLocks noChangeAspect="1"/>
          </p:cNvGraphicFramePr>
          <p:nvPr>
            <p:extLst>
              <p:ext uri="{D42A27DB-BD31-4B8C-83A1-F6EECF244321}">
                <p14:modId xmlns:p14="http://schemas.microsoft.com/office/powerpoint/2010/main" val="2184082716"/>
              </p:ext>
            </p:extLst>
          </p:nvPr>
        </p:nvGraphicFramePr>
        <p:xfrm>
          <a:off x="626134" y="6758112"/>
          <a:ext cx="6689065" cy="2418516"/>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384CF968-D809-C2BA-0F8B-E492650C1CFD}"/>
              </a:ext>
            </a:extLst>
          </p:cNvPr>
          <p:cNvSpPr/>
          <p:nvPr/>
        </p:nvSpPr>
        <p:spPr>
          <a:xfrm>
            <a:off x="457201" y="6201294"/>
            <a:ext cx="6841785" cy="318019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5" name="TextBox 4">
            <a:extLst>
              <a:ext uri="{FF2B5EF4-FFF2-40B4-BE49-F238E27FC236}">
                <a16:creationId xmlns:a16="http://schemas.microsoft.com/office/drawing/2014/main" id="{F26DB4B9-44B3-87AA-5B66-C552AAD619A7}"/>
              </a:ext>
            </a:extLst>
          </p:cNvPr>
          <p:cNvSpPr txBox="1"/>
          <p:nvPr/>
        </p:nvSpPr>
        <p:spPr>
          <a:xfrm>
            <a:off x="626134" y="6377920"/>
            <a:ext cx="6536347" cy="230832"/>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Months’ Supply of Homes for Sale</a:t>
            </a:r>
          </a:p>
        </p:txBody>
      </p:sp>
      <p:sp>
        <p:nvSpPr>
          <p:cNvPr id="9" name="TextBox 8">
            <a:extLst>
              <a:ext uri="{FF2B5EF4-FFF2-40B4-BE49-F238E27FC236}">
                <a16:creationId xmlns:a16="http://schemas.microsoft.com/office/drawing/2014/main" id="{C9F43B63-9A38-6DB3-608B-7CF08C8C4367}"/>
              </a:ext>
            </a:extLst>
          </p:cNvPr>
          <p:cNvSpPr txBox="1"/>
          <p:nvPr/>
        </p:nvSpPr>
        <p:spPr>
          <a:xfrm>
            <a:off x="6454433" y="9148284"/>
            <a:ext cx="83773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NAR</a:t>
            </a:r>
          </a:p>
        </p:txBody>
      </p:sp>
    </p:spTree>
    <p:extLst>
      <p:ext uri="{BB962C8B-B14F-4D97-AF65-F5344CB8AC3E}">
        <p14:creationId xmlns:p14="http://schemas.microsoft.com/office/powerpoint/2010/main" val="146642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1059724347"/>
              </p:ext>
            </p:extLst>
          </p:nvPr>
        </p:nvGraphicFramePr>
        <p:xfrm>
          <a:off x="472190" y="8658760"/>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dirty="0">
                          <a:solidFill>
                            <a:schemeClr val="bg2"/>
                          </a:solidFill>
                          <a:latin typeface="Georgia"/>
                        </a:rPr>
                        <a:t>If you’re thinking about selling your house this spring, let’s connect so you have the expert insights you need to make the best possible move today.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357656" y="3893133"/>
            <a:ext cx="7087067" cy="4408771"/>
          </a:xfrm>
          <a:prstGeom prst="rect">
            <a:avLst/>
          </a:prstGeom>
        </p:spPr>
        <p:txBody>
          <a:bodyPr wrap="square" lIns="91440" tIns="45720" rIns="91440" bIns="45720" anchor="t">
            <a:spAutoFit/>
          </a:bodyPr>
          <a:lstStyle/>
          <a:p>
            <a:pPr>
              <a:lnSpc>
                <a:spcPct val="113000"/>
              </a:lnSpc>
              <a:spcAft>
                <a:spcPts val="1000"/>
              </a:spcAft>
            </a:pPr>
            <a:r>
              <a:rPr lang="en-US" sz="1500" b="1" dirty="0">
                <a:solidFill>
                  <a:schemeClr val="tx2"/>
                </a:solidFill>
              </a:rPr>
              <a:t>2.   Are Buyers Still out There?</a:t>
            </a:r>
          </a:p>
          <a:p>
            <a:pPr>
              <a:lnSpc>
                <a:spcPct val="113000"/>
              </a:lnSpc>
              <a:spcAft>
                <a:spcPts val="1000"/>
              </a:spcAft>
            </a:pPr>
            <a:r>
              <a:rPr lang="en-US" sz="1250" dirty="0"/>
              <a:t>If you’re thinking of selling your house but worry buyer demand is disappearing in the face of higher mortgage rates, you should know that isn’t the case for everyone. Mark Fleming, Chief Economist at </a:t>
            </a:r>
            <a:r>
              <a:rPr lang="en-US" sz="1250" i="1" dirty="0"/>
              <a:t>First American</a:t>
            </a:r>
            <a:r>
              <a:rPr lang="en-US" sz="1250" dirty="0"/>
              <a:t>, explains:</a:t>
            </a:r>
          </a:p>
          <a:p>
            <a:pPr lvl="1">
              <a:lnSpc>
                <a:spcPct val="113000"/>
              </a:lnSpc>
              <a:spcAft>
                <a:spcPts val="1000"/>
              </a:spcAft>
            </a:pPr>
            <a:r>
              <a:rPr lang="en-US" sz="1250" i="1" dirty="0">
                <a:solidFill>
                  <a:schemeClr val="tx1">
                    <a:lumMod val="65000"/>
                    <a:lumOff val="35000"/>
                  </a:schemeClr>
                </a:solidFill>
              </a:rPr>
              <a:t>“The housing market, once adjusted to the new normal of higher mortgage rates, </a:t>
            </a:r>
            <a:r>
              <a:rPr lang="en-US" sz="1250" b="1" i="1" dirty="0">
                <a:solidFill>
                  <a:schemeClr val="tx1">
                    <a:lumMod val="65000"/>
                    <a:lumOff val="35000"/>
                  </a:schemeClr>
                </a:solidFill>
              </a:rPr>
              <a:t>will benefit from continued strong demographic-driven demand relative to an overall, long-run shortage of supply</a:t>
            </a:r>
            <a:r>
              <a:rPr lang="en-US" sz="1250" i="1" dirty="0">
                <a:solidFill>
                  <a:schemeClr val="tx1">
                    <a:lumMod val="65000"/>
                    <a:lumOff val="35000"/>
                  </a:schemeClr>
                </a:solidFill>
              </a:rPr>
              <a:t>.”</a:t>
            </a:r>
            <a:endParaRPr lang="en-US" sz="1250" dirty="0"/>
          </a:p>
          <a:p>
            <a:pPr>
              <a:lnSpc>
                <a:spcPct val="113000"/>
              </a:lnSpc>
              <a:spcAft>
                <a:spcPts val="1000"/>
              </a:spcAft>
            </a:pPr>
            <a:r>
              <a:rPr lang="en-US" sz="1250" dirty="0"/>
              <a:t>If you’re wondering if buyers are still out there, know </a:t>
            </a:r>
            <a:r>
              <a:rPr lang="en-US" sz="1250" b="1" dirty="0"/>
              <a:t>there are still people searching for a home to buy</a:t>
            </a:r>
            <a:r>
              <a:rPr lang="en-US" sz="1250" dirty="0"/>
              <a:t>. And your house may be exactly what they’re looking for.</a:t>
            </a:r>
          </a:p>
          <a:p>
            <a:pPr>
              <a:lnSpc>
                <a:spcPct val="113000"/>
              </a:lnSpc>
              <a:spcAft>
                <a:spcPts val="1000"/>
              </a:spcAft>
            </a:pPr>
            <a:r>
              <a:rPr lang="en-US" sz="1500" b="1" dirty="0">
                <a:solidFill>
                  <a:schemeClr val="tx2"/>
                </a:solidFill>
              </a:rPr>
              <a:t>3.   Can I Still Get a Good Price for My House?</a:t>
            </a:r>
          </a:p>
          <a:p>
            <a:pPr>
              <a:lnSpc>
                <a:spcPct val="113000"/>
              </a:lnSpc>
              <a:spcAft>
                <a:spcPts val="1000"/>
              </a:spcAft>
            </a:pPr>
            <a:r>
              <a:rPr lang="en-US" sz="1250" dirty="0"/>
              <a:t>Home price growth has moderated in recent months as buyer demand has pulled back in response to higher mortgage rates. While home prices in some local markets may have declined slightly, national home values are still up compared to this time last year. </a:t>
            </a:r>
          </a:p>
          <a:p>
            <a:pPr>
              <a:lnSpc>
                <a:spcPct val="113000"/>
              </a:lnSpc>
              <a:spcAft>
                <a:spcPts val="1000"/>
              </a:spcAft>
            </a:pPr>
            <a:r>
              <a:rPr lang="en-US" sz="1250" dirty="0"/>
              <a:t>While it is slowing, today’s annual rate of price appreciation is still above the rate of growth we saw during more normal years in the market. So, even though the average home isn’t growing in value as fast as it did a year ago, </a:t>
            </a:r>
            <a:r>
              <a:rPr lang="en-US" sz="1250" b="1" dirty="0"/>
              <a:t>you can still sell with confidence this season</a:t>
            </a:r>
            <a:r>
              <a:rPr lang="en-US" sz="1250" dirty="0"/>
              <a:t>.</a:t>
            </a:r>
          </a:p>
        </p:txBody>
      </p:sp>
      <p:sp>
        <p:nvSpPr>
          <p:cNvPr id="7" name="Rectangle 6">
            <a:extLst>
              <a:ext uri="{FF2B5EF4-FFF2-40B4-BE49-F238E27FC236}">
                <a16:creationId xmlns:a16="http://schemas.microsoft.com/office/drawing/2014/main" id="{E3BB5FC3-A91A-5246-A41B-1D873DD1D30D}"/>
              </a:ext>
            </a:extLst>
          </p:cNvPr>
          <p:cNvSpPr/>
          <p:nvPr/>
        </p:nvSpPr>
        <p:spPr>
          <a:xfrm>
            <a:off x="3756906" y="155144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3078" name="Picture 6">
            <a:extLst>
              <a:ext uri="{FF2B5EF4-FFF2-40B4-BE49-F238E27FC236}">
                <a16:creationId xmlns:a16="http://schemas.microsoft.com/office/drawing/2014/main" id="{72508462-4902-5D5E-B5DF-FE1D5EACBB2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400" cy="367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25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flower, plant&#10;&#10;Description automatically generated">
            <a:extLst>
              <a:ext uri="{FF2B5EF4-FFF2-40B4-BE49-F238E27FC236}">
                <a16:creationId xmlns:a16="http://schemas.microsoft.com/office/drawing/2014/main" id="{3FE2740A-D7A9-26B4-F11C-43392A9037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554212"/>
            <a:ext cx="6858000" cy="3046988"/>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a:rPr>
              <a:t>. . . sellers can have success in this market as long as they approach with reasonable expectations that are very different from what was the norm less than a year ago.</a:t>
            </a:r>
          </a:p>
          <a:p>
            <a:endParaRPr lang="en-US" sz="1600" i="1" dirty="0">
              <a:solidFill>
                <a:schemeClr val="bg1"/>
              </a:solidFill>
              <a:cs typeface="Arial"/>
            </a:endParaRPr>
          </a:p>
          <a:p>
            <a:pPr>
              <a:spcAft>
                <a:spcPts val="2000"/>
              </a:spcAft>
            </a:pPr>
            <a:r>
              <a:rPr lang="en-US" sz="1400" i="1" dirty="0">
                <a:solidFill>
                  <a:schemeClr val="bg1"/>
                </a:solidFill>
                <a:cs typeface="Arial"/>
              </a:rPr>
              <a:t>- </a:t>
            </a:r>
            <a:r>
              <a:rPr lang="en-US" sz="1400" dirty="0">
                <a:solidFill>
                  <a:schemeClr val="bg1"/>
                </a:solidFill>
                <a:cs typeface="Arial"/>
              </a:rPr>
              <a:t>Danielle Hale, Chief Economist, </a:t>
            </a:r>
            <a:r>
              <a:rPr lang="en-US" sz="1400" i="1" dirty="0" err="1">
                <a:solidFill>
                  <a:schemeClr val="bg1"/>
                </a:solidFill>
                <a:cs typeface="Arial"/>
              </a:rPr>
              <a:t>realtor.com</a:t>
            </a:r>
            <a:endParaRPr lang="en-US" sz="1400" i="1" dirty="0">
              <a:solidFill>
                <a:schemeClr val="bg1"/>
              </a:solidFill>
              <a:cs typeface="Arial"/>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6189047"/>
            <a:ext cx="742082" cy="743154"/>
          </a:xfrm>
          <a:prstGeom prst="rect">
            <a:avLst/>
          </a:prstGeom>
        </p:spPr>
      </p:pic>
      <p:sp>
        <p:nvSpPr>
          <p:cNvPr id="4" name="Slide Number Placeholder 13">
            <a:extLst>
              <a:ext uri="{FF2B5EF4-FFF2-40B4-BE49-F238E27FC236}">
                <a16:creationId xmlns:a16="http://schemas.microsoft.com/office/drawing/2014/main" id="{E74A9A17-9C0F-6F28-A0DC-06B6DAEEA721}"/>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5</a:t>
            </a:fld>
            <a:endParaRPr lang="en-US" dirty="0"/>
          </a:p>
        </p:txBody>
      </p:sp>
    </p:spTree>
    <p:extLst>
      <p:ext uri="{BB962C8B-B14F-4D97-AF65-F5344CB8AC3E}">
        <p14:creationId xmlns:p14="http://schemas.microsoft.com/office/powerpoint/2010/main" val="958016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5015C9C3-251D-82F5-22D1-C14B4FEB089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7772400" cy="4872736"/>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6</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6081243"/>
            <a:ext cx="6172200" cy="926910"/>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Mortgage Rates Will Continue To Respond to Inflation</a:t>
            </a:r>
          </a:p>
          <a:p>
            <a:pPr>
              <a:lnSpc>
                <a:spcPct val="113000"/>
              </a:lnSpc>
              <a:spcAft>
                <a:spcPts val="1000"/>
              </a:spcAft>
            </a:pPr>
            <a:r>
              <a:rPr lang="en-US" sz="1250" dirty="0">
                <a:solidFill>
                  <a:srgbClr val="000000"/>
                </a:solidFill>
                <a:latin typeface="Arial"/>
                <a:ea typeface="+mn-lt"/>
                <a:cs typeface="Arial"/>
              </a:rPr>
              <a:t>Last year, mortgage rates more than doubled within the calendar year. That’s never happened before, and the rapid rise caused many buyers to put their plans on hold. Today, rates are still quite volatile. With experts projecting rates will stabilize this year, that could be good news for you as it may mean more buyers jumping back into the market. And any drop in interest rates would boost your purchasing power for your next home by bringing your expected monthly mortgage payment down. </a:t>
            </a:r>
          </a:p>
          <a:p>
            <a:pPr>
              <a:lnSpc>
                <a:spcPct val="113000"/>
              </a:lnSpc>
              <a:spcAft>
                <a:spcPts val="1000"/>
              </a:spcAft>
            </a:pPr>
            <a:r>
              <a:rPr lang="en-US" sz="1250" dirty="0">
                <a:solidFill>
                  <a:srgbClr val="000000"/>
                </a:solidFill>
                <a:latin typeface="Arial"/>
                <a:ea typeface="+mn-lt"/>
                <a:cs typeface="Arial"/>
              </a:rPr>
              <a:t>But you shouldn’t expect them to drop all the way to the record lows we saw in 2021. Greg McBride, Chief Financial Analyst at </a:t>
            </a:r>
            <a:r>
              <a:rPr lang="en-US" sz="1250" i="1" dirty="0">
                <a:solidFill>
                  <a:srgbClr val="000000"/>
                </a:solidFill>
                <a:latin typeface="Arial"/>
                <a:ea typeface="+mn-lt"/>
                <a:cs typeface="Arial"/>
              </a:rPr>
              <a:t>Bankrate</a:t>
            </a:r>
            <a:r>
              <a:rPr lang="en-US" sz="1250" dirty="0">
                <a:solidFill>
                  <a:srgbClr val="000000"/>
                </a:solidFill>
                <a:latin typeface="Arial"/>
                <a:ea typeface="+mn-lt"/>
                <a:cs typeface="Arial"/>
              </a:rPr>
              <a:t>, explains:</a:t>
            </a:r>
          </a:p>
          <a:p>
            <a:pPr lvl="1">
              <a:lnSpc>
                <a:spcPct val="113000"/>
              </a:lnSpc>
              <a:spcAft>
                <a:spcPts val="1000"/>
              </a:spcAft>
            </a:pPr>
            <a:r>
              <a:rPr lang="en-US" sz="1250" i="1" dirty="0">
                <a:solidFill>
                  <a:schemeClr val="tx1">
                    <a:lumMod val="65000"/>
                    <a:lumOff val="35000"/>
                  </a:schemeClr>
                </a:solidFill>
              </a:rPr>
              <a:t>“I think we could be surprised at how much mortgage rates pull back this year. But we’re not going back to 3 percent anytime soon, because inflation is not going back to 2 percent anytime soon.”</a:t>
            </a:r>
            <a:endParaRPr lang="en-US" sz="1250" b="1" i="1" dirty="0">
              <a:solidFill>
                <a:schemeClr val="tx1">
                  <a:lumMod val="65000"/>
                  <a:lumOff val="35000"/>
                </a:schemeClr>
              </a:solidFill>
              <a:cs typeface="Arial"/>
            </a:endParaRPr>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4872736"/>
            <a:ext cx="6858000" cy="1550509"/>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As you make plans to sell your house and move this spring, you may be thinking about what lies ahead for mortgage rates and home prices. Here’s a look at expert insights on where both may be headed so you can make the most informed decision possible. </a:t>
            </a:r>
          </a:p>
        </p:txBody>
      </p:sp>
      <p:sp>
        <p:nvSpPr>
          <p:cNvPr id="8" name="Rectangle 7">
            <a:extLst>
              <a:ext uri="{FF2B5EF4-FFF2-40B4-BE49-F238E27FC236}">
                <a16:creationId xmlns:a16="http://schemas.microsoft.com/office/drawing/2014/main" id="{CFC07FC6-668C-C347-A8F7-4099C75CB944}"/>
              </a:ext>
            </a:extLst>
          </p:cNvPr>
          <p:cNvSpPr/>
          <p:nvPr/>
        </p:nvSpPr>
        <p:spPr>
          <a:xfrm>
            <a:off x="0" y="3426186"/>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What’s Ahead for Mortgage Rates and Home Prices?</a:t>
            </a:r>
          </a:p>
        </p:txBody>
      </p:sp>
    </p:spTree>
    <p:extLst>
      <p:ext uri="{BB962C8B-B14F-4D97-AF65-F5344CB8AC3E}">
        <p14:creationId xmlns:p14="http://schemas.microsoft.com/office/powerpoint/2010/main" val="3309456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7</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1504028228"/>
              </p:ext>
            </p:extLst>
          </p:nvPr>
        </p:nvGraphicFramePr>
        <p:xfrm>
          <a:off x="457200" y="8648407"/>
          <a:ext cx="6841784" cy="750697"/>
        </p:xfrm>
        <a:graphic>
          <a:graphicData uri="http://schemas.openxmlformats.org/drawingml/2006/table">
            <a:tbl>
              <a:tblPr firstRow="1" bandRow="1">
                <a:tableStyleId>{5C22544A-7EE6-4342-B048-85BDC9FD1C3A}</a:tableStyleId>
              </a:tblPr>
              <a:tblGrid>
                <a:gridCol w="6841784">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a:lnSpc>
                          <a:spcPct val="110000"/>
                        </a:lnSpc>
                        <a:spcAft>
                          <a:spcPts val="500"/>
                        </a:spcAft>
                      </a:pPr>
                      <a:r>
                        <a:rPr lang="en-US" sz="1350" b="0" i="1" dirty="0">
                          <a:solidFill>
                            <a:schemeClr val="bg2"/>
                          </a:solidFill>
                          <a:latin typeface="Georgia"/>
                        </a:rPr>
                        <a:t>If you want to know what’s happening in the market, let’s connect so you have the latest on what experts are saying and what that means for our area this spring.</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354526" y="569658"/>
            <a:ext cx="7159457" cy="8127866"/>
          </a:xfrm>
          <a:prstGeom prst="rect">
            <a:avLst/>
          </a:prstGeom>
        </p:spPr>
        <p:txBody>
          <a:bodyPr wrap="square" lIns="91440" tIns="45720" rIns="91440" bIns="45720" anchor="t">
            <a:spAutoFit/>
          </a:bodyPr>
          <a:lstStyle/>
          <a:p>
            <a:pPr>
              <a:lnSpc>
                <a:spcPct val="113000"/>
              </a:lnSpc>
              <a:spcAft>
                <a:spcPts val="1000"/>
              </a:spcAft>
            </a:pPr>
            <a:r>
              <a:rPr lang="en-US" sz="1500" b="1" dirty="0">
                <a:solidFill>
                  <a:schemeClr val="tx2"/>
                </a:solidFill>
              </a:rPr>
              <a:t>Home Prices Will Remain Relatively Flat</a:t>
            </a:r>
          </a:p>
          <a:p>
            <a:pPr algn="l" fontAlgn="base">
              <a:lnSpc>
                <a:spcPct val="113000"/>
              </a:lnSpc>
              <a:spcAft>
                <a:spcPts val="1000"/>
              </a:spcAft>
            </a:pPr>
            <a:r>
              <a:rPr lang="en-US" sz="1250" b="0" i="0" dirty="0">
                <a:solidFill>
                  <a:srgbClr val="313940"/>
                </a:solidFill>
                <a:effectLst/>
              </a:rPr>
              <a:t>Homes prices will always be defined by supply and demand. </a:t>
            </a:r>
            <a:r>
              <a:rPr lang="en-US" sz="1250" dirty="0">
                <a:solidFill>
                  <a:srgbClr val="313940"/>
                </a:solidFill>
              </a:rPr>
              <a:t>When there are</a:t>
            </a:r>
            <a:r>
              <a:rPr lang="en-US" sz="1250" b="0" i="0" dirty="0">
                <a:solidFill>
                  <a:srgbClr val="313940"/>
                </a:solidFill>
                <a:effectLst/>
              </a:rPr>
              <a:t> more buyers than homes on the market, home prices will rise. And that’s exactly what we saw during the pandemic.</a:t>
            </a:r>
          </a:p>
          <a:p>
            <a:pPr algn="l" fontAlgn="base">
              <a:lnSpc>
                <a:spcPct val="113000"/>
              </a:lnSpc>
              <a:spcAft>
                <a:spcPts val="1000"/>
              </a:spcAft>
            </a:pPr>
            <a:r>
              <a:rPr lang="en-US" sz="1250" b="0" i="0" dirty="0">
                <a:solidFill>
                  <a:srgbClr val="313940"/>
                </a:solidFill>
                <a:effectLst/>
              </a:rPr>
              <a:t>But things have changed. We’ve seen home prices moderate and housing supply grow as buyer demand pulled back due to higher mortgage rates last year. The level of moderation has varied by local area – with the biggest changes happening in overheated markets. But do experts think that will continue?</a:t>
            </a:r>
          </a:p>
          <a:p>
            <a:pPr algn="l" fontAlgn="base">
              <a:lnSpc>
                <a:spcPct val="113000"/>
              </a:lnSpc>
              <a:spcAft>
                <a:spcPts val="1000"/>
              </a:spcAft>
            </a:pPr>
            <a:r>
              <a:rPr lang="en-US" sz="1250" b="0" i="0" dirty="0">
                <a:solidFill>
                  <a:srgbClr val="313940"/>
                </a:solidFill>
                <a:effectLst/>
              </a:rPr>
              <a:t>The graph below shows the latest national home price forecasts. As the different colored bars indicate, some experts are saying home prices will appreciate this year, and others are saying home prices will come down. But again, if we take the average of all the forecasts (</a:t>
            </a:r>
            <a:r>
              <a:rPr lang="en-US" sz="1250" b="0" i="1" dirty="0">
                <a:solidFill>
                  <a:srgbClr val="313940"/>
                </a:solidFill>
                <a:effectLst/>
              </a:rPr>
              <a:t>shown in gray</a:t>
            </a:r>
            <a:r>
              <a:rPr lang="en-US" sz="1250" b="0" i="0" dirty="0">
                <a:solidFill>
                  <a:srgbClr val="313940"/>
                </a:solidFill>
                <a:effectLst/>
              </a:rPr>
              <a:t>), we can get a feel for what 2023 may hold.</a:t>
            </a:r>
            <a:endParaRPr lang="en-US" sz="1250" dirty="0"/>
          </a:p>
          <a:p>
            <a:pPr>
              <a:lnSpc>
                <a:spcPct val="113000"/>
              </a:lnSpc>
              <a:spcAft>
                <a:spcPts val="1000"/>
              </a:spcAft>
            </a:pPr>
            <a:endParaRPr lang="en-US" sz="1250" dirty="0"/>
          </a:p>
          <a:p>
            <a:pPr>
              <a:lnSpc>
                <a:spcPct val="113000"/>
              </a:lnSpc>
              <a:spcAft>
                <a:spcPts val="1000"/>
              </a:spcAft>
            </a:pPr>
            <a:endParaRPr lang="en-US" sz="1250" dirty="0"/>
          </a:p>
          <a:p>
            <a:pPr>
              <a:lnSpc>
                <a:spcPct val="113000"/>
              </a:lnSpc>
              <a:spcAft>
                <a:spcPts val="1000"/>
              </a:spcAft>
            </a:pPr>
            <a:endParaRPr lang="en-US" sz="1250" dirty="0"/>
          </a:p>
          <a:p>
            <a:pPr>
              <a:lnSpc>
                <a:spcPct val="113000"/>
              </a:lnSpc>
              <a:spcAft>
                <a:spcPts val="1000"/>
              </a:spcAft>
            </a:pPr>
            <a:endParaRPr lang="en-US" sz="1250" dirty="0"/>
          </a:p>
          <a:p>
            <a:pPr>
              <a:lnSpc>
                <a:spcPct val="113000"/>
              </a:lnSpc>
              <a:spcAft>
                <a:spcPts val="1000"/>
              </a:spcAft>
            </a:pPr>
            <a:endParaRPr lang="en-US" sz="1250" dirty="0"/>
          </a:p>
          <a:p>
            <a:pPr>
              <a:lnSpc>
                <a:spcPct val="113000"/>
              </a:lnSpc>
              <a:spcAft>
                <a:spcPts val="1000"/>
              </a:spcAft>
            </a:pPr>
            <a:endParaRPr lang="en-US" sz="1250" dirty="0"/>
          </a:p>
          <a:p>
            <a:pPr>
              <a:lnSpc>
                <a:spcPct val="113000"/>
              </a:lnSpc>
              <a:spcAft>
                <a:spcPts val="1000"/>
              </a:spcAft>
            </a:pPr>
            <a:endParaRPr lang="en-US" sz="1250" dirty="0"/>
          </a:p>
          <a:p>
            <a:pPr>
              <a:lnSpc>
                <a:spcPct val="113000"/>
              </a:lnSpc>
              <a:spcAft>
                <a:spcPts val="1000"/>
              </a:spcAft>
            </a:pPr>
            <a:endParaRPr lang="en-US" sz="1250" dirty="0"/>
          </a:p>
          <a:p>
            <a:pPr>
              <a:lnSpc>
                <a:spcPct val="113000"/>
              </a:lnSpc>
              <a:spcAft>
                <a:spcPts val="1000"/>
              </a:spcAft>
            </a:pPr>
            <a:endParaRPr lang="en-US" sz="1250" dirty="0"/>
          </a:p>
          <a:p>
            <a:pPr>
              <a:lnSpc>
                <a:spcPct val="113000"/>
              </a:lnSpc>
              <a:spcAft>
                <a:spcPts val="1000"/>
              </a:spcAft>
            </a:pPr>
            <a:endParaRPr lang="en-US" sz="1250" b="0" i="0" dirty="0">
              <a:solidFill>
                <a:srgbClr val="313940"/>
              </a:solidFill>
              <a:effectLst/>
            </a:endParaRPr>
          </a:p>
          <a:p>
            <a:pPr>
              <a:lnSpc>
                <a:spcPct val="113000"/>
              </a:lnSpc>
              <a:spcAft>
                <a:spcPts val="1000"/>
              </a:spcAft>
            </a:pPr>
            <a:r>
              <a:rPr lang="en-US" sz="1250" b="0" i="0" dirty="0">
                <a:solidFill>
                  <a:srgbClr val="313940"/>
                </a:solidFill>
                <a:effectLst/>
              </a:rPr>
              <a:t>The truth is probably somewhere in the middle. That means nationally, we’ll likely see relatively flat or neutral appreciation. As Lawrence Yun, Chief Economist at the </a:t>
            </a:r>
            <a:r>
              <a:rPr lang="en-US" sz="1250" b="0" i="1" dirty="0">
                <a:solidFill>
                  <a:srgbClr val="313940"/>
                </a:solidFill>
                <a:effectLst/>
              </a:rPr>
              <a:t>National Association of Realtors </a:t>
            </a:r>
            <a:r>
              <a:rPr lang="en-US" sz="1250" b="0" i="0" dirty="0">
                <a:solidFill>
                  <a:srgbClr val="313940"/>
                </a:solidFill>
                <a:effectLst/>
              </a:rPr>
              <a:t>(</a:t>
            </a:r>
            <a:r>
              <a:rPr lang="en-US" sz="1250" b="0" i="0" dirty="0">
                <a:effectLst/>
              </a:rPr>
              <a:t>NAR), </a:t>
            </a:r>
            <a:r>
              <a:rPr lang="en-US" sz="1250" b="0" i="0" u="none" strike="noStrike" dirty="0">
                <a:effectLst/>
              </a:rPr>
              <a:t>says</a:t>
            </a:r>
            <a:r>
              <a:rPr lang="en-US" sz="1250" b="0" i="0" dirty="0">
                <a:effectLst/>
              </a:rPr>
              <a:t>:</a:t>
            </a:r>
            <a:endParaRPr lang="en-US" sz="1250" dirty="0"/>
          </a:p>
          <a:p>
            <a:pPr marL="457200">
              <a:lnSpc>
                <a:spcPct val="113000"/>
              </a:lnSpc>
              <a:spcAft>
                <a:spcPts val="1000"/>
              </a:spcAft>
            </a:pPr>
            <a:r>
              <a:rPr lang="en-US" sz="1250" i="1" dirty="0">
                <a:solidFill>
                  <a:schemeClr val="tx1">
                    <a:lumMod val="65000"/>
                    <a:lumOff val="35000"/>
                  </a:schemeClr>
                </a:solidFill>
              </a:rPr>
              <a:t>“</a:t>
            </a:r>
            <a:r>
              <a:rPr lang="en-US" sz="1250" b="1" i="1" dirty="0">
                <a:solidFill>
                  <a:schemeClr val="tx1">
                    <a:lumMod val="65000"/>
                    <a:lumOff val="35000"/>
                  </a:schemeClr>
                </a:solidFill>
              </a:rPr>
              <a:t>After a big boom over the past two years, there will essentially be no change nationally </a:t>
            </a:r>
            <a:r>
              <a:rPr lang="en-US" sz="1250" i="1" dirty="0">
                <a:solidFill>
                  <a:schemeClr val="tx1">
                    <a:lumMod val="65000"/>
                    <a:lumOff val="35000"/>
                  </a:schemeClr>
                </a:solidFill>
              </a:rPr>
              <a:t>. . . Half of the country may experience small price gains, while the other half may see slight price declines.”</a:t>
            </a:r>
            <a:endParaRPr lang="en-US" sz="1250" dirty="0"/>
          </a:p>
        </p:txBody>
      </p:sp>
      <p:graphicFrame>
        <p:nvGraphicFramePr>
          <p:cNvPr id="12" name="Chart 11">
            <a:extLst>
              <a:ext uri="{FF2B5EF4-FFF2-40B4-BE49-F238E27FC236}">
                <a16:creationId xmlns:a16="http://schemas.microsoft.com/office/drawing/2014/main" id="{A4BD5C7F-6B9B-DFDF-0BED-7B268E0547E8}"/>
              </a:ext>
            </a:extLst>
          </p:cNvPr>
          <p:cNvGraphicFramePr/>
          <p:nvPr>
            <p:extLst>
              <p:ext uri="{D42A27DB-BD31-4B8C-83A1-F6EECF244321}">
                <p14:modId xmlns:p14="http://schemas.microsoft.com/office/powerpoint/2010/main" val="1857797672"/>
              </p:ext>
            </p:extLst>
          </p:nvPr>
        </p:nvGraphicFramePr>
        <p:xfrm>
          <a:off x="367779" y="4142674"/>
          <a:ext cx="7036842" cy="2543119"/>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14E1716F-21C3-60F1-1E86-B81EA632E569}"/>
              </a:ext>
            </a:extLst>
          </p:cNvPr>
          <p:cNvSpPr/>
          <p:nvPr/>
        </p:nvSpPr>
        <p:spPr>
          <a:xfrm>
            <a:off x="465306" y="3616021"/>
            <a:ext cx="6841785" cy="306977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5" name="TextBox 14">
            <a:extLst>
              <a:ext uri="{FF2B5EF4-FFF2-40B4-BE49-F238E27FC236}">
                <a16:creationId xmlns:a16="http://schemas.microsoft.com/office/drawing/2014/main" id="{5CFFB2E5-AAB7-2D26-4A4C-4210CEF8448D}"/>
              </a:ext>
            </a:extLst>
          </p:cNvPr>
          <p:cNvSpPr txBox="1"/>
          <p:nvPr/>
        </p:nvSpPr>
        <p:spPr>
          <a:xfrm>
            <a:off x="618024" y="3764379"/>
            <a:ext cx="6536347" cy="230832"/>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Home Price Forecasts for 2023</a:t>
            </a:r>
          </a:p>
        </p:txBody>
      </p:sp>
      <p:sp>
        <p:nvSpPr>
          <p:cNvPr id="17" name="TextBox 16">
            <a:extLst>
              <a:ext uri="{FF2B5EF4-FFF2-40B4-BE49-F238E27FC236}">
                <a16:creationId xmlns:a16="http://schemas.microsoft.com/office/drawing/2014/main" id="{0EF101DA-1FDA-EC15-E5EE-5EA9EA808F6E}"/>
              </a:ext>
            </a:extLst>
          </p:cNvPr>
          <p:cNvSpPr txBox="1"/>
          <p:nvPr/>
        </p:nvSpPr>
        <p:spPr>
          <a:xfrm>
            <a:off x="6086173" y="5115744"/>
            <a:ext cx="994183"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a:ea typeface="+mn-ea"/>
                <a:cs typeface="+mn-cs"/>
              </a:rPr>
              <a:t>Fannie Mae</a:t>
            </a:r>
          </a:p>
        </p:txBody>
      </p:sp>
      <p:sp>
        <p:nvSpPr>
          <p:cNvPr id="18" name="TextBox 17">
            <a:extLst>
              <a:ext uri="{FF2B5EF4-FFF2-40B4-BE49-F238E27FC236}">
                <a16:creationId xmlns:a16="http://schemas.microsoft.com/office/drawing/2014/main" id="{56F76A76-9DEE-7371-4AB6-206CA7114B9C}"/>
              </a:ext>
            </a:extLst>
          </p:cNvPr>
          <p:cNvSpPr txBox="1"/>
          <p:nvPr/>
        </p:nvSpPr>
        <p:spPr>
          <a:xfrm>
            <a:off x="4739628" y="5115741"/>
            <a:ext cx="99418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a:rPr>
              <a:t>NAR</a:t>
            </a:r>
            <a:endParaRPr kumimoji="0" lang="en-US" sz="1200" b="0" i="0" u="none" strike="noStrike" kern="1200" cap="none" spc="0" normalizeH="0" baseline="0" noProof="0" dirty="0">
              <a:ln>
                <a:noFill/>
              </a:ln>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50FCCBE0-4A0F-027C-49BF-4260F59194F1}"/>
              </a:ext>
            </a:extLst>
          </p:cNvPr>
          <p:cNvSpPr txBox="1"/>
          <p:nvPr/>
        </p:nvSpPr>
        <p:spPr>
          <a:xfrm>
            <a:off x="3396203" y="5115744"/>
            <a:ext cx="994183" cy="276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a:rPr>
              <a:t>MBA</a:t>
            </a:r>
            <a:endParaRPr kumimoji="0" lang="en-US" sz="1200" b="0" i="0" u="none" strike="noStrike" kern="1200" cap="none" spc="0" normalizeH="0" baseline="0" noProof="0" dirty="0">
              <a:ln>
                <a:noFill/>
              </a:ln>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20886996-B5DD-80F6-7B9F-B95B68D48E06}"/>
              </a:ext>
            </a:extLst>
          </p:cNvPr>
          <p:cNvSpPr txBox="1"/>
          <p:nvPr/>
        </p:nvSpPr>
        <p:spPr>
          <a:xfrm>
            <a:off x="499171" y="4915271"/>
            <a:ext cx="1303535" cy="461665"/>
          </a:xfrm>
          <a:prstGeom prst="rect">
            <a:avLst/>
          </a:prstGeom>
          <a:noFill/>
        </p:spPr>
        <p:txBody>
          <a:bodyPr wrap="square">
            <a:spAutoFit/>
          </a:bodyPr>
          <a:lstStyle/>
          <a:p>
            <a:pPr algn="ctr"/>
            <a:r>
              <a:rPr lang="en-US" sz="1200" b="1" dirty="0">
                <a:solidFill>
                  <a:schemeClr val="bg2"/>
                </a:solidFill>
              </a:rPr>
              <a:t>Average of All </a:t>
            </a:r>
            <a:br>
              <a:rPr lang="en-US" sz="1200" b="1" dirty="0">
                <a:solidFill>
                  <a:schemeClr val="bg2"/>
                </a:solidFill>
              </a:rPr>
            </a:br>
            <a:r>
              <a:rPr lang="en-US" sz="1200" b="1" dirty="0">
                <a:solidFill>
                  <a:schemeClr val="bg2"/>
                </a:solidFill>
              </a:rPr>
              <a:t>4 Forecasts</a:t>
            </a:r>
          </a:p>
        </p:txBody>
      </p:sp>
    </p:spTree>
    <p:extLst>
      <p:ext uri="{BB962C8B-B14F-4D97-AF65-F5344CB8AC3E}">
        <p14:creationId xmlns:p14="http://schemas.microsoft.com/office/powerpoint/2010/main" val="247434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B5AA502-B6BA-5DCE-10F3-2033F918DA2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2"/>
            <a:ext cx="7772400" cy="298042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43991" y="9417571"/>
            <a:ext cx="884419" cy="685801"/>
          </a:xfrm>
        </p:spPr>
        <p:txBody>
          <a:bodyPr/>
          <a:lstStyle/>
          <a:p>
            <a:fld id="{D9C681BF-E0B0-FE40-97D6-3440D5EE15D9}" type="slidenum">
              <a:rPr lang="en-US" smtClean="0"/>
              <a:pPr/>
              <a:t>8</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199" y="2989859"/>
            <a:ext cx="6697174" cy="1643221"/>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There aren’t enough homes for sale today to meet buyer demand. This spring could be the ideal time to make a move if you’ve been thinking about selling your house.</a:t>
            </a:r>
          </a:p>
        </p:txBody>
      </p:sp>
      <p:sp>
        <p:nvSpPr>
          <p:cNvPr id="6" name="TextBox 5">
            <a:extLst>
              <a:ext uri="{FF2B5EF4-FFF2-40B4-BE49-F238E27FC236}">
                <a16:creationId xmlns:a16="http://schemas.microsoft.com/office/drawing/2014/main" id="{ADF4D003-23B3-2245-A0FC-3101599455D8}"/>
              </a:ext>
            </a:extLst>
          </p:cNvPr>
          <p:cNvSpPr txBox="1"/>
          <p:nvPr/>
        </p:nvSpPr>
        <p:spPr>
          <a:xfrm>
            <a:off x="466614" y="4032143"/>
            <a:ext cx="6960819" cy="1014917"/>
          </a:xfrm>
          <a:prstGeom prst="rect">
            <a:avLst/>
          </a:prstGeom>
          <a:noFill/>
        </p:spPr>
        <p:txBody>
          <a:bodyPr wrap="square" lIns="0" tIns="320040" rIns="0" bIns="0" numCol="1" spcCol="457200" rtlCol="0" anchor="t">
            <a:noAutofit/>
          </a:bodyPr>
          <a:lstStyle/>
          <a:p>
            <a:pPr marL="0" marR="0">
              <a:lnSpc>
                <a:spcPct val="113000"/>
              </a:lnSpc>
              <a:spcBef>
                <a:spcPts val="0"/>
              </a:spcBef>
              <a:spcAft>
                <a:spcPts val="1000"/>
              </a:spcAft>
            </a:pPr>
            <a:r>
              <a:rPr lang="en-US" sz="1250" dirty="0">
                <a:effectLst/>
                <a:ea typeface="Calibri" panose="020F0502020204030204" pitchFamily="34" charset="0"/>
                <a:cs typeface="Times New Roman" panose="02020603050405020304" pitchFamily="18" charset="0"/>
              </a:rPr>
              <a:t>The biggest challenge in the housing market right now, and likely for years to come, is how few homes there are for sale compared to the number of people who want to buy. That’s why, if you’re thinking about selling your house, now is a great time to do so. Your house would be welcome in a market that has fewer homes for sale than it did in the years leading up to the pandemic.</a:t>
            </a:r>
          </a:p>
          <a:p>
            <a:pPr marL="0" marR="0">
              <a:lnSpc>
                <a:spcPct val="113000"/>
              </a:lnSpc>
              <a:spcBef>
                <a:spcPts val="0"/>
              </a:spcBef>
              <a:spcAft>
                <a:spcPts val="1000"/>
              </a:spcAft>
            </a:pPr>
            <a:r>
              <a:rPr lang="en-US" sz="1250" dirty="0">
                <a:effectLst/>
                <a:ea typeface="Calibri" panose="020F0502020204030204" pitchFamily="34" charset="0"/>
                <a:cs typeface="Times New Roman" panose="02020603050405020304" pitchFamily="18" charset="0"/>
              </a:rPr>
              <a:t>According to </a:t>
            </a:r>
            <a:r>
              <a:rPr lang="en-US" sz="1250" i="1" dirty="0" err="1">
                <a:effectLst/>
                <a:ea typeface="Calibri" panose="020F0502020204030204" pitchFamily="34" charset="0"/>
                <a:cs typeface="Times New Roman" panose="02020603050405020304" pitchFamily="18" charset="0"/>
              </a:rPr>
              <a:t>realtor.com</a:t>
            </a:r>
            <a:r>
              <a:rPr lang="en-US" sz="1250" dirty="0">
                <a:effectLst/>
                <a:ea typeface="Calibri" panose="020F0502020204030204" pitchFamily="34" charset="0"/>
                <a:cs typeface="Times New Roman" panose="02020603050405020304" pitchFamily="18" charset="0"/>
              </a:rPr>
              <a:t>:</a:t>
            </a:r>
          </a:p>
          <a:p>
            <a:pPr marL="458788" marR="0">
              <a:lnSpc>
                <a:spcPct val="113000"/>
              </a:lnSpc>
              <a:spcBef>
                <a:spcPts val="0"/>
              </a:spcBef>
              <a:spcAft>
                <a:spcPts val="1000"/>
              </a:spcAft>
            </a:pPr>
            <a:r>
              <a:rPr lang="en-US" sz="1250" i="1" dirty="0">
                <a:solidFill>
                  <a:schemeClr val="bg2"/>
                </a:solidFill>
                <a:effectLst/>
                <a:ea typeface="Calibri" panose="020F0502020204030204" pitchFamily="34" charset="0"/>
                <a:cs typeface="Times New Roman" panose="02020603050405020304" pitchFamily="18" charset="0"/>
              </a:rPr>
              <a:t>“</a:t>
            </a:r>
            <a:r>
              <a:rPr lang="en-US" sz="1250" b="1" i="1" dirty="0">
                <a:solidFill>
                  <a:schemeClr val="bg2"/>
                </a:solidFill>
                <a:effectLst/>
                <a:ea typeface="Calibri" panose="020F0502020204030204" pitchFamily="34" charset="0"/>
                <a:cs typeface="Times New Roman" panose="02020603050405020304" pitchFamily="18" charset="0"/>
              </a:rPr>
              <a:t>While the number of homes for sale is increasing, it is still 43.2% lower than it was before the pandemic in 2017 to 2019</a:t>
            </a:r>
            <a:r>
              <a:rPr lang="en-US" sz="1250" i="1" dirty="0">
                <a:solidFill>
                  <a:schemeClr val="bg2"/>
                </a:solidFill>
                <a:effectLst/>
                <a:ea typeface="Calibri" panose="020F0502020204030204" pitchFamily="34" charset="0"/>
                <a:cs typeface="Times New Roman" panose="02020603050405020304" pitchFamily="18" charset="0"/>
              </a:rPr>
              <a:t>. This means that there are still fewer homes available to buy on a typical day than there were a few years ago.”</a:t>
            </a:r>
          </a:p>
          <a:p>
            <a:pPr marL="0" marR="0">
              <a:lnSpc>
                <a:spcPct val="113000"/>
              </a:lnSpc>
              <a:spcBef>
                <a:spcPts val="0"/>
              </a:spcBef>
              <a:spcAft>
                <a:spcPts val="1000"/>
              </a:spcAft>
            </a:pPr>
            <a:r>
              <a:rPr lang="en-US" sz="1250" dirty="0">
                <a:effectLst/>
                <a:ea typeface="Calibri" panose="020F0502020204030204" pitchFamily="34" charset="0"/>
                <a:cs typeface="Times New Roman" panose="02020603050405020304" pitchFamily="18" charset="0"/>
              </a:rPr>
              <a:t>The graph below shows how today’s inventory of homes for sale compares to recent years:</a:t>
            </a:r>
          </a:p>
        </p:txBody>
      </p:sp>
      <p:sp>
        <p:nvSpPr>
          <p:cNvPr id="2" name="Rectangle 1">
            <a:extLst>
              <a:ext uri="{FF2B5EF4-FFF2-40B4-BE49-F238E27FC236}">
                <a16:creationId xmlns:a16="http://schemas.microsoft.com/office/drawing/2014/main" id="{AC56A208-F3F0-5B4B-A446-B8CC9C9995BA}"/>
              </a:ext>
            </a:extLst>
          </p:cNvPr>
          <p:cNvSpPr/>
          <p:nvPr/>
        </p:nvSpPr>
        <p:spPr>
          <a:xfrm>
            <a:off x="3765013" y="503591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0" name="Rectangle 9">
            <a:extLst>
              <a:ext uri="{FF2B5EF4-FFF2-40B4-BE49-F238E27FC236}">
                <a16:creationId xmlns:a16="http://schemas.microsoft.com/office/drawing/2014/main" id="{2786AC61-04B3-D240-85BD-DEB33C269F21}"/>
              </a:ext>
            </a:extLst>
          </p:cNvPr>
          <p:cNvSpPr/>
          <p:nvPr/>
        </p:nvSpPr>
        <p:spPr>
          <a:xfrm>
            <a:off x="3765013" y="5275027"/>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5" name="Rectangle 14">
            <a:extLst>
              <a:ext uri="{FF2B5EF4-FFF2-40B4-BE49-F238E27FC236}">
                <a16:creationId xmlns:a16="http://schemas.microsoft.com/office/drawing/2014/main" id="{94C2442E-4B2A-1F43-95BD-A7DE6CBAAF46}"/>
              </a:ext>
            </a:extLst>
          </p:cNvPr>
          <p:cNvSpPr/>
          <p:nvPr/>
        </p:nvSpPr>
        <p:spPr>
          <a:xfrm>
            <a:off x="3773121" y="5442968"/>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4" name="Rectangle 3">
            <a:extLst>
              <a:ext uri="{FF2B5EF4-FFF2-40B4-BE49-F238E27FC236}">
                <a16:creationId xmlns:a16="http://schemas.microsoft.com/office/drawing/2014/main" id="{328D685E-1A29-56B8-B25B-397F8D5ABDDA}"/>
              </a:ext>
            </a:extLst>
          </p:cNvPr>
          <p:cNvSpPr/>
          <p:nvPr/>
        </p:nvSpPr>
        <p:spPr>
          <a:xfrm>
            <a:off x="-1" y="1532117"/>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Number of Homes for Sale Up, but Below Pre-Pandemic Years</a:t>
            </a:r>
          </a:p>
        </p:txBody>
      </p:sp>
      <p:sp>
        <p:nvSpPr>
          <p:cNvPr id="7" name="Rectangle 6">
            <a:extLst>
              <a:ext uri="{FF2B5EF4-FFF2-40B4-BE49-F238E27FC236}">
                <a16:creationId xmlns:a16="http://schemas.microsoft.com/office/drawing/2014/main" id="{5C4670F4-E62D-FB4F-5B1C-CF554A23B047}"/>
              </a:ext>
            </a:extLst>
          </p:cNvPr>
          <p:cNvSpPr/>
          <p:nvPr/>
        </p:nvSpPr>
        <p:spPr>
          <a:xfrm>
            <a:off x="465306" y="6930887"/>
            <a:ext cx="6841785" cy="2654528"/>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C</a:t>
            </a:r>
          </a:p>
        </p:txBody>
      </p:sp>
      <p:sp>
        <p:nvSpPr>
          <p:cNvPr id="9" name="TextBox 8">
            <a:extLst>
              <a:ext uri="{FF2B5EF4-FFF2-40B4-BE49-F238E27FC236}">
                <a16:creationId xmlns:a16="http://schemas.microsoft.com/office/drawing/2014/main" id="{688C9F62-6A34-BE37-E5DF-7005A0AB6239}"/>
              </a:ext>
            </a:extLst>
          </p:cNvPr>
          <p:cNvSpPr txBox="1"/>
          <p:nvPr/>
        </p:nvSpPr>
        <p:spPr>
          <a:xfrm>
            <a:off x="618025" y="7026360"/>
            <a:ext cx="6536347" cy="492443"/>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Active Monthly Listing Counts</a:t>
            </a:r>
          </a:p>
          <a:p>
            <a:pPr algn="ctr">
              <a:spcAft>
                <a:spcPts val="600"/>
              </a:spcAft>
            </a:pPr>
            <a:r>
              <a:rPr lang="en-US" sz="1200" i="1" dirty="0">
                <a:solidFill>
                  <a:schemeClr val="bg2"/>
                </a:solidFill>
                <a:latin typeface="Georgia" panose="02040502050405020303" pitchFamily="18" charset="0"/>
                <a:cs typeface="Calibri" panose="020F0502020204030204" pitchFamily="34" charset="0"/>
              </a:rPr>
              <a:t>Last 6 Januarys</a:t>
            </a:r>
          </a:p>
        </p:txBody>
      </p:sp>
      <p:sp>
        <p:nvSpPr>
          <p:cNvPr id="11" name="TextBox 10">
            <a:extLst>
              <a:ext uri="{FF2B5EF4-FFF2-40B4-BE49-F238E27FC236}">
                <a16:creationId xmlns:a16="http://schemas.microsoft.com/office/drawing/2014/main" id="{28D8C052-E7C0-EE2B-D162-CDA8D1FDE74F}"/>
              </a:ext>
            </a:extLst>
          </p:cNvPr>
          <p:cNvSpPr txBox="1"/>
          <p:nvPr/>
        </p:nvSpPr>
        <p:spPr>
          <a:xfrm>
            <a:off x="6085742" y="9339194"/>
            <a:ext cx="1206421"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realtor.com</a:t>
            </a:r>
          </a:p>
        </p:txBody>
      </p:sp>
      <p:graphicFrame>
        <p:nvGraphicFramePr>
          <p:cNvPr id="5" name="Chart 4">
            <a:extLst>
              <a:ext uri="{FF2B5EF4-FFF2-40B4-BE49-F238E27FC236}">
                <a16:creationId xmlns:a16="http://schemas.microsoft.com/office/drawing/2014/main" id="{D708637B-C9E6-CCBD-9508-CE4424938471}"/>
              </a:ext>
            </a:extLst>
          </p:cNvPr>
          <p:cNvGraphicFramePr/>
          <p:nvPr>
            <p:extLst>
              <p:ext uri="{D42A27DB-BD31-4B8C-83A1-F6EECF244321}">
                <p14:modId xmlns:p14="http://schemas.microsoft.com/office/powerpoint/2010/main" val="445992535"/>
              </p:ext>
            </p:extLst>
          </p:nvPr>
        </p:nvGraphicFramePr>
        <p:xfrm>
          <a:off x="324853" y="7447971"/>
          <a:ext cx="7102580" cy="19389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98460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9</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3264884330"/>
              </p:ext>
            </p:extLst>
          </p:nvPr>
        </p:nvGraphicFramePr>
        <p:xfrm>
          <a:off x="457201" y="7741217"/>
          <a:ext cx="2986790" cy="1655953"/>
        </p:xfrm>
        <a:graphic>
          <a:graphicData uri="http://schemas.openxmlformats.org/drawingml/2006/table">
            <a:tbl>
              <a:tblPr firstRow="1" bandRow="1">
                <a:tableStyleId>{5C22544A-7EE6-4342-B048-85BDC9FD1C3A}</a:tableStyleId>
              </a:tblPr>
              <a:tblGrid>
                <a:gridCol w="2986790">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The housing market needs more homes for sale to meet the demand from today’s buyers. If you’ve thought about selling, now’s the time to get ready to make a move this spring.</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7" name="TextBox 6">
            <a:extLst>
              <a:ext uri="{FF2B5EF4-FFF2-40B4-BE49-F238E27FC236}">
                <a16:creationId xmlns:a16="http://schemas.microsoft.com/office/drawing/2014/main" id="{6868D691-3061-4D40-8AA5-7A6A13E6CB78}"/>
              </a:ext>
            </a:extLst>
          </p:cNvPr>
          <p:cNvSpPr txBox="1"/>
          <p:nvPr/>
        </p:nvSpPr>
        <p:spPr>
          <a:xfrm>
            <a:off x="457201" y="325719"/>
            <a:ext cx="2986790" cy="4430823"/>
          </a:xfrm>
          <a:prstGeom prst="rect">
            <a:avLst/>
          </a:prstGeom>
          <a:noFill/>
        </p:spPr>
        <p:txBody>
          <a:bodyPr wrap="square" lIns="0" tIns="320040" rIns="0" bIns="0" numCol="1" spcCol="457200" rtlCol="0" anchor="t">
            <a:noAutofit/>
          </a:bodyPr>
          <a:lstStyle/>
          <a:p>
            <a:pPr marL="19050" indent="-19050"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What Does This Mean for You?</a:t>
            </a:r>
          </a:p>
          <a:p>
            <a:pPr marL="0" marR="0">
              <a:spcBef>
                <a:spcPts val="0"/>
              </a:spcBef>
              <a:spcAft>
                <a:spcPts val="0"/>
              </a:spcAft>
            </a:pPr>
            <a:r>
              <a:rPr lang="en-US" sz="1250" dirty="0">
                <a:effectLst/>
                <a:ea typeface="Calibri" panose="020F0502020204030204" pitchFamily="34" charset="0"/>
                <a:cs typeface="Times New Roman" panose="02020603050405020304" pitchFamily="18" charset="0"/>
              </a:rPr>
              <a:t>Fewer homes for sale than we had </a:t>
            </a:r>
            <a:r>
              <a:rPr lang="en-US" sz="1250" dirty="0">
                <a:ea typeface="Calibri" panose="020F0502020204030204" pitchFamily="34" charset="0"/>
                <a:cs typeface="Times New Roman" panose="02020603050405020304" pitchFamily="18" charset="0"/>
              </a:rPr>
              <a:t>before the pandemic </a:t>
            </a:r>
            <a:r>
              <a:rPr lang="en-US" sz="1250" dirty="0">
                <a:effectLst/>
                <a:ea typeface="Calibri" panose="020F0502020204030204" pitchFamily="34" charset="0"/>
                <a:cs typeface="Times New Roman" panose="02020603050405020304" pitchFamily="18" charset="0"/>
              </a:rPr>
              <a:t>means buyers have fewer choices—and that frustration is leading some to give up on the homebuying process altogether. But with mortgage rates sitting lower than they were at their peak last fall, more buyers are willing to come back into the process now—they just need to find homes to buy. This is welcome activity for the spring market, especially if you’re thinking of selling </a:t>
            </a:r>
            <a:br>
              <a:rPr lang="en-US" sz="1250" dirty="0">
                <a:effectLst/>
                <a:ea typeface="Calibri" panose="020F0502020204030204" pitchFamily="34" charset="0"/>
                <a:cs typeface="Times New Roman" panose="02020603050405020304" pitchFamily="18" charset="0"/>
              </a:rPr>
            </a:br>
            <a:r>
              <a:rPr lang="en-US" sz="1250" dirty="0">
                <a:effectLst/>
                <a:ea typeface="Calibri" panose="020F0502020204030204" pitchFamily="34" charset="0"/>
                <a:cs typeface="Times New Roman" panose="02020603050405020304" pitchFamily="18" charset="0"/>
              </a:rPr>
              <a:t>your house.</a:t>
            </a:r>
          </a:p>
          <a:p>
            <a:pPr marL="0" marR="0">
              <a:spcBef>
                <a:spcPts val="0"/>
              </a:spcBef>
              <a:spcAft>
                <a:spcPts val="0"/>
              </a:spcAft>
            </a:pPr>
            <a:r>
              <a:rPr lang="en-US" sz="1250" dirty="0">
                <a:effectLst/>
                <a:ea typeface="Calibri" panose="020F0502020204030204" pitchFamily="34" charset="0"/>
                <a:cs typeface="Times New Roman" panose="02020603050405020304" pitchFamily="18" charset="0"/>
              </a:rPr>
              <a:t> </a:t>
            </a:r>
          </a:p>
          <a:p>
            <a:pPr marL="0" marR="0">
              <a:spcBef>
                <a:spcPts val="0"/>
              </a:spcBef>
              <a:spcAft>
                <a:spcPts val="800"/>
              </a:spcAft>
            </a:pPr>
            <a:r>
              <a:rPr lang="en-US" sz="1250" dirty="0">
                <a:effectLst/>
                <a:ea typeface="Calibri" panose="020F0502020204030204" pitchFamily="34" charset="0"/>
                <a:cs typeface="Times New Roman" panose="02020603050405020304" pitchFamily="18" charset="0"/>
              </a:rPr>
              <a:t>With many people finding a renewed interest in buying a home, the </a:t>
            </a:r>
            <a:r>
              <a:rPr lang="en-US" sz="1250" i="1" dirty="0">
                <a:effectLst/>
                <a:ea typeface="Calibri" panose="020F0502020204030204" pitchFamily="34" charset="0"/>
                <a:cs typeface="Times New Roman" panose="02020603050405020304" pitchFamily="18" charset="0"/>
              </a:rPr>
              <a:t>New York Times </a:t>
            </a:r>
            <a:r>
              <a:rPr lang="en-US" sz="1250" dirty="0">
                <a:effectLst/>
                <a:ea typeface="Calibri" panose="020F0502020204030204" pitchFamily="34" charset="0"/>
                <a:cs typeface="Times New Roman" panose="02020603050405020304" pitchFamily="18" charset="0"/>
              </a:rPr>
              <a:t>(NYT) reports:</a:t>
            </a:r>
            <a:endParaRPr lang="en-US" sz="1250" i="1" dirty="0"/>
          </a:p>
          <a:p>
            <a:pPr marL="476250" lvl="1" indent="-19050" fontAlgn="base">
              <a:lnSpc>
                <a:spcPct val="112000"/>
              </a:lnSpc>
              <a:spcAft>
                <a:spcPts val="1000"/>
              </a:spcAft>
            </a:pPr>
            <a:r>
              <a:rPr lang="en-US" sz="1250" i="1" dirty="0">
                <a:solidFill>
                  <a:schemeClr val="bg2"/>
                </a:solidFill>
              </a:rPr>
              <a:t>“Home buyers are edging back into the market after being sidelined last year. . .”</a:t>
            </a:r>
          </a:p>
          <a:p>
            <a:pPr marL="0" lvl="1" indent="-19050" fontAlgn="base">
              <a:lnSpc>
                <a:spcPct val="112000"/>
              </a:lnSpc>
              <a:spcAft>
                <a:spcPts val="1000"/>
              </a:spcAft>
            </a:pPr>
            <a:r>
              <a:rPr lang="en-US" sz="1250" dirty="0">
                <a:effectLst/>
                <a:ea typeface="Calibri" panose="020F0502020204030204" pitchFamily="34" charset="0"/>
                <a:cs typeface="Times New Roman" panose="02020603050405020304" pitchFamily="18" charset="0"/>
              </a:rPr>
              <a:t>So, if you want to take advantage of a sweet spot in the market, this spring could be your shot.</a:t>
            </a:r>
            <a:endParaRPr lang="en-US" sz="1250" i="1" dirty="0">
              <a:solidFill>
                <a:schemeClr val="bg2"/>
              </a:solidFill>
            </a:endParaRPr>
          </a:p>
        </p:txBody>
      </p:sp>
      <p:sp>
        <p:nvSpPr>
          <p:cNvPr id="8" name="Rectangle 7">
            <a:extLst>
              <a:ext uri="{FF2B5EF4-FFF2-40B4-BE49-F238E27FC236}">
                <a16:creationId xmlns:a16="http://schemas.microsoft.com/office/drawing/2014/main" id="{D0AD98A9-668B-E54B-A03B-AE84BC154A3C}"/>
              </a:ext>
            </a:extLst>
          </p:cNvPr>
          <p:cNvSpPr/>
          <p:nvPr/>
        </p:nvSpPr>
        <p:spPr>
          <a:xfrm>
            <a:off x="3773562" y="2021821"/>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226092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3" name="Picture 2">
            <a:extLst>
              <a:ext uri="{FF2B5EF4-FFF2-40B4-BE49-F238E27FC236}">
                <a16:creationId xmlns:a16="http://schemas.microsoft.com/office/drawing/2014/main" id="{4B02E5D4-CA91-5B3A-5372-9B7C8A88F36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85609" y="0"/>
            <a:ext cx="2986791"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875312"/>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54480</TotalTime>
  <Words>4242</Words>
  <Application>Microsoft Office PowerPoint</Application>
  <PresentationFormat>Custom</PresentationFormat>
  <Paragraphs>274</Paragraphs>
  <Slides>24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Georgia</vt:lpstr>
      <vt:lpstr>Helvetica</vt:lpstr>
      <vt:lpstr>Segoe UI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1205</cp:revision>
  <cp:lastPrinted>2021-11-19T20:55:24Z</cp:lastPrinted>
  <dcterms:created xsi:type="dcterms:W3CDTF">2021-07-16T16:38:04Z</dcterms:created>
  <dcterms:modified xsi:type="dcterms:W3CDTF">2023-03-06T18:24:52Z</dcterms:modified>
</cp:coreProperties>
</file>