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3262" r:id="rId2"/>
    <p:sldId id="3303" r:id="rId3"/>
    <p:sldId id="3316" r:id="rId4"/>
    <p:sldId id="3315" r:id="rId5"/>
    <p:sldId id="3327" r:id="rId6"/>
    <p:sldId id="3257" r:id="rId7"/>
    <p:sldId id="3260" r:id="rId8"/>
    <p:sldId id="3325" r:id="rId9"/>
    <p:sldId id="3313" r:id="rId10"/>
    <p:sldId id="3317" r:id="rId11"/>
    <p:sldId id="3321" r:id="rId12"/>
    <p:sldId id="3312" r:id="rId13"/>
    <p:sldId id="3320" r:id="rId14"/>
    <p:sldId id="3280" r:id="rId15"/>
    <p:sldId id="3298" r:id="rId16"/>
    <p:sldId id="3326" r:id="rId17"/>
    <p:sldId id="3311" r:id="rId18"/>
    <p:sldId id="3255" r:id="rId19"/>
    <p:sldId id="3256" r:id="rId20"/>
    <p:sldId id="3307" r:id="rId21"/>
    <p:sldId id="3323" r:id="rId22"/>
    <p:sldId id="3324" r:id="rId23"/>
    <p:sldId id="3282" r:id="rId24"/>
    <p:sldId id="3278" r:id="rId25"/>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77" autoAdjust="0"/>
    <p:restoredTop sz="90068" autoAdjust="0"/>
  </p:normalViewPr>
  <p:slideViewPr>
    <p:cSldViewPr snapToGrid="0" snapToObjects="1">
      <p:cViewPr varScale="1">
        <p:scale>
          <a:sx n="68" d="100"/>
          <a:sy n="68" d="100"/>
        </p:scale>
        <p:origin x="3492"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789250178188554E-2"/>
          <c:y val="0"/>
          <c:w val="0.80204546598586601"/>
          <c:h val="0.82450151618066914"/>
        </c:manualLayout>
      </c:layout>
      <c:barChart>
        <c:barDir val="col"/>
        <c:grouping val="clustered"/>
        <c:varyColors val="0"/>
        <c:ser>
          <c:idx val="0"/>
          <c:order val="0"/>
          <c:tx>
            <c:strRef>
              <c:f>Sheet1!$B$1</c:f>
              <c:strCache>
                <c:ptCount val="1"/>
                <c:pt idx="0">
                  <c:v>Column2</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1C29-4A20-9C6C-C5F17B19BB2A}"/>
              </c:ext>
            </c:extLst>
          </c:dPt>
          <c:dPt>
            <c:idx val="2"/>
            <c:invertIfNegative val="0"/>
            <c:bubble3D val="0"/>
            <c:spPr>
              <a:solidFill>
                <a:srgbClr val="FF0000"/>
              </a:solidFill>
              <a:ln>
                <a:noFill/>
              </a:ln>
              <a:effectLst/>
            </c:spPr>
            <c:extLst>
              <c:ext xmlns:c16="http://schemas.microsoft.com/office/drawing/2014/chart" uri="{C3380CC4-5D6E-409C-BE32-E72D297353CC}">
                <c16:uniqueId val="{00000003-1C29-4A20-9C6C-C5F17B19BB2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1C29-4A20-9C6C-C5F17B19BB2A}"/>
              </c:ext>
            </c:extLst>
          </c:dPt>
          <c:dPt>
            <c:idx val="4"/>
            <c:invertIfNegative val="0"/>
            <c:bubble3D val="0"/>
            <c:spPr>
              <a:solidFill>
                <a:srgbClr val="FF0000"/>
              </a:solidFill>
              <a:ln>
                <a:noFill/>
              </a:ln>
              <a:effectLst/>
            </c:spPr>
            <c:extLst>
              <c:ext xmlns:c16="http://schemas.microsoft.com/office/drawing/2014/chart" uri="{C3380CC4-5D6E-409C-BE32-E72D297353CC}">
                <c16:uniqueId val="{00000007-1C29-4A20-9C6C-C5F17B19BB2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1C29-4A20-9C6C-C5F17B19BB2A}"/>
              </c:ext>
            </c:extLst>
          </c:dPt>
          <c:dLbls>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1C29-4A20-9C6C-C5F17B19BB2A}"/>
                </c:ext>
              </c:extLst>
            </c:dLbl>
            <c:dLbl>
              <c:idx val="3"/>
              <c:layout>
                <c:manualLayout>
                  <c:x val="-5.6163018155989534E-17"/>
                  <c:y val="-8.4518754382001005E-3"/>
                </c:manualLayout>
              </c:layout>
              <c:tx>
                <c:rich>
                  <a:bodyPr/>
                  <a:lstStyle/>
                  <a:p>
                    <a:r>
                      <a:rPr lang="en-US" sz="1400" dirty="0">
                        <a:solidFill>
                          <a:srgbClr val="72C45A"/>
                        </a:solidFill>
                      </a:rPr>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C29-4A20-9C6C-C5F17B19BB2A}"/>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1C29-4A20-9C6C-C5F17B19BB2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1980</c:v>
                </c:pt>
                <c:pt idx="1">
                  <c:v>1981</c:v>
                </c:pt>
                <c:pt idx="3">
                  <c:v>2001</c:v>
                </c:pt>
                <c:pt idx="5">
                  <c:v>2020</c:v>
                </c:pt>
              </c:numCache>
            </c:numRef>
          </c:cat>
          <c:val>
            <c:numRef>
              <c:f>Sheet1!$B$2:$B$7</c:f>
              <c:numCache>
                <c:formatCode>0.0%</c:formatCode>
                <c:ptCount val="6"/>
                <c:pt idx="0">
                  <c:v>6.0999999999999999E-2</c:v>
                </c:pt>
                <c:pt idx="1">
                  <c:v>3.5000000000000003E-2</c:v>
                </c:pt>
                <c:pt idx="2">
                  <c:v>-1.9E-2</c:v>
                </c:pt>
                <c:pt idx="3">
                  <c:v>6.6000000000000003E-2</c:v>
                </c:pt>
                <c:pt idx="4">
                  <c:v>-0.19700000000000001</c:v>
                </c:pt>
                <c:pt idx="5">
                  <c:v>0.06</c:v>
                </c:pt>
              </c:numCache>
            </c:numRef>
          </c:val>
          <c:extLst>
            <c:ext xmlns:c16="http://schemas.microsoft.com/office/drawing/2014/chart" uri="{C3380CC4-5D6E-409C-BE32-E72D297353CC}">
              <c16:uniqueId val="{0000000A-1C29-4A20-9C6C-C5F17B19BB2A}"/>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0000"/>
                    <a:lumOff val="40000"/>
                  </a:schemeClr>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1"/>
        <c:axPos val="l"/>
        <c:numFmt formatCode="0.0%" sourceLinked="1"/>
        <c:majorTickMark val="none"/>
        <c:minorTickMark val="none"/>
        <c:tickLblPos val="nextTo"/>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26AE-47A4-977A-E516A0E0844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1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1980</c:v>
                </c:pt>
                <c:pt idx="1">
                  <c:v>1981</c:v>
                </c:pt>
                <c:pt idx="2">
                  <c:v>1991</c:v>
                </c:pt>
                <c:pt idx="3">
                  <c:v>2001</c:v>
                </c:pt>
                <c:pt idx="4">
                  <c:v>2008</c:v>
                </c:pt>
                <c:pt idx="5">
                  <c:v>2020</c:v>
                </c:pt>
              </c:numCache>
            </c:numRef>
          </c:cat>
          <c:val>
            <c:numRef>
              <c:f>Sheet1!$B$2:$B$7</c:f>
              <c:numCache>
                <c:formatCode>0.00</c:formatCode>
                <c:ptCount val="6"/>
                <c:pt idx="0">
                  <c:v>-4.25</c:v>
                </c:pt>
                <c:pt idx="1">
                  <c:v>-5</c:v>
                </c:pt>
                <c:pt idx="2">
                  <c:v>-2.25</c:v>
                </c:pt>
                <c:pt idx="3">
                  <c:v>-0.625</c:v>
                </c:pt>
                <c:pt idx="4">
                  <c:v>-1.125</c:v>
                </c:pt>
                <c:pt idx="5">
                  <c:v>-1</c:v>
                </c:pt>
              </c:numCache>
            </c:numRef>
          </c:val>
          <c:extLst>
            <c:ext xmlns:c16="http://schemas.microsoft.com/office/drawing/2014/chart" uri="{C3380CC4-5D6E-409C-BE32-E72D297353CC}">
              <c16:uniqueId val="{00000002-26AE-47A4-977A-E516A0E08440}"/>
            </c:ext>
          </c:extLst>
        </c:ser>
        <c:dLbls>
          <c:showLegendKey val="0"/>
          <c:showVal val="0"/>
          <c:showCatName val="0"/>
          <c:showSerName val="0"/>
          <c:showPercent val="0"/>
          <c:showBubbleSize val="0"/>
        </c:dLbls>
        <c:gapWidth val="20"/>
        <c:overlap val="-27"/>
        <c:axId val="217508112"/>
        <c:axId val="217509360"/>
      </c:barChart>
      <c:catAx>
        <c:axId val="21750811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217509360"/>
        <c:crosses val="autoZero"/>
        <c:auto val="1"/>
        <c:lblAlgn val="ctr"/>
        <c:lblOffset val="100"/>
        <c:noMultiLvlLbl val="0"/>
      </c:catAx>
      <c:valAx>
        <c:axId val="217509360"/>
        <c:scaling>
          <c:orientation val="minMax"/>
        </c:scaling>
        <c:delete val="1"/>
        <c:axPos val="l"/>
        <c:numFmt formatCode="0.00" sourceLinked="1"/>
        <c:majorTickMark val="none"/>
        <c:minorTickMark val="none"/>
        <c:tickLblPos val="nextTo"/>
        <c:crossAx val="21750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3/6/2023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https://mtg-specialists.com/2022/05/11/recession-interest-rates-and-real-estate/</a:t>
            </a:r>
          </a:p>
          <a:p>
            <a:r>
              <a:rPr lang="en-US" sz="1200" dirty="0">
                <a:effectLst/>
                <a:latin typeface="Segoe UI" panose="020B0502040204020203" pitchFamily="34" charset="0"/>
              </a:rPr>
              <a:t>https://www.freddiemac.com/pmms/archive</a:t>
            </a:r>
          </a:p>
          <a:p>
            <a:r>
              <a:rPr lang="en-US" sz="1200" dirty="0">
                <a:effectLst/>
                <a:latin typeface="Segoe UI" panose="020B0502040204020203" pitchFamily="34" charset="0"/>
              </a:rPr>
              <a:t>https://fortune.com/2019/06/19/next-recession-assets-mortgage-rates/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343737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https://www.linkedin.com/pulse/reminder-home-prices-always-rise-over-time-david-h-stevens-cmb/?trackingId=v4Fg7EqLTTCx94toGrR%2Ffw%3D%3D</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400770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https://www.census.gov/housing/hvs/files/currenthvspress.pdf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https://cdn.nar.realtor/sites/default/files/documents/2022-snapshot-of-race-and-home-buying-in-the-us-report-02-23-2022_0.pdf</a:t>
            </a:r>
          </a:p>
          <a:p>
            <a:r>
              <a:rPr lang="en-US" sz="1200" dirty="0">
                <a:effectLst/>
                <a:latin typeface="Segoe UI" panose="020B0502040204020203" pitchFamily="34" charset="0"/>
              </a:rPr>
              <a:t>https://www.buildiumstaging.com/resource/2023-property-management-industry-report/</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87285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a:t>
            </a:r>
            <a:r>
              <a:rPr lang="en-US" dirty="0" err="1">
                <a:ea typeface="Calibri"/>
                <a:cs typeface="Calibri"/>
              </a:rPr>
              <a:t>www.fhfa.gov</a:t>
            </a:r>
            <a:r>
              <a:rPr lang="en-US" dirty="0">
                <a:ea typeface="Calibri"/>
                <a:cs typeface="Calibri"/>
              </a:rPr>
              <a:t>/</a:t>
            </a:r>
            <a:r>
              <a:rPr lang="en-US" dirty="0" err="1">
                <a:ea typeface="Calibri"/>
                <a:cs typeface="Calibri"/>
              </a:rPr>
              <a:t>DataTools</a:t>
            </a:r>
            <a:r>
              <a:rPr lang="en-US" dirty="0">
                <a:ea typeface="Calibri"/>
                <a:cs typeface="Calibri"/>
              </a:rPr>
              <a:t>/Tools/Pages/House-Price-Index-(HPI).</a:t>
            </a:r>
            <a:r>
              <a:rPr lang="en-US" dirty="0" err="1">
                <a:ea typeface="Calibri"/>
                <a:cs typeface="Calibri"/>
              </a:rPr>
              <a:t>aspx</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www.fhfa.gov</a:t>
            </a:r>
            <a:r>
              <a:rPr lang="en-US" dirty="0">
                <a:ea typeface="Calibri"/>
                <a:cs typeface="Calibri"/>
              </a:rPr>
              <a:t>/</a:t>
            </a:r>
            <a:r>
              <a:rPr lang="en-US" dirty="0" err="1">
                <a:ea typeface="Calibri"/>
                <a:cs typeface="Calibri"/>
              </a:rPr>
              <a:t>DataTools</a:t>
            </a:r>
            <a:r>
              <a:rPr lang="en-US" dirty="0">
                <a:ea typeface="Calibri"/>
                <a:cs typeface="Calibri"/>
              </a:rPr>
              <a:t>/Tools/Pages/House-Price-Index-(HPI).</a:t>
            </a:r>
            <a:r>
              <a:rPr lang="en-US" dirty="0" err="1">
                <a:ea typeface="Calibri"/>
                <a:cs typeface="Calibri"/>
              </a:rPr>
              <a:t>aspx</a:t>
            </a:r>
            <a:endParaRPr lang="en-US" dirty="0">
              <a:ea typeface="Calibri"/>
              <a:cs typeface="Calibri"/>
            </a:endParaRPr>
          </a:p>
          <a:p>
            <a:endParaRPr lang="en-US" dirty="0"/>
          </a:p>
          <a:p>
            <a:endParaRPr lang="en-US" dirty="0"/>
          </a:p>
          <a:p>
            <a:pPr>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581594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a:t>
            </a:r>
            <a:r>
              <a:rPr lang="en-US" dirty="0" err="1">
                <a:solidFill>
                  <a:srgbClr val="3F3F3F"/>
                </a:solidFill>
                <a:effectLst/>
                <a:latin typeface="Helvetica" pitchFamily="2" charset="0"/>
              </a:rPr>
              <a:t>myhome.freddiemac.com</a:t>
            </a:r>
            <a:r>
              <a:rPr lang="en-US" dirty="0">
                <a:solidFill>
                  <a:srgbClr val="3F3F3F"/>
                </a:solidFill>
                <a:effectLst/>
                <a:latin typeface="Helvetica" pitchFamily="2" charset="0"/>
              </a:rPr>
              <a:t>/buying/finding-your-team</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https://www.nerdwallet.com/article/mortgages/home-buying-checklist-steps-to-buying-house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https://downpaymentresource.com/</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https://www.businessinsider.com/personal-finance/mortgage-preapproval</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https://www.forbes.com/advisor/mortgages/what-it-takes-to-be-preapproved-for-a-mortgage-and-why-it-matters/</a:t>
            </a:r>
          </a:p>
          <a:p>
            <a:r>
              <a:rPr lang="en-US" sz="1200" dirty="0">
                <a:effectLst/>
                <a:latin typeface="Segoe UI" panose="020B0502040204020203" pitchFamily="34" charset="0"/>
              </a:rPr>
              <a:t>https://www.nasdaq.com/articles/this-is-the-most-important-reason-to-get-pre-approved-according-to-dave-ramsey.-but-is-he</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https://www.realestatenews.com/2022/11/18/agents-decoded-making-sense-of-the-headlines</a:t>
            </a:r>
          </a:p>
          <a:p>
            <a:r>
              <a:rPr lang="en-US" dirty="0"/>
              <a:t>https://www.parcllabs.com/articles/q3-real-estate</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https://www.bankrate.com/real-estate/finding-best-real-estate-agent/</a:t>
            </a: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https://www.bankrate.com/mortgages/mortgage-rate-forecast/#forecast</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69600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a:t>
            </a:r>
            <a:r>
              <a:rPr lang="en-US" sz="1800" dirty="0" err="1">
                <a:effectLst/>
                <a:latin typeface="Segoe UI" panose="020B0502040204020203" pitchFamily="34" charset="0"/>
              </a:rPr>
              <a:t>www.realtor.com</a:t>
            </a:r>
            <a:r>
              <a:rPr lang="en-US" sz="1800" dirty="0">
                <a:effectLst/>
                <a:latin typeface="Segoe UI" panose="020B0502040204020203" pitchFamily="34" charset="0"/>
              </a:rPr>
              <a:t>/research/january-2023-data/</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www.investopedia.com</a:t>
            </a:r>
            <a:r>
              <a:rPr lang="en-US" dirty="0"/>
              <a:t>/us-housing-faces-ugly-transition-in-2023-7111840</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87812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https://www.corelogic.com/blog/2019/03/housing-recessions-and-recoveries.aspx​</a:t>
            </a:r>
          </a:p>
          <a:p>
            <a:r>
              <a:rPr lang="en-US" dirty="0"/>
              <a:t>https://www.thebalance.com/the-history-of-recessions-in-the-united-states-3306011​</a:t>
            </a:r>
          </a:p>
          <a:p>
            <a:r>
              <a:rPr lang="en-US" dirty="0"/>
              <a:t>https://www.corelogic.com/intelligence/find-stories/corelogic-hpi-posted-record-year-over-year-growth-in-2021/​</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50396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 window, wall&#10;&#10;Description automatically generated">
            <a:extLst>
              <a:ext uri="{FF2B5EF4-FFF2-40B4-BE49-F238E27FC236}">
                <a16:creationId xmlns:a16="http://schemas.microsoft.com/office/drawing/2014/main" id="{5DA143F0-ED83-03BE-6D7C-009FA200EE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8" y="0"/>
            <a:ext cx="7777138"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SPRING 2023</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BD64171A-1C0C-6B99-1C95-2E6769E72BC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613818603"/>
              </p:ext>
            </p:extLst>
          </p:nvPr>
        </p:nvGraphicFramePr>
        <p:xfrm>
          <a:off x="457199" y="8195599"/>
          <a:ext cx="6841785" cy="1203325"/>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According to historical data, in most recessions, home values have appreciated, and mortgage rates have declined. If you’re thinking about buying a home this spring, let’s connect so you have expert advice on what’s happening in the housing market and what that means for your homeownership goals.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1160244" y="322205"/>
            <a:ext cx="6170272" cy="2068948"/>
          </a:xfrm>
          <a:prstGeom prst="rect">
            <a:avLst/>
          </a:prstGeom>
          <a:noFill/>
        </p:spPr>
        <p:txBody>
          <a:bodyPr wrap="square" lIns="0" tIns="320040" rIns="0" bIns="0" numCol="1" spcCol="457200" rtlCol="0" anchor="t">
            <a:noAutofit/>
          </a:bodyPr>
          <a:lstStyle/>
          <a:p>
            <a:pPr fontAlgn="base">
              <a:spcAft>
                <a:spcPts val="800"/>
              </a:spcAft>
            </a:pPr>
            <a:r>
              <a:rPr lang="en-US" sz="1500" b="1" dirty="0">
                <a:solidFill>
                  <a:srgbClr val="00B0F0"/>
                </a:solidFill>
                <a:latin typeface="Arial" panose="020B0604020202020204" pitchFamily="34" charset="0"/>
                <a:cs typeface="Arial" panose="020B0604020202020204" pitchFamily="34" charset="0"/>
              </a:rPr>
              <a:t>A Recession Means Falling Mortgage Rates</a:t>
            </a:r>
          </a:p>
          <a:p>
            <a:pPr fontAlgn="base">
              <a:spcAft>
                <a:spcPts val="800"/>
              </a:spcAft>
            </a:pPr>
            <a:r>
              <a:rPr lang="en-US" sz="1250" dirty="0"/>
              <a:t>How does a recession affect the cost of financing a home? As the the next graph shows, historically, each time the economy has slowed down, mortgage rates declined.</a:t>
            </a:r>
          </a:p>
          <a:p>
            <a:pPr fontAlgn="base">
              <a:spcAft>
                <a:spcPts val="800"/>
              </a:spcAft>
            </a:pPr>
            <a:endParaRPr lang="en-US" sz="1250" dirty="0">
              <a:highlight>
                <a:srgbClr val="FFFF00"/>
              </a:highlight>
            </a:endParaRPr>
          </a:p>
          <a:p>
            <a:pPr fontAlgn="base">
              <a:spcAft>
                <a:spcPts val="800"/>
              </a:spcAft>
            </a:pPr>
            <a:endParaRPr lang="en-US" sz="1250" dirty="0">
              <a:highlight>
                <a:srgbClr val="FFFF00"/>
              </a:highlight>
            </a:endParaRPr>
          </a:p>
          <a:p>
            <a:pPr fontAlgn="base">
              <a:spcAft>
                <a:spcPts val="800"/>
              </a:spcAft>
            </a:pPr>
            <a:endParaRPr lang="en-US" sz="1250" dirty="0">
              <a:highlight>
                <a:srgbClr val="FFFF00"/>
              </a:highlight>
            </a:endParaRPr>
          </a:p>
          <a:p>
            <a:pPr fontAlgn="base">
              <a:spcAft>
                <a:spcPts val="800"/>
              </a:spcAft>
            </a:pPr>
            <a:endParaRPr lang="en-US" sz="1250" dirty="0"/>
          </a:p>
          <a:p>
            <a:pPr fontAlgn="base">
              <a:spcAft>
                <a:spcPts val="800"/>
              </a:spcAft>
            </a:pPr>
            <a:endParaRPr lang="en-US" sz="1250" dirty="0"/>
          </a:p>
          <a:p>
            <a:pPr fontAlgn="base">
              <a:spcAft>
                <a:spcPts val="800"/>
              </a:spcAft>
            </a:pPr>
            <a:endParaRPr lang="en-US" sz="1250" dirty="0"/>
          </a:p>
          <a:p>
            <a:pPr fontAlgn="base">
              <a:spcAft>
                <a:spcPts val="800"/>
              </a:spcAft>
            </a:pPr>
            <a:endParaRPr lang="en-US" sz="1250" dirty="0"/>
          </a:p>
          <a:p>
            <a:pPr fontAlgn="base">
              <a:spcAft>
                <a:spcPts val="800"/>
              </a:spcAft>
            </a:pPr>
            <a:endParaRPr lang="en-US" sz="1250" dirty="0"/>
          </a:p>
          <a:p>
            <a:pPr fontAlgn="base">
              <a:spcAft>
                <a:spcPts val="800"/>
              </a:spcAft>
            </a:pPr>
            <a:endParaRPr lang="en-US" sz="1250" dirty="0"/>
          </a:p>
          <a:p>
            <a:pPr fontAlgn="base">
              <a:spcAft>
                <a:spcPts val="800"/>
              </a:spcAft>
            </a:pPr>
            <a:endParaRPr lang="en-US" sz="1250" dirty="0"/>
          </a:p>
          <a:p>
            <a:pPr fontAlgn="base">
              <a:spcAft>
                <a:spcPts val="800"/>
              </a:spcAft>
            </a:pPr>
            <a:endParaRPr lang="en-US" sz="1250" dirty="0"/>
          </a:p>
          <a:p>
            <a:pPr fontAlgn="base">
              <a:spcAft>
                <a:spcPts val="800"/>
              </a:spcAft>
            </a:pPr>
            <a:endParaRPr lang="en-US" sz="1250" i="1" dirty="0"/>
          </a:p>
          <a:p>
            <a:pPr fontAlgn="base">
              <a:spcAft>
                <a:spcPts val="800"/>
              </a:spcAft>
            </a:pPr>
            <a:r>
              <a:rPr lang="en-US" sz="1250" i="1" dirty="0"/>
              <a:t>Fortune</a:t>
            </a:r>
            <a:r>
              <a:rPr lang="en-US" sz="1250" dirty="0"/>
              <a:t> also explains mortgage rates typically fall during an economic slowdown:</a:t>
            </a:r>
          </a:p>
          <a:p>
            <a:pPr lvl="1" fontAlgn="base"/>
            <a:r>
              <a:rPr lang="en-US" sz="1250" i="1" dirty="0">
                <a:solidFill>
                  <a:schemeClr val="bg2"/>
                </a:solidFill>
              </a:rPr>
              <a:t>“</a:t>
            </a:r>
            <a:r>
              <a:rPr lang="en-US" sz="1250" b="1" i="1" dirty="0">
                <a:solidFill>
                  <a:schemeClr val="bg2"/>
                </a:solidFill>
              </a:rPr>
              <a:t>Over the past five recessions, mortgage rates have fallen an average of 1.8 percentage points from the peak seen during the recession to the trough. </a:t>
            </a:r>
            <a:r>
              <a:rPr lang="en-US" sz="1250" i="1" dirty="0">
                <a:solidFill>
                  <a:schemeClr val="bg2"/>
                </a:solidFill>
              </a:rPr>
              <a:t>And in many cases, they continued to fall after the fact as it takes some time to turn things around even when the recession is technically over.”</a:t>
            </a:r>
          </a:p>
          <a:p>
            <a:pPr fontAlgn="base"/>
            <a:endParaRPr lang="en-US" sz="1250" dirty="0"/>
          </a:p>
          <a:p>
            <a:pPr algn="l" fontAlgn="base"/>
            <a:r>
              <a:rPr lang="en-US" sz="1250" dirty="0"/>
              <a:t>The big takeaway is, you don’t need to fear the word recession when it comes</a:t>
            </a:r>
            <a:br>
              <a:rPr lang="en-US" sz="1250" dirty="0"/>
            </a:br>
            <a:r>
              <a:rPr lang="en-US" sz="1250" dirty="0"/>
              <a:t>to the housing market.</a:t>
            </a:r>
            <a:endParaRPr lang="en-US" sz="1250" dirty="0">
              <a:cs typeface="Arial"/>
            </a:endParaRPr>
          </a:p>
          <a:p>
            <a:pPr fontAlgn="base">
              <a:lnSpc>
                <a:spcPct val="110000"/>
              </a:lnSpc>
              <a:spcAft>
                <a:spcPts val="1000"/>
              </a:spcAft>
            </a:pPr>
            <a:endParaRPr lang="en-US" sz="1250" dirty="0">
              <a:solidFill>
                <a:srgbClr val="000000"/>
              </a:solidFill>
              <a:highlight>
                <a:srgbClr val="FFFF00"/>
              </a:highlight>
              <a:latin typeface="Arial" panose="020B0604020202020204" pitchFamily="34" charset="0"/>
              <a:cs typeface="Arial"/>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1489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46747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aphicFrame>
        <p:nvGraphicFramePr>
          <p:cNvPr id="4" name="Chart 3">
            <a:extLst>
              <a:ext uri="{FF2B5EF4-FFF2-40B4-BE49-F238E27FC236}">
                <a16:creationId xmlns:a16="http://schemas.microsoft.com/office/drawing/2014/main" id="{8DCD265D-4D1C-1651-D505-81BDD9E22557}"/>
              </a:ext>
            </a:extLst>
          </p:cNvPr>
          <p:cNvGraphicFramePr/>
          <p:nvPr>
            <p:extLst>
              <p:ext uri="{D42A27DB-BD31-4B8C-83A1-F6EECF244321}">
                <p14:modId xmlns:p14="http://schemas.microsoft.com/office/powerpoint/2010/main" val="3843964645"/>
              </p:ext>
            </p:extLst>
          </p:nvPr>
        </p:nvGraphicFramePr>
        <p:xfrm>
          <a:off x="387350" y="2193067"/>
          <a:ext cx="6943166" cy="265653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4A162C83-AF2C-0988-B272-B477F978F68C}"/>
              </a:ext>
            </a:extLst>
          </p:cNvPr>
          <p:cNvSpPr/>
          <p:nvPr/>
        </p:nvSpPr>
        <p:spPr>
          <a:xfrm>
            <a:off x="457201" y="1660872"/>
            <a:ext cx="6841785" cy="302098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0" name="TextBox 9">
            <a:extLst>
              <a:ext uri="{FF2B5EF4-FFF2-40B4-BE49-F238E27FC236}">
                <a16:creationId xmlns:a16="http://schemas.microsoft.com/office/drawing/2014/main" id="{7677A32D-E40F-9FEF-ECB5-E56020995875}"/>
              </a:ext>
            </a:extLst>
          </p:cNvPr>
          <p:cNvSpPr txBox="1"/>
          <p:nvPr/>
        </p:nvSpPr>
        <p:spPr>
          <a:xfrm>
            <a:off x="609917" y="1752520"/>
            <a:ext cx="6536347" cy="230832"/>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Mortgage Rate Change During Last 6 Recessions</a:t>
            </a:r>
          </a:p>
        </p:txBody>
      </p:sp>
      <p:sp>
        <p:nvSpPr>
          <p:cNvPr id="11" name="TextBox 10">
            <a:extLst>
              <a:ext uri="{FF2B5EF4-FFF2-40B4-BE49-F238E27FC236}">
                <a16:creationId xmlns:a16="http://schemas.microsoft.com/office/drawing/2014/main" id="{A2DFE8C1-0FAC-CD5F-40D8-3B6632729EBA}"/>
              </a:ext>
            </a:extLst>
          </p:cNvPr>
          <p:cNvSpPr txBox="1"/>
          <p:nvPr/>
        </p:nvSpPr>
        <p:spPr>
          <a:xfrm>
            <a:off x="4695938" y="4448642"/>
            <a:ext cx="2596225"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Sources: Freddie Mac, Mortgage Specialists</a:t>
            </a:r>
          </a:p>
        </p:txBody>
      </p:sp>
    </p:spTree>
    <p:extLst>
      <p:ext uri="{BB962C8B-B14F-4D97-AF65-F5344CB8AC3E}">
        <p14:creationId xmlns:p14="http://schemas.microsoft.com/office/powerpoint/2010/main" val="125336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EFAC3A2-942E-E4C1-4879-F52606AD66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5340727"/>
            <a:ext cx="6858000" cy="403187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hangingPunct="0"/>
            <a:r>
              <a:rPr lang="en-US" sz="2000" i="1" dirty="0">
                <a:latin typeface="Georgia"/>
              </a:rPr>
              <a:t>“So be advised…this may be the one and only window for the next few years to get into a buyer’s market. And remember…as the Federal Reserve data shows…home prices only go up and always recover from recessions no matter how mild or severe. Long term homeowners should view this market…right now…as a unique buying opportunity.”</a:t>
            </a:r>
          </a:p>
          <a:p>
            <a:endParaRPr lang="en-US" sz="1600" i="1" dirty="0">
              <a:solidFill>
                <a:schemeClr val="bg1"/>
              </a:solidFill>
              <a:highlight>
                <a:srgbClr val="FFFF00"/>
              </a:highlight>
            </a:endParaRPr>
          </a:p>
          <a:p>
            <a:pPr>
              <a:spcAft>
                <a:spcPts val="2000"/>
              </a:spcAft>
            </a:pPr>
            <a:r>
              <a:rPr lang="en-US" sz="1400" b="0" i="1" dirty="0">
                <a:solidFill>
                  <a:schemeClr val="bg1"/>
                </a:solidFill>
                <a:effectLst/>
                <a:latin typeface="Arial"/>
                <a:cs typeface="Arial"/>
              </a:rPr>
              <a:t>- </a:t>
            </a:r>
            <a:r>
              <a:rPr lang="en-US" sz="1400" b="0" dirty="0">
                <a:solidFill>
                  <a:schemeClr val="bg1"/>
                </a:solidFill>
                <a:effectLst/>
                <a:latin typeface="Arial"/>
                <a:cs typeface="Arial"/>
              </a:rPr>
              <a:t>David Stevens, Former Assistant Secretary of Housing</a:t>
            </a:r>
            <a:endParaRPr lang="en-US" sz="1400" i="1" dirty="0">
              <a:solidFill>
                <a:schemeClr val="bg1"/>
              </a:solidFill>
              <a:latin typeface="Arial"/>
              <a:cs typeface="Arial"/>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959094"/>
            <a:ext cx="742082" cy="743154"/>
          </a:xfrm>
          <a:prstGeom prst="rect">
            <a:avLst/>
          </a:prstGeom>
        </p:spPr>
      </p:pic>
      <p:sp>
        <p:nvSpPr>
          <p:cNvPr id="4" name="Slide Number Placeholder 13">
            <a:extLst>
              <a:ext uri="{FF2B5EF4-FFF2-40B4-BE49-F238E27FC236}">
                <a16:creationId xmlns:a16="http://schemas.microsoft.com/office/drawing/2014/main" id="{E12CF4AF-B4B9-19A1-BF02-8EDDFDB5B168}"/>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11</a:t>
            </a:fld>
            <a:endParaRPr lang="en-US" dirty="0"/>
          </a:p>
        </p:txBody>
      </p:sp>
    </p:spTree>
    <p:extLst>
      <p:ext uri="{BB962C8B-B14F-4D97-AF65-F5344CB8AC3E}">
        <p14:creationId xmlns:p14="http://schemas.microsoft.com/office/powerpoint/2010/main" val="341779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12</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60AAF5-CB3B-6383-E058-0E789DF87D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8"/>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13</a:t>
            </a:fld>
            <a:endParaRPr lang="es-US" dirty="0"/>
          </a:p>
        </p:txBody>
      </p:sp>
    </p:spTree>
    <p:extLst>
      <p:ext uri="{BB962C8B-B14F-4D97-AF65-F5344CB8AC3E}">
        <p14:creationId xmlns:p14="http://schemas.microsoft.com/office/powerpoint/2010/main" val="172463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71004" y="766866"/>
            <a:ext cx="7091846" cy="1233343"/>
          </a:xfrm>
          <a:prstGeom prst="rect">
            <a:avLst/>
          </a:prstGeom>
          <a:noFill/>
        </p:spPr>
        <p:txBody>
          <a:bodyPr wrap="square" lIns="0" tIns="320040" rIns="0" bIns="0" rtlCol="0">
            <a:noAutofit/>
          </a:bodyPr>
          <a:lstStyle/>
          <a:p>
            <a:pPr>
              <a:lnSpc>
                <a:spcPct val="114000"/>
              </a:lnSpc>
              <a:spcAft>
                <a:spcPts val="1000"/>
              </a:spcAft>
            </a:pPr>
            <a:r>
              <a:rPr lang="en-US" sz="1500" i="1" dirty="0">
                <a:solidFill>
                  <a:srgbClr val="797979"/>
                </a:solidFill>
                <a:latin typeface="Georgia" panose="02040502050405020303" pitchFamily="18" charset="0"/>
              </a:rPr>
              <a:t>Do you know people who bought a home 5, 10, or even 30 years ago? If you do, then you know they most likely don’t regret it. Why is that? The reason is homeowners gain equity and wealth as their home value grows over time.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sp>
        <p:nvSpPr>
          <p:cNvPr id="6" name="TextBox 5">
            <a:extLst>
              <a:ext uri="{FF2B5EF4-FFF2-40B4-BE49-F238E27FC236}">
                <a16:creationId xmlns:a16="http://schemas.microsoft.com/office/drawing/2014/main" id="{9517BBE9-2308-5441-99FF-15B39B5F7282}"/>
              </a:ext>
            </a:extLst>
          </p:cNvPr>
          <p:cNvSpPr txBox="1"/>
          <p:nvPr/>
        </p:nvSpPr>
        <p:spPr>
          <a:xfrm>
            <a:off x="471004" y="1651652"/>
            <a:ext cx="6883400" cy="1743870"/>
          </a:xfrm>
          <a:prstGeom prst="rect">
            <a:avLst/>
          </a:prstGeom>
          <a:noFill/>
        </p:spPr>
        <p:txBody>
          <a:bodyPr wrap="square" lIns="0" tIns="320040" rIns="0" bIns="0" rtlCol="0" anchor="t">
            <a:noAutofit/>
          </a:bodyPr>
          <a:lstStyle/>
          <a:p>
            <a:pPr>
              <a:lnSpc>
                <a:spcPct val="114000"/>
              </a:lnSpc>
              <a:spcAft>
                <a:spcPts val="1000"/>
              </a:spcAft>
            </a:pPr>
            <a:r>
              <a:rPr lang="en-US" sz="1400" b="1" dirty="0">
                <a:solidFill>
                  <a:schemeClr val="tx2"/>
                </a:solidFill>
                <a:latin typeface="Arial" panose="020B0604020202020204" pitchFamily="34" charset="0"/>
                <a:cs typeface="Arial" panose="020B0604020202020204" pitchFamily="34" charset="0"/>
              </a:rPr>
              <a:t>Home Price Growth over Time</a:t>
            </a:r>
          </a:p>
          <a:p>
            <a:pPr>
              <a:lnSpc>
                <a:spcPct val="114000"/>
              </a:lnSpc>
              <a:spcAft>
                <a:spcPts val="1000"/>
              </a:spcAft>
            </a:pPr>
            <a:r>
              <a:rPr lang="en-US" sz="1250" dirty="0">
                <a:latin typeface="Arial"/>
                <a:cs typeface="Arial"/>
              </a:rPr>
              <a:t>Over the past year, home price appreciation has slowed throughout the country, but having perspective on the longer-term look on home values is key. While the extent of recent price moderation varies by local market, going forward, experts project home price appreciation in 2023 to be roughly flat or neutral nationwide – not a drastic decline. There just aren’t enough homes on the market for prices to crash. </a:t>
            </a:r>
          </a:p>
          <a:p>
            <a:pPr>
              <a:lnSpc>
                <a:spcPct val="114000"/>
              </a:lnSpc>
              <a:spcAft>
                <a:spcPts val="1000"/>
              </a:spcAft>
            </a:pPr>
            <a:r>
              <a:rPr lang="en-US" sz="1250" dirty="0">
                <a:latin typeface="Arial"/>
                <a:cs typeface="Arial"/>
              </a:rPr>
              <a:t>And when we look at homeownership gains over time, it’s important to see the bigger picture. The map below uses data from the </a:t>
            </a:r>
            <a:r>
              <a:rPr lang="en-US" sz="1250" i="1" dirty="0">
                <a:latin typeface="Arial"/>
                <a:cs typeface="Arial"/>
              </a:rPr>
              <a:t>Federal Housing Finance Agency </a:t>
            </a:r>
            <a:r>
              <a:rPr lang="en-US" sz="1250" dirty="0">
                <a:latin typeface="Arial"/>
                <a:cs typeface="Arial"/>
              </a:rPr>
              <a:t>(FHFA) to show just how noteworthy the cumulative gains have been over the last five years:</a:t>
            </a:r>
          </a:p>
          <a:p>
            <a:pPr>
              <a:lnSpc>
                <a:spcPct val="114000"/>
              </a:lnSpc>
              <a:spcAft>
                <a:spcPts val="1000"/>
              </a:spcAft>
            </a:pPr>
            <a:endParaRPr lang="en-US" sz="125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D4A387-7CD4-1A41-8371-75897305A3A2}"/>
              </a:ext>
            </a:extLst>
          </p:cNvPr>
          <p:cNvSpPr txBox="1"/>
          <p:nvPr/>
        </p:nvSpPr>
        <p:spPr>
          <a:xfrm>
            <a:off x="375556" y="8798423"/>
            <a:ext cx="6978847" cy="710644"/>
          </a:xfrm>
          <a:prstGeom prst="rect">
            <a:avLst/>
          </a:prstGeom>
          <a:noFill/>
        </p:spPr>
        <p:txBody>
          <a:bodyPr wrap="square">
            <a:spAutoFit/>
          </a:bodyPr>
          <a:lstStyle/>
          <a:p>
            <a:pPr>
              <a:lnSpc>
                <a:spcPct val="110000"/>
              </a:lnSpc>
              <a:spcAft>
                <a:spcPts val="1000"/>
              </a:spcAft>
            </a:pPr>
            <a:r>
              <a:rPr lang="en-US" sz="1250" b="1" dirty="0">
                <a:latin typeface="Arial" panose="020B0604020202020204" pitchFamily="34" charset="0"/>
                <a:cs typeface="Arial" panose="020B0604020202020204" pitchFamily="34" charset="0"/>
              </a:rPr>
              <a:t>If you look at the percent change in home prices, you can see they grew, on average, by 58.4% nationwide over the last five years. </a:t>
            </a:r>
            <a:r>
              <a:rPr lang="en-US" sz="1250" dirty="0">
                <a:latin typeface="Arial" panose="020B0604020202020204" pitchFamily="34" charset="0"/>
                <a:cs typeface="Arial" panose="020B0604020202020204" pitchFamily="34" charset="0"/>
              </a:rPr>
              <a:t>So, while prices may go slightly up or slightly down over shorter periods of time, the long-term benefits are where homeowners truly win. </a:t>
            </a:r>
            <a:endParaRPr lang="en-US" sz="1250" dirty="0"/>
          </a:p>
        </p:txBody>
      </p:sp>
      <p:pic>
        <p:nvPicPr>
          <p:cNvPr id="11" name="Picture 10">
            <a:extLst>
              <a:ext uri="{FF2B5EF4-FFF2-40B4-BE49-F238E27FC236}">
                <a16:creationId xmlns:a16="http://schemas.microsoft.com/office/drawing/2014/main" id="{14D2784D-2D4E-65CA-4F79-54E69118799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6164" y="4696054"/>
            <a:ext cx="6308500" cy="3785098"/>
          </a:xfrm>
          <a:prstGeom prst="rect">
            <a:avLst/>
          </a:prstGeom>
        </p:spPr>
      </p:pic>
      <p:sp>
        <p:nvSpPr>
          <p:cNvPr id="4" name="Rectangle 3">
            <a:extLst>
              <a:ext uri="{FF2B5EF4-FFF2-40B4-BE49-F238E27FC236}">
                <a16:creationId xmlns:a16="http://schemas.microsoft.com/office/drawing/2014/main" id="{603BAEE8-E6E9-C85F-4BAD-6CF220A8F736}"/>
              </a:ext>
            </a:extLst>
          </p:cNvPr>
          <p:cNvSpPr/>
          <p:nvPr/>
        </p:nvSpPr>
        <p:spPr>
          <a:xfrm>
            <a:off x="458123" y="4391469"/>
            <a:ext cx="6869387" cy="431326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5" name="TextBox 4">
            <a:extLst>
              <a:ext uri="{FF2B5EF4-FFF2-40B4-BE49-F238E27FC236}">
                <a16:creationId xmlns:a16="http://schemas.microsoft.com/office/drawing/2014/main" id="{3D771798-85A2-A332-F5CA-1B1F2CB8C4FD}"/>
              </a:ext>
            </a:extLst>
          </p:cNvPr>
          <p:cNvSpPr txBox="1"/>
          <p:nvPr/>
        </p:nvSpPr>
        <p:spPr>
          <a:xfrm>
            <a:off x="637736" y="4425336"/>
            <a:ext cx="6536347" cy="492443"/>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600"/>
              </a:spcAft>
            </a:pPr>
            <a:r>
              <a:rPr lang="en-US" sz="1200" i="1" dirty="0">
                <a:solidFill>
                  <a:schemeClr val="bg2"/>
                </a:solidFill>
                <a:latin typeface="Georgia" panose="02040502050405020303" pitchFamily="18" charset="0"/>
                <a:cs typeface="Calibri" panose="020F0502020204030204" pitchFamily="34" charset="0"/>
              </a:rPr>
              <a:t>Over 5 Years, Q4 2022</a:t>
            </a:r>
          </a:p>
        </p:txBody>
      </p:sp>
      <p:sp>
        <p:nvSpPr>
          <p:cNvPr id="7" name="TextBox 6">
            <a:extLst>
              <a:ext uri="{FF2B5EF4-FFF2-40B4-BE49-F238E27FC236}">
                <a16:creationId xmlns:a16="http://schemas.microsoft.com/office/drawing/2014/main" id="{78CB92EE-010E-D2BD-948A-E942342397F5}"/>
              </a:ext>
            </a:extLst>
          </p:cNvPr>
          <p:cNvSpPr txBox="1"/>
          <p:nvPr/>
        </p:nvSpPr>
        <p:spPr>
          <a:xfrm>
            <a:off x="6408200" y="8458514"/>
            <a:ext cx="901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FHFA</a:t>
            </a:r>
          </a:p>
        </p:txBody>
      </p:sp>
      <p:sp>
        <p:nvSpPr>
          <p:cNvPr id="13" name="Rectangle 12">
            <a:extLst>
              <a:ext uri="{FF2B5EF4-FFF2-40B4-BE49-F238E27FC236}">
                <a16:creationId xmlns:a16="http://schemas.microsoft.com/office/drawing/2014/main" id="{71CE6F7E-0841-3310-1CD5-94B3E68A1815}"/>
              </a:ext>
            </a:extLst>
          </p:cNvPr>
          <p:cNvSpPr/>
          <p:nvPr/>
        </p:nvSpPr>
        <p:spPr>
          <a:xfrm>
            <a:off x="0" y="0"/>
            <a:ext cx="7772400" cy="95410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Homeownership Wins over Time</a:t>
            </a:r>
          </a:p>
        </p:txBody>
      </p:sp>
    </p:spTree>
    <p:extLst>
      <p:ext uri="{BB962C8B-B14F-4D97-AF65-F5344CB8AC3E}">
        <p14:creationId xmlns:p14="http://schemas.microsoft.com/office/powerpoint/2010/main" val="358130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3868305555"/>
              </p:ext>
            </p:extLst>
          </p:nvPr>
        </p:nvGraphicFramePr>
        <p:xfrm>
          <a:off x="467487" y="8686137"/>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8229">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Data shows home values historically appreciate in the long run, which gives your net</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worth potential a nice boost. If you’re ready to buy a home, let’s connect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3" name="TextBox 22">
            <a:extLst>
              <a:ext uri="{FF2B5EF4-FFF2-40B4-BE49-F238E27FC236}">
                <a16:creationId xmlns:a16="http://schemas.microsoft.com/office/drawing/2014/main" id="{1470BA21-3ECC-6640-88E9-BC7D9D9111CB}"/>
              </a:ext>
            </a:extLst>
          </p:cNvPr>
          <p:cNvSpPr txBox="1"/>
          <p:nvPr/>
        </p:nvSpPr>
        <p:spPr>
          <a:xfrm>
            <a:off x="457198" y="321331"/>
            <a:ext cx="6947798" cy="1461675"/>
          </a:xfrm>
          <a:prstGeom prst="rect">
            <a:avLst/>
          </a:prstGeom>
          <a:noFill/>
        </p:spPr>
        <p:txBody>
          <a:bodyPr wrap="square" lIns="0" tIns="320040" rIns="0" bIns="0" numCol="1" spcCol="457200" rtlCol="0" anchor="t">
            <a:noAutofit/>
          </a:bodyPr>
          <a:lstStyle/>
          <a:p>
            <a:pPr>
              <a:lnSpc>
                <a:spcPct val="112000"/>
              </a:lnSpc>
              <a:spcAft>
                <a:spcPts val="1000"/>
              </a:spcAft>
            </a:pPr>
            <a:r>
              <a:rPr lang="en-US" sz="1250" dirty="0">
                <a:latin typeface="Arial" panose="020B0604020202020204" pitchFamily="34" charset="0"/>
                <a:cs typeface="Arial" panose="020B0604020202020204" pitchFamily="34" charset="0"/>
              </a:rPr>
              <a:t>And if you expand that time frame even more, the benefits of homeownership become even clearer (</a:t>
            </a:r>
            <a:r>
              <a:rPr lang="en-US" sz="1250" i="1" dirty="0">
                <a:latin typeface="Arial" panose="020B0604020202020204" pitchFamily="34" charset="0"/>
                <a:cs typeface="Arial" panose="020B0604020202020204" pitchFamily="34" charset="0"/>
              </a:rPr>
              <a:t>see map below</a:t>
            </a:r>
            <a:r>
              <a:rPr lang="en-US" sz="125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D7415F34-4047-FD40-8AED-495F9F85CCCE}"/>
              </a:ext>
            </a:extLst>
          </p:cNvPr>
          <p:cNvSpPr txBox="1"/>
          <p:nvPr/>
        </p:nvSpPr>
        <p:spPr>
          <a:xfrm>
            <a:off x="358338" y="5794750"/>
            <a:ext cx="6947799" cy="2701317"/>
          </a:xfrm>
          <a:prstGeom prst="rect">
            <a:avLst/>
          </a:prstGeom>
          <a:noFill/>
        </p:spPr>
        <p:txBody>
          <a:bodyPr wrap="square">
            <a:spAutoFit/>
          </a:bodyPr>
          <a:lstStyle/>
          <a:p>
            <a:pPr>
              <a:lnSpc>
                <a:spcPct val="112000"/>
              </a:lnSpc>
              <a:spcAft>
                <a:spcPts val="1000"/>
              </a:spcAft>
            </a:pPr>
            <a:r>
              <a:rPr lang="en-US" sz="1250" b="1" dirty="0"/>
              <a:t>This map shows, nationwide, home prices appreciated by an average of almost 300% since 1991.</a:t>
            </a:r>
          </a:p>
          <a:p>
            <a:pPr>
              <a:lnSpc>
                <a:spcPct val="112000"/>
              </a:lnSpc>
              <a:spcAft>
                <a:spcPts val="1000"/>
              </a:spcAft>
            </a:pPr>
            <a:r>
              <a:rPr lang="en-US" sz="1250" dirty="0"/>
              <a:t>While home price growth always varies by state and local area, the nationwide average indicates the typical homeowner who bought a house 30 years ago saw their home increase significantly in value over that time. This is why homeowners who bought their homes years ago are still happy with their decision. And while the past won’t always dictate the future of home price appreciation, it can most certainly teach us quite a bit.</a:t>
            </a:r>
          </a:p>
          <a:p>
            <a:pPr>
              <a:lnSpc>
                <a:spcPct val="112000"/>
              </a:lnSpc>
              <a:spcAft>
                <a:spcPts val="1000"/>
              </a:spcAft>
            </a:pPr>
            <a:r>
              <a:rPr lang="en-US" sz="1250" dirty="0"/>
              <a:t>And don’t forget – the alternative to buying a home is renting, and rental prices have been climbing for decades. So why rent and deal with annual lease increases and no long-term financial benefits? Instead, if you’re ready, consider buying a home. It’s an investment in your future that could set you up for significant long-term gains.</a:t>
            </a:r>
          </a:p>
        </p:txBody>
      </p:sp>
      <p:sp>
        <p:nvSpPr>
          <p:cNvPr id="11" name="Rectangle 10">
            <a:extLst>
              <a:ext uri="{FF2B5EF4-FFF2-40B4-BE49-F238E27FC236}">
                <a16:creationId xmlns:a16="http://schemas.microsoft.com/office/drawing/2014/main" id="{395DAFD6-593A-FC21-F977-0EA1103323F6}"/>
              </a:ext>
            </a:extLst>
          </p:cNvPr>
          <p:cNvSpPr/>
          <p:nvPr/>
        </p:nvSpPr>
        <p:spPr>
          <a:xfrm>
            <a:off x="450554" y="1273963"/>
            <a:ext cx="6869387" cy="431326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3" name="TextBox 12">
            <a:extLst>
              <a:ext uri="{FF2B5EF4-FFF2-40B4-BE49-F238E27FC236}">
                <a16:creationId xmlns:a16="http://schemas.microsoft.com/office/drawing/2014/main" id="{2ACBBABB-E690-C9E3-6230-C815570581FF}"/>
              </a:ext>
            </a:extLst>
          </p:cNvPr>
          <p:cNvSpPr txBox="1"/>
          <p:nvPr/>
        </p:nvSpPr>
        <p:spPr>
          <a:xfrm>
            <a:off x="603273" y="1307830"/>
            <a:ext cx="6536347" cy="492443"/>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600"/>
              </a:spcAft>
            </a:pPr>
            <a:r>
              <a:rPr lang="en-US" sz="1200" i="1" dirty="0">
                <a:solidFill>
                  <a:schemeClr val="bg2"/>
                </a:solidFill>
                <a:latin typeface="Georgia" panose="02040502050405020303" pitchFamily="18" charset="0"/>
                <a:cs typeface="Calibri" panose="020F0502020204030204" pitchFamily="34" charset="0"/>
              </a:rPr>
              <a:t>Since 1991, Q4 2022</a:t>
            </a:r>
          </a:p>
        </p:txBody>
      </p:sp>
      <p:sp>
        <p:nvSpPr>
          <p:cNvPr id="16" name="TextBox 15">
            <a:extLst>
              <a:ext uri="{FF2B5EF4-FFF2-40B4-BE49-F238E27FC236}">
                <a16:creationId xmlns:a16="http://schemas.microsoft.com/office/drawing/2014/main" id="{5B3956B6-4E61-7792-5DA9-188C03E75194}"/>
              </a:ext>
            </a:extLst>
          </p:cNvPr>
          <p:cNvSpPr txBox="1"/>
          <p:nvPr/>
        </p:nvSpPr>
        <p:spPr>
          <a:xfrm>
            <a:off x="6373737" y="5341008"/>
            <a:ext cx="901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FHFA</a:t>
            </a:r>
          </a:p>
        </p:txBody>
      </p:sp>
      <p:pic>
        <p:nvPicPr>
          <p:cNvPr id="4" name="Picture 3">
            <a:extLst>
              <a:ext uri="{FF2B5EF4-FFF2-40B4-BE49-F238E27FC236}">
                <a16:creationId xmlns:a16="http://schemas.microsoft.com/office/drawing/2014/main" id="{4E348E76-B50B-65D4-C914-3E8818A7565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7989" y="1555910"/>
            <a:ext cx="6308499" cy="3785098"/>
          </a:xfrm>
          <a:prstGeom prst="rect">
            <a:avLst/>
          </a:prstGeom>
        </p:spPr>
      </p:pic>
    </p:spTree>
    <p:extLst>
      <p:ext uri="{BB962C8B-B14F-4D97-AF65-F5344CB8AC3E}">
        <p14:creationId xmlns:p14="http://schemas.microsoft.com/office/powerpoint/2010/main" val="264492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164BC486-FEC5-7856-0F6D-13EC13FDB8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
            <a:ext cx="7772401" cy="10058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785652"/>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a:t>
            </a:r>
            <a:r>
              <a:rPr lang="en-US" sz="2400" i="1" dirty="0">
                <a:solidFill>
                  <a:schemeClr val="bg1"/>
                </a:solidFill>
                <a:effectLst/>
                <a:latin typeface="Georgia" panose="02040502050405020303" pitchFamily="18" charset="0"/>
              </a:rPr>
              <a:t>The success of your homebuying journey largely depends on the company you keep. As you set out to find the right home . . .</a:t>
            </a:r>
            <a:br>
              <a:rPr lang="en-US" sz="2400" i="1" dirty="0">
                <a:solidFill>
                  <a:schemeClr val="bg1"/>
                </a:solidFill>
                <a:effectLst/>
                <a:latin typeface="Georgia" panose="02040502050405020303" pitchFamily="18" charset="0"/>
              </a:rPr>
            </a:br>
            <a:r>
              <a:rPr lang="en-US" sz="2400" i="1" dirty="0">
                <a:solidFill>
                  <a:schemeClr val="bg1"/>
                </a:solidFill>
                <a:effectLst/>
                <a:latin typeface="Georgia" panose="02040502050405020303" pitchFamily="18" charset="0"/>
              </a:rPr>
              <a:t>be sure to select experienced, trusted professionals who will help you make informed decisions and avoid any pitfalls.</a:t>
            </a:r>
            <a:r>
              <a:rPr lang="en-US" sz="2400" i="1" dirty="0">
                <a:solidFill>
                  <a:schemeClr val="bg1"/>
                </a:solidFill>
                <a:latin typeface="Georgia"/>
              </a:rPr>
              <a:t>”</a:t>
            </a:r>
          </a:p>
          <a:p>
            <a:endParaRPr lang="en-US" sz="1600" i="1" dirty="0">
              <a:solidFill>
                <a:schemeClr val="bg1"/>
              </a:solidFill>
              <a:highlight>
                <a:srgbClr val="FFFF00"/>
              </a:highlight>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b="0" i="1" dirty="0">
                <a:solidFill>
                  <a:schemeClr val="bg1"/>
                </a:solidFill>
                <a:effectLst/>
                <a:latin typeface="Arial" panose="020B0604020202020204" pitchFamily="34" charset="0"/>
                <a:cs typeface="Arial" panose="020B0604020202020204" pitchFamily="34" charset="0"/>
              </a:rPr>
              <a:t>Freddie Mac</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69153"/>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EBEF188-C382-ED4E-2F2C-C55DA87C83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399"/>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17</a:t>
            </a:fld>
            <a:endParaRPr lang="es-US" dirty="0"/>
          </a:p>
        </p:txBody>
      </p:sp>
    </p:spTree>
    <p:extLst>
      <p:ext uri="{BB962C8B-B14F-4D97-AF65-F5344CB8AC3E}">
        <p14:creationId xmlns:p14="http://schemas.microsoft.com/office/powerpoint/2010/main" val="1686484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2A38DDE-C846-9474-5283-E9686F6C181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351"/>
            <a:ext cx="7772400" cy="3986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1405" y="3996389"/>
            <a:ext cx="6858000" cy="1301770"/>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One of the first steps when buying a home is getting pre-approved. To understand why it’s such an important step, you need to understand what </a:t>
            </a:r>
            <a:br>
              <a:rPr lang="en-US" sz="1500" i="1" dirty="0">
                <a:solidFill>
                  <a:schemeClr val="bg2"/>
                </a:solidFill>
                <a:latin typeface="Georgia"/>
              </a:rPr>
            </a:br>
            <a:r>
              <a:rPr lang="en-US" sz="1500" i="1" dirty="0">
                <a:solidFill>
                  <a:schemeClr val="bg2"/>
                </a:solidFill>
                <a:latin typeface="Georgia"/>
              </a:rPr>
              <a:t>pre-approval is and what it does for you.</a:t>
            </a: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9108" y="2549839"/>
            <a:ext cx="7779026"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Pre-Approval in 2023: What You Need To Know</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18</a:t>
            </a:fld>
            <a:endParaRPr lang="en-US" dirty="0"/>
          </a:p>
        </p:txBody>
      </p:sp>
      <p:sp>
        <p:nvSpPr>
          <p:cNvPr id="2" name="Rectangle 1">
            <a:extLst>
              <a:ext uri="{FF2B5EF4-FFF2-40B4-BE49-F238E27FC236}">
                <a16:creationId xmlns:a16="http://schemas.microsoft.com/office/drawing/2014/main" id="{EECED570-66D4-8E93-AD9E-BD8E11493C86}"/>
              </a:ext>
            </a:extLst>
          </p:cNvPr>
          <p:cNvSpPr/>
          <p:nvPr/>
        </p:nvSpPr>
        <p:spPr>
          <a:xfrm>
            <a:off x="462995" y="5849894"/>
            <a:ext cx="3249441" cy="3514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Pre-Approval?</a:t>
            </a:r>
          </a:p>
          <a:p>
            <a:pPr defTabSz="909619" fontAlgn="base">
              <a:lnSpc>
                <a:spcPct val="114000"/>
              </a:lnSpc>
              <a:spcBef>
                <a:spcPts val="1000"/>
              </a:spcBef>
              <a:buSzPct val="100000"/>
            </a:pPr>
            <a:r>
              <a:rPr lang="en-US" sz="1250" i="1" dirty="0">
                <a:solidFill>
                  <a:srgbClr val="797979"/>
                </a:solidFill>
                <a:latin typeface="Arial"/>
                <a:ea typeface="Helvetica Neue" panose="02000503000000020004" pitchFamily="2" charset="0"/>
                <a:cs typeface="Arial"/>
              </a:rPr>
              <a:t>Business Insider </a:t>
            </a:r>
            <a:r>
              <a:rPr lang="en-US" sz="1250" dirty="0">
                <a:solidFill>
                  <a:srgbClr val="797979"/>
                </a:solidFill>
                <a:latin typeface="Arial"/>
                <a:ea typeface="Helvetica Neue" panose="02000503000000020004" pitchFamily="2" charset="0"/>
                <a:cs typeface="Arial"/>
              </a:rPr>
              <a:t>explains</a:t>
            </a:r>
            <a:r>
              <a:rPr lang="en-US" sz="1250" dirty="0">
                <a:solidFill>
                  <a:schemeClr val="bg2"/>
                </a:solidFill>
                <a:latin typeface="Arial"/>
                <a:ea typeface="Helvetica Neue" panose="02000503000000020004" pitchFamily="2" charset="0"/>
                <a:cs typeface="Arial"/>
              </a:rPr>
              <a:t>:</a:t>
            </a:r>
          </a:p>
          <a:p>
            <a:pPr defTabSz="909619" fontAlgn="base">
              <a:lnSpc>
                <a:spcPct val="114000"/>
              </a:lnSpc>
              <a:spcBef>
                <a:spcPts val="1000"/>
              </a:spcBef>
              <a:buSzPct val="100000"/>
            </a:pPr>
            <a:r>
              <a:rPr lang="en-US" sz="1250" i="1" dirty="0">
                <a:solidFill>
                  <a:schemeClr val="bg2"/>
                </a:solidFill>
                <a:latin typeface="Arial"/>
                <a:ea typeface="Helvetica Neue" panose="02000503000000020004" pitchFamily="2" charset="0"/>
                <a:cs typeface="Arial"/>
              </a:rPr>
              <a:t>“In a preapproval [sic], the lender tells you </a:t>
            </a:r>
            <a:r>
              <a:rPr lang="en-US" sz="1250" b="1" i="1" dirty="0">
                <a:solidFill>
                  <a:schemeClr val="bg2"/>
                </a:solidFill>
                <a:latin typeface="Arial"/>
                <a:ea typeface="Helvetica Neue" panose="02000503000000020004" pitchFamily="2" charset="0"/>
                <a:cs typeface="Arial"/>
              </a:rPr>
              <a:t>which types of loans you may be eligible to take out, how much you may be approved to borrow, and what your rate could be</a:t>
            </a:r>
            <a:r>
              <a:rPr lang="en-US" sz="1250" i="1" dirty="0">
                <a:solidFill>
                  <a:schemeClr val="bg2"/>
                </a:solidFill>
                <a:latin typeface="Arial"/>
                <a:ea typeface="Helvetica Neue" panose="02000503000000020004" pitchFamily="2" charset="0"/>
                <a:cs typeface="Arial"/>
              </a:rPr>
              <a:t>.”</a:t>
            </a:r>
          </a:p>
          <a:p>
            <a:pPr defTabSz="909619" fontAlgn="base">
              <a:lnSpc>
                <a:spcPct val="114000"/>
              </a:lnSpc>
              <a:spcBef>
                <a:spcPts val="1000"/>
              </a:spcBef>
              <a:buSzPct val="100000"/>
            </a:pPr>
            <a:r>
              <a:rPr lang="en-US" sz="1250" dirty="0">
                <a:solidFill>
                  <a:schemeClr val="bg2"/>
                </a:solidFill>
                <a:latin typeface="Arial"/>
                <a:ea typeface="Helvetica Neue" panose="02000503000000020004" pitchFamily="2" charset="0"/>
                <a:cs typeface="Arial"/>
              </a:rPr>
              <a:t>It gives you critical information about the homebuying process that’ll help you understand your options and what you may be able to borrow.</a:t>
            </a:r>
          </a:p>
        </p:txBody>
      </p:sp>
      <p:pic>
        <p:nvPicPr>
          <p:cNvPr id="4" name="Picture 3">
            <a:extLst>
              <a:ext uri="{FF2B5EF4-FFF2-40B4-BE49-F238E27FC236}">
                <a16:creationId xmlns:a16="http://schemas.microsoft.com/office/drawing/2014/main" id="{798D4F8E-8B21-56C0-0908-DEB3A9BCCE5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13849" y="5576030"/>
            <a:ext cx="547727" cy="547727"/>
          </a:xfrm>
          <a:prstGeom prst="rect">
            <a:avLst/>
          </a:prstGeom>
        </p:spPr>
      </p:pic>
      <p:sp>
        <p:nvSpPr>
          <p:cNvPr id="5" name="Rectangle 4">
            <a:extLst>
              <a:ext uri="{FF2B5EF4-FFF2-40B4-BE49-F238E27FC236}">
                <a16:creationId xmlns:a16="http://schemas.microsoft.com/office/drawing/2014/main" id="{1CB8AD83-E50B-BC9D-8900-AB70AE388AA9}"/>
              </a:ext>
            </a:extLst>
          </p:cNvPr>
          <p:cNvSpPr/>
          <p:nvPr/>
        </p:nvSpPr>
        <p:spPr>
          <a:xfrm>
            <a:off x="4059966" y="5461446"/>
            <a:ext cx="3249441" cy="3916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How Does It Work?</a:t>
            </a:r>
          </a:p>
          <a:p>
            <a:pPr defTabSz="909619" fontAlgn="base">
              <a:lnSpc>
                <a:spcPct val="114000"/>
              </a:lnSpc>
              <a:spcBef>
                <a:spcPts val="1000"/>
              </a:spcBef>
              <a:buSzPct val="100000"/>
            </a:pPr>
            <a:r>
              <a:rPr lang="en-US" sz="1250" dirty="0">
                <a:solidFill>
                  <a:srgbClr val="797979"/>
                </a:solidFill>
                <a:latin typeface="Arial"/>
                <a:ea typeface="Helvetica Neue" panose="02000503000000020004" pitchFamily="2" charset="0"/>
                <a:cs typeface="Arial"/>
              </a:rPr>
              <a:t>As part of the pre-approval process, </a:t>
            </a:r>
            <a:br>
              <a:rPr lang="en-US" sz="1250" dirty="0">
                <a:solidFill>
                  <a:srgbClr val="797979"/>
                </a:solidFill>
                <a:latin typeface="Arial"/>
                <a:ea typeface="Helvetica Neue" panose="02000503000000020004" pitchFamily="2" charset="0"/>
                <a:cs typeface="Arial"/>
              </a:rPr>
            </a:br>
            <a:r>
              <a:rPr lang="en-US" sz="1250" b="1" dirty="0">
                <a:solidFill>
                  <a:srgbClr val="797979"/>
                </a:solidFill>
                <a:latin typeface="Arial"/>
                <a:ea typeface="Helvetica Neue" panose="02000503000000020004" pitchFamily="2" charset="0"/>
                <a:cs typeface="Arial"/>
              </a:rPr>
              <a:t>a lender looks at your finances</a:t>
            </a:r>
            <a:r>
              <a:rPr lang="en-US" sz="1250" dirty="0">
                <a:solidFill>
                  <a:srgbClr val="797979"/>
                </a:solidFill>
                <a:latin typeface="Arial"/>
                <a:ea typeface="Helvetica Neue" panose="02000503000000020004" pitchFamily="2" charset="0"/>
                <a:cs typeface="Arial"/>
              </a:rPr>
              <a:t> to decide what they’d be willing to loan you. From there, your lender will give you a </a:t>
            </a:r>
            <a:r>
              <a:rPr lang="en-US" sz="1250" b="1" dirty="0">
                <a:solidFill>
                  <a:srgbClr val="797979"/>
                </a:solidFill>
                <a:latin typeface="Arial"/>
                <a:ea typeface="Helvetica Neue" panose="02000503000000020004" pitchFamily="2" charset="0"/>
                <a:cs typeface="Arial"/>
              </a:rPr>
              <a:t>pre-approval letter </a:t>
            </a:r>
            <a:r>
              <a:rPr lang="en-US" sz="1250" dirty="0">
                <a:solidFill>
                  <a:srgbClr val="797979"/>
                </a:solidFill>
                <a:latin typeface="Arial"/>
                <a:ea typeface="Helvetica Neue" panose="02000503000000020004" pitchFamily="2" charset="0"/>
                <a:cs typeface="Arial"/>
              </a:rPr>
              <a:t>to help you understand how much money you can borrow. That can make it easier when you set out to search for homes because you’ll know your overall numbers. And with higher mortgage rates impacting affordability for many buyers today, a solid understanding of your numbers is even more important.</a:t>
            </a:r>
            <a:endParaRPr lang="en-US" sz="1250" dirty="0">
              <a:solidFill>
                <a:schemeClr val="bg2"/>
              </a:solidFill>
              <a:latin typeface="Arial"/>
              <a:ea typeface="Helvetica Neue" panose="02000503000000020004" pitchFamily="2" charset="0"/>
              <a:cs typeface="Arial"/>
            </a:endParaRPr>
          </a:p>
        </p:txBody>
      </p:sp>
      <p:pic>
        <p:nvPicPr>
          <p:cNvPr id="9" name="Picture 8">
            <a:extLst>
              <a:ext uri="{FF2B5EF4-FFF2-40B4-BE49-F238E27FC236}">
                <a16:creationId xmlns:a16="http://schemas.microsoft.com/office/drawing/2014/main" id="{F1BCCBDF-129C-B2F2-CFEB-E67DD7C9FB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10820" y="5187126"/>
            <a:ext cx="547726" cy="548639"/>
          </a:xfrm>
          <a:prstGeom prst="rect">
            <a:avLst/>
          </a:prstGeom>
        </p:spPr>
      </p:pic>
    </p:spTree>
    <p:extLst>
      <p:ext uri="{BB962C8B-B14F-4D97-AF65-F5344CB8AC3E}">
        <p14:creationId xmlns:p14="http://schemas.microsoft.com/office/powerpoint/2010/main" val="4183330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31303"/>
            <a:ext cx="2986791"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Pre-Approval Helps Show You’re a Serious Buyer</a:t>
            </a:r>
          </a:p>
          <a:p>
            <a:pPr>
              <a:lnSpc>
                <a:spcPct val="112000"/>
              </a:lnSpc>
              <a:spcAft>
                <a:spcPts val="1000"/>
              </a:spcAft>
            </a:pPr>
            <a:r>
              <a:rPr lang="en-US" sz="1250" dirty="0"/>
              <a:t>Pre-approval can help a seller feel more confident in your offer because it shows you’re serious about buying their house. </a:t>
            </a:r>
            <a:br>
              <a:rPr lang="en-US" sz="1250" dirty="0"/>
            </a:br>
            <a:r>
              <a:rPr lang="en-US" sz="1250" dirty="0"/>
              <a:t>A recent article from </a:t>
            </a:r>
            <a:r>
              <a:rPr lang="en-US" sz="1250" i="1" dirty="0"/>
              <a:t>Forbes</a:t>
            </a:r>
            <a:r>
              <a:rPr lang="en-US" sz="1250" dirty="0"/>
              <a:t> notes:</a:t>
            </a:r>
          </a:p>
          <a:p>
            <a:pPr lvl="1">
              <a:lnSpc>
                <a:spcPct val="112000"/>
              </a:lnSpc>
              <a:spcAft>
                <a:spcPts val="1000"/>
              </a:spcAft>
            </a:pPr>
            <a:r>
              <a:rPr lang="en-US" sz="1250" i="1" dirty="0">
                <a:solidFill>
                  <a:schemeClr val="bg2"/>
                </a:solidFill>
              </a:rPr>
              <a:t>“From the seller’s perspective, a preapproval letter from a reputable local lender often can </a:t>
            </a:r>
            <a:r>
              <a:rPr lang="en-US" sz="1250" b="1" i="1" dirty="0">
                <a:solidFill>
                  <a:schemeClr val="bg2"/>
                </a:solidFill>
              </a:rPr>
              <a:t>make the difference between accepting and rejecting an offer</a:t>
            </a:r>
            <a:r>
              <a:rPr lang="en-US" sz="1250" i="1" dirty="0">
                <a:solidFill>
                  <a:schemeClr val="bg2"/>
                </a:solidFill>
              </a:rPr>
              <a:t>.”</a:t>
            </a:r>
          </a:p>
          <a:p>
            <a:pPr>
              <a:lnSpc>
                <a:spcPct val="112000"/>
              </a:lnSpc>
              <a:spcAft>
                <a:spcPts val="1000"/>
              </a:spcAft>
            </a:pPr>
            <a:r>
              <a:rPr lang="en-US" sz="1250" dirty="0"/>
              <a:t>This goes to show, even though you may not face the intense bidding wars you saw if you tried to buy during the pandemic, pre-approval is still an important part of making a strong offer. In fact, Christy Bieber, Personal Finance Writer at </a:t>
            </a:r>
            <a:r>
              <a:rPr lang="en-US" sz="1250" i="1" dirty="0"/>
              <a:t>The Motley Fool </a:t>
            </a:r>
            <a:r>
              <a:rPr lang="en-US" sz="1250" dirty="0"/>
              <a:t>explains it may be the most important part of making an offer:</a:t>
            </a:r>
          </a:p>
          <a:p>
            <a:pPr lvl="1">
              <a:lnSpc>
                <a:spcPct val="112000"/>
              </a:lnSpc>
              <a:spcAft>
                <a:spcPts val="1000"/>
              </a:spcAft>
            </a:pPr>
            <a:r>
              <a:rPr lang="en-US" sz="1250" i="1" dirty="0">
                <a:solidFill>
                  <a:schemeClr val="bg2"/>
                </a:solidFill>
              </a:rPr>
              <a:t>“The fact that a pre-approval gives you a better chance of getting your offer accepted is undoubtedly </a:t>
            </a:r>
            <a:r>
              <a:rPr lang="en-US" sz="1250" b="1" i="1" dirty="0">
                <a:solidFill>
                  <a:schemeClr val="bg2"/>
                </a:solidFill>
              </a:rPr>
              <a:t>the most important reason to complete this step </a:t>
            </a:r>
            <a:r>
              <a:rPr lang="en-US" sz="1250" i="1" dirty="0">
                <a:solidFill>
                  <a:schemeClr val="bg2"/>
                </a:solidFill>
              </a:rPr>
              <a:t>. . .”</a:t>
            </a:r>
          </a:p>
          <a:p>
            <a:pPr>
              <a:lnSpc>
                <a:spcPct val="112000"/>
              </a:lnSpc>
              <a:spcAft>
                <a:spcPts val="1000"/>
              </a:spcAft>
            </a:pPr>
            <a:endParaRPr lang="en-US" sz="1250" dirty="0">
              <a:highlight>
                <a:srgbClr val="FFFF00"/>
              </a:highlight>
            </a:endParaRPr>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1843308"/>
              </p:ext>
            </p:extLst>
          </p:nvPr>
        </p:nvGraphicFramePr>
        <p:xfrm>
          <a:off x="457199" y="7942961"/>
          <a:ext cx="2986791" cy="1429639"/>
        </p:xfrm>
        <a:graphic>
          <a:graphicData uri="http://schemas.openxmlformats.org/drawingml/2006/table">
            <a:tbl>
              <a:tblPr firstRow="1" bandRow="1">
                <a:tableStyleId>{5C22544A-7EE6-4342-B048-85BDC9FD1C3A}</a:tableStyleId>
              </a:tblPr>
              <a:tblGrid>
                <a:gridCol w="2986791">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Getting pre-approved is an important first step toward buying a home. It lets you know what you can borrow and shows sellers you’re a serious buyer.</a:t>
                      </a:r>
                      <a:endParaRPr lang="en-US" sz="1350" b="0" i="1" strike="sngStrike" dirty="0">
                        <a:solidFill>
                          <a:schemeClr val="bg2"/>
                        </a:solidFill>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15364" name="Picture 4">
            <a:extLst>
              <a:ext uri="{FF2B5EF4-FFF2-40B4-BE49-F238E27FC236}">
                <a16:creationId xmlns:a16="http://schemas.microsoft.com/office/drawing/2014/main" id="{0C739BFA-D58E-C667-93EA-BEA58BC3C75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5609" y="-9933"/>
            <a:ext cx="2986791" cy="1006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01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Happening in the Housing Market?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How the Supply of Homes for Sale</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Is Changing</a:t>
            </a:r>
          </a:p>
          <a:p>
            <a:pPr marL="411480" indent="-411480" defTabSz="909619">
              <a:lnSpc>
                <a:spcPct val="113999"/>
              </a:lnSpc>
              <a:spcBef>
                <a:spcPts val="1500"/>
              </a:spcBef>
              <a:buNone/>
              <a:defRPr/>
            </a:pPr>
            <a:r>
              <a:rPr lang="en-US" sz="1600" b="1" dirty="0">
                <a:solidFill>
                  <a:schemeClr val="tx2"/>
                </a:solidFill>
                <a:ea typeface="+mn-lt"/>
                <a:cs typeface="+mn-lt"/>
              </a:rPr>
              <a:t>9	</a:t>
            </a:r>
            <a:r>
              <a:rPr lang="en-US" sz="1600" dirty="0">
                <a:ea typeface="Helvetica Neue" panose="02000503000000020004" pitchFamily="2" charset="0"/>
              </a:rPr>
              <a:t>What Past Recessions Tell Us About the Housing Market</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12</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Top Reasons To Own Your Home</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13	</a:t>
            </a:r>
            <a:r>
              <a:rPr lang="en-US" sz="1600" dirty="0">
                <a:ea typeface="Helvetica Neue" panose="02000503000000020004" pitchFamily="2" charset="0"/>
              </a:rPr>
              <a:t>Why Buying a Home May Make More Sense Than Renting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14	</a:t>
            </a:r>
            <a:r>
              <a:rPr lang="en-US" sz="1600" dirty="0">
                <a:ea typeface="Helvetica Neue" panose="02000503000000020004" pitchFamily="2" charset="0"/>
              </a:rPr>
              <a:t>Homeownership Wins over Time</a:t>
            </a:r>
          </a:p>
          <a:p>
            <a:pPr marL="419100" indent="-419100" defTabSz="909619">
              <a:lnSpc>
                <a:spcPct val="113999"/>
              </a:lnSpc>
              <a:spcBef>
                <a:spcPts val="1500"/>
              </a:spcBef>
              <a:buNone/>
              <a:defRPr/>
            </a:pPr>
            <a:r>
              <a:rPr lang="en-US" sz="1600" b="1" dirty="0">
                <a:solidFill>
                  <a:schemeClr val="tx2"/>
                </a:solidFill>
                <a:ea typeface="Helvetica Neue" panose="02000503000000020004" pitchFamily="2" charset="0"/>
              </a:rPr>
              <a:t>17	</a:t>
            </a:r>
            <a:r>
              <a:rPr lang="en-US" sz="1600" dirty="0">
                <a:ea typeface="Helvetica Neue" panose="02000503000000020004" pitchFamily="2" charset="0"/>
              </a:rPr>
              <a:t>Tips To Reach Your Homebuying Goals</a:t>
            </a:r>
            <a:br>
              <a:rPr lang="en-US" sz="1600" dirty="0">
                <a:ea typeface="Helvetica Neue" panose="02000503000000020004" pitchFamily="2" charset="0"/>
              </a:rPr>
            </a:br>
            <a:r>
              <a:rPr lang="en-US" sz="1600" dirty="0">
                <a:ea typeface="Helvetica Neue" panose="02000503000000020004" pitchFamily="2" charset="0"/>
              </a:rPr>
              <a:t>This Spring</a:t>
            </a:r>
            <a:endParaRPr lang="en-US" sz="1600" dirty="0"/>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Pre-Approval in 2023: What You Need</a:t>
            </a:r>
            <a:br>
              <a:rPr lang="en-US" sz="1600" dirty="0">
                <a:ea typeface="Helvetica Neue" panose="02000503000000020004" pitchFamily="2" charset="0"/>
              </a:rPr>
            </a:br>
            <a:r>
              <a:rPr lang="en-US" sz="1600" dirty="0">
                <a:ea typeface="Helvetica Neue" panose="02000503000000020004" pitchFamily="2" charset="0"/>
              </a:rPr>
              <a:t>To Know </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Real Estate Expert Gives You Clarity in Today’s Housing Market</a:t>
            </a:r>
            <a:endParaRPr lang="en-US" sz="1600" dirty="0">
              <a:ea typeface="Helvetica Neue" panose="02000503000000020004" pitchFamily="2" charset="0"/>
              <a:cs typeface="Arial"/>
            </a:endParaRPr>
          </a:p>
        </p:txBody>
      </p:sp>
      <p:pic>
        <p:nvPicPr>
          <p:cNvPr id="1026" name="Picture 2">
            <a:extLst>
              <a:ext uri="{FF2B5EF4-FFF2-40B4-BE49-F238E27FC236}">
                <a16:creationId xmlns:a16="http://schemas.microsoft.com/office/drawing/2014/main" id="{152596E5-50A4-2322-236E-75CD352A62D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2590801"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PowerPoint&#10;&#10;Description automatically generated">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20</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7940C29D-3F7B-D603-FA75-238041F1296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7200" y="5015753"/>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 real estate expert uses their knowledge of what’s really happening with home prices, housing supply, expert projections, and more to guide you throughout the homebuying process.</a:t>
            </a:r>
          </a:p>
        </p:txBody>
      </p:sp>
      <p:sp>
        <p:nvSpPr>
          <p:cNvPr id="8" name="Rectangle 7">
            <a:extLst>
              <a:ext uri="{FF2B5EF4-FFF2-40B4-BE49-F238E27FC236}">
                <a16:creationId xmlns:a16="http://schemas.microsoft.com/office/drawing/2014/main" id="{CFC07FC6-668C-C347-A8F7-4099C75CB944}"/>
              </a:ext>
            </a:extLst>
          </p:cNvPr>
          <p:cNvSpPr/>
          <p:nvPr/>
        </p:nvSpPr>
        <p:spPr>
          <a:xfrm>
            <a:off x="0" y="358265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A Real Estate Expert Gives You Clarity in Today’s Housing Market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74963" y="6296374"/>
            <a:ext cx="6240237" cy="3170355"/>
          </a:xfrm>
          <a:prstGeom prst="rect">
            <a:avLst/>
          </a:prstGeom>
        </p:spPr>
        <p:txBody>
          <a:bodyPr wrap="square">
            <a:spAutoFit/>
          </a:bodyPr>
          <a:lstStyle/>
          <a:p>
            <a:pPr>
              <a:lnSpc>
                <a:spcPct val="110000"/>
              </a:lnSpc>
              <a:spcAft>
                <a:spcPts val="1000"/>
              </a:spcAft>
            </a:pPr>
            <a:r>
              <a:rPr lang="en-US" sz="1500" b="1" dirty="0">
                <a:solidFill>
                  <a:schemeClr val="tx2"/>
                </a:solidFill>
              </a:rPr>
              <a:t>Why You Want To Lean on a Trusted Professional</a:t>
            </a:r>
          </a:p>
          <a:p>
            <a:pPr>
              <a:lnSpc>
                <a:spcPct val="110000"/>
              </a:lnSpc>
              <a:spcAft>
                <a:spcPts val="1000"/>
              </a:spcAft>
            </a:pPr>
            <a:r>
              <a:rPr lang="en-US" sz="1250" dirty="0"/>
              <a:t>Jay Thompson, Real Estate Industry Consultant, explains:</a:t>
            </a:r>
          </a:p>
          <a:p>
            <a:pPr marL="457200">
              <a:lnSpc>
                <a:spcPct val="110000"/>
              </a:lnSpc>
              <a:spcAft>
                <a:spcPts val="1000"/>
              </a:spcAft>
            </a:pPr>
            <a:r>
              <a:rPr lang="en-US" sz="1250" i="1" dirty="0">
                <a:solidFill>
                  <a:schemeClr val="bg2"/>
                </a:solidFill>
              </a:rPr>
              <a:t>“Housing market headlines are everywhere. Many are quite sensational, ending with exclamation points or predicting impending doom for the industry. </a:t>
            </a:r>
            <a:r>
              <a:rPr lang="en-US" sz="1250" b="1" i="1" dirty="0">
                <a:solidFill>
                  <a:schemeClr val="bg2"/>
                </a:solidFill>
              </a:rPr>
              <a:t>Clickbait, the sensationalizing of headlines and content, has been an issue since the dawn of the internet, and housing news is not immune</a:t>
            </a:r>
            <a:br>
              <a:rPr lang="en-US" sz="1250" b="1" i="1" dirty="0">
                <a:solidFill>
                  <a:schemeClr val="bg2"/>
                </a:solidFill>
              </a:rPr>
            </a:br>
            <a:r>
              <a:rPr lang="en-US" sz="1250" b="1" i="1" dirty="0">
                <a:solidFill>
                  <a:schemeClr val="bg2"/>
                </a:solidFill>
              </a:rPr>
              <a:t>to it</a:t>
            </a:r>
            <a:r>
              <a:rPr lang="en-US" sz="1250" i="1" dirty="0">
                <a:solidFill>
                  <a:schemeClr val="bg2"/>
                </a:solidFill>
              </a:rPr>
              <a:t>.”</a:t>
            </a:r>
            <a:endParaRPr lang="en-US" sz="1250" dirty="0"/>
          </a:p>
          <a:p>
            <a:pPr>
              <a:lnSpc>
                <a:spcPct val="110000"/>
              </a:lnSpc>
              <a:spcAft>
                <a:spcPts val="1000"/>
              </a:spcAft>
            </a:pPr>
            <a:r>
              <a:rPr lang="en-US" sz="1250" dirty="0"/>
              <a:t>Unfortunately, when information in the media isn’t clear, it can generate a lot of fear and uncertainty in the market. As Jason </a:t>
            </a:r>
            <a:r>
              <a:rPr lang="en-US" sz="1250" dirty="0" err="1"/>
              <a:t>Lewris</a:t>
            </a:r>
            <a:r>
              <a:rPr lang="en-US" sz="1250" dirty="0"/>
              <a:t>, Co-founder and Chief Data Officer at </a:t>
            </a:r>
            <a:r>
              <a:rPr lang="en-US" sz="1250" i="1" dirty="0" err="1"/>
              <a:t>Parcl</a:t>
            </a:r>
            <a:r>
              <a:rPr lang="en-US" sz="1250" dirty="0"/>
              <a:t>, says:</a:t>
            </a:r>
          </a:p>
          <a:p>
            <a:pPr marL="457200">
              <a:lnSpc>
                <a:spcPct val="110000"/>
              </a:lnSpc>
              <a:spcAft>
                <a:spcPts val="1000"/>
              </a:spcAft>
            </a:pPr>
            <a:r>
              <a:rPr lang="en-US" sz="1250" i="1" dirty="0">
                <a:solidFill>
                  <a:schemeClr val="bg2"/>
                </a:solidFill>
              </a:rPr>
              <a:t>“In the absence of trustworthy, up-to-date information, real estate decisions are increasingly being driven by fear, uncertainty, and doubt.”</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1269078409"/>
              </p:ext>
            </p:extLst>
          </p:nvPr>
        </p:nvGraphicFramePr>
        <p:xfrm>
          <a:off x="470647" y="8435930"/>
          <a:ext cx="2986790" cy="977011"/>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For expert advice and the latest housing market insights, </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5708768"/>
          </a:xfrm>
          <a:prstGeom prst="rect">
            <a:avLst/>
          </a:prstGeom>
          <a:noFill/>
        </p:spPr>
        <p:txBody>
          <a:bodyPr wrap="square" lIns="0" tIns="320040" rIns="0" bIns="0" rtlCol="0" anchor="t">
            <a:noAutofit/>
          </a:bodyPr>
          <a:lstStyle/>
          <a:p>
            <a:pPr algn="l" fontAlgn="base"/>
            <a:r>
              <a:rPr lang="en-US" sz="1250" b="0" i="0" dirty="0">
                <a:solidFill>
                  <a:srgbClr val="313940"/>
                </a:solidFill>
                <a:effectLst/>
              </a:rPr>
              <a:t>But it doesn’t have to be that way. Buying a home is a big decision, and it should be one you feel confident making. You can lean on an expert to </a:t>
            </a:r>
            <a:r>
              <a:rPr lang="en-US" sz="1250" b="0" i="0" dirty="0">
                <a:effectLst/>
              </a:rPr>
              <a:t>help you separate fact from fiction and get the answers </a:t>
            </a:r>
            <a:br>
              <a:rPr lang="en-US" sz="1250" b="0" i="0" dirty="0">
                <a:effectLst/>
              </a:rPr>
            </a:br>
            <a:r>
              <a:rPr lang="en-US" sz="1250" b="0" i="0" dirty="0">
                <a:effectLst/>
              </a:rPr>
              <a:t>you need.</a:t>
            </a:r>
          </a:p>
          <a:p>
            <a:pPr algn="l" fontAlgn="base"/>
            <a:endParaRPr lang="en-US" sz="1250" b="0" i="0" dirty="0">
              <a:effectLst/>
            </a:endParaRPr>
          </a:p>
          <a:p>
            <a:pPr algn="l" fontAlgn="base"/>
            <a:r>
              <a:rPr lang="en-US" sz="1250" b="1" dirty="0"/>
              <a:t>The right agent</a:t>
            </a:r>
            <a:r>
              <a:rPr lang="en-US" sz="1250" b="1" i="0" dirty="0">
                <a:effectLst/>
              </a:rPr>
              <a:t> can help you understand what’s </a:t>
            </a:r>
            <a:r>
              <a:rPr lang="en-US" sz="1250" b="1" i="0" dirty="0">
                <a:solidFill>
                  <a:srgbClr val="313940"/>
                </a:solidFill>
                <a:effectLst/>
              </a:rPr>
              <a:t>happening at the national and local levels</a:t>
            </a:r>
            <a:r>
              <a:rPr lang="en-US" sz="1250" b="0" i="0" dirty="0">
                <a:solidFill>
                  <a:srgbClr val="313940"/>
                </a:solidFill>
                <a:effectLst/>
              </a:rPr>
              <a:t>, and </a:t>
            </a:r>
            <a:r>
              <a:rPr lang="en-US" sz="1250" dirty="0">
                <a:solidFill>
                  <a:srgbClr val="313940"/>
                </a:solidFill>
              </a:rPr>
              <a:t>they </a:t>
            </a:r>
            <a:r>
              <a:rPr lang="en-US" sz="1250" b="0" i="0" dirty="0">
                <a:solidFill>
                  <a:srgbClr val="313940"/>
                </a:solidFill>
                <a:effectLst/>
              </a:rPr>
              <a:t>can debunk the headlines using data you can trust. Experts have in-depth knowledge of the industry and can provide context, so you know how current trends compare to the normal ebbs and flows in the industry, historical data, and more.</a:t>
            </a:r>
          </a:p>
          <a:p>
            <a:pPr algn="l" fontAlgn="base"/>
            <a:endParaRPr lang="en-US" sz="1250" b="0" i="0" dirty="0">
              <a:solidFill>
                <a:srgbClr val="313940"/>
              </a:solidFill>
              <a:effectLst/>
            </a:endParaRPr>
          </a:p>
          <a:p>
            <a:pPr algn="l" fontAlgn="base"/>
            <a:r>
              <a:rPr lang="en-US" sz="1250" b="0" i="0" dirty="0">
                <a:solidFill>
                  <a:srgbClr val="313940"/>
                </a:solidFill>
                <a:effectLst/>
              </a:rPr>
              <a:t>Then, to make sure you have the full picture, an agent can tell you if your local area is following the national trend or if they’re seeing something different in </a:t>
            </a:r>
            <a:br>
              <a:rPr lang="en-US" sz="1250" b="0" i="0" dirty="0">
                <a:solidFill>
                  <a:srgbClr val="313940"/>
                </a:solidFill>
                <a:effectLst/>
              </a:rPr>
            </a:br>
            <a:r>
              <a:rPr lang="en-US" sz="1250" b="0" i="0" dirty="0">
                <a:solidFill>
                  <a:srgbClr val="313940"/>
                </a:solidFill>
                <a:effectLst/>
              </a:rPr>
              <a:t>your market. Together, you can use </a:t>
            </a:r>
            <a:br>
              <a:rPr lang="en-US" sz="1250" b="0" i="0" dirty="0">
                <a:solidFill>
                  <a:srgbClr val="313940"/>
                </a:solidFill>
                <a:effectLst/>
              </a:rPr>
            </a:br>
            <a:r>
              <a:rPr lang="en-US" sz="1250" b="0" i="0" dirty="0">
                <a:solidFill>
                  <a:srgbClr val="313940"/>
                </a:solidFill>
                <a:effectLst/>
              </a:rPr>
              <a:t>all that information to make the best possible decision.</a:t>
            </a:r>
          </a:p>
          <a:p>
            <a:pPr algn="l" fontAlgn="base"/>
            <a:endParaRPr lang="en-US" sz="1250" dirty="0">
              <a:solidFill>
                <a:srgbClr val="313940"/>
              </a:solidFill>
            </a:endParaRPr>
          </a:p>
          <a:p>
            <a:pPr algn="l" fontAlgn="base"/>
            <a:r>
              <a:rPr lang="en-US" sz="1250" b="0" i="0" dirty="0">
                <a:solidFill>
                  <a:srgbClr val="313940"/>
                </a:solidFill>
                <a:effectLst/>
              </a:rPr>
              <a:t>After all, making a move is a potentially life-changing milestone. It should be something you feel ready for and excited about. And that’s where </a:t>
            </a:r>
            <a:r>
              <a:rPr lang="en-US" sz="1250" dirty="0">
                <a:solidFill>
                  <a:srgbClr val="313940"/>
                </a:solidFill>
              </a:rPr>
              <a:t>a trusted guide</a:t>
            </a:r>
            <a:r>
              <a:rPr lang="en-US" sz="1250" b="0" i="0" dirty="0">
                <a:solidFill>
                  <a:srgbClr val="313940"/>
                </a:solidFill>
                <a:effectLst/>
              </a:rPr>
              <a:t> come in.</a:t>
            </a:r>
          </a:p>
        </p:txBody>
      </p:sp>
      <p:pic>
        <p:nvPicPr>
          <p:cNvPr id="2" name="Picture 2">
            <a:extLst>
              <a:ext uri="{FF2B5EF4-FFF2-40B4-BE49-F238E27FC236}">
                <a16:creationId xmlns:a16="http://schemas.microsoft.com/office/drawing/2014/main" id="{26E8AD96-F0FE-B773-8779-2A64A291A56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4785610" y="0"/>
            <a:ext cx="2986790" cy="1005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DBA3839-2490-671F-1493-98641290A5D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589877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2558714"/>
          </a:xfrm>
          <a:prstGeom prst="rect">
            <a:avLst/>
          </a:prstGeom>
          <a:noFill/>
        </p:spPr>
        <p:txBody>
          <a:bodyPr wrap="square" lIns="0" tIns="0" rIns="0" bIns="0" rtlCol="0" anchor="t">
            <a:spAutoFit/>
          </a:bodyPr>
          <a:lstStyle/>
          <a:p>
            <a:pPr>
              <a:lnSpc>
                <a:spcPct val="113000"/>
              </a:lnSpc>
              <a:spcAft>
                <a:spcPts val="2000"/>
              </a:spcAft>
            </a:pPr>
            <a:r>
              <a:rPr lang="en-US" sz="2400" i="1" dirty="0">
                <a:solidFill>
                  <a:schemeClr val="accent6"/>
                </a:solidFill>
                <a:latin typeface="Georgia" panose="02040502050405020303" pitchFamily="18" charset="0"/>
              </a:rPr>
              <a:t>“</a:t>
            </a:r>
            <a:r>
              <a:rPr lang="en-US" sz="2400" b="0" i="1" dirty="0">
                <a:solidFill>
                  <a:schemeClr val="accent6"/>
                </a:solidFill>
                <a:effectLst/>
                <a:latin typeface="Georgia" panose="02040502050405020303" pitchFamily="18" charset="0"/>
              </a:rPr>
              <a:t>Buying a home is no small feat, and it’s one of </a:t>
            </a:r>
            <a:br>
              <a:rPr lang="en-US" sz="2400" b="0" i="1" dirty="0">
                <a:solidFill>
                  <a:schemeClr val="accent6"/>
                </a:solidFill>
                <a:effectLst/>
                <a:latin typeface="Georgia" panose="02040502050405020303" pitchFamily="18" charset="0"/>
              </a:rPr>
            </a:br>
            <a:r>
              <a:rPr lang="en-US" sz="2400" b="0" i="1" dirty="0">
                <a:solidFill>
                  <a:schemeClr val="accent6"/>
                </a:solidFill>
                <a:effectLst/>
                <a:latin typeface="Georgia" panose="02040502050405020303" pitchFamily="18" charset="0"/>
              </a:rPr>
              <a:t>the biggest financial decisions of your life. When you’re ready to buy, finding a real estate agent with experience to guide you through the </a:t>
            </a:r>
            <a:r>
              <a:rPr lang="en-US" sz="2400" b="0" i="1" u="none" strike="noStrike" dirty="0">
                <a:solidFill>
                  <a:schemeClr val="accent6"/>
                </a:solidFill>
                <a:effectLst/>
                <a:latin typeface="Georgia" panose="02040502050405020303" pitchFamily="18" charset="0"/>
              </a:rPr>
              <a:t>homebuying process</a:t>
            </a:r>
            <a:r>
              <a:rPr lang="en-US" sz="2400" b="0" i="1" dirty="0">
                <a:solidFill>
                  <a:schemeClr val="accent6"/>
                </a:solidFill>
                <a:effectLst/>
                <a:latin typeface="Georgia" panose="02040502050405020303" pitchFamily="18" charset="0"/>
              </a:rPr>
              <a:t> is key.</a:t>
            </a:r>
            <a:r>
              <a:rPr lang="en-US" sz="2400" i="1" dirty="0">
                <a:solidFill>
                  <a:schemeClr val="accent6"/>
                </a:solidFill>
                <a:latin typeface="Georgia" panose="02040502050405020303" pitchFamily="18" charset="0"/>
              </a:rPr>
              <a:t>”</a:t>
            </a:r>
          </a:p>
          <a:p>
            <a:pPr>
              <a:spcAft>
                <a:spcPts val="2000"/>
              </a:spcAft>
            </a:pPr>
            <a:r>
              <a:rPr lang="en-US" sz="1400" dirty="0">
                <a:solidFill>
                  <a:schemeClr val="bg1"/>
                </a:solidFill>
                <a:latin typeface="Arial"/>
                <a:ea typeface="Open Sans"/>
                <a:cs typeface="Arial"/>
              </a:rPr>
              <a:t>- </a:t>
            </a:r>
            <a:r>
              <a:rPr lang="en-US" sz="1400" i="1" dirty="0">
                <a:solidFill>
                  <a:schemeClr val="bg1"/>
                </a:solidFill>
                <a:latin typeface="Arial"/>
                <a:ea typeface="Open Sans"/>
                <a:cs typeface="Arial"/>
              </a:rPr>
              <a:t>Bankrate</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SPRING</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D459D0-B11A-3447-B5A0-ADEB6F024B3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92903" y="9506032"/>
            <a:ext cx="397556" cy="397556"/>
          </a:xfrm>
          <a:prstGeom prst="rect">
            <a:avLst/>
          </a:prstGeom>
        </p:spPr>
      </p:pic>
      <p:pic>
        <p:nvPicPr>
          <p:cNvPr id="2" name="Picture 1">
            <a:extLst>
              <a:ext uri="{FF2B5EF4-FFF2-40B4-BE49-F238E27FC236}">
                <a16:creationId xmlns:a16="http://schemas.microsoft.com/office/drawing/2014/main" id="{589F8E8C-F87C-96F9-2F13-11A7172EC22B}"/>
              </a:ext>
            </a:extLst>
          </p:cNvPr>
          <p:cNvPicPr>
            <a:picLocks noChangeAspect="1"/>
          </p:cNvPicPr>
          <p:nvPr/>
        </p:nvPicPr>
        <p:blipFill>
          <a:blip r:embed="rId6"/>
          <a:stretch>
            <a:fillRect/>
          </a:stretch>
        </p:blipFill>
        <p:spPr>
          <a:xfrm>
            <a:off x="4628642" y="1519216"/>
            <a:ext cx="2672910" cy="2606040"/>
          </a:xfrm>
          <a:prstGeom prst="rect">
            <a:avLst/>
          </a:prstGeom>
        </p:spPr>
      </p:pic>
      <p:pic>
        <p:nvPicPr>
          <p:cNvPr id="3" name="Picture 2">
            <a:extLst>
              <a:ext uri="{FF2B5EF4-FFF2-40B4-BE49-F238E27FC236}">
                <a16:creationId xmlns:a16="http://schemas.microsoft.com/office/drawing/2014/main" id="{3B90B5CA-A0FC-BB24-F4B0-083A00839D60}"/>
              </a:ext>
            </a:extLst>
          </p:cNvPr>
          <p:cNvPicPr>
            <a:picLocks noChangeAspect="1"/>
          </p:cNvPicPr>
          <p:nvPr/>
        </p:nvPicPr>
        <p:blipFill>
          <a:blip r:embed="rId7"/>
          <a:stretch>
            <a:fillRect/>
          </a:stretch>
        </p:blipFill>
        <p:spPr>
          <a:xfrm>
            <a:off x="382944" y="6984439"/>
            <a:ext cx="2140018" cy="1236409"/>
          </a:xfrm>
          <a:prstGeom prst="rect">
            <a:avLst/>
          </a:prstGeom>
        </p:spPr>
      </p:pic>
      <p:pic>
        <p:nvPicPr>
          <p:cNvPr id="4" name="Picture 3">
            <a:extLst>
              <a:ext uri="{FF2B5EF4-FFF2-40B4-BE49-F238E27FC236}">
                <a16:creationId xmlns:a16="http://schemas.microsoft.com/office/drawing/2014/main" id="{C82DA79F-7941-8B81-4407-FDC216BF2603}"/>
              </a:ext>
            </a:extLst>
          </p:cNvPr>
          <p:cNvPicPr>
            <a:picLocks noChangeAspect="1"/>
          </p:cNvPicPr>
          <p:nvPr/>
        </p:nvPicPr>
        <p:blipFill>
          <a:blip r:embed="rId8"/>
          <a:stretch>
            <a:fillRect/>
          </a:stretch>
        </p:blipFill>
        <p:spPr>
          <a:xfrm>
            <a:off x="2835628" y="6661732"/>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B533DD-E76B-FA3D-2E1E-6EB5CB775EF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4321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7200" y="4321199"/>
            <a:ext cx="6998336"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With so much recent change in the housing market, you probably have questions about what it all means for your homebuying plans this spring. Here are two things that are likely top of mind for you.</a:t>
            </a:r>
          </a:p>
        </p:txBody>
      </p:sp>
      <p:sp>
        <p:nvSpPr>
          <p:cNvPr id="8" name="Rectangle 7">
            <a:extLst>
              <a:ext uri="{FF2B5EF4-FFF2-40B4-BE49-F238E27FC236}">
                <a16:creationId xmlns:a16="http://schemas.microsoft.com/office/drawing/2014/main" id="{CFC07FC6-668C-C347-A8F7-4099C75CB944}"/>
              </a:ext>
            </a:extLst>
          </p:cNvPr>
          <p:cNvSpPr/>
          <p:nvPr/>
        </p:nvSpPr>
        <p:spPr>
          <a:xfrm>
            <a:off x="0" y="287464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Happening in the</a:t>
            </a:r>
            <a:br>
              <a:rPr lang="en-US" sz="3200" dirty="0">
                <a:solidFill>
                  <a:srgbClr val="FFFFFF"/>
                </a:solidFill>
              </a:rPr>
            </a:br>
            <a:r>
              <a:rPr lang="en-US" sz="3200" dirty="0">
                <a:solidFill>
                  <a:srgbClr val="FFFFFF"/>
                </a:solidFill>
              </a:rPr>
              <a:t>Housing Market?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362605" y="5591932"/>
            <a:ext cx="7092931" cy="3893695"/>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latin typeface="Arial"/>
                <a:cs typeface="Arial"/>
              </a:rPr>
              <a:t>1.   What’s Going on with Mortgage Rates?</a:t>
            </a:r>
          </a:p>
          <a:p>
            <a:pPr>
              <a:lnSpc>
                <a:spcPct val="113000"/>
              </a:lnSpc>
              <a:spcAft>
                <a:spcPts val="1000"/>
              </a:spcAft>
            </a:pPr>
            <a:r>
              <a:rPr lang="en-US" sz="1250" dirty="0">
                <a:solidFill>
                  <a:srgbClr val="000000"/>
                </a:solidFill>
                <a:latin typeface="Arial"/>
                <a:ea typeface="+mn-lt"/>
                <a:cs typeface="Arial"/>
              </a:rPr>
              <a:t>Last year, mortgage rates more than doubled within the calendar year. That’s never happened before, and the rapid rise caused many buyers to put their plans on hold. Today, rates are still quite volatile. With experts projecting rates will stabilize this year, that could be great news for you if you’re ready to buy a home. Any drop in interest rates helps boost your purchasing power by bringing your expected monthly mortgage payment down.</a:t>
            </a:r>
          </a:p>
          <a:p>
            <a:pPr>
              <a:lnSpc>
                <a:spcPct val="113000"/>
              </a:lnSpc>
              <a:spcAft>
                <a:spcPts val="1000"/>
              </a:spcAft>
            </a:pPr>
            <a:r>
              <a:rPr lang="en-US" sz="1250" dirty="0">
                <a:solidFill>
                  <a:srgbClr val="000000"/>
                </a:solidFill>
                <a:latin typeface="Arial"/>
                <a:ea typeface="+mn-lt"/>
                <a:cs typeface="Arial"/>
              </a:rPr>
              <a:t>But you shouldn’t expect rates to drop all the way down to the record lows we saw in 2021. Experts agree that isn’t a range buyers should expect. Greg McBride, Chief Financial Analyst at </a:t>
            </a:r>
            <a:r>
              <a:rPr lang="en-US" sz="1250" i="1" dirty="0">
                <a:solidFill>
                  <a:srgbClr val="000000"/>
                </a:solidFill>
                <a:latin typeface="Arial"/>
                <a:ea typeface="+mn-lt"/>
                <a:cs typeface="Arial"/>
              </a:rPr>
              <a:t>Bankrate</a:t>
            </a:r>
            <a:r>
              <a:rPr lang="en-US" sz="1250" dirty="0">
                <a:solidFill>
                  <a:srgbClr val="000000"/>
                </a:solidFill>
                <a:latin typeface="Arial"/>
                <a:ea typeface="+mn-lt"/>
                <a:cs typeface="Arial"/>
              </a:rPr>
              <a:t>, explains:</a:t>
            </a:r>
          </a:p>
          <a:p>
            <a:pPr marL="457200">
              <a:lnSpc>
                <a:spcPct val="113000"/>
              </a:lnSpc>
              <a:spcAft>
                <a:spcPts val="1000"/>
              </a:spcAft>
            </a:pPr>
            <a:r>
              <a:rPr lang="en-US" sz="1250" i="1" dirty="0">
                <a:solidFill>
                  <a:schemeClr val="bg2"/>
                </a:solidFill>
                <a:latin typeface="Arial"/>
                <a:ea typeface="+mn-lt"/>
                <a:cs typeface="Arial"/>
              </a:rPr>
              <a:t>“I think we could be surprised at how much mortgage rates pull back this year. But we’re not going back to 3 percent anytime soon, because inflation is not going back to 2 percent anytime soon.”</a:t>
            </a:r>
          </a:p>
          <a:p>
            <a:pPr>
              <a:lnSpc>
                <a:spcPct val="113000"/>
              </a:lnSpc>
              <a:spcAft>
                <a:spcPts val="1000"/>
              </a:spcAft>
            </a:pPr>
            <a:r>
              <a:rPr lang="en-US" sz="1250" dirty="0">
                <a:solidFill>
                  <a:srgbClr val="000000"/>
                </a:solidFill>
                <a:latin typeface="Arial"/>
                <a:ea typeface="+mn-lt"/>
                <a:cs typeface="Arial"/>
              </a:rPr>
              <a:t>It’s important to have a realistic vision for what you can expect this spring. Though we’re not going back to 3% mortgage rates, you may be surprised by the impact even a mild drop in rates has on your budget.</a:t>
            </a: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4029829852"/>
              </p:ext>
            </p:extLst>
          </p:nvPr>
        </p:nvGraphicFramePr>
        <p:xfrm>
          <a:off x="457200" y="6989971"/>
          <a:ext cx="3137338" cy="2398395"/>
        </p:xfrm>
        <a:graphic>
          <a:graphicData uri="http://schemas.openxmlformats.org/drawingml/2006/table">
            <a:tbl>
              <a:tblPr firstRow="1" bandRow="1">
                <a:tableStyleId>{5C22544A-7EE6-4342-B048-85BDC9FD1C3A}</a:tableStyleId>
              </a:tblPr>
              <a:tblGrid>
                <a:gridCol w="3137338">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1" i="1" dirty="0">
                          <a:solidFill>
                            <a:schemeClr val="bg2"/>
                          </a:solidFill>
                          <a:latin typeface="Georgia"/>
                        </a:rPr>
                        <a:t>Don’t let market uncertainty delay your goals. </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so you have an expert on your side to answer all your housing market questions. Together, we’ll review your goals and what’s happening in our market, so you have the information you need to make a powerful and confident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378370" y="618564"/>
            <a:ext cx="3137338" cy="3483582"/>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rPr>
              <a:t>2.   What’s Happening with</a:t>
            </a:r>
            <a:br>
              <a:rPr lang="en-US" sz="1500" b="1" dirty="0">
                <a:solidFill>
                  <a:srgbClr val="00AEEF"/>
                </a:solidFill>
              </a:rPr>
            </a:br>
            <a:r>
              <a:rPr lang="en-US" sz="1500" b="1" dirty="0">
                <a:solidFill>
                  <a:srgbClr val="00AEEF"/>
                </a:solidFill>
              </a:rPr>
              <a:t>Home Prices?</a:t>
            </a:r>
          </a:p>
          <a:p>
            <a:pPr>
              <a:lnSpc>
                <a:spcPct val="114000"/>
              </a:lnSpc>
              <a:spcAft>
                <a:spcPts val="1000"/>
              </a:spcAft>
            </a:pPr>
            <a:r>
              <a:rPr lang="en-US" sz="1250" dirty="0">
                <a:solidFill>
                  <a:srgbClr val="000000"/>
                </a:solidFill>
              </a:rPr>
              <a:t>Headlines about home prices can be confusing. While home price appreciation has cooled, where home </a:t>
            </a:r>
            <a:r>
              <a:rPr lang="en-US" sz="1250" dirty="0"/>
              <a:t>prices</a:t>
            </a:r>
            <a:r>
              <a:rPr lang="en-US" sz="1250" dirty="0">
                <a:solidFill>
                  <a:srgbClr val="000000"/>
                </a:solidFill>
              </a:rPr>
              <a:t> go from here will vary based on supply and demand in our local market. </a:t>
            </a:r>
            <a:endParaRPr lang="en-US" sz="1250" b="1" dirty="0">
              <a:solidFill>
                <a:srgbClr val="000000"/>
              </a:solidFill>
              <a:cs typeface="Arial" panose="020B0604020202020204" pitchFamily="34" charset="0"/>
            </a:endParaRPr>
          </a:p>
          <a:p>
            <a:pPr>
              <a:lnSpc>
                <a:spcPct val="113999"/>
              </a:lnSpc>
              <a:spcAft>
                <a:spcPts val="1000"/>
              </a:spcAft>
            </a:pPr>
            <a:r>
              <a:rPr lang="en-US" sz="1250" dirty="0">
                <a:solidFill>
                  <a:srgbClr val="000000"/>
                </a:solidFill>
              </a:rPr>
              <a:t>That may be why some experts say prices will decline slightly and others say they’ll continue to climb, just more moderately than they did in the frenzy of the pandemic</a:t>
            </a:r>
            <a:r>
              <a:rPr lang="en-US" sz="1250" dirty="0"/>
              <a:t>. The important thing is, overall, experts say price appreciation will be relatively neutral or flat this year. </a:t>
            </a:r>
            <a:endParaRPr lang="en-US" sz="1250" dirty="0">
              <a:ea typeface="+mn-lt"/>
              <a:cs typeface="Arial" panose="020B0604020202020204" pitchFamily="34" charset="0"/>
            </a:endParaRPr>
          </a:p>
        </p:txBody>
      </p:sp>
      <p:pic>
        <p:nvPicPr>
          <p:cNvPr id="2050" name="Picture 2">
            <a:extLst>
              <a:ext uri="{FF2B5EF4-FFF2-40B4-BE49-F238E27FC236}">
                <a16:creationId xmlns:a16="http://schemas.microsoft.com/office/drawing/2014/main" id="{63A9DF24-33E0-AA2C-D37D-FB9242FF6FC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35062" y="0"/>
            <a:ext cx="3137338"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ADF08-1576-C480-A362-58CAB7B1D4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415498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algn="ctr" hangingPunct="0"/>
            <a:r>
              <a:rPr lang="en-US" sz="1600" b="1" dirty="0">
                <a:latin typeface="Arial" panose="020B0604020202020204" pitchFamily="34" charset="0"/>
                <a:cs typeface="Arial" panose="020B0604020202020204" pitchFamily="34" charset="0"/>
              </a:rPr>
              <a:t>KEY TAKEAWAY</a:t>
            </a:r>
          </a:p>
          <a:p>
            <a:pPr hangingPunct="0"/>
            <a:endParaRPr lang="en-US" sz="2000" i="1" dirty="0">
              <a:latin typeface="Georgia"/>
            </a:endParaRPr>
          </a:p>
          <a:p>
            <a:pPr hangingPunct="0"/>
            <a:r>
              <a:rPr lang="en-US" i="1" dirty="0">
                <a:latin typeface="Georgia" panose="02040502050405020303" pitchFamily="18" charset="0"/>
                <a:cs typeface="Arial" panose="020B0604020202020204" pitchFamily="34" charset="0"/>
              </a:rPr>
              <a:t>If you’re thinking about pausing your home search because of mortgage rates, you may want to reconsider. This could actually be an opportunity to buy the home you’ve been searching for. The rise in mortgage rates is leading some potential homebuyers to pull back on their search for a new home. So, </a:t>
            </a:r>
            <a:r>
              <a:rPr lang="en-US" b="1" i="1" dirty="0">
                <a:latin typeface="Georgia" panose="02040502050405020303" pitchFamily="18" charset="0"/>
                <a:cs typeface="Arial" panose="020B0604020202020204" pitchFamily="34" charset="0"/>
              </a:rPr>
              <a:t>if you stay the course, you’ll likely face less competition among other buyers when you’re looking for a home</a:t>
            </a:r>
            <a:r>
              <a:rPr lang="en-US" i="1" dirty="0">
                <a:latin typeface="Georgia" panose="02040502050405020303" pitchFamily="18" charset="0"/>
                <a:cs typeface="Arial" panose="020B0604020202020204" pitchFamily="34" charset="0"/>
              </a:rPr>
              <a:t>. This is welcome relief in a market that has so few homes for sale.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241" y="304167"/>
            <a:ext cx="741917" cy="743154"/>
          </a:xfrm>
          <a:prstGeom prst="rect">
            <a:avLst/>
          </a:prstGeom>
        </p:spPr>
      </p:pic>
      <p:sp>
        <p:nvSpPr>
          <p:cNvPr id="4" name="Slide Number Placeholder 13">
            <a:extLst>
              <a:ext uri="{FF2B5EF4-FFF2-40B4-BE49-F238E27FC236}">
                <a16:creationId xmlns:a16="http://schemas.microsoft.com/office/drawing/2014/main" id="{E12CF4AF-B4B9-19A1-BF02-8EDDFDB5B168}"/>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230077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9EE4505-15DF-664F-059D-392D4546AC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7772400" cy="48016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7200" y="4801680"/>
            <a:ext cx="6858000" cy="1242514"/>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One of the biggest challenges in the housing market today is how few homes there are for sale. However, there are more options to choose from than there were at this time last year. Here’s what that means for you.</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dirty="0"/>
          </a:p>
        </p:txBody>
      </p:sp>
      <p:sp>
        <p:nvSpPr>
          <p:cNvPr id="8" name="Rectangle 7">
            <a:extLst>
              <a:ext uri="{FF2B5EF4-FFF2-40B4-BE49-F238E27FC236}">
                <a16:creationId xmlns:a16="http://schemas.microsoft.com/office/drawing/2014/main" id="{CFC07FC6-668C-C347-A8F7-4099C75CB944}"/>
              </a:ext>
            </a:extLst>
          </p:cNvPr>
          <p:cNvSpPr/>
          <p:nvPr/>
        </p:nvSpPr>
        <p:spPr>
          <a:xfrm>
            <a:off x="0" y="335513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the Supply of Homes for Sale</a:t>
            </a:r>
            <a:br>
              <a:rPr lang="en-US" sz="3200" dirty="0">
                <a:solidFill>
                  <a:srgbClr val="FFFFFF"/>
                </a:solidFill>
              </a:rPr>
            </a:br>
            <a:r>
              <a:rPr lang="en-US" sz="3200" dirty="0">
                <a:solidFill>
                  <a:srgbClr val="FFFFFF"/>
                </a:solidFill>
              </a:rPr>
              <a:t>Is Changing</a:t>
            </a:r>
          </a:p>
        </p:txBody>
      </p:sp>
      <p:sp>
        <p:nvSpPr>
          <p:cNvPr id="4" name="TextBox 3">
            <a:extLst>
              <a:ext uri="{FF2B5EF4-FFF2-40B4-BE49-F238E27FC236}">
                <a16:creationId xmlns:a16="http://schemas.microsoft.com/office/drawing/2014/main" id="{7EE4D1A5-7971-2DCB-39BA-E18BDF64C98C}"/>
              </a:ext>
            </a:extLst>
          </p:cNvPr>
          <p:cNvSpPr txBox="1"/>
          <p:nvPr/>
        </p:nvSpPr>
        <p:spPr>
          <a:xfrm>
            <a:off x="1143000" y="5891905"/>
            <a:ext cx="6172200" cy="3200771"/>
          </a:xfrm>
          <a:prstGeom prst="rect">
            <a:avLst/>
          </a:prstGeom>
          <a:noFill/>
        </p:spPr>
        <p:txBody>
          <a:bodyPr wrap="square" lIns="0" tIns="320040" rIns="0" bIns="0" rtlCol="0" anchor="t">
            <a:noAutofit/>
          </a:bodyPr>
          <a:lstStyle/>
          <a:p>
            <a:pPr>
              <a:lnSpc>
                <a:spcPct val="110000"/>
              </a:lnSpc>
              <a:spcAft>
                <a:spcPts val="1000"/>
              </a:spcAft>
            </a:pPr>
            <a:r>
              <a:rPr lang="en-US" sz="1500" b="1" dirty="0">
                <a:solidFill>
                  <a:schemeClr val="tx2"/>
                </a:solidFill>
              </a:rPr>
              <a:t>The Number of Homes for Sale Is Up from Last Year, but Below</a:t>
            </a:r>
            <a:br>
              <a:rPr lang="en-US" sz="1500" b="1" dirty="0">
                <a:solidFill>
                  <a:schemeClr val="tx2"/>
                </a:solidFill>
              </a:rPr>
            </a:br>
            <a:r>
              <a:rPr lang="en-US" sz="1500" b="1" dirty="0">
                <a:solidFill>
                  <a:schemeClr val="tx2"/>
                </a:solidFill>
              </a:rPr>
              <a:t>Pre-Pandemic Levels</a:t>
            </a:r>
          </a:p>
          <a:p>
            <a:pPr>
              <a:lnSpc>
                <a:spcPct val="110000"/>
              </a:lnSpc>
              <a:spcAft>
                <a:spcPts val="1000"/>
              </a:spcAft>
            </a:pPr>
            <a:r>
              <a:rPr lang="en-US" sz="1250" dirty="0"/>
              <a:t>During the pandemic, housing supply hit a historic low at the same time buyer demand skyrocketed. This combination made it difficult to find a home because there just weren’t enough homes available for sale to meet buyer demand.  </a:t>
            </a:r>
          </a:p>
          <a:p>
            <a:pPr>
              <a:lnSpc>
                <a:spcPct val="110000"/>
              </a:lnSpc>
              <a:spcAft>
                <a:spcPts val="1000"/>
              </a:spcAft>
            </a:pPr>
            <a:r>
              <a:rPr lang="en-US" sz="1250" dirty="0"/>
              <a:t>Today, the supply of homes for sale has increased by 65.5% compared to this time last year. That’s a welcome increase for buyers, but it’s important to note that housing supply is still below where it was in the years leading up to the pandemic. In a recent report, </a:t>
            </a:r>
            <a:r>
              <a:rPr lang="en-US" sz="1250" i="1" dirty="0" err="1"/>
              <a:t>realtor.com</a:t>
            </a:r>
            <a:r>
              <a:rPr lang="en-US" sz="1250" dirty="0"/>
              <a:t> explains:</a:t>
            </a:r>
          </a:p>
          <a:p>
            <a:pPr marL="468313">
              <a:lnSpc>
                <a:spcPct val="110000"/>
              </a:lnSpc>
              <a:spcAft>
                <a:spcPts val="1000"/>
              </a:spcAft>
            </a:pPr>
            <a:r>
              <a:rPr lang="en-US" sz="1250" i="1" dirty="0">
                <a:solidFill>
                  <a:schemeClr val="bg2"/>
                </a:solidFill>
              </a:rPr>
              <a:t>“</a:t>
            </a:r>
            <a:r>
              <a:rPr lang="en-US" sz="1250" b="1" i="1" dirty="0">
                <a:solidFill>
                  <a:schemeClr val="bg2"/>
                </a:solidFill>
              </a:rPr>
              <a:t>While the number of homes for sale is increasing, it is still 43.2% lower than it was before the pandemic in 2017 to 2019</a:t>
            </a:r>
            <a:r>
              <a:rPr lang="en-US" sz="1250" i="1" dirty="0">
                <a:solidFill>
                  <a:schemeClr val="bg2"/>
                </a:solidFill>
              </a:rPr>
              <a:t>. This means that there</a:t>
            </a:r>
            <a:br>
              <a:rPr lang="en-US" sz="1250" i="1" dirty="0">
                <a:solidFill>
                  <a:schemeClr val="bg2"/>
                </a:solidFill>
              </a:rPr>
            </a:br>
            <a:r>
              <a:rPr lang="en-US" sz="1250" i="1" dirty="0">
                <a:solidFill>
                  <a:schemeClr val="bg2"/>
                </a:solidFill>
              </a:rPr>
              <a:t>are still fewer homes available to buy on a typical day than there were a few years ago.”</a:t>
            </a:r>
          </a:p>
        </p:txBody>
      </p:sp>
    </p:spTree>
    <p:extLst>
      <p:ext uri="{BB962C8B-B14F-4D97-AF65-F5344CB8AC3E}">
        <p14:creationId xmlns:p14="http://schemas.microsoft.com/office/powerpoint/2010/main" val="2097200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FFACF45-F5F5-D52D-DD14-C6B3F5F3E63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4473146"/>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651910868"/>
              </p:ext>
            </p:extLst>
          </p:nvPr>
        </p:nvGraphicFramePr>
        <p:xfrm>
          <a:off x="473825" y="841139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Housing supply is still well below pre-pandemic norms. However, as buyer demand has slowed, inventory has started to grow. Let’s connect so you have the latest information on the homes available in our local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6E4C9913-A87C-D669-E146-235F7C63B404}"/>
              </a:ext>
            </a:extLst>
          </p:cNvPr>
          <p:cNvSpPr/>
          <p:nvPr/>
        </p:nvSpPr>
        <p:spPr>
          <a:xfrm>
            <a:off x="1059870" y="4832651"/>
            <a:ext cx="6255330" cy="2908745"/>
          </a:xfrm>
          <a:prstGeom prst="rect">
            <a:avLst/>
          </a:prstGeom>
        </p:spPr>
        <p:txBody>
          <a:bodyPr wrap="square" lIns="91440" tIns="45720" rIns="91440" bIns="45720" anchor="t">
            <a:spAutoFit/>
          </a:bodyPr>
          <a:lstStyle/>
          <a:p>
            <a:pPr lvl="0">
              <a:lnSpc>
                <a:spcPct val="112000"/>
              </a:lnSpc>
              <a:spcAft>
                <a:spcPts val="1000"/>
              </a:spcAft>
            </a:pPr>
            <a:r>
              <a:rPr lang="en-US" sz="1500" b="1" dirty="0">
                <a:solidFill>
                  <a:schemeClr val="tx2"/>
                </a:solidFill>
              </a:rPr>
              <a:t>What Does This Change Mean for You?</a:t>
            </a:r>
          </a:p>
          <a:p>
            <a:pPr>
              <a:lnSpc>
                <a:spcPct val="112000"/>
              </a:lnSpc>
              <a:spcAft>
                <a:spcPts val="1000"/>
              </a:spcAft>
            </a:pPr>
            <a:r>
              <a:rPr lang="en-US" sz="1250" dirty="0"/>
              <a:t>Here’s the good news: an increase in the number of homes for sale means you have more options for your search. Not only do you have more options to choose from, but sellers may be more willing to negotiate with you than they were over the last couple of years.</a:t>
            </a:r>
          </a:p>
          <a:p>
            <a:pPr>
              <a:lnSpc>
                <a:spcPct val="112000"/>
              </a:lnSpc>
              <a:spcAft>
                <a:spcPts val="1000"/>
              </a:spcAft>
            </a:pPr>
            <a:r>
              <a:rPr lang="en-US" sz="1250" dirty="0"/>
              <a:t>Just keep in mind, while a rise in home inventory is welcome, inventory is still lower than a more normal year in the housing market. That means it’s still important to lean on your expert advisor for advice on how to navigate your local market. This can include being flexible and open to negotiations, balancing your wants and needs in a home, and taking the right financial steps to be confident in your options.</a:t>
            </a:r>
          </a:p>
          <a:p>
            <a:pPr>
              <a:lnSpc>
                <a:spcPct val="110000"/>
              </a:lnSpc>
              <a:spcAft>
                <a:spcPts val="1000"/>
              </a:spcAft>
            </a:pPr>
            <a:endParaRPr lang="en-US" sz="1500" b="1" dirty="0">
              <a:solidFill>
                <a:schemeClr val="tx2"/>
              </a:solidFill>
            </a:endParaRPr>
          </a:p>
        </p:txBody>
      </p:sp>
    </p:spTree>
    <p:extLst>
      <p:ext uri="{BB962C8B-B14F-4D97-AF65-F5344CB8AC3E}">
        <p14:creationId xmlns:p14="http://schemas.microsoft.com/office/powerpoint/2010/main" val="22798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C03ABDD-9BC9-1BC4-A85D-FF2706A0B21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6691745"/>
            <a:ext cx="6858000" cy="2677656"/>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“If you’re seeing a property on the </a:t>
            </a:r>
            <a:br>
              <a:rPr lang="en-US" sz="2400" i="1" dirty="0">
                <a:latin typeface="Georgia"/>
              </a:rPr>
            </a:br>
            <a:r>
              <a:rPr lang="en-US" sz="2400" i="1" dirty="0">
                <a:latin typeface="Georgia"/>
              </a:rPr>
              <a:t>market today, you’re probably seeing </a:t>
            </a:r>
            <a:br>
              <a:rPr lang="en-US" sz="2400" i="1" dirty="0">
                <a:latin typeface="Georgia"/>
              </a:rPr>
            </a:br>
            <a:r>
              <a:rPr lang="en-US" sz="2400" i="1" dirty="0">
                <a:latin typeface="Georgia"/>
              </a:rPr>
              <a:t>a motivated seller.”</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Rick </a:t>
            </a:r>
            <a:r>
              <a:rPr lang="en-US" sz="1400" b="0" dirty="0" err="1">
                <a:solidFill>
                  <a:schemeClr val="bg1"/>
                </a:solidFill>
                <a:effectLst/>
                <a:latin typeface="Arial"/>
                <a:cs typeface="Arial"/>
              </a:rPr>
              <a:t>Sharga</a:t>
            </a:r>
            <a:r>
              <a:rPr lang="en-US" sz="1400" b="0" dirty="0">
                <a:solidFill>
                  <a:schemeClr val="bg1"/>
                </a:solidFill>
                <a:effectLst/>
                <a:latin typeface="Arial"/>
                <a:cs typeface="Arial"/>
              </a:rPr>
              <a:t>, Founder, </a:t>
            </a:r>
            <a:r>
              <a:rPr lang="en-US" sz="1400" b="0" i="1" dirty="0">
                <a:solidFill>
                  <a:schemeClr val="bg1"/>
                </a:solidFill>
                <a:effectLst/>
                <a:latin typeface="Arial"/>
                <a:cs typeface="Arial"/>
              </a:rPr>
              <a:t>CJ Patrick Company</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310112"/>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8</a:t>
            </a:fld>
            <a:endParaRPr lang="en-US" dirty="0"/>
          </a:p>
        </p:txBody>
      </p:sp>
    </p:spTree>
    <p:extLst>
      <p:ext uri="{BB962C8B-B14F-4D97-AF65-F5344CB8AC3E}">
        <p14:creationId xmlns:p14="http://schemas.microsoft.com/office/powerpoint/2010/main" val="348566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4B12463-91B7-B622-F66B-C6B70939EDF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
            <a:ext cx="7772400" cy="36690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6D895E-D872-A649-8D1F-2C10CFF35718}"/>
              </a:ext>
            </a:extLst>
          </p:cNvPr>
          <p:cNvSpPr txBox="1"/>
          <p:nvPr/>
        </p:nvSpPr>
        <p:spPr>
          <a:xfrm>
            <a:off x="457200" y="3665198"/>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Although experts project any recession for the housing market would be short and mild, as recession talk grows this year, you may be wondering what it could mean for the housing market. Here’s a look at the historical data that shows what’s happened in real estate during previous recessions.</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951847"/>
            <a:ext cx="6228515" cy="1731151"/>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500" b="1" dirty="0">
                <a:solidFill>
                  <a:srgbClr val="00B0F0"/>
                </a:solidFill>
                <a:latin typeface="Arial" panose="020B0604020202020204" pitchFamily="34" charset="0"/>
                <a:cs typeface="Arial" panose="020B0604020202020204" pitchFamily="34" charset="0"/>
              </a:rPr>
              <a:t>A Recession Doesn’t Mean Falling Home Prices</a:t>
            </a:r>
          </a:p>
          <a:p>
            <a:pPr fontAlgn="base">
              <a:lnSpc>
                <a:spcPct val="110000"/>
              </a:lnSpc>
              <a:spcAft>
                <a:spcPts val="1000"/>
              </a:spcAft>
            </a:pPr>
            <a:r>
              <a:rPr lang="en-US" sz="1250" dirty="0">
                <a:cs typeface="Arial"/>
              </a:rPr>
              <a:t>The 2008 housing crisis can lead many of us to connect a recession with home prices crashing. But as the graph below shows, home prices appreciated in four of the last six recessions in this country. So historically, when the economy slows, it doesn’t always mean home prices will fall.</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4E78F525-559B-319A-EEA4-06BEDBEF10AA}"/>
              </a:ext>
            </a:extLst>
          </p:cNvPr>
          <p:cNvSpPr/>
          <p:nvPr/>
        </p:nvSpPr>
        <p:spPr>
          <a:xfrm>
            <a:off x="0" y="2222464"/>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Past Recessions Tell Us About the Housing Market</a:t>
            </a:r>
          </a:p>
        </p:txBody>
      </p:sp>
      <p:sp>
        <p:nvSpPr>
          <p:cNvPr id="5" name="Slide Number Placeholder 13">
            <a:extLst>
              <a:ext uri="{FF2B5EF4-FFF2-40B4-BE49-F238E27FC236}">
                <a16:creationId xmlns:a16="http://schemas.microsoft.com/office/drawing/2014/main" id="{B699635F-229F-F1AA-0A83-E7D46331AE37}"/>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9</a:t>
            </a:fld>
            <a:endParaRPr lang="en-US" dirty="0"/>
          </a:p>
        </p:txBody>
      </p:sp>
      <p:graphicFrame>
        <p:nvGraphicFramePr>
          <p:cNvPr id="10" name="Chart 9">
            <a:extLst>
              <a:ext uri="{FF2B5EF4-FFF2-40B4-BE49-F238E27FC236}">
                <a16:creationId xmlns:a16="http://schemas.microsoft.com/office/drawing/2014/main" id="{FFBE962D-3BBC-5A4D-1E16-E2C6D0CDEA91}"/>
              </a:ext>
            </a:extLst>
          </p:cNvPr>
          <p:cNvGraphicFramePr/>
          <p:nvPr>
            <p:extLst>
              <p:ext uri="{D42A27DB-BD31-4B8C-83A1-F6EECF244321}">
                <p14:modId xmlns:p14="http://schemas.microsoft.com/office/powerpoint/2010/main" val="3609010015"/>
              </p:ext>
            </p:extLst>
          </p:nvPr>
        </p:nvGraphicFramePr>
        <p:xfrm>
          <a:off x="0" y="7137870"/>
          <a:ext cx="7772399" cy="2380205"/>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93CF1944-C285-6278-0DD5-FC97055A9675}"/>
              </a:ext>
            </a:extLst>
          </p:cNvPr>
          <p:cNvSpPr/>
          <p:nvPr/>
        </p:nvSpPr>
        <p:spPr>
          <a:xfrm>
            <a:off x="457201" y="6628232"/>
            <a:ext cx="6841785" cy="275326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8" name="TextBox 7">
            <a:extLst>
              <a:ext uri="{FF2B5EF4-FFF2-40B4-BE49-F238E27FC236}">
                <a16:creationId xmlns:a16="http://schemas.microsoft.com/office/drawing/2014/main" id="{AA5F6824-C6C0-D64A-7318-184E87533D53}"/>
              </a:ext>
            </a:extLst>
          </p:cNvPr>
          <p:cNvSpPr txBox="1"/>
          <p:nvPr/>
        </p:nvSpPr>
        <p:spPr>
          <a:xfrm>
            <a:off x="609919" y="6719030"/>
            <a:ext cx="6536347" cy="230832"/>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Home Price Change During Last 6 Recessions</a:t>
            </a:r>
          </a:p>
        </p:txBody>
      </p:sp>
      <p:sp>
        <p:nvSpPr>
          <p:cNvPr id="11" name="TextBox 10">
            <a:extLst>
              <a:ext uri="{FF2B5EF4-FFF2-40B4-BE49-F238E27FC236}">
                <a16:creationId xmlns:a16="http://schemas.microsoft.com/office/drawing/2014/main" id="{03430784-8578-9F68-31DC-ABAF892DCD47}"/>
              </a:ext>
            </a:extLst>
          </p:cNvPr>
          <p:cNvSpPr txBox="1"/>
          <p:nvPr/>
        </p:nvSpPr>
        <p:spPr>
          <a:xfrm>
            <a:off x="5293859" y="9148284"/>
            <a:ext cx="199830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Sources: CoreLogic, The Balance</a:t>
            </a:r>
          </a:p>
        </p:txBody>
      </p:sp>
    </p:spTree>
    <p:extLst>
      <p:ext uri="{BB962C8B-B14F-4D97-AF65-F5344CB8AC3E}">
        <p14:creationId xmlns:p14="http://schemas.microsoft.com/office/powerpoint/2010/main" val="2562405929"/>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58426</TotalTime>
  <Words>3278</Words>
  <Application>Microsoft Office PowerPoint</Application>
  <PresentationFormat>Custom</PresentationFormat>
  <Paragraphs>214</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Georgia</vt:lpstr>
      <vt:lpstr>Helvetica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1394</cp:revision>
  <dcterms:created xsi:type="dcterms:W3CDTF">2021-07-16T16:38:04Z</dcterms:created>
  <dcterms:modified xsi:type="dcterms:W3CDTF">2023-03-06T18:25:51Z</dcterms:modified>
</cp:coreProperties>
</file>