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3262" r:id="rId2"/>
    <p:sldId id="261" r:id="rId3"/>
    <p:sldId id="3302" r:id="rId4"/>
    <p:sldId id="3303" r:id="rId5"/>
    <p:sldId id="265" r:id="rId6"/>
    <p:sldId id="3319" r:id="rId7"/>
    <p:sldId id="3320" r:id="rId8"/>
    <p:sldId id="3312" r:id="rId9"/>
    <p:sldId id="3313" r:id="rId10"/>
    <p:sldId id="3292" r:id="rId11"/>
    <p:sldId id="3293" r:id="rId12"/>
    <p:sldId id="3318" r:id="rId13"/>
    <p:sldId id="3294" r:id="rId14"/>
    <p:sldId id="3308" r:id="rId15"/>
    <p:sldId id="3316" r:id="rId16"/>
    <p:sldId id="3317" r:id="rId17"/>
    <p:sldId id="3310" r:id="rId18"/>
    <p:sldId id="3289" r:id="rId19"/>
    <p:sldId id="3288" r:id="rId20"/>
    <p:sldId id="3321" r:id="rId21"/>
    <p:sldId id="3271" r:id="rId22"/>
    <p:sldId id="3286" r:id="rId23"/>
    <p:sldId id="3282" r:id="rId24"/>
    <p:sldId id="3278" r:id="rId25"/>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875C42-2AA9-1295-96A5-EA7061602D6D}" name="Jeymy Idrovo-Gonzalez" initials="JIG" userId="fd5753afe29418f1" providerId="Windows Live"/>
  <p188:author id="{62062649-5152-CED5-BEB4-91A027F5E61C}" name="Jeymy Idrovo" initials="JI" userId="Jeymy Idrovo" providerId="None"/>
  <p188:author id="{6BBFFE90-92D4-2882-A70B-8C2CB9645044}" name="Kate Rezabek" initials="KR" userId="S::kate@keepingcurrentmatters.com::c82c6c9b-0862-4e9b-b07e-8ec0e0a445f7" providerId="AD"/>
  <p188:author id="{0272E9A7-D024-99C7-DB0B-8A7C79BB310A}" name="Caety Cox" initials="CC" userId="S::caety@keepingcurrentmatters.com::b6fa9b11-05f3-4d1a-86ee-89285bd8cf0f" providerId="AD"/>
  <p188:author id="{FA443FB4-748F-D942-9D0E-EE87C8DDC7EC}" name="Nikki Arpino" initials="NA" userId="WhutqSSPiFnB3YdNPNZ3vvYP7h2tGQzXDooSVebKFXQ=" providerId="None"/>
  <p188:author id="{F1F5C9EC-6132-2128-77E5-22A8EDD96165}" name="Nikki Arpino" initials="NA" userId="S::nikki@keepingcurrentmatters.com::dbfd9e7a-e7be-442f-91df-319a4bd6a3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ommy Proffitt (he/him)" initials="TP(" lastIdx="2" clrIdx="6">
    <p:extLst>
      <p:ext uri="{19B8F6BF-5375-455C-9EA6-DF929625EA0E}">
        <p15:presenceInfo xmlns:p15="http://schemas.microsoft.com/office/powerpoint/2012/main" userId="S::tommy@keepingcurrentmatters.com::d8c11b56-f8b8-4a59-ab46-a7325032f9d2" providerId="AD"/>
      </p:ext>
    </p:extLst>
  </p:cmAuthor>
  <p:cmAuthor id="1" name="Caety Cox" initials="CC" lastIdx="31"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285"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7" clrIdx="2">
    <p:extLst>
      <p:ext uri="{19B8F6BF-5375-455C-9EA6-DF929625EA0E}">
        <p15:presenceInfo xmlns:p15="http://schemas.microsoft.com/office/powerpoint/2012/main" userId="S::becca@keepingcurrentmatters.com::0f7e16d1-6d0f-49e0-b94a-678b82a6f1a8" providerId="AD"/>
      </p:ext>
    </p:extLst>
  </p:cmAuthor>
  <p:cmAuthor id="4" name="Nikki Arpino" initials="NA [2]" lastIdx="19" clrIdx="3">
    <p:extLst>
      <p:ext uri="{19B8F6BF-5375-455C-9EA6-DF929625EA0E}">
        <p15:presenceInfo xmlns:p15="http://schemas.microsoft.com/office/powerpoint/2012/main" userId="WhutqSSPiFnB3YdNPNZ3vvYP7h2tGQzXDooSVebKFXQ=" providerId="None"/>
      </p:ext>
    </p:extLst>
  </p:cmAuthor>
  <p:cmAuthor id="5" name="Jeymy Idrovo" initials="JI" lastIdx="86" clrIdx="4">
    <p:extLst>
      <p:ext uri="{19B8F6BF-5375-455C-9EA6-DF929625EA0E}">
        <p15:presenceInfo xmlns:p15="http://schemas.microsoft.com/office/powerpoint/2012/main" userId="Jeymy Idrovo" providerId="None"/>
      </p:ext>
    </p:extLst>
  </p:cmAuthor>
  <p:cmAuthor id="6" name="Kate Rezabek" initials="KR" lastIdx="78" clrIdx="5">
    <p:extLst>
      <p:ext uri="{19B8F6BF-5375-455C-9EA6-DF929625EA0E}">
        <p15:presenceInfo xmlns:p15="http://schemas.microsoft.com/office/powerpoint/2012/main" userId="S::kate@keepingcurrentmatters.com::c82c6c9b-0862-4e9b-b07e-8ec0e0a445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0FF"/>
    <a:srgbClr val="3CB0F0"/>
    <a:srgbClr val="6C7E90"/>
    <a:srgbClr val="C9F0FF"/>
    <a:srgbClr val="F2F2F2"/>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95" autoAdjust="0"/>
    <p:restoredTop sz="95738" autoAdjust="0"/>
  </p:normalViewPr>
  <p:slideViewPr>
    <p:cSldViewPr snapToGrid="0" snapToObjects="1">
      <p:cViewPr varScale="1">
        <p:scale>
          <a:sx n="56" d="100"/>
          <a:sy n="56" d="100"/>
        </p:scale>
        <p:origin x="2318" y="38"/>
      </p:cViewPr>
      <p:guideLst/>
    </p:cSldViewPr>
  </p:slideViewPr>
  <p:notesTextViewPr>
    <p:cViewPr>
      <p:scale>
        <a:sx n="1" d="1"/>
        <a:sy n="1" d="1"/>
      </p:scale>
      <p:origin x="0" y="0"/>
    </p:cViewPr>
  </p:notesTextViewPr>
  <p:sorterViewPr>
    <p:cViewPr>
      <p:scale>
        <a:sx n="1" d="1"/>
        <a:sy n="1" d="1"/>
      </p:scale>
      <p:origin x="0" y="-14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332878254195947E-2"/>
          <c:y val="4.0505258030346124E-2"/>
          <c:w val="0.92266282293333923"/>
          <c:h val="0.92061845676958065"/>
        </c:manualLayout>
      </c:layout>
      <c:lineChart>
        <c:grouping val="standard"/>
        <c:varyColors val="0"/>
        <c:ser>
          <c:idx val="0"/>
          <c:order val="0"/>
          <c:tx>
            <c:strRef>
              <c:f>Sheet1!$B$1</c:f>
              <c:strCache>
                <c:ptCount val="1"/>
                <c:pt idx="0">
                  <c:v>Series 1</c:v>
                </c:pt>
              </c:strCache>
            </c:strRef>
          </c:tx>
          <c:spPr>
            <a:ln w="28575" cap="rnd">
              <a:solidFill>
                <a:schemeClr val="bg1"/>
              </a:solidFill>
              <a:round/>
            </a:ln>
            <a:effectLst/>
          </c:spPr>
          <c:marker>
            <c:symbol val="none"/>
          </c:marker>
          <c:cat>
            <c:strRef>
              <c:f>Sheet1!$A$2:$A$287</c:f>
              <c:strCache>
                <c:ptCount val="277"/>
                <c:pt idx="0">
                  <c:v>1999</c:v>
                </c:pt>
                <c:pt idx="12">
                  <c:v>2000</c:v>
                </c:pt>
                <c:pt idx="72">
                  <c:v>2005</c:v>
                </c:pt>
                <c:pt idx="84">
                  <c:v>2006</c:v>
                </c:pt>
                <c:pt idx="96">
                  <c:v>2007</c:v>
                </c:pt>
                <c:pt idx="132">
                  <c:v>2010</c:v>
                </c:pt>
                <c:pt idx="192">
                  <c:v>2015</c:v>
                </c:pt>
                <c:pt idx="240">
                  <c:v>2019</c:v>
                </c:pt>
                <c:pt idx="252">
                  <c:v>2020</c:v>
                </c:pt>
                <c:pt idx="264">
                  <c:v>2021</c:v>
                </c:pt>
                <c:pt idx="276">
                  <c:v>2022</c:v>
                </c:pt>
              </c:strCache>
            </c:strRef>
          </c:cat>
          <c:val>
            <c:numRef>
              <c:f>Sheet1!$B$2:$B$287</c:f>
              <c:numCache>
                <c:formatCode>#,##0.0</c:formatCode>
                <c:ptCount val="286"/>
                <c:pt idx="0">
                  <c:v>5.0999999999999996</c:v>
                </c:pt>
                <c:pt idx="1">
                  <c:v>5</c:v>
                </c:pt>
                <c:pt idx="2">
                  <c:v>5</c:v>
                </c:pt>
                <c:pt idx="3">
                  <c:v>5.0999999999999996</c:v>
                </c:pt>
                <c:pt idx="4">
                  <c:v>5</c:v>
                </c:pt>
                <c:pt idx="5">
                  <c:v>4.7</c:v>
                </c:pt>
                <c:pt idx="6">
                  <c:v>4.5999999999999996</c:v>
                </c:pt>
                <c:pt idx="7">
                  <c:v>4.7</c:v>
                </c:pt>
                <c:pt idx="8">
                  <c:v>4.7</c:v>
                </c:pt>
                <c:pt idx="9">
                  <c:v>4.8</c:v>
                </c:pt>
                <c:pt idx="10">
                  <c:v>4.5</c:v>
                </c:pt>
                <c:pt idx="11" formatCode="0.0">
                  <c:v>4</c:v>
                </c:pt>
                <c:pt idx="12" formatCode="0.0">
                  <c:v>4.2</c:v>
                </c:pt>
                <c:pt idx="13" formatCode="0.0">
                  <c:v>4.7</c:v>
                </c:pt>
                <c:pt idx="14" formatCode="0.0">
                  <c:v>4.0999999999999996</c:v>
                </c:pt>
                <c:pt idx="15" formatCode="0.0">
                  <c:v>4.5999999999999996</c:v>
                </c:pt>
                <c:pt idx="16" formatCode="0.0">
                  <c:v>4.5999999999999996</c:v>
                </c:pt>
                <c:pt idx="17" formatCode="0.0">
                  <c:v>4.7</c:v>
                </c:pt>
                <c:pt idx="18" formatCode="0.0">
                  <c:v>4.5999999999999996</c:v>
                </c:pt>
                <c:pt idx="19" formatCode="0.0">
                  <c:v>4.7</c:v>
                </c:pt>
                <c:pt idx="20" formatCode="0.0">
                  <c:v>4.4000000000000004</c:v>
                </c:pt>
                <c:pt idx="21" formatCode="0.0">
                  <c:v>4.5</c:v>
                </c:pt>
                <c:pt idx="22" formatCode="0.0">
                  <c:v>4.2</c:v>
                </c:pt>
                <c:pt idx="23" formatCode="0.0">
                  <c:v>4.4000000000000004</c:v>
                </c:pt>
                <c:pt idx="24" formatCode="0.0">
                  <c:v>4.2</c:v>
                </c:pt>
                <c:pt idx="25" formatCode="0.0">
                  <c:v>4.5</c:v>
                </c:pt>
                <c:pt idx="26" formatCode="0.0">
                  <c:v>4.4000000000000004</c:v>
                </c:pt>
                <c:pt idx="27" formatCode="0.0">
                  <c:v>4.8</c:v>
                </c:pt>
                <c:pt idx="28" formatCode="0.0">
                  <c:v>4.5999999999999996</c:v>
                </c:pt>
                <c:pt idx="29" formatCode="0.0">
                  <c:v>4.7</c:v>
                </c:pt>
                <c:pt idx="30" formatCode="0.0">
                  <c:v>4.4000000000000004</c:v>
                </c:pt>
                <c:pt idx="31" formatCode="0.0">
                  <c:v>4.9000000000000004</c:v>
                </c:pt>
                <c:pt idx="32" formatCode="0.0">
                  <c:v>5</c:v>
                </c:pt>
                <c:pt idx="33" formatCode="0.0">
                  <c:v>4.5999999999999996</c:v>
                </c:pt>
                <c:pt idx="34" formatCode="0.0">
                  <c:v>5</c:v>
                </c:pt>
                <c:pt idx="35" formatCode="0.0">
                  <c:v>4.0999999999999996</c:v>
                </c:pt>
                <c:pt idx="36" formatCode="0.0">
                  <c:v>4.3</c:v>
                </c:pt>
                <c:pt idx="37" formatCode="0.0">
                  <c:v>4.5999999999999996</c:v>
                </c:pt>
                <c:pt idx="38" formatCode="0.0">
                  <c:v>4.5999999999999996</c:v>
                </c:pt>
                <c:pt idx="39" formatCode="0.0">
                  <c:v>4.9000000000000004</c:v>
                </c:pt>
                <c:pt idx="40" formatCode="0.0">
                  <c:v>4.7</c:v>
                </c:pt>
                <c:pt idx="41" formatCode="0.0">
                  <c:v>4.9000000000000004</c:v>
                </c:pt>
                <c:pt idx="42" formatCode="0.0">
                  <c:v>4.5999999999999996</c:v>
                </c:pt>
                <c:pt idx="43" formatCode="0.0">
                  <c:v>5</c:v>
                </c:pt>
                <c:pt idx="44" formatCode="0.0">
                  <c:v>4.8</c:v>
                </c:pt>
                <c:pt idx="45" formatCode="0.0">
                  <c:v>4.9000000000000004</c:v>
                </c:pt>
                <c:pt idx="46" formatCode="0.0">
                  <c:v>4.9000000000000004</c:v>
                </c:pt>
                <c:pt idx="47" formatCode="0.0">
                  <c:v>4.3</c:v>
                </c:pt>
                <c:pt idx="48" formatCode="0.0">
                  <c:v>4.5999999999999996</c:v>
                </c:pt>
                <c:pt idx="49" formatCode="0.0">
                  <c:v>4.7</c:v>
                </c:pt>
                <c:pt idx="50" formatCode="0.0">
                  <c:v>4.7</c:v>
                </c:pt>
                <c:pt idx="51" formatCode="0.0">
                  <c:v>5.0999999999999996</c:v>
                </c:pt>
                <c:pt idx="52" formatCode="0.0">
                  <c:v>4.8</c:v>
                </c:pt>
                <c:pt idx="53" formatCode="0.0">
                  <c:v>5</c:v>
                </c:pt>
                <c:pt idx="54" formatCode="0.0">
                  <c:v>4.5</c:v>
                </c:pt>
                <c:pt idx="55" formatCode="0.0">
                  <c:v>4.5</c:v>
                </c:pt>
                <c:pt idx="56" formatCode="0.0">
                  <c:v>4.3</c:v>
                </c:pt>
                <c:pt idx="57" formatCode="0.0">
                  <c:v>4.5</c:v>
                </c:pt>
                <c:pt idx="58" formatCode="0.0">
                  <c:v>4.8</c:v>
                </c:pt>
                <c:pt idx="59" formatCode="0.0">
                  <c:v>4.2</c:v>
                </c:pt>
                <c:pt idx="60" formatCode="0.0">
                  <c:v>4.3</c:v>
                </c:pt>
                <c:pt idx="61" formatCode="0.0">
                  <c:v>4.5</c:v>
                </c:pt>
                <c:pt idx="62" formatCode="0.0">
                  <c:v>4.4000000000000004</c:v>
                </c:pt>
                <c:pt idx="63" formatCode="0.0">
                  <c:v>4.3</c:v>
                </c:pt>
                <c:pt idx="64" formatCode="0.0">
                  <c:v>4.2</c:v>
                </c:pt>
                <c:pt idx="65" formatCode="0.0">
                  <c:v>4.0999999999999996</c:v>
                </c:pt>
                <c:pt idx="66" formatCode="0.0">
                  <c:v>4.3</c:v>
                </c:pt>
                <c:pt idx="67" formatCode="0.0">
                  <c:v>4.5</c:v>
                </c:pt>
                <c:pt idx="68" formatCode="0.0">
                  <c:v>4.2</c:v>
                </c:pt>
                <c:pt idx="69" formatCode="0.0">
                  <c:v>4.3</c:v>
                </c:pt>
                <c:pt idx="70" formatCode="0.0">
                  <c:v>4.4000000000000004</c:v>
                </c:pt>
                <c:pt idx="71" formatCode="0.0">
                  <c:v>3.9</c:v>
                </c:pt>
                <c:pt idx="72" formatCode="0.0">
                  <c:v>4</c:v>
                </c:pt>
                <c:pt idx="73" formatCode="0.0">
                  <c:v>4.0999999999999996</c:v>
                </c:pt>
                <c:pt idx="74" formatCode="0.0">
                  <c:v>4</c:v>
                </c:pt>
                <c:pt idx="75" formatCode="0.0">
                  <c:v>4.2</c:v>
                </c:pt>
                <c:pt idx="76" formatCode="0.0">
                  <c:v>4.3</c:v>
                </c:pt>
                <c:pt idx="77" formatCode="0.0">
                  <c:v>4.5</c:v>
                </c:pt>
                <c:pt idx="78" formatCode="0.0">
                  <c:v>4.5999999999999996</c:v>
                </c:pt>
                <c:pt idx="79" formatCode="0.0">
                  <c:v>4.7</c:v>
                </c:pt>
                <c:pt idx="80" formatCode="0.0">
                  <c:v>4.5999999999999996</c:v>
                </c:pt>
                <c:pt idx="81" formatCode="0.0">
                  <c:v>4.8</c:v>
                </c:pt>
                <c:pt idx="82" formatCode="0.0">
                  <c:v>5</c:v>
                </c:pt>
                <c:pt idx="83" formatCode="0.0">
                  <c:v>5</c:v>
                </c:pt>
                <c:pt idx="84" formatCode="0.0">
                  <c:v>5.2</c:v>
                </c:pt>
                <c:pt idx="85" formatCode="0.0">
                  <c:v>5.2</c:v>
                </c:pt>
                <c:pt idx="86" formatCode="0.0">
                  <c:v>5.6</c:v>
                </c:pt>
                <c:pt idx="87" formatCode="0.0">
                  <c:v>6.1</c:v>
                </c:pt>
                <c:pt idx="88" formatCode="0.0">
                  <c:v>6.5</c:v>
                </c:pt>
                <c:pt idx="89" formatCode="0.0">
                  <c:v>6.9</c:v>
                </c:pt>
                <c:pt idx="90" formatCode="0.0">
                  <c:v>7.3</c:v>
                </c:pt>
                <c:pt idx="91" formatCode="0.0">
                  <c:v>7.3</c:v>
                </c:pt>
                <c:pt idx="92" formatCode="0.0">
                  <c:v>7.2</c:v>
                </c:pt>
                <c:pt idx="93" formatCode="0.0">
                  <c:v>7.3</c:v>
                </c:pt>
                <c:pt idx="94" formatCode="0.0">
                  <c:v>7.2</c:v>
                </c:pt>
                <c:pt idx="95" formatCode="0.0">
                  <c:v>6.4</c:v>
                </c:pt>
                <c:pt idx="96" formatCode="0.0">
                  <c:v>6.6</c:v>
                </c:pt>
                <c:pt idx="97" formatCode="0.0">
                  <c:v>7</c:v>
                </c:pt>
                <c:pt idx="98" formatCode="0.0">
                  <c:v>7.4</c:v>
                </c:pt>
                <c:pt idx="99" formatCode="0.0">
                  <c:v>8.5</c:v>
                </c:pt>
                <c:pt idx="100" formatCode="0.0">
                  <c:v>8.9</c:v>
                </c:pt>
                <c:pt idx="101" formatCode="0.0">
                  <c:v>9.1</c:v>
                </c:pt>
                <c:pt idx="102" formatCode="0.0">
                  <c:v>9.6</c:v>
                </c:pt>
                <c:pt idx="103" formatCode="0.0">
                  <c:v>9.6</c:v>
                </c:pt>
                <c:pt idx="104" formatCode="0.0">
                  <c:v>10.199999999999999</c:v>
                </c:pt>
                <c:pt idx="105" formatCode="0.0">
                  <c:v>10.6</c:v>
                </c:pt>
                <c:pt idx="106" formatCode="0.0">
                  <c:v>10</c:v>
                </c:pt>
                <c:pt idx="107" formatCode="0.0">
                  <c:v>9.6</c:v>
                </c:pt>
                <c:pt idx="108" formatCode="0.0">
                  <c:v>10</c:v>
                </c:pt>
                <c:pt idx="109" formatCode="0.0">
                  <c:v>9.8000000000000007</c:v>
                </c:pt>
                <c:pt idx="110" formatCode="0.0">
                  <c:v>9.8000000000000007</c:v>
                </c:pt>
                <c:pt idx="111" formatCode="0.0">
                  <c:v>11.1</c:v>
                </c:pt>
                <c:pt idx="112" formatCode="0.0">
                  <c:v>10.8</c:v>
                </c:pt>
                <c:pt idx="113" formatCode="0.0">
                  <c:v>11.1</c:v>
                </c:pt>
                <c:pt idx="114" formatCode="0.0">
                  <c:v>11</c:v>
                </c:pt>
                <c:pt idx="115" formatCode="0.0">
                  <c:v>10.3</c:v>
                </c:pt>
                <c:pt idx="116" formatCode="0.0">
                  <c:v>10.1</c:v>
                </c:pt>
                <c:pt idx="117" formatCode="0.0">
                  <c:v>10.4</c:v>
                </c:pt>
                <c:pt idx="118" formatCode="0.0">
                  <c:v>11</c:v>
                </c:pt>
                <c:pt idx="119" formatCode="0.0">
                  <c:v>9.4</c:v>
                </c:pt>
                <c:pt idx="120" formatCode="0.0">
                  <c:v>9.5</c:v>
                </c:pt>
                <c:pt idx="121" formatCode="0.0">
                  <c:v>9.6999999999999993</c:v>
                </c:pt>
                <c:pt idx="122" formatCode="0.0">
                  <c:v>9.6</c:v>
                </c:pt>
                <c:pt idx="123" formatCode="0.0">
                  <c:v>10.199999999999999</c:v>
                </c:pt>
                <c:pt idx="124" formatCode="0.0">
                  <c:v>9.6999999999999993</c:v>
                </c:pt>
                <c:pt idx="125" formatCode="0.0">
                  <c:v>9.4</c:v>
                </c:pt>
                <c:pt idx="126" formatCode="0.0">
                  <c:v>9.3000000000000007</c:v>
                </c:pt>
                <c:pt idx="127" formatCode="0.0">
                  <c:v>8.9</c:v>
                </c:pt>
                <c:pt idx="128" formatCode="0.0">
                  <c:v>8.1</c:v>
                </c:pt>
                <c:pt idx="129" formatCode="0.0">
                  <c:v>7.1</c:v>
                </c:pt>
                <c:pt idx="130" formatCode="0.0">
                  <c:v>6.5</c:v>
                </c:pt>
                <c:pt idx="131" formatCode="0.0">
                  <c:v>7.5</c:v>
                </c:pt>
                <c:pt idx="132" formatCode="0.0">
                  <c:v>7.9</c:v>
                </c:pt>
                <c:pt idx="133" formatCode="0.0">
                  <c:v>8.4</c:v>
                </c:pt>
                <c:pt idx="134" formatCode="0.0">
                  <c:v>8.3000000000000007</c:v>
                </c:pt>
                <c:pt idx="135" formatCode="0.0">
                  <c:v>8.5</c:v>
                </c:pt>
                <c:pt idx="136" formatCode="0.0">
                  <c:v>8.1</c:v>
                </c:pt>
                <c:pt idx="137" formatCode="0.0">
                  <c:v>8.9</c:v>
                </c:pt>
                <c:pt idx="138" formatCode="0.0">
                  <c:v>11.9</c:v>
                </c:pt>
                <c:pt idx="139" formatCode="0.0">
                  <c:v>11.5</c:v>
                </c:pt>
                <c:pt idx="140" formatCode="0.0">
                  <c:v>10.7</c:v>
                </c:pt>
                <c:pt idx="141" formatCode="0.0">
                  <c:v>10.3</c:v>
                </c:pt>
                <c:pt idx="142" formatCode="0.0">
                  <c:v>9.4</c:v>
                </c:pt>
                <c:pt idx="143" formatCode="0.0">
                  <c:v>8.5</c:v>
                </c:pt>
                <c:pt idx="144" formatCode="0.0">
                  <c:v>7.9</c:v>
                </c:pt>
                <c:pt idx="145" formatCode="0.0">
                  <c:v>8.6999999999999993</c:v>
                </c:pt>
                <c:pt idx="146" formatCode="0.0">
                  <c:v>8.5</c:v>
                </c:pt>
                <c:pt idx="147" formatCode="0.0">
                  <c:v>9.1999999999999993</c:v>
                </c:pt>
                <c:pt idx="148" formatCode="0.0">
                  <c:v>9.1</c:v>
                </c:pt>
                <c:pt idx="149" formatCode="0.0">
                  <c:v>9</c:v>
                </c:pt>
                <c:pt idx="150" formatCode="0.0">
                  <c:v>9.1</c:v>
                </c:pt>
                <c:pt idx="151" formatCode="0.0">
                  <c:v>8.3000000000000007</c:v>
                </c:pt>
                <c:pt idx="152" formatCode="0.0">
                  <c:v>8</c:v>
                </c:pt>
                <c:pt idx="153" formatCode="0.0">
                  <c:v>7.6</c:v>
                </c:pt>
                <c:pt idx="154" formatCode="0.0">
                  <c:v>7.2</c:v>
                </c:pt>
                <c:pt idx="155" formatCode="0.0">
                  <c:v>6.4</c:v>
                </c:pt>
                <c:pt idx="156" formatCode="0.0">
                  <c:v>6.2</c:v>
                </c:pt>
                <c:pt idx="157" formatCode="0.0">
                  <c:v>6.3</c:v>
                </c:pt>
                <c:pt idx="158" formatCode="0.0">
                  <c:v>6.2</c:v>
                </c:pt>
                <c:pt idx="159" formatCode="0.0">
                  <c:v>6.5</c:v>
                </c:pt>
                <c:pt idx="160" formatCode="0.0">
                  <c:v>6.4</c:v>
                </c:pt>
                <c:pt idx="161" formatCode="0.0">
                  <c:v>6.4</c:v>
                </c:pt>
                <c:pt idx="162" formatCode="0.0">
                  <c:v>6.4</c:v>
                </c:pt>
                <c:pt idx="163" formatCode="0.0">
                  <c:v>6.1</c:v>
                </c:pt>
                <c:pt idx="164" formatCode="0.0">
                  <c:v>5.5</c:v>
                </c:pt>
                <c:pt idx="165" formatCode="0.0">
                  <c:v>5.3</c:v>
                </c:pt>
                <c:pt idx="166" formatCode="0.0">
                  <c:v>4.8</c:v>
                </c:pt>
                <c:pt idx="167" formatCode="0.0">
                  <c:v>4.5</c:v>
                </c:pt>
                <c:pt idx="168" formatCode="0.0">
                  <c:v>4.3</c:v>
                </c:pt>
                <c:pt idx="169" formatCode="0.0">
                  <c:v>4.5</c:v>
                </c:pt>
                <c:pt idx="170" formatCode="0.0">
                  <c:v>4.5999999999999996</c:v>
                </c:pt>
                <c:pt idx="171" formatCode="0.0">
                  <c:v>5.0999999999999996</c:v>
                </c:pt>
                <c:pt idx="172" formatCode="0.0">
                  <c:v>5</c:v>
                </c:pt>
                <c:pt idx="173" formatCode="0.0">
                  <c:v>5.0999999999999996</c:v>
                </c:pt>
                <c:pt idx="174" formatCode="0.0">
                  <c:v>5.0999999999999996</c:v>
                </c:pt>
                <c:pt idx="175" formatCode="0.0">
                  <c:v>5</c:v>
                </c:pt>
                <c:pt idx="176" formatCode="0.0">
                  <c:v>5.0999999999999996</c:v>
                </c:pt>
                <c:pt idx="177" formatCode="0.0">
                  <c:v>5</c:v>
                </c:pt>
                <c:pt idx="178" formatCode="0.0">
                  <c:v>5</c:v>
                </c:pt>
                <c:pt idx="179" formatCode="0.0">
                  <c:v>4.5999999999999996</c:v>
                </c:pt>
                <c:pt idx="180" formatCode="0.0">
                  <c:v>4.7</c:v>
                </c:pt>
                <c:pt idx="181" formatCode="0.0">
                  <c:v>4.8</c:v>
                </c:pt>
                <c:pt idx="182" formatCode="0.0">
                  <c:v>5</c:v>
                </c:pt>
                <c:pt idx="183" formatCode="0.0">
                  <c:v>5.6</c:v>
                </c:pt>
                <c:pt idx="184" formatCode="0.0">
                  <c:v>5.5</c:v>
                </c:pt>
                <c:pt idx="185" formatCode="0.0">
                  <c:v>5.6</c:v>
                </c:pt>
                <c:pt idx="186" formatCode="0.0">
                  <c:v>5.7</c:v>
                </c:pt>
                <c:pt idx="187" formatCode="0.0">
                  <c:v>5.6</c:v>
                </c:pt>
                <c:pt idx="188" formatCode="0.0">
                  <c:v>5.5</c:v>
                </c:pt>
                <c:pt idx="189" formatCode="0.0">
                  <c:v>5.3</c:v>
                </c:pt>
                <c:pt idx="190" formatCode="0.0">
                  <c:v>5</c:v>
                </c:pt>
                <c:pt idx="191" formatCode="0.0">
                  <c:v>4.4000000000000004</c:v>
                </c:pt>
                <c:pt idx="192" formatCode="0.0">
                  <c:v>4.5</c:v>
                </c:pt>
                <c:pt idx="193" formatCode="0.0">
                  <c:v>4.5</c:v>
                </c:pt>
                <c:pt idx="194" formatCode="0.0">
                  <c:v>4.5999999999999996</c:v>
                </c:pt>
                <c:pt idx="195" formatCode="0.0">
                  <c:v>5.2</c:v>
                </c:pt>
                <c:pt idx="196" formatCode="0.0">
                  <c:v>5.2</c:v>
                </c:pt>
                <c:pt idx="197" formatCode="0.0">
                  <c:v>5</c:v>
                </c:pt>
                <c:pt idx="198" formatCode="0.0">
                  <c:v>5</c:v>
                </c:pt>
                <c:pt idx="199" formatCode="0.0">
                  <c:v>5.0999999999999996</c:v>
                </c:pt>
                <c:pt idx="200" formatCode="0.0">
                  <c:v>4.9000000000000004</c:v>
                </c:pt>
                <c:pt idx="201" formatCode="0.0">
                  <c:v>4.8</c:v>
                </c:pt>
                <c:pt idx="202" formatCode="0.0">
                  <c:v>5.0999999999999996</c:v>
                </c:pt>
                <c:pt idx="203" formatCode="0.0">
                  <c:v>3.9</c:v>
                </c:pt>
                <c:pt idx="204" formatCode="0.0">
                  <c:v>4</c:v>
                </c:pt>
                <c:pt idx="205" formatCode="0.0">
                  <c:v>4.3</c:v>
                </c:pt>
                <c:pt idx="206" formatCode="0.0">
                  <c:v>4.4000000000000004</c:v>
                </c:pt>
                <c:pt idx="207" formatCode="0.0">
                  <c:v>4.7</c:v>
                </c:pt>
                <c:pt idx="208" formatCode="0.0">
                  <c:v>4.7</c:v>
                </c:pt>
                <c:pt idx="209" formatCode="0.0">
                  <c:v>4.5999999999999996</c:v>
                </c:pt>
                <c:pt idx="210" formatCode="0.0">
                  <c:v>4.7</c:v>
                </c:pt>
                <c:pt idx="211" formatCode="0.0">
                  <c:v>4.5</c:v>
                </c:pt>
                <c:pt idx="212" formatCode="0.0">
                  <c:v>4.5</c:v>
                </c:pt>
                <c:pt idx="213" formatCode="0.0">
                  <c:v>4.3</c:v>
                </c:pt>
                <c:pt idx="214" formatCode="0.0">
                  <c:v>4</c:v>
                </c:pt>
                <c:pt idx="215" formatCode="0.0">
                  <c:v>3.6</c:v>
                </c:pt>
                <c:pt idx="216" formatCode="0.0">
                  <c:v>3.6</c:v>
                </c:pt>
                <c:pt idx="217" formatCode="0.0">
                  <c:v>3.8</c:v>
                </c:pt>
                <c:pt idx="218" formatCode="0.0">
                  <c:v>3.9</c:v>
                </c:pt>
                <c:pt idx="219" formatCode="0.0">
                  <c:v>4.0999999999999996</c:v>
                </c:pt>
                <c:pt idx="220" formatCode="0.0">
                  <c:v>4.2</c:v>
                </c:pt>
                <c:pt idx="221" formatCode="0.0">
                  <c:v>4.2</c:v>
                </c:pt>
                <c:pt idx="222" formatCode="0.0">
                  <c:v>4.2</c:v>
                </c:pt>
                <c:pt idx="223" formatCode="0.0">
                  <c:v>4.2</c:v>
                </c:pt>
                <c:pt idx="224" formatCode="0.0">
                  <c:v>4.0999999999999996</c:v>
                </c:pt>
                <c:pt idx="225" formatCode="0.0">
                  <c:v>4</c:v>
                </c:pt>
                <c:pt idx="226" formatCode="0.0">
                  <c:v>3.6</c:v>
                </c:pt>
                <c:pt idx="227" formatCode="0.0">
                  <c:v>3.1</c:v>
                </c:pt>
                <c:pt idx="228" formatCode="0.0">
                  <c:v>3.3</c:v>
                </c:pt>
                <c:pt idx="229" formatCode="0.0">
                  <c:v>3.4</c:v>
                </c:pt>
                <c:pt idx="230" formatCode="0.0">
                  <c:v>3.6</c:v>
                </c:pt>
                <c:pt idx="231" formatCode="0.0">
                  <c:v>4</c:v>
                </c:pt>
                <c:pt idx="232" formatCode="0.0">
                  <c:v>4.2</c:v>
                </c:pt>
                <c:pt idx="233" formatCode="0.0">
                  <c:v>4.3</c:v>
                </c:pt>
                <c:pt idx="234" formatCode="0.0">
                  <c:v>4.3</c:v>
                </c:pt>
                <c:pt idx="235" formatCode="0.0">
                  <c:v>4.3</c:v>
                </c:pt>
                <c:pt idx="236" formatCode="0.0">
                  <c:v>4.3</c:v>
                </c:pt>
                <c:pt idx="237" formatCode="0.0">
                  <c:v>4.3</c:v>
                </c:pt>
                <c:pt idx="238" formatCode="0.0">
                  <c:v>4</c:v>
                </c:pt>
                <c:pt idx="239" formatCode="0.0">
                  <c:v>3.7</c:v>
                </c:pt>
                <c:pt idx="240" formatCode="0.0">
                  <c:v>3.8</c:v>
                </c:pt>
                <c:pt idx="241" formatCode="0.0">
                  <c:v>3.6</c:v>
                </c:pt>
                <c:pt idx="242" formatCode="0.0">
                  <c:v>3.8</c:v>
                </c:pt>
                <c:pt idx="243" formatCode="0.0">
                  <c:v>4.2</c:v>
                </c:pt>
                <c:pt idx="244" formatCode="0.0">
                  <c:v>4.3</c:v>
                </c:pt>
                <c:pt idx="245" formatCode="0.0">
                  <c:v>4.3</c:v>
                </c:pt>
                <c:pt idx="246" formatCode="0.0">
                  <c:v>4.2</c:v>
                </c:pt>
                <c:pt idx="247" formatCode="0.0">
                  <c:v>4</c:v>
                </c:pt>
                <c:pt idx="248" formatCode="0.0">
                  <c:v>4</c:v>
                </c:pt>
                <c:pt idx="249" formatCode="0.0">
                  <c:v>3.9</c:v>
                </c:pt>
                <c:pt idx="250" formatCode="0.0">
                  <c:v>3.7</c:v>
                </c:pt>
                <c:pt idx="251" formatCode="0.0">
                  <c:v>3</c:v>
                </c:pt>
                <c:pt idx="252" formatCode="0.0">
                  <c:v>3</c:v>
                </c:pt>
                <c:pt idx="253" formatCode="0.0">
                  <c:v>3.1</c:v>
                </c:pt>
                <c:pt idx="254" formatCode="0.0">
                  <c:v>3</c:v>
                </c:pt>
                <c:pt idx="255" formatCode="0.0">
                  <c:v>3.1</c:v>
                </c:pt>
                <c:pt idx="256" formatCode="0.0">
                  <c:v>2.9</c:v>
                </c:pt>
                <c:pt idx="257" formatCode="0.0">
                  <c:v>3</c:v>
                </c:pt>
                <c:pt idx="258" formatCode="0.0">
                  <c:v>2.9</c:v>
                </c:pt>
                <c:pt idx="259" formatCode="0.0">
                  <c:v>3</c:v>
                </c:pt>
                <c:pt idx="260" formatCode="0.0">
                  <c:v>2.7</c:v>
                </c:pt>
                <c:pt idx="261" formatCode="0.0">
                  <c:v>2.5</c:v>
                </c:pt>
                <c:pt idx="262" formatCode="0.0">
                  <c:v>2.2999999999999998</c:v>
                </c:pt>
                <c:pt idx="263" formatCode="0.0">
                  <c:v>1.9</c:v>
                </c:pt>
                <c:pt idx="264" formatCode="0.0">
                  <c:v>1.9</c:v>
                </c:pt>
                <c:pt idx="265" formatCode="0.0">
                  <c:v>2</c:v>
                </c:pt>
                <c:pt idx="266" formatCode="0.0">
                  <c:v>2.1</c:v>
                </c:pt>
                <c:pt idx="267" formatCode="0.0">
                  <c:v>2.2999999999999998</c:v>
                </c:pt>
                <c:pt idx="268" formatCode="0.0">
                  <c:v>2.5</c:v>
                </c:pt>
                <c:pt idx="269" formatCode="0.0">
                  <c:v>2.5</c:v>
                </c:pt>
                <c:pt idx="270" formatCode="0.0">
                  <c:v>2.6</c:v>
                </c:pt>
                <c:pt idx="271" formatCode="0.0">
                  <c:v>2.6</c:v>
                </c:pt>
                <c:pt idx="272" formatCode="0.0">
                  <c:v>2.4</c:v>
                </c:pt>
                <c:pt idx="273" formatCode="0.0">
                  <c:v>2.4</c:v>
                </c:pt>
                <c:pt idx="274" formatCode="0.0">
                  <c:v>2.1</c:v>
                </c:pt>
                <c:pt idx="275" formatCode="0.0">
                  <c:v>1.7</c:v>
                </c:pt>
                <c:pt idx="276" formatCode="0.0">
                  <c:v>1.6</c:v>
                </c:pt>
                <c:pt idx="277" formatCode="0.0">
                  <c:v>1.7</c:v>
                </c:pt>
                <c:pt idx="278" formatCode="0.0">
                  <c:v>1.9</c:v>
                </c:pt>
                <c:pt idx="279" formatCode="0.0">
                  <c:v>2.2000000000000002</c:v>
                </c:pt>
                <c:pt idx="280" formatCode="0.0">
                  <c:v>2.6</c:v>
                </c:pt>
                <c:pt idx="281" formatCode="0.0">
                  <c:v>2.9</c:v>
                </c:pt>
                <c:pt idx="282" formatCode="0.0">
                  <c:v>3.2</c:v>
                </c:pt>
                <c:pt idx="283" formatCode="0.0">
                  <c:v>3.2</c:v>
                </c:pt>
                <c:pt idx="284" formatCode="0.0">
                  <c:v>3.1</c:v>
                </c:pt>
                <c:pt idx="285" formatCode="0.0">
                  <c:v>3.3</c:v>
                </c:pt>
              </c:numCache>
            </c:numRef>
          </c:val>
          <c:smooth val="1"/>
          <c:extLst>
            <c:ext xmlns:c16="http://schemas.microsoft.com/office/drawing/2014/chart" uri="{C3380CC4-5D6E-409C-BE32-E72D297353CC}">
              <c16:uniqueId val="{00000000-32FB-4265-9029-CB28D78502C3}"/>
            </c:ext>
          </c:extLst>
        </c:ser>
        <c:dLbls>
          <c:showLegendKey val="0"/>
          <c:showVal val="0"/>
          <c:showCatName val="0"/>
          <c:showSerName val="0"/>
          <c:showPercent val="0"/>
          <c:showBubbleSize val="0"/>
        </c:dLbls>
        <c:smooth val="0"/>
        <c:axId val="1228829632"/>
        <c:axId val="1228832560"/>
      </c:lineChart>
      <c:catAx>
        <c:axId val="1228829632"/>
        <c:scaling>
          <c:orientation val="minMax"/>
        </c:scaling>
        <c:delete val="1"/>
        <c:axPos val="b"/>
        <c:numFmt formatCode="General" sourceLinked="1"/>
        <c:majorTickMark val="out"/>
        <c:minorTickMark val="none"/>
        <c:tickLblPos val="nextTo"/>
        <c:crossAx val="1228832560"/>
        <c:crosses val="autoZero"/>
        <c:auto val="1"/>
        <c:lblAlgn val="ctr"/>
        <c:lblOffset val="100"/>
        <c:noMultiLvlLbl val="0"/>
      </c:catAx>
      <c:valAx>
        <c:axId val="1228832560"/>
        <c:scaling>
          <c:orientation val="minMax"/>
          <c:max val="13"/>
        </c:scaling>
        <c:delete val="0"/>
        <c:axPos val="l"/>
        <c:numFmt formatCode="#,##0" sourceLinked="0"/>
        <c:majorTickMark val="none"/>
        <c:minorTickMark val="none"/>
        <c:tickLblPos val="nextTo"/>
        <c:spPr>
          <a:noFill/>
          <a:ln w="19050">
            <a:solidFill>
              <a:srgbClr val="4E8BAA"/>
            </a:solidFill>
          </a:ln>
          <a:effectLst/>
        </c:spPr>
        <c:txPr>
          <a:bodyPr rot="-60000000" spcFirstLastPara="1" vertOverflow="ellipsis" vert="horz" wrap="square" anchor="ctr" anchorCtr="1"/>
          <a:lstStyle/>
          <a:p>
            <a:pPr>
              <a:defRPr sz="1000" b="0" i="0" u="none" strike="noStrike" kern="1200" baseline="0">
                <a:solidFill>
                  <a:schemeClr val="bg1">
                    <a:lumMod val="95000"/>
                  </a:schemeClr>
                </a:solidFill>
                <a:latin typeface="+mn-lt"/>
                <a:ea typeface="+mn-ea"/>
                <a:cs typeface="+mn-cs"/>
              </a:defRPr>
            </a:pPr>
            <a:endParaRPr lang="en-US"/>
          </a:p>
        </c:txPr>
        <c:crossAx val="1228829632"/>
        <c:crosses val="autoZero"/>
        <c:crossBetween val="between"/>
        <c:majorUnit val="1"/>
      </c:valAx>
      <c:spPr>
        <a:noFill/>
        <a:ln>
          <a:noFill/>
        </a:ln>
        <a:effectLst/>
      </c:spPr>
    </c:plotArea>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66275659824047E-2"/>
          <c:y val="5.3846517497680255E-2"/>
          <c:w val="0.967741935483871"/>
          <c:h val="0.9461534825023197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3-758C-884C-96A4-4ACC8485BA66}"/>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AFFD-4647-8BFC-2812D1F748EB}"/>
              </c:ext>
            </c:extLst>
          </c:dPt>
          <c:dPt>
            <c:idx val="4"/>
            <c:invertIfNegative val="0"/>
            <c:bubble3D val="0"/>
            <c:spPr>
              <a:solidFill>
                <a:srgbClr val="FF0000"/>
              </a:solidFill>
              <a:ln>
                <a:noFill/>
              </a:ln>
              <a:effectLst/>
            </c:spPr>
            <c:extLst>
              <c:ext xmlns:c16="http://schemas.microsoft.com/office/drawing/2014/chart" uri="{C3380CC4-5D6E-409C-BE32-E72D297353CC}">
                <c16:uniqueId val="{00000007-758C-884C-96A4-4ACC8485BA66}"/>
              </c:ext>
            </c:extLst>
          </c:dPt>
          <c:dPt>
            <c:idx val="5"/>
            <c:invertIfNegative val="0"/>
            <c:bubble3D val="0"/>
            <c:spPr>
              <a:solidFill>
                <a:srgbClr val="FF0000"/>
              </a:solidFill>
              <a:ln>
                <a:noFill/>
              </a:ln>
              <a:effectLst/>
            </c:spPr>
            <c:extLst>
              <c:ext xmlns:c16="http://schemas.microsoft.com/office/drawing/2014/chart" uri="{C3380CC4-5D6E-409C-BE32-E72D297353CC}">
                <c16:uniqueId val="{00000009-758C-884C-96A4-4ACC8485BA66}"/>
              </c:ext>
            </c:extLst>
          </c:dPt>
          <c:dPt>
            <c:idx val="6"/>
            <c:invertIfNegative val="0"/>
            <c:bubble3D val="0"/>
            <c:spPr>
              <a:solidFill>
                <a:srgbClr val="FF0000"/>
              </a:solidFill>
              <a:ln>
                <a:noFill/>
              </a:ln>
              <a:effectLst/>
            </c:spPr>
            <c:extLst>
              <c:ext xmlns:c16="http://schemas.microsoft.com/office/drawing/2014/chart" uri="{C3380CC4-5D6E-409C-BE32-E72D297353CC}">
                <c16:uniqueId val="{0000000B-758C-884C-96A4-4ACC8485BA66}"/>
              </c:ext>
            </c:extLst>
          </c:dPt>
          <c:dLbls>
            <c:dLbl>
              <c:idx val="4"/>
              <c:delete val="1"/>
              <c:extLst>
                <c:ext xmlns:c15="http://schemas.microsoft.com/office/drawing/2012/chart" uri="{CE6537A1-D6FC-4f65-9D91-7224C49458BB}"/>
                <c:ext xmlns:c16="http://schemas.microsoft.com/office/drawing/2014/chart" uri="{C3380CC4-5D6E-409C-BE32-E72D297353CC}">
                  <c16:uniqueId val="{00000007-758C-884C-96A4-4ACC8485BA66}"/>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5"/>
                <c:pt idx="0">
                  <c:v>Realtor.com</c:v>
                </c:pt>
                <c:pt idx="1">
                  <c:v>HPES</c:v>
                </c:pt>
                <c:pt idx="2">
                  <c:v>NAR</c:v>
                </c:pt>
                <c:pt idx="3">
                  <c:v>MBA</c:v>
                </c:pt>
                <c:pt idx="4">
                  <c:v>Freddie Mac</c:v>
                </c:pt>
              </c:strCache>
            </c:strRef>
          </c:cat>
          <c:val>
            <c:numRef>
              <c:f>Sheet1!$B$2:$B$8</c:f>
              <c:numCache>
                <c:formatCode>0.0%</c:formatCode>
                <c:ptCount val="7"/>
                <c:pt idx="0">
                  <c:v>5.3999999999999999E-2</c:v>
                </c:pt>
                <c:pt idx="1">
                  <c:v>2.5600000000000001E-2</c:v>
                </c:pt>
                <c:pt idx="2">
                  <c:v>1.2E-2</c:v>
                </c:pt>
                <c:pt idx="3">
                  <c:v>7.0000000000000001E-3</c:v>
                </c:pt>
                <c:pt idx="4">
                  <c:v>-2E-3</c:v>
                </c:pt>
                <c:pt idx="5">
                  <c:v>-1.4999999999999999E-2</c:v>
                </c:pt>
                <c:pt idx="6">
                  <c:v>-5.0999999999999997E-2</c:v>
                </c:pt>
              </c:numCache>
            </c:numRef>
          </c:val>
          <c:extLst>
            <c:ext xmlns:c16="http://schemas.microsoft.com/office/drawing/2014/chart" uri="{C3380CC4-5D6E-409C-BE32-E72D297353CC}">
              <c16:uniqueId val="{0000000C-758C-884C-96A4-4ACC8485BA66}"/>
            </c:ext>
          </c:extLst>
        </c:ser>
        <c:dLbls>
          <c:dLblPos val="inEnd"/>
          <c:showLegendKey val="0"/>
          <c:showVal val="1"/>
          <c:showCatName val="0"/>
          <c:showSerName val="0"/>
          <c:showPercent val="0"/>
          <c:showBubbleSize val="0"/>
        </c:dLbls>
        <c:gapWidth val="20"/>
        <c:axId val="868909296"/>
        <c:axId val="868958224"/>
      </c:barChart>
      <c:catAx>
        <c:axId val="868909296"/>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bg2">
                    <a:lumMod val="50000"/>
                  </a:schemeClr>
                </a:solidFill>
                <a:latin typeface="+mn-lt"/>
                <a:ea typeface="+mn-ea"/>
                <a:cs typeface="+mn-cs"/>
              </a:defRPr>
            </a:pPr>
            <a:endParaRPr lang="en-US"/>
          </a:p>
        </c:txPr>
        <c:crossAx val="868958224"/>
        <c:crosses val="autoZero"/>
        <c:auto val="1"/>
        <c:lblAlgn val="ctr"/>
        <c:lblOffset val="100"/>
        <c:noMultiLvlLbl val="0"/>
      </c:catAx>
      <c:valAx>
        <c:axId val="868958224"/>
        <c:scaling>
          <c:orientation val="minMax"/>
        </c:scaling>
        <c:delete val="1"/>
        <c:axPos val="l"/>
        <c:numFmt formatCode="0.0%" sourceLinked="1"/>
        <c:majorTickMark val="out"/>
        <c:minorTickMark val="none"/>
        <c:tickLblPos val="nextTo"/>
        <c:crossAx val="868909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538123563086701E-2"/>
          <c:y val="2.9698407042923019E-2"/>
          <c:w val="0.90841657193964531"/>
          <c:h val="0.88771302282589382"/>
        </c:manualLayout>
      </c:layout>
      <c:barChart>
        <c:barDir val="col"/>
        <c:grouping val="clustered"/>
        <c:varyColors val="0"/>
        <c:ser>
          <c:idx val="0"/>
          <c:order val="0"/>
          <c:tx>
            <c:strRef>
              <c:f>Sheet1!$B$1</c:f>
              <c:strCache>
                <c:ptCount val="1"/>
                <c:pt idx="0">
                  <c:v>Compare to</c:v>
                </c:pt>
              </c:strCache>
            </c:strRef>
          </c:tx>
          <c:spPr>
            <a:solidFill>
              <a:schemeClr val="accent2"/>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E863-9146-B9C7-B171740D6D15}"/>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E863-9146-B9C7-B171740D6D15}"/>
              </c:ext>
            </c:extLst>
          </c:dPt>
          <c:dPt>
            <c:idx val="2"/>
            <c:invertIfNegative val="0"/>
            <c:bubble3D val="0"/>
            <c:spPr>
              <a:solidFill>
                <a:srgbClr val="FF0000"/>
              </a:solidFill>
              <a:ln>
                <a:noFill/>
              </a:ln>
              <a:effectLst/>
            </c:spPr>
            <c:extLst>
              <c:ext xmlns:c16="http://schemas.microsoft.com/office/drawing/2014/chart" uri="{C3380CC4-5D6E-409C-BE32-E72D297353CC}">
                <c16:uniqueId val="{00000005-E863-9146-B9C7-B171740D6D15}"/>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E863-9146-B9C7-B171740D6D15}"/>
              </c:ext>
            </c:extLst>
          </c:dPt>
          <c:dPt>
            <c:idx val="4"/>
            <c:invertIfNegative val="0"/>
            <c:bubble3D val="0"/>
            <c:spPr>
              <a:solidFill>
                <a:srgbClr val="FF0000"/>
              </a:solidFill>
              <a:ln>
                <a:noFill/>
              </a:ln>
              <a:effectLst/>
            </c:spPr>
            <c:extLst>
              <c:ext xmlns:c16="http://schemas.microsoft.com/office/drawing/2014/chart" uri="{C3380CC4-5D6E-409C-BE32-E72D297353CC}">
                <c16:uniqueId val="{00000009-E863-9146-B9C7-B171740D6D15}"/>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E863-9146-B9C7-B171740D6D15}"/>
              </c:ext>
            </c:extLst>
          </c:dPt>
          <c:dLbls>
            <c:dLbl>
              <c:idx val="3"/>
              <c:layout>
                <c:manualLayout>
                  <c:x val="-5.6163018155989534E-17"/>
                  <c:y val="-8.4518754382001005E-3"/>
                </c:manualLayout>
              </c:layout>
              <c:tx>
                <c:rich>
                  <a:bodyPr/>
                  <a:lstStyle/>
                  <a:p>
                    <a:r>
                      <a:rPr lang="en-US" sz="3200" dirty="0">
                        <a:solidFill>
                          <a:srgbClr val="72C45A"/>
                        </a:solidFill>
                      </a:rPr>
                      <a:t>6.6%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E863-9146-B9C7-B171740D6D15}"/>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Same week in 2021</c:v>
                </c:pt>
                <c:pt idx="1">
                  <c:v>Same week in 2020</c:v>
                </c:pt>
                <c:pt idx="2">
                  <c:v>Same week in 2019</c:v>
                </c:pt>
              </c:strCache>
            </c:strRef>
          </c:cat>
          <c:val>
            <c:numRef>
              <c:f>Sheet1!$B$2:$B$4</c:f>
              <c:numCache>
                <c:formatCode>0.0%</c:formatCode>
                <c:ptCount val="3"/>
                <c:pt idx="0">
                  <c:v>0.503</c:v>
                </c:pt>
                <c:pt idx="1">
                  <c:v>0.129</c:v>
                </c:pt>
                <c:pt idx="2">
                  <c:v>-0.34399999999999997</c:v>
                </c:pt>
              </c:numCache>
            </c:numRef>
          </c:val>
          <c:extLst>
            <c:ext xmlns:c16="http://schemas.microsoft.com/office/drawing/2014/chart" uri="{C3380CC4-5D6E-409C-BE32-E72D297353CC}">
              <c16:uniqueId val="{0000000C-E863-9146-B9C7-B171740D6D15}"/>
            </c:ext>
          </c:extLst>
        </c:ser>
        <c:dLbls>
          <c:showLegendKey val="0"/>
          <c:showVal val="0"/>
          <c:showCatName val="0"/>
          <c:showSerName val="0"/>
          <c:showPercent val="0"/>
          <c:showBubbleSize val="0"/>
        </c:dLbls>
        <c:gapWidth val="20"/>
        <c:overlap val="-27"/>
        <c:axId val="1216029360"/>
        <c:axId val="1148280032"/>
      </c:barChart>
      <c:catAx>
        <c:axId val="1216029360"/>
        <c:scaling>
          <c:orientation val="minMax"/>
        </c:scaling>
        <c:delete val="0"/>
        <c:axPos val="b"/>
        <c:numFmt formatCode="General" sourceLinked="1"/>
        <c:majorTickMark val="none"/>
        <c:minorTickMark val="none"/>
        <c:tickLblPos val="low"/>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0000"/>
                    <a:lumOff val="40000"/>
                  </a:schemeClr>
                </a:solidFill>
                <a:latin typeface="+mn-lt"/>
                <a:ea typeface="+mn-ea"/>
                <a:cs typeface="+mn-cs"/>
              </a:defRPr>
            </a:pPr>
            <a:endParaRPr lang="en-US"/>
          </a:p>
        </c:txPr>
        <c:crossAx val="1148280032"/>
        <c:crosses val="autoZero"/>
        <c:auto val="1"/>
        <c:lblAlgn val="ctr"/>
        <c:lblOffset val="100"/>
        <c:noMultiLvlLbl val="0"/>
      </c:catAx>
      <c:valAx>
        <c:axId val="1148280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16029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12/6/2022</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reddiemac.com/pmms/archiv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879913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https://www.corelogic.com/intelligence/homeowner-equity-insights/</a:t>
            </a:r>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1675218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www.corelogic.com</a:t>
            </a:r>
            <a:r>
              <a:rPr lang="en-US" dirty="0"/>
              <a:t>/intelligence/homeowner-equity-insights/</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313450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effectLst/>
                <a:latin typeface="Helvetica" pitchFamily="2" charset="0"/>
              </a:rPr>
              <a:t>https://</a:t>
            </a:r>
            <a:r>
              <a:rPr lang="en-US" dirty="0" err="1">
                <a:solidFill>
                  <a:srgbClr val="3F3F3F"/>
                </a:solidFill>
                <a:effectLst/>
                <a:latin typeface="Helvetica" pitchFamily="2" charset="0"/>
              </a:rPr>
              <a:t>www.corelogic.com</a:t>
            </a:r>
            <a:r>
              <a:rPr lang="en-US" dirty="0">
                <a:solidFill>
                  <a:srgbClr val="3F3F3F"/>
                </a:solidFill>
                <a:effectLst/>
                <a:latin typeface="Helvetica" pitchFamily="2" charset="0"/>
              </a:rPr>
              <a:t>/intelligence/homeowner-equity-insights/</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4021966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https://www.calculatedriskblog.com/2022/11/housing-november-28th-weekly-update.html</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1792482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https://</a:t>
            </a:r>
            <a:r>
              <a:rPr lang="fr-FR" dirty="0" err="1"/>
              <a:t>www.realtor.com</a:t>
            </a:r>
            <a:r>
              <a:rPr lang="fr-FR" dirty="0"/>
              <a:t>/</a:t>
            </a:r>
            <a:r>
              <a:rPr lang="fr-FR" dirty="0" err="1"/>
              <a:t>research</a:t>
            </a:r>
            <a:r>
              <a:rPr lang="fr-FR" dirty="0"/>
              <a:t>/weekly-housing-trends-view-data-week-sep-17-2022-2/</a:t>
            </a:r>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3343124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15</a:t>
            </a:fld>
            <a:endParaRPr lang="en-US"/>
          </a:p>
        </p:txBody>
      </p:sp>
    </p:spTree>
    <p:extLst>
      <p:ext uri="{BB962C8B-B14F-4D97-AF65-F5344CB8AC3E}">
        <p14:creationId xmlns:p14="http://schemas.microsoft.com/office/powerpoint/2010/main" val="94331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a:t>
            </a:r>
            <a:r>
              <a:rPr lang="en-US" sz="1200" dirty="0" err="1"/>
              <a:t>www.housingwire.com</a:t>
            </a:r>
            <a:r>
              <a:rPr lang="en-US" sz="1200" dirty="0"/>
              <a:t>/articles/the-standoff-between-homebuyers-and-sellers/</a:t>
            </a:r>
          </a:p>
          <a:p>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16</a:t>
            </a:fld>
            <a:endParaRPr lang="en-US"/>
          </a:p>
        </p:txBody>
      </p:sp>
    </p:spTree>
    <p:extLst>
      <p:ext uri="{BB962C8B-B14F-4D97-AF65-F5344CB8AC3E}">
        <p14:creationId xmlns:p14="http://schemas.microsoft.com/office/powerpoint/2010/main" val="2018668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www.realtor.com</a:t>
            </a:r>
            <a:r>
              <a:rPr lang="en-US" dirty="0"/>
              <a:t>/research/case-shiller-home-prices-june-2022/</a:t>
            </a:r>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2601956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www.investopedia.com</a:t>
            </a:r>
            <a:r>
              <a:rPr lang="en-US" dirty="0"/>
              <a:t>/articles/personal-finance/071514/8-reasons-not-sell-your-home-without-agent.asp#toc-4-agents-access-large-networks</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18</a:t>
            </a:fld>
            <a:endParaRPr lang="en-US"/>
          </a:p>
        </p:txBody>
      </p:sp>
    </p:spTree>
    <p:extLst>
      <p:ext uri="{BB962C8B-B14F-4D97-AF65-F5344CB8AC3E}">
        <p14:creationId xmlns:p14="http://schemas.microsoft.com/office/powerpoint/2010/main" val="2182957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magazine.realtor</a:t>
            </a:r>
            <a:r>
              <a:rPr lang="en-US" dirty="0"/>
              <a:t>/sales-and-marketing/handouts-for-customers/for-sellers/8-reasons-to-work-with-a-realtor</a:t>
            </a:r>
          </a:p>
        </p:txBody>
      </p:sp>
      <p:sp>
        <p:nvSpPr>
          <p:cNvPr id="4" name="Slide Number Placeholder 3"/>
          <p:cNvSpPr>
            <a:spLocks noGrp="1"/>
          </p:cNvSpPr>
          <p:nvPr>
            <p:ph type="sldNum" sz="quarter" idx="5"/>
          </p:nvPr>
        </p:nvSpPr>
        <p:spPr/>
        <p:txBody>
          <a:bodyPr/>
          <a:lstStyle/>
          <a:p>
            <a:fld id="{1CC440E9-C5F8-5A47-ADAD-0B6988DC1603}" type="slidenum">
              <a:rPr lang="en-US" smtClean="0"/>
              <a:t>19</a:t>
            </a:fld>
            <a:endParaRPr lang="en-US"/>
          </a:p>
        </p:txBody>
      </p:sp>
    </p:spTree>
    <p:extLst>
      <p:ext uri="{BB962C8B-B14F-4D97-AF65-F5344CB8AC3E}">
        <p14:creationId xmlns:p14="http://schemas.microsoft.com/office/powerpoint/2010/main" val="1436646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a:t>
            </a:fld>
            <a:endParaRPr lang="en-US"/>
          </a:p>
        </p:txBody>
      </p:sp>
    </p:spTree>
    <p:extLst>
      <p:ext uri="{BB962C8B-B14F-4D97-AF65-F5344CB8AC3E}">
        <p14:creationId xmlns:p14="http://schemas.microsoft.com/office/powerpoint/2010/main" val="2909410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effectLst/>
                <a:latin typeface="Helvetica" pitchFamily="2" charset="0"/>
              </a:rPr>
              <a:t>https://</a:t>
            </a:r>
            <a:r>
              <a:rPr lang="en-US" dirty="0" err="1">
                <a:solidFill>
                  <a:srgbClr val="3F3F3F"/>
                </a:solidFill>
                <a:effectLst/>
                <a:latin typeface="Helvetica" pitchFamily="2" charset="0"/>
              </a:rPr>
              <a:t>www.realtor.com</a:t>
            </a:r>
            <a:r>
              <a:rPr lang="en-US" dirty="0">
                <a:solidFill>
                  <a:srgbClr val="3F3F3F"/>
                </a:solidFill>
                <a:effectLst/>
                <a:latin typeface="Helvetica" pitchFamily="2" charset="0"/>
              </a:rPr>
              <a:t>/advice/sell/reasons-home-sales-fall-through/</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20</a:t>
            </a:fld>
            <a:endParaRPr lang="en-US"/>
          </a:p>
        </p:txBody>
      </p:sp>
    </p:spTree>
    <p:extLst>
      <p:ext uri="{BB962C8B-B14F-4D97-AF65-F5344CB8AC3E}">
        <p14:creationId xmlns:p14="http://schemas.microsoft.com/office/powerpoint/2010/main" val="1503260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21</a:t>
            </a:fld>
            <a:endParaRPr lang="en-US"/>
          </a:p>
        </p:txBody>
      </p:sp>
    </p:spTree>
    <p:extLst>
      <p:ext uri="{BB962C8B-B14F-4D97-AF65-F5344CB8AC3E}">
        <p14:creationId xmlns:p14="http://schemas.microsoft.com/office/powerpoint/2010/main" val="2646418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22</a:t>
            </a:fld>
            <a:endParaRPr lang="en-US"/>
          </a:p>
        </p:txBody>
      </p:sp>
    </p:spTree>
    <p:extLst>
      <p:ext uri="{BB962C8B-B14F-4D97-AF65-F5344CB8AC3E}">
        <p14:creationId xmlns:p14="http://schemas.microsoft.com/office/powerpoint/2010/main" val="91957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www.nar.realtor</a:t>
            </a:r>
            <a:r>
              <a:rPr lang="en-US" dirty="0"/>
              <a:t>/newsroom/existing-home-sales-decreased-1-5-in-september</a:t>
            </a:r>
          </a:p>
        </p:txBody>
      </p:sp>
      <p:sp>
        <p:nvSpPr>
          <p:cNvPr id="4" name="Slide Number Placeholder 3"/>
          <p:cNvSpPr>
            <a:spLocks noGrp="1"/>
          </p:cNvSpPr>
          <p:nvPr>
            <p:ph type="sldNum" sz="quarter" idx="5"/>
          </p:nvPr>
        </p:nvSpPr>
        <p:spPr/>
        <p:txBody>
          <a:bodyPr/>
          <a:lstStyle/>
          <a:p>
            <a:fld id="{1CC440E9-C5F8-5A47-ADAD-0B6988DC1603}" type="slidenum">
              <a:rPr lang="en-US" smtClean="0"/>
              <a:t>23</a:t>
            </a:fld>
            <a:endParaRPr lang="en-US"/>
          </a:p>
        </p:txBody>
      </p:sp>
    </p:spTree>
    <p:extLst>
      <p:ext uri="{BB962C8B-B14F-4D97-AF65-F5344CB8AC3E}">
        <p14:creationId xmlns:p14="http://schemas.microsoft.com/office/powerpoint/2010/main" val="2670850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https://www.nar.realtor/research-and-statistics/housing-statistics/existing-home-sales</a:t>
            </a:r>
          </a:p>
          <a:p>
            <a:r>
              <a:rPr lang="en-US" dirty="0"/>
              <a:t>https://www.nar.realtor/newsroom/existing-home-sales-slumped-5-9-in-october</a:t>
            </a:r>
          </a:p>
        </p:txBody>
      </p:sp>
      <p:sp>
        <p:nvSpPr>
          <p:cNvPr id="4" name="Slide Number Placeholder 3"/>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57428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www.forbes.com</a:t>
            </a:r>
            <a:r>
              <a:rPr lang="en-US" dirty="0"/>
              <a:t>/sites/</a:t>
            </a:r>
            <a:r>
              <a:rPr lang="en-US" dirty="0" err="1"/>
              <a:t>forbesbusinesscouncil</a:t>
            </a:r>
            <a:r>
              <a:rPr lang="en-US" dirty="0"/>
              <a:t>/2022/05/25/the-power-to-drive-change-how-millennials-are-affecting-the-housing-market/?</a:t>
            </a:r>
            <a:r>
              <a:rPr lang="en-US" dirty="0" err="1"/>
              <a:t>sh</a:t>
            </a:r>
            <a:r>
              <a:rPr lang="en-US" dirty="0"/>
              <a:t>=6d09dd06716c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effectLst/>
                <a:latin typeface="Helvetica" pitchFamily="2" charset="0"/>
              </a:rPr>
              <a:t>https://</a:t>
            </a:r>
            <a:r>
              <a:rPr lang="en-US" dirty="0" err="1">
                <a:solidFill>
                  <a:srgbClr val="3F3F3F"/>
                </a:solidFill>
                <a:effectLst/>
                <a:latin typeface="Helvetica" pitchFamily="2" charset="0"/>
              </a:rPr>
              <a:t>blog.firstam.com</a:t>
            </a:r>
            <a:r>
              <a:rPr lang="en-US" dirty="0">
                <a:solidFill>
                  <a:srgbClr val="3F3F3F"/>
                </a:solidFill>
                <a:effectLst/>
                <a:latin typeface="Helvetica" pitchFamily="2" charset="0"/>
              </a:rPr>
              <a:t>/economics/whats-the-outlook-for-housing-market-potential-for-the-rest-of-2022</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2795163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news.move.com</a:t>
            </a:r>
            <a:r>
              <a:rPr lang="en-US" dirty="0"/>
              <a:t>/2022-09-29-Realtor-com-R-September-Housing-Report-Fall-Home-Shoppers-Find-More-Options-Amid-Still-High-Listing-Prices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www.msn.com</a:t>
            </a:r>
            <a:r>
              <a:rPr lang="en-US" dirty="0"/>
              <a:t>/</a:t>
            </a:r>
            <a:r>
              <a:rPr lang="en-US" dirty="0" err="1"/>
              <a:t>en</a:t>
            </a:r>
            <a:r>
              <a:rPr lang="en-US" dirty="0"/>
              <a:t>-us/money/</a:t>
            </a:r>
            <a:r>
              <a:rPr lang="en-US" dirty="0" err="1"/>
              <a:t>realestate</a:t>
            </a:r>
            <a:r>
              <a:rPr lang="en-US" dirty="0"/>
              <a:t>/is-the-housing-market-about-to-crash-heres-what-experts-are-saying/ar-AA13bTvV?li=</a:t>
            </a:r>
            <a:r>
              <a:rPr lang="en-US" dirty="0" err="1"/>
              <a:t>BBnbfcL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effectLst/>
                <a:latin typeface="Helvetica" pitchFamily="2" charset="0"/>
              </a:rPr>
              <a:t>https://</a:t>
            </a:r>
            <a:r>
              <a:rPr lang="en-US" dirty="0" err="1">
                <a:solidFill>
                  <a:srgbClr val="3F3F3F"/>
                </a:solidFill>
                <a:effectLst/>
                <a:latin typeface="Helvetica" pitchFamily="2" charset="0"/>
              </a:rPr>
              <a:t>www.corelogic.com</a:t>
            </a:r>
            <a:r>
              <a:rPr lang="en-US" dirty="0">
                <a:solidFill>
                  <a:srgbClr val="3F3F3F"/>
                </a:solidFill>
                <a:effectLst/>
                <a:latin typeface="Helvetica" pitchFamily="2" charset="0"/>
              </a:rPr>
              <a:t>/intelligence/u-s-home-price-insights-august-2022/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2009607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https://www.freddiemac.com/pmms/archive</a:t>
            </a:r>
            <a:endParaRPr lang="en-US" dirty="0"/>
          </a:p>
          <a:p>
            <a:r>
              <a:rPr lang="en-US" dirty="0"/>
              <a:t>https://time.com/nextadvisor/mortgages/mortgage-news/mortgage-rates-hit-7/</a:t>
            </a:r>
            <a:endParaRPr lang="en-US" dirty="0">
              <a:cs typeface="Calibri" panose="020F0502020204030204"/>
            </a:endParaRPr>
          </a:p>
          <a:p>
            <a:r>
              <a:rPr lang="en-US" dirty="0"/>
              <a:t>https://freddiemac.gcs-web.com/node/26166/pdf</a:t>
            </a:r>
          </a:p>
          <a:p>
            <a:r>
              <a:rPr lang="en-US" dirty="0"/>
              <a:t>https://www.freddiemac.com/research/forecast/20221021-quarterly-forecast-rapidly-rising-rates-declining-demand-driving-housing-market</a:t>
            </a:r>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688909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https://blog.firstam.com/economics/pandemic-boom-markets-cooling-the-fastest</a:t>
            </a:r>
          </a:p>
          <a:p>
            <a:r>
              <a:rPr lang="en-US" dirty="0"/>
              <a:t>https://www.realtor.com/research/2023-national-housing-forecast/</a:t>
            </a:r>
          </a:p>
          <a:p>
            <a:r>
              <a:rPr lang="es-ES" dirty="0"/>
              <a:t>https://</a:t>
            </a:r>
            <a:r>
              <a:rPr lang="es-ES" dirty="0" err="1"/>
              <a:t>www.fanniemae.com</a:t>
            </a:r>
            <a:r>
              <a:rPr lang="es-ES" dirty="0"/>
              <a:t>/media/44911/</a:t>
            </a:r>
            <a:r>
              <a:rPr lang="es-ES" dirty="0" err="1"/>
              <a:t>display</a:t>
            </a:r>
            <a:endParaRPr lang="es-ES" dirty="0"/>
          </a:p>
          <a:p>
            <a:r>
              <a:rPr lang="es-ES" dirty="0"/>
              <a:t>https://</a:t>
            </a:r>
            <a:r>
              <a:rPr lang="es-ES" dirty="0" err="1"/>
              <a:t>pulsenomics.com</a:t>
            </a:r>
            <a:r>
              <a:rPr lang="es-ES" dirty="0"/>
              <a:t>/</a:t>
            </a:r>
            <a:r>
              <a:rPr lang="es-ES" dirty="0" err="1"/>
              <a:t>surveys</a:t>
            </a:r>
            <a:r>
              <a:rPr lang="es-ES" dirty="0"/>
              <a:t>/#home-</a:t>
            </a:r>
            <a:r>
              <a:rPr lang="es-ES" dirty="0" err="1"/>
              <a:t>price</a:t>
            </a:r>
            <a:r>
              <a:rPr lang="es-ES" dirty="0"/>
              <a:t>-</a:t>
            </a:r>
            <a:r>
              <a:rPr lang="es-ES" dirty="0" err="1"/>
              <a:t>expectations</a:t>
            </a:r>
            <a:endParaRPr lang="es-ES" dirty="0"/>
          </a:p>
          <a:p>
            <a:r>
              <a:rPr lang="es-ES" dirty="0"/>
              <a:t>https://</a:t>
            </a:r>
            <a:r>
              <a:rPr lang="es-ES" dirty="0" err="1"/>
              <a:t>www.freddiemac.com</a:t>
            </a:r>
            <a:r>
              <a:rPr lang="es-ES" dirty="0"/>
              <a:t>/</a:t>
            </a:r>
            <a:r>
              <a:rPr lang="es-ES" dirty="0" err="1"/>
              <a:t>research</a:t>
            </a:r>
            <a:r>
              <a:rPr lang="es-ES" dirty="0"/>
              <a:t>/</a:t>
            </a:r>
            <a:r>
              <a:rPr lang="es-ES" dirty="0" err="1"/>
              <a:t>forecast</a:t>
            </a:r>
            <a:r>
              <a:rPr lang="es-ES" dirty="0"/>
              <a:t>/20221021-quarterly-forecast-rapidly-rising-rates-declining-demand-driving-housing-market</a:t>
            </a:r>
          </a:p>
          <a:p>
            <a:r>
              <a:rPr lang="es-ES" dirty="0"/>
              <a:t>https://</a:t>
            </a:r>
            <a:r>
              <a:rPr lang="es-ES" dirty="0" err="1"/>
              <a:t>www.mba.org</a:t>
            </a:r>
            <a:r>
              <a:rPr lang="es-ES" dirty="0"/>
              <a:t>/</a:t>
            </a:r>
            <a:r>
              <a:rPr lang="es-ES" dirty="0" err="1"/>
              <a:t>docs</a:t>
            </a:r>
            <a:r>
              <a:rPr lang="es-ES" dirty="0"/>
              <a:t>/default-</a:t>
            </a:r>
            <a:r>
              <a:rPr lang="es-ES" dirty="0" err="1"/>
              <a:t>source</a:t>
            </a:r>
            <a:r>
              <a:rPr lang="es-ES" dirty="0"/>
              <a:t>/</a:t>
            </a:r>
            <a:r>
              <a:rPr lang="es-ES" dirty="0" err="1"/>
              <a:t>research</a:t>
            </a:r>
            <a:r>
              <a:rPr lang="es-ES" dirty="0"/>
              <a:t>-and-</a:t>
            </a:r>
            <a:r>
              <a:rPr lang="es-ES" dirty="0" err="1"/>
              <a:t>forecasts</a:t>
            </a:r>
            <a:r>
              <a:rPr lang="es-ES" dirty="0"/>
              <a:t>/</a:t>
            </a:r>
            <a:r>
              <a:rPr lang="es-ES" dirty="0" err="1"/>
              <a:t>forecasts</a:t>
            </a:r>
            <a:r>
              <a:rPr lang="es-ES" dirty="0"/>
              <a:t>/mortgage-finance-forecast-oct-2022.pdf?sfvrsn=d32917_1</a:t>
            </a:r>
          </a:p>
          <a:p>
            <a:r>
              <a:rPr lang="es-ES" dirty="0"/>
              <a:t>https://</a:t>
            </a:r>
            <a:r>
              <a:rPr lang="es-ES" dirty="0" err="1"/>
              <a:t>cdn.nar.realtor</a:t>
            </a:r>
            <a:r>
              <a:rPr lang="es-ES" dirty="0"/>
              <a:t>/</a:t>
            </a:r>
            <a:r>
              <a:rPr lang="es-ES" dirty="0" err="1"/>
              <a:t>sites</a:t>
            </a:r>
            <a:r>
              <a:rPr lang="es-ES" dirty="0"/>
              <a:t>/default/files/</a:t>
            </a:r>
            <a:r>
              <a:rPr lang="es-ES" dirty="0" err="1"/>
              <a:t>documents</a:t>
            </a:r>
            <a:r>
              <a:rPr lang="es-ES" dirty="0"/>
              <a:t>/forecast-q4-2022-us-economic-outlook-09-28-2022.pdf</a:t>
            </a:r>
          </a:p>
          <a:p>
            <a:r>
              <a:rPr lang="es-ES" dirty="0"/>
              <a:t>https://</a:t>
            </a:r>
            <a:r>
              <a:rPr lang="es-ES" dirty="0" err="1"/>
              <a:t>www.zelmanassociates.com</a:t>
            </a:r>
            <a:r>
              <a:rPr lang="es-ES" dirty="0"/>
              <a:t>/ (</a:t>
            </a:r>
            <a:r>
              <a:rPr lang="es-ES" dirty="0" err="1"/>
              <a:t>by</a:t>
            </a:r>
            <a:r>
              <a:rPr lang="es-ES" dirty="0"/>
              <a:t> </a:t>
            </a:r>
            <a:r>
              <a:rPr lang="es-ES" dirty="0" err="1"/>
              <a:t>subscription</a:t>
            </a:r>
            <a:r>
              <a:rPr lang="es-ES" dirty="0"/>
              <a:t>)</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2954668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www.nar.realtor</a:t>
            </a:r>
            <a:r>
              <a:rPr lang="en-US" dirty="0"/>
              <a:t>/newsroom/home-buyers-motivated-by-desire-to-be-closer-to-family-and-friends-sellers-collected-full-asking-price</a:t>
            </a:r>
          </a:p>
          <a:p>
            <a:r>
              <a:rPr lang="en-US" dirty="0"/>
              <a:t>https://</a:t>
            </a:r>
            <a:r>
              <a:rPr lang="en-US" dirty="0" err="1"/>
              <a:t>www.realtor.com</a:t>
            </a:r>
            <a:r>
              <a:rPr lang="en-US" dirty="0"/>
              <a:t>/research/2022-summer-sellers-survey/</a:t>
            </a:r>
          </a:p>
          <a:p>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926505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https://</a:t>
            </a:r>
            <a:r>
              <a:rPr lang="fr-FR" dirty="0" err="1"/>
              <a:t>www.realtor.com</a:t>
            </a:r>
            <a:r>
              <a:rPr lang="fr-FR" dirty="0"/>
              <a:t>/</a:t>
            </a:r>
            <a:r>
              <a:rPr lang="fr-FR" dirty="0" err="1"/>
              <a:t>research</a:t>
            </a:r>
            <a:r>
              <a:rPr lang="fr-FR" dirty="0"/>
              <a:t>/2022-summer-sellers-survey/</a:t>
            </a:r>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2403153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dirty="0"/>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up of coffee on a table&#10;&#10;Description automatically generated with medium confidence">
            <a:extLst>
              <a:ext uri="{FF2B5EF4-FFF2-40B4-BE49-F238E27FC236}">
                <a16:creationId xmlns:a16="http://schemas.microsoft.com/office/drawing/2014/main" id="{DDC26C1E-D543-B51D-0561-AE62AA0B74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41702" y="442992"/>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ea typeface="Helvetica Neue Thin" panose="020B0403020202020204" pitchFamily="34" charset="0"/>
                <a:cs typeface="Arial" panose="020B0604020202020204" pitchFamily="34" charset="0"/>
              </a:rPr>
              <a:t>Things To Consider When</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2" y="956129"/>
            <a:ext cx="4823542" cy="628375"/>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3950" b="1" kern="0" dirty="0">
                <a:solidFill>
                  <a:srgbClr val="00B0F0"/>
                </a:solidFill>
                <a:ea typeface="Helvetica Neue" panose="02000503000000020004" pitchFamily="2" charset="0"/>
              </a:rPr>
              <a:t>Selling Your House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rgbClr val="00B0F0"/>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sp>
        <p:nvSpPr>
          <p:cNvPr id="18" name="object 7">
            <a:extLst>
              <a:ext uri="{FF2B5EF4-FFF2-40B4-BE49-F238E27FC236}">
                <a16:creationId xmlns:a16="http://schemas.microsoft.com/office/drawing/2014/main" id="{6CE22C37-88CA-5947-86E8-7828B59B8C13}"/>
              </a:ext>
            </a:extLst>
          </p:cNvPr>
          <p:cNvSpPr txBox="1"/>
          <p:nvPr/>
        </p:nvSpPr>
        <p:spPr>
          <a:xfrm>
            <a:off x="5726633" y="914017"/>
            <a:ext cx="1805534" cy="833560"/>
          </a:xfrm>
          <a:prstGeom prst="rect">
            <a:avLst/>
          </a:prstGeom>
        </p:spPr>
        <p:txBody>
          <a:bodyPr vert="horz" wrap="square" lIns="0" tIns="12698" rIns="0" bIns="0" rtlCol="0">
            <a:spAutoFit/>
          </a:bodyPr>
          <a:lstStyle/>
          <a:p>
            <a:pPr marL="12699" algn="ctr" defTabSz="909619">
              <a:lnSpc>
                <a:spcPts val="3100"/>
              </a:lnSpc>
              <a:spcBef>
                <a:spcPts val="99"/>
              </a:spcBef>
            </a:pPr>
            <a:r>
              <a:rPr lang="en-US" spc="100" dirty="0">
                <a:solidFill>
                  <a:prstClr val="white"/>
                </a:solidFill>
                <a:ea typeface="Helvetica Neue Light" panose="02000403000000020004" pitchFamily="2" charset="0"/>
                <a:cs typeface="Arial" panose="020B0604020202020204" pitchFamily="34" charset="0"/>
              </a:rPr>
              <a:t>WINTER 2023</a:t>
            </a:r>
          </a:p>
          <a:p>
            <a:pPr marL="13971" algn="ctr" defTabSz="909619">
              <a:lnSpc>
                <a:spcPts val="3100"/>
              </a:lnSpc>
            </a:pPr>
            <a:r>
              <a:rPr sz="3000" b="1" spc="100" dirty="0">
                <a:solidFill>
                  <a:prstClr val="white"/>
                </a:solidFill>
                <a:ea typeface="Helvetica Neue Light" panose="02000403000000020004" pitchFamily="2" charset="0"/>
                <a:cs typeface="Arial" panose="020B0604020202020204" pitchFamily="34" charset="0"/>
              </a:rPr>
              <a:t>EDITION</a:t>
            </a:r>
          </a:p>
        </p:txBody>
      </p:sp>
      <p:pic>
        <p:nvPicPr>
          <p:cNvPr id="2" name="Picture 1">
            <a:extLst>
              <a:ext uri="{FF2B5EF4-FFF2-40B4-BE49-F238E27FC236}">
                <a16:creationId xmlns:a16="http://schemas.microsoft.com/office/drawing/2014/main" id="{79DEF7EC-68D1-F12C-650E-6290ADA9D2F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91268" y="386355"/>
            <a:ext cx="476264" cy="476264"/>
          </a:xfrm>
          <a:prstGeom prst="rect">
            <a:avLst/>
          </a:prstGeom>
        </p:spPr>
      </p:pic>
    </p:spTree>
    <p:extLst>
      <p:ext uri="{BB962C8B-B14F-4D97-AF65-F5344CB8AC3E}">
        <p14:creationId xmlns:p14="http://schemas.microsoft.com/office/powerpoint/2010/main" val="1558130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6D895E-D872-A649-8D1F-2C10CFF35718}"/>
              </a:ext>
            </a:extLst>
          </p:cNvPr>
          <p:cNvSpPr txBox="1"/>
          <p:nvPr/>
        </p:nvSpPr>
        <p:spPr>
          <a:xfrm>
            <a:off x="465665" y="2191157"/>
            <a:ext cx="6858000" cy="1513279"/>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If you’re a current homeowner, your net worth got a big boost over the past </a:t>
            </a:r>
            <a:br>
              <a:rPr lang="en-US" sz="1500" i="1" dirty="0">
                <a:solidFill>
                  <a:schemeClr val="bg2"/>
                </a:solidFill>
                <a:latin typeface="Georgia" panose="02040502050405020303" pitchFamily="18" charset="0"/>
              </a:rPr>
            </a:br>
            <a:r>
              <a:rPr lang="en-US" sz="1500" i="1" dirty="0">
                <a:solidFill>
                  <a:schemeClr val="bg2"/>
                </a:solidFill>
                <a:latin typeface="Georgia" panose="02040502050405020303" pitchFamily="18" charset="0"/>
              </a:rPr>
              <a:t>few years thanks to rising home prices. That increase in your wealth came in the form of home equity. Here’s what you need to know about how equity </a:t>
            </a:r>
            <a:br>
              <a:rPr lang="en-US" sz="1500" i="1" dirty="0">
                <a:solidFill>
                  <a:schemeClr val="bg2"/>
                </a:solidFill>
                <a:latin typeface="Georgia" panose="02040502050405020303" pitchFamily="18" charset="0"/>
              </a:rPr>
            </a:br>
            <a:r>
              <a:rPr lang="en-US" sz="1500" i="1" dirty="0">
                <a:solidFill>
                  <a:schemeClr val="bg2"/>
                </a:solidFill>
                <a:latin typeface="Georgia" panose="02040502050405020303" pitchFamily="18" charset="0"/>
              </a:rPr>
              <a:t>works and how it can help you address your changing needs if you want to make a move.</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10</a:t>
            </a:fld>
            <a:endParaRPr lang="en-US" dirty="0"/>
          </a:p>
        </p:txBody>
      </p:sp>
      <p:sp>
        <p:nvSpPr>
          <p:cNvPr id="13" name="Rectangle 12">
            <a:extLst>
              <a:ext uri="{FF2B5EF4-FFF2-40B4-BE49-F238E27FC236}">
                <a16:creationId xmlns:a16="http://schemas.microsoft.com/office/drawing/2014/main" id="{DB60BE9C-8898-8E4A-B988-E41013746545}"/>
              </a:ext>
            </a:extLst>
          </p:cNvPr>
          <p:cNvSpPr/>
          <p:nvPr/>
        </p:nvSpPr>
        <p:spPr>
          <a:xfrm>
            <a:off x="0" y="-10130"/>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What You Need To Know </a:t>
            </a:r>
            <a:br>
              <a:rPr lang="en-US" sz="3200" dirty="0">
                <a:solidFill>
                  <a:srgbClr val="FFFFFF"/>
                </a:solidFill>
              </a:rPr>
            </a:br>
            <a:r>
              <a:rPr lang="en-US" sz="3200" dirty="0">
                <a:solidFill>
                  <a:srgbClr val="FFFFFF"/>
                </a:solidFill>
              </a:rPr>
              <a:t>About Home Equity</a:t>
            </a:r>
          </a:p>
        </p:txBody>
      </p:sp>
      <p:sp>
        <p:nvSpPr>
          <p:cNvPr id="11" name="TextBox 10">
            <a:extLst>
              <a:ext uri="{FF2B5EF4-FFF2-40B4-BE49-F238E27FC236}">
                <a16:creationId xmlns:a16="http://schemas.microsoft.com/office/drawing/2014/main" id="{0EAFC9C1-7093-FB4D-AD81-384D4AACF2C8}"/>
              </a:ext>
            </a:extLst>
          </p:cNvPr>
          <p:cNvSpPr txBox="1"/>
          <p:nvPr/>
        </p:nvSpPr>
        <p:spPr>
          <a:xfrm>
            <a:off x="4116127" y="4220576"/>
            <a:ext cx="3249441" cy="4937027"/>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Why Your Equity Has Grown in Recent Years</a:t>
            </a:r>
          </a:p>
          <a:p>
            <a:pPr>
              <a:lnSpc>
                <a:spcPct val="110000"/>
              </a:lnSpc>
              <a:spcAft>
                <a:spcPts val="1000"/>
              </a:spcAft>
            </a:pPr>
            <a:r>
              <a:rPr lang="en-US" sz="1250" dirty="0"/>
              <a:t>Because there was a significant imbalance between the number of homes available for sale and the number of buyers looking to make a purchase over the past few years, home prices appreciated substantially. And while inventory has grown in 2022, housing supply is still low compared to more normal years for the market.</a:t>
            </a:r>
          </a:p>
          <a:p>
            <a:pPr>
              <a:lnSpc>
                <a:spcPct val="110000"/>
              </a:lnSpc>
              <a:spcAft>
                <a:spcPts val="1000"/>
              </a:spcAft>
            </a:pPr>
            <a:r>
              <a:rPr lang="en-US" sz="1250" b="1" dirty="0"/>
              <a:t>That’s why, according to the latest </a:t>
            </a:r>
            <a:r>
              <a:rPr lang="en-US" sz="1250" b="1" i="1" dirty="0"/>
              <a:t>Homeowner Equity Insights </a:t>
            </a:r>
            <a:r>
              <a:rPr lang="en-US" sz="1250" b="1" dirty="0"/>
              <a:t>from </a:t>
            </a:r>
            <a:r>
              <a:rPr lang="en-US" sz="1250" b="1" i="1" dirty="0"/>
              <a:t>CoreLogic</a:t>
            </a:r>
            <a:r>
              <a:rPr lang="en-US" sz="1250" b="1" dirty="0"/>
              <a:t>, the average homeowner </a:t>
            </a:r>
            <a:br>
              <a:rPr lang="en-US" sz="1250" b="1" dirty="0"/>
            </a:br>
            <a:r>
              <a:rPr lang="en-US" sz="1250" b="1" dirty="0"/>
              <a:t>equity has grown by $60,000 over the last 12 months.</a:t>
            </a:r>
            <a:r>
              <a:rPr lang="en-US" sz="1250" dirty="0"/>
              <a:t> </a:t>
            </a:r>
          </a:p>
        </p:txBody>
      </p:sp>
      <p:sp>
        <p:nvSpPr>
          <p:cNvPr id="15" name="Rectangle 14">
            <a:extLst>
              <a:ext uri="{FF2B5EF4-FFF2-40B4-BE49-F238E27FC236}">
                <a16:creationId xmlns:a16="http://schemas.microsoft.com/office/drawing/2014/main" id="{7648F71E-4F88-064D-84BB-570DB437A219}"/>
              </a:ext>
            </a:extLst>
          </p:cNvPr>
          <p:cNvSpPr/>
          <p:nvPr/>
        </p:nvSpPr>
        <p:spPr>
          <a:xfrm>
            <a:off x="465665" y="4602512"/>
            <a:ext cx="3249441" cy="47700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457200" rIns="228600" bIns="228600" rtlCol="0" anchor="t" anchorCtr="0">
            <a:spAutoFit/>
          </a:bodyPr>
          <a:lstStyle/>
          <a:p>
            <a:pPr defTabSz="909619" fontAlgn="base">
              <a:lnSpc>
                <a:spcPct val="114000"/>
              </a:lnSpc>
              <a:spcBef>
                <a:spcPts val="1000"/>
              </a:spcBef>
              <a:buSzPct val="100000"/>
            </a:pPr>
            <a:r>
              <a:rPr lang="en-US" sz="1500" b="1" dirty="0">
                <a:solidFill>
                  <a:schemeClr val="tx2"/>
                </a:solidFill>
                <a:latin typeface="Arial" panose="020B0604020202020204" pitchFamily="34" charset="0"/>
                <a:ea typeface="Helvetica Neue" panose="02000503000000020004" pitchFamily="2" charset="0"/>
                <a:cs typeface="Arial" panose="020B0604020202020204" pitchFamily="34" charset="0"/>
              </a:rPr>
              <a:t>What Is Home Equity?</a:t>
            </a:r>
          </a:p>
          <a:p>
            <a:pPr defTabSz="909619" fontAlgn="base">
              <a:lnSpc>
                <a:spcPct val="114000"/>
              </a:lnSpc>
              <a:spcBef>
                <a:spcPts val="1000"/>
              </a:spcBef>
              <a:buSzPct val="100000"/>
            </a:pPr>
            <a:r>
              <a:rPr lang="en-US" sz="1250" b="1" dirty="0">
                <a:solidFill>
                  <a:srgbClr val="797979"/>
                </a:solidFill>
                <a:latin typeface="Arial"/>
                <a:ea typeface="Helvetica Neue" panose="02000503000000020004" pitchFamily="2" charset="0"/>
                <a:cs typeface="Arial"/>
              </a:rPr>
              <a:t>Equity is the current value of your home minus what you owe on the loan. </a:t>
            </a:r>
          </a:p>
          <a:p>
            <a:pPr defTabSz="909619" fontAlgn="base">
              <a:lnSpc>
                <a:spcPct val="114000"/>
              </a:lnSpc>
              <a:spcBef>
                <a:spcPts val="1000"/>
              </a:spcBef>
              <a:buSzPct val="100000"/>
            </a:pPr>
            <a:r>
              <a:rPr lang="en-US" sz="1250" dirty="0">
                <a:solidFill>
                  <a:srgbClr val="797979"/>
                </a:solidFill>
                <a:latin typeface="Arial"/>
                <a:ea typeface="Helvetica Neue" panose="02000503000000020004" pitchFamily="2" charset="0"/>
                <a:cs typeface="Arial"/>
              </a:rPr>
              <a:t>Over time, you build equity as you </a:t>
            </a:r>
            <a:r>
              <a:rPr lang="en-US" sz="1250" dirty="0">
                <a:solidFill>
                  <a:schemeClr val="bg2"/>
                </a:solidFill>
                <a:latin typeface="Arial"/>
                <a:ea typeface="Helvetica Neue" panose="02000503000000020004" pitchFamily="2" charset="0"/>
                <a:cs typeface="Arial"/>
              </a:rPr>
              <a:t>make your monthly mortgage payments and as home prices appreciate. It works like this:</a:t>
            </a:r>
          </a:p>
          <a:p>
            <a:pPr defTabSz="909619" fontAlgn="base">
              <a:lnSpc>
                <a:spcPct val="114000"/>
              </a:lnSpc>
              <a:spcBef>
                <a:spcPts val="1000"/>
              </a:spcBef>
              <a:buSzPct val="100000"/>
            </a:pPr>
            <a:endParaRPr lang="en-US" sz="1250" dirty="0">
              <a:solidFill>
                <a:schemeClr val="bg2"/>
              </a:solidFill>
              <a:latin typeface="Arial"/>
              <a:ea typeface="Helvetica Neue" panose="02000503000000020004" pitchFamily="2" charset="0"/>
              <a:cs typeface="Arial"/>
            </a:endParaRPr>
          </a:p>
          <a:p>
            <a:pPr defTabSz="909619" fontAlgn="base">
              <a:lnSpc>
                <a:spcPct val="114000"/>
              </a:lnSpc>
              <a:spcBef>
                <a:spcPts val="1000"/>
              </a:spcBef>
              <a:buSzPct val="100000"/>
            </a:pPr>
            <a:endParaRPr lang="en-US" sz="1250" dirty="0">
              <a:solidFill>
                <a:srgbClr val="797979"/>
              </a:solidFill>
              <a:latin typeface="Arial"/>
              <a:ea typeface="Helvetica Neue" panose="02000503000000020004" pitchFamily="2" charset="0"/>
              <a:cs typeface="Arial"/>
            </a:endParaRPr>
          </a:p>
          <a:p>
            <a:pPr defTabSz="909619" fontAlgn="base">
              <a:lnSpc>
                <a:spcPct val="114000"/>
              </a:lnSpc>
              <a:spcBef>
                <a:spcPts val="1000"/>
              </a:spcBef>
              <a:buSzPct val="100000"/>
            </a:pPr>
            <a:endParaRPr lang="en-US" sz="1250" dirty="0">
              <a:solidFill>
                <a:srgbClr val="797979"/>
              </a:solidFill>
              <a:latin typeface="Arial"/>
              <a:ea typeface="Helvetica Neue" panose="02000503000000020004" pitchFamily="2" charset="0"/>
              <a:cs typeface="Arial"/>
            </a:endParaRPr>
          </a:p>
          <a:p>
            <a:pPr defTabSz="909619" fontAlgn="base">
              <a:lnSpc>
                <a:spcPct val="114000"/>
              </a:lnSpc>
              <a:spcBef>
                <a:spcPts val="1000"/>
              </a:spcBef>
              <a:buSzPct val="100000"/>
            </a:pPr>
            <a:endParaRPr lang="en-US" sz="1250" dirty="0">
              <a:solidFill>
                <a:srgbClr val="797979"/>
              </a:solidFill>
              <a:latin typeface="Arial"/>
              <a:ea typeface="Helvetica Neue" panose="02000503000000020004" pitchFamily="2" charset="0"/>
              <a:cs typeface="Arial"/>
            </a:endParaRPr>
          </a:p>
          <a:p>
            <a:pPr defTabSz="909619" fontAlgn="base">
              <a:lnSpc>
                <a:spcPct val="114000"/>
              </a:lnSpc>
              <a:spcBef>
                <a:spcPts val="1000"/>
              </a:spcBef>
              <a:buSzPct val="100000"/>
            </a:pPr>
            <a:endParaRPr lang="en-US" sz="1250" dirty="0">
              <a:solidFill>
                <a:srgbClr val="797979"/>
              </a:solidFill>
              <a:latin typeface="Arial"/>
              <a:ea typeface="Helvetica Neue" panose="02000503000000020004" pitchFamily="2" charset="0"/>
              <a:cs typeface="Arial"/>
            </a:endParaRPr>
          </a:p>
          <a:p>
            <a:pPr defTabSz="909619" fontAlgn="base">
              <a:lnSpc>
                <a:spcPct val="114000"/>
              </a:lnSpc>
              <a:spcBef>
                <a:spcPts val="1000"/>
              </a:spcBef>
              <a:buSzPct val="100000"/>
            </a:pPr>
            <a:endParaRPr lang="en-US" sz="1250" dirty="0">
              <a:solidFill>
                <a:srgbClr val="797979"/>
              </a:solidFill>
              <a:latin typeface="Arial"/>
              <a:ea typeface="Helvetica Neue" panose="02000503000000020004" pitchFamily="2" charset="0"/>
              <a:cs typeface="Arial"/>
            </a:endParaRPr>
          </a:p>
        </p:txBody>
      </p:sp>
      <p:pic>
        <p:nvPicPr>
          <p:cNvPr id="5" name="Picture 4" descr="Graphical user interface, text, application&#10;&#10;Description automatically generated">
            <a:extLst>
              <a:ext uri="{FF2B5EF4-FFF2-40B4-BE49-F238E27FC236}">
                <a16:creationId xmlns:a16="http://schemas.microsoft.com/office/drawing/2014/main" id="{D5459116-37DC-EA42-8B0D-300BE72B6A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6687" y="7209624"/>
            <a:ext cx="2587393" cy="1947979"/>
          </a:xfrm>
          <a:prstGeom prst="rect">
            <a:avLst/>
          </a:prstGeom>
        </p:spPr>
      </p:pic>
      <p:pic>
        <p:nvPicPr>
          <p:cNvPr id="20" name="Picture 19">
            <a:extLst>
              <a:ext uri="{FF2B5EF4-FFF2-40B4-BE49-F238E27FC236}">
                <a16:creationId xmlns:a16="http://schemas.microsoft.com/office/drawing/2014/main" id="{38CB117A-1C1F-C140-B12D-9CBFB22F775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16519" y="4328192"/>
            <a:ext cx="547727" cy="548639"/>
          </a:xfrm>
          <a:prstGeom prst="rect">
            <a:avLst/>
          </a:prstGeom>
        </p:spPr>
      </p:pic>
      <p:pic>
        <p:nvPicPr>
          <p:cNvPr id="4" name="Picture 3" descr="A group of pink piggy banks on a shelf&#10;&#10;Description automatically generated with medium confidence">
            <a:extLst>
              <a:ext uri="{FF2B5EF4-FFF2-40B4-BE49-F238E27FC236}">
                <a16:creationId xmlns:a16="http://schemas.microsoft.com/office/drawing/2014/main" id="{A164D5B5-2CA2-6653-7731-5A92F944046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43973" y="0"/>
            <a:ext cx="2128426" cy="2175084"/>
          </a:xfrm>
          <a:prstGeom prst="rect">
            <a:avLst/>
          </a:prstGeom>
        </p:spPr>
      </p:pic>
    </p:spTree>
    <p:extLst>
      <p:ext uri="{BB962C8B-B14F-4D97-AF65-F5344CB8AC3E}">
        <p14:creationId xmlns:p14="http://schemas.microsoft.com/office/powerpoint/2010/main" val="3012403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11</a:t>
            </a:fld>
            <a:endParaRPr lang="en-US" dirty="0"/>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873658366"/>
              </p:ext>
            </p:extLst>
          </p:nvPr>
        </p:nvGraphicFramePr>
        <p:xfrm>
          <a:off x="467837" y="8643727"/>
          <a:ext cx="6858000" cy="833803"/>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83380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Let’s connect to determine how much equity you have in your current home and how you can use it to help you make your next move today.</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6" name="TextBox 15">
            <a:extLst>
              <a:ext uri="{FF2B5EF4-FFF2-40B4-BE49-F238E27FC236}">
                <a16:creationId xmlns:a16="http://schemas.microsoft.com/office/drawing/2014/main" id="{B8F0B6B8-9C18-9D44-9252-6616DD70A89A}"/>
              </a:ext>
            </a:extLst>
          </p:cNvPr>
          <p:cNvSpPr txBox="1"/>
          <p:nvPr/>
        </p:nvSpPr>
        <p:spPr>
          <a:xfrm>
            <a:off x="451507" y="6327452"/>
            <a:ext cx="6841785" cy="2273124"/>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The Opportunity Your Rising Home Equity Provides</a:t>
            </a:r>
          </a:p>
          <a:p>
            <a:pPr>
              <a:lnSpc>
                <a:spcPct val="110000"/>
              </a:lnSpc>
              <a:spcAft>
                <a:spcPts val="1000"/>
              </a:spcAft>
            </a:pPr>
            <a:r>
              <a:rPr lang="en-US" sz="1250" dirty="0"/>
              <a:t>In addition to building your overall net worth, equity can also help you achieve other goals, like buying your next home. When you sell your current house, the equity you’ve built up comes back to you in the sale, and it may be just what you need to cover a large portion – if not all – of the down payment on your next home.</a:t>
            </a:r>
          </a:p>
          <a:p>
            <a:pPr>
              <a:lnSpc>
                <a:spcPct val="110000"/>
              </a:lnSpc>
              <a:spcAft>
                <a:spcPts val="1000"/>
              </a:spcAft>
            </a:pPr>
            <a:r>
              <a:rPr lang="en-US" sz="1250" b="1" dirty="0"/>
              <a:t>So, if you’ve been holding off on selling or you’re worried about being priced out of your next home, rest assured your equity can help fuel your move.</a:t>
            </a:r>
          </a:p>
        </p:txBody>
      </p:sp>
      <p:grpSp>
        <p:nvGrpSpPr>
          <p:cNvPr id="18" name="Group 17">
            <a:extLst>
              <a:ext uri="{FF2B5EF4-FFF2-40B4-BE49-F238E27FC236}">
                <a16:creationId xmlns:a16="http://schemas.microsoft.com/office/drawing/2014/main" id="{20E09B7E-795E-9848-855B-C9F175AAB3E3}"/>
              </a:ext>
            </a:extLst>
          </p:cNvPr>
          <p:cNvGrpSpPr/>
          <p:nvPr/>
        </p:nvGrpSpPr>
        <p:grpSpPr>
          <a:xfrm>
            <a:off x="467837" y="1305252"/>
            <a:ext cx="6841785" cy="5103986"/>
            <a:chOff x="381907" y="1271926"/>
            <a:chExt cx="6841785" cy="5103986"/>
          </a:xfrm>
        </p:grpSpPr>
        <p:sp>
          <p:nvSpPr>
            <p:cNvPr id="19" name="Rectangle 18">
              <a:extLst>
                <a:ext uri="{FF2B5EF4-FFF2-40B4-BE49-F238E27FC236}">
                  <a16:creationId xmlns:a16="http://schemas.microsoft.com/office/drawing/2014/main" id="{CC774E32-1CA2-D446-BF37-2644810E8079}"/>
                </a:ext>
              </a:extLst>
            </p:cNvPr>
            <p:cNvSpPr/>
            <p:nvPr/>
          </p:nvSpPr>
          <p:spPr>
            <a:xfrm>
              <a:off x="381907" y="1271926"/>
              <a:ext cx="6841785" cy="510398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20" name="TextBox 19">
              <a:extLst>
                <a:ext uri="{FF2B5EF4-FFF2-40B4-BE49-F238E27FC236}">
                  <a16:creationId xmlns:a16="http://schemas.microsoft.com/office/drawing/2014/main" id="{91A59196-908A-5547-A6B6-F1F913F4522B}"/>
                </a:ext>
              </a:extLst>
            </p:cNvPr>
            <p:cNvSpPr txBox="1"/>
            <p:nvPr/>
          </p:nvSpPr>
          <p:spPr>
            <a:xfrm>
              <a:off x="568374" y="1428580"/>
              <a:ext cx="6536347" cy="230832"/>
            </a:xfrm>
            <a:prstGeom prst="rect">
              <a:avLst/>
            </a:prstGeom>
            <a:noFill/>
          </p:spPr>
          <p:txBody>
            <a:bodyPr wrap="square" lIns="0" tIns="0" rIns="0" bIns="0" rtlCol="0">
              <a:spAutoFit/>
            </a:bodyPr>
            <a:lstStyle/>
            <a:p>
              <a:pPr algn="ctr">
                <a:spcAft>
                  <a:spcPts val="1000"/>
                </a:spcAft>
              </a:pPr>
              <a:r>
                <a:rPr lang="en-US" sz="1500" b="1" dirty="0">
                  <a:solidFill>
                    <a:schemeClr val="bg2"/>
                  </a:solidFill>
                  <a:latin typeface="Arial" panose="020B0604020202020204" pitchFamily="34" charset="0"/>
                  <a:cs typeface="Arial" panose="020B0604020202020204" pitchFamily="34" charset="0"/>
                </a:rPr>
                <a:t>Homeowner Equity Gains Over the Past Year</a:t>
              </a:r>
            </a:p>
          </p:txBody>
        </p:sp>
      </p:grpSp>
      <p:sp>
        <p:nvSpPr>
          <p:cNvPr id="21" name="TextBox 20">
            <a:extLst>
              <a:ext uri="{FF2B5EF4-FFF2-40B4-BE49-F238E27FC236}">
                <a16:creationId xmlns:a16="http://schemas.microsoft.com/office/drawing/2014/main" id="{0530C12F-503C-DB49-8840-93E2DB7065AF}"/>
              </a:ext>
            </a:extLst>
          </p:cNvPr>
          <p:cNvSpPr txBox="1"/>
          <p:nvPr/>
        </p:nvSpPr>
        <p:spPr>
          <a:xfrm>
            <a:off x="5991055" y="6145585"/>
            <a:ext cx="1148712"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CoreLogic</a:t>
            </a:r>
          </a:p>
        </p:txBody>
      </p:sp>
      <p:sp>
        <p:nvSpPr>
          <p:cNvPr id="23" name="TextBox 22">
            <a:extLst>
              <a:ext uri="{FF2B5EF4-FFF2-40B4-BE49-F238E27FC236}">
                <a16:creationId xmlns:a16="http://schemas.microsoft.com/office/drawing/2014/main" id="{489DF8AD-6A0D-3E40-BC93-E09508CB9F77}"/>
              </a:ext>
            </a:extLst>
          </p:cNvPr>
          <p:cNvSpPr txBox="1"/>
          <p:nvPr/>
        </p:nvSpPr>
        <p:spPr>
          <a:xfrm>
            <a:off x="451506" y="335063"/>
            <a:ext cx="6841785" cy="671728"/>
          </a:xfrm>
          <a:prstGeom prst="rect">
            <a:avLst/>
          </a:prstGeom>
          <a:noFill/>
        </p:spPr>
        <p:txBody>
          <a:bodyPr wrap="square" lIns="0" tIns="320040" rIns="0" bIns="0" numCol="1" spcCol="457200" rtlCol="0">
            <a:noAutofit/>
          </a:bodyPr>
          <a:lstStyle/>
          <a:p>
            <a:pPr>
              <a:lnSpc>
                <a:spcPct val="110000"/>
              </a:lnSpc>
              <a:spcAft>
                <a:spcPts val="1000"/>
              </a:spcAft>
            </a:pPr>
            <a:r>
              <a:rPr lang="en-US" sz="1250" dirty="0"/>
              <a:t>While $60,000 is the national number, if you want to know what happened, on average, over the past year in our area, look at the map below:</a:t>
            </a:r>
            <a:endParaRPr lang="en-US" sz="1250" b="1" dirty="0"/>
          </a:p>
        </p:txBody>
      </p:sp>
      <p:pic>
        <p:nvPicPr>
          <p:cNvPr id="24" name="Picture Placeholder 7">
            <a:extLst>
              <a:ext uri="{FF2B5EF4-FFF2-40B4-BE49-F238E27FC236}">
                <a16:creationId xmlns:a16="http://schemas.microsoft.com/office/drawing/2014/main" id="{EEF90402-7384-6749-933B-258EA2D66F5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54304" y="1934692"/>
            <a:ext cx="6563429" cy="3938057"/>
          </a:xfrm>
          <a:prstGeom prst="rect">
            <a:avLst/>
          </a:prstGeom>
        </p:spPr>
      </p:pic>
    </p:spTree>
    <p:extLst>
      <p:ext uri="{BB962C8B-B14F-4D97-AF65-F5344CB8AC3E}">
        <p14:creationId xmlns:p14="http://schemas.microsoft.com/office/powerpoint/2010/main" val="3148791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 on a playground ride&#10;&#10;Description automatically generated with medium confidence">
            <a:extLst>
              <a:ext uri="{FF2B5EF4-FFF2-40B4-BE49-F238E27FC236}">
                <a16:creationId xmlns:a16="http://schemas.microsoft.com/office/drawing/2014/main" id="{28F1F0C7-BA32-BC13-DF70-EF00D3CA37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554212"/>
            <a:ext cx="6858000" cy="3046988"/>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solidFill>
                  <a:schemeClr val="bg1"/>
                </a:solidFill>
                <a:latin typeface="Georgia" panose="02040502050405020303" pitchFamily="18" charset="0"/>
              </a:rPr>
              <a:t>“</a:t>
            </a:r>
            <a:r>
              <a:rPr lang="en-US" sz="2400" i="1" dirty="0">
                <a:solidFill>
                  <a:schemeClr val="bg1"/>
                </a:solidFill>
                <a:effectLst/>
                <a:latin typeface="Georgia" panose="02040502050405020303" pitchFamily="18" charset="0"/>
              </a:rPr>
              <a:t>. . . record equity continues to provide </a:t>
            </a:r>
            <a:br>
              <a:rPr lang="en-US" sz="2400" i="1" dirty="0">
                <a:solidFill>
                  <a:schemeClr val="bg1"/>
                </a:solidFill>
                <a:effectLst/>
                <a:latin typeface="Georgia" panose="02040502050405020303" pitchFamily="18" charset="0"/>
              </a:rPr>
            </a:br>
            <a:r>
              <a:rPr lang="en-US" sz="2400" i="1" dirty="0">
                <a:solidFill>
                  <a:schemeClr val="bg1"/>
                </a:solidFill>
                <a:effectLst/>
                <a:latin typeface="Georgia" panose="02040502050405020303" pitchFamily="18" charset="0"/>
              </a:rPr>
              <a:t>fuel for housing demand, particularly </a:t>
            </a:r>
            <a:br>
              <a:rPr lang="en-US" sz="2400" i="1" dirty="0">
                <a:solidFill>
                  <a:schemeClr val="bg1"/>
                </a:solidFill>
                <a:effectLst/>
                <a:latin typeface="Georgia" panose="02040502050405020303" pitchFamily="18" charset="0"/>
              </a:rPr>
            </a:br>
            <a:r>
              <a:rPr lang="en-US" sz="2400" i="1" dirty="0">
                <a:solidFill>
                  <a:schemeClr val="bg1"/>
                </a:solidFill>
                <a:effectLst/>
                <a:latin typeface="Georgia" panose="02040502050405020303" pitchFamily="18" charset="0"/>
              </a:rPr>
              <a:t>if households are relocating to more affordable areas.”</a:t>
            </a:r>
          </a:p>
          <a:p>
            <a:endParaRPr lang="en-US" sz="1600" i="1" dirty="0">
              <a:solidFill>
                <a:schemeClr val="bg1"/>
              </a:solidFill>
            </a:endParaRPr>
          </a:p>
          <a:p>
            <a:pPr>
              <a:spcAft>
                <a:spcPts val="2000"/>
              </a:spcAft>
            </a:pPr>
            <a:r>
              <a:rPr lang="en-US" sz="1400" i="1" dirty="0">
                <a:solidFill>
                  <a:schemeClr val="bg1"/>
                </a:solidFill>
                <a:cs typeface="Arial"/>
              </a:rPr>
              <a:t>- </a:t>
            </a:r>
            <a:r>
              <a:rPr lang="en-US" sz="1400" dirty="0">
                <a:solidFill>
                  <a:schemeClr val="bg1"/>
                </a:solidFill>
                <a:cs typeface="Arial"/>
              </a:rPr>
              <a:t>Selma </a:t>
            </a:r>
            <a:r>
              <a:rPr lang="en-US" sz="1400" dirty="0" err="1">
                <a:solidFill>
                  <a:schemeClr val="bg1"/>
                </a:solidFill>
                <a:cs typeface="Arial"/>
              </a:rPr>
              <a:t>Hepp</a:t>
            </a:r>
            <a:r>
              <a:rPr lang="en-US" sz="1400" dirty="0">
                <a:solidFill>
                  <a:schemeClr val="bg1"/>
                </a:solidFill>
                <a:cs typeface="Arial"/>
              </a:rPr>
              <a:t>, Interim Lead of the Office of the Chief Economist, </a:t>
            </a:r>
            <a:r>
              <a:rPr lang="en-US" sz="1400" i="1" dirty="0">
                <a:solidFill>
                  <a:schemeClr val="bg1"/>
                </a:solidFill>
                <a:cs typeface="Arial"/>
              </a:rPr>
              <a:t>CoreLogic</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6182635"/>
            <a:ext cx="742082" cy="743154"/>
          </a:xfrm>
          <a:prstGeom prst="rect">
            <a:avLst/>
          </a:prstGeom>
        </p:spPr>
      </p:pic>
      <p:sp>
        <p:nvSpPr>
          <p:cNvPr id="4" name="Slide Number Placeholder 13">
            <a:extLst>
              <a:ext uri="{FF2B5EF4-FFF2-40B4-BE49-F238E27FC236}">
                <a16:creationId xmlns:a16="http://schemas.microsoft.com/office/drawing/2014/main" id="{E74A9A17-9C0F-6F28-A0DC-06B6DAEEA721}"/>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12</a:t>
            </a:fld>
            <a:endParaRPr lang="en-US" dirty="0"/>
          </a:p>
        </p:txBody>
      </p:sp>
    </p:spTree>
    <p:extLst>
      <p:ext uri="{BB962C8B-B14F-4D97-AF65-F5344CB8AC3E}">
        <p14:creationId xmlns:p14="http://schemas.microsoft.com/office/powerpoint/2010/main" val="2109585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indow&#10;&#10;Description automatically generated">
            <a:extLst>
              <a:ext uri="{FF2B5EF4-FFF2-40B4-BE49-F238E27FC236}">
                <a16:creationId xmlns:a16="http://schemas.microsoft.com/office/drawing/2014/main" id="{4513ABB3-59DE-3266-C076-91CBD3D878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0"/>
            <a:ext cx="7772402" cy="3114593"/>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a:xfrm>
            <a:off x="3443991" y="9417571"/>
            <a:ext cx="884419" cy="685801"/>
          </a:xfrm>
        </p:spPr>
        <p:txBody>
          <a:bodyPr/>
          <a:lstStyle/>
          <a:p>
            <a:fld id="{D9C681BF-E0B0-FE40-97D6-3440D5EE15D9}" type="slidenum">
              <a:rPr lang="en-US" smtClean="0"/>
              <a:pPr/>
              <a:t>13</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199" y="3185804"/>
            <a:ext cx="6697174" cy="1643221"/>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At first glance, the increase in housing supply may not sound like good </a:t>
            </a:r>
            <a:br>
              <a:rPr lang="en-US" sz="1500" i="1" dirty="0">
                <a:solidFill>
                  <a:schemeClr val="bg2"/>
                </a:solidFill>
                <a:latin typeface="Georgia"/>
              </a:rPr>
            </a:br>
            <a:r>
              <a:rPr lang="en-US" sz="1500" i="1" dirty="0">
                <a:solidFill>
                  <a:schemeClr val="bg2"/>
                </a:solidFill>
                <a:latin typeface="Georgia"/>
              </a:rPr>
              <a:t>news for sellers, but it does gives you two distinct opportunities in today’s housing market.</a:t>
            </a:r>
          </a:p>
        </p:txBody>
      </p:sp>
      <p:sp>
        <p:nvSpPr>
          <p:cNvPr id="6" name="TextBox 5">
            <a:extLst>
              <a:ext uri="{FF2B5EF4-FFF2-40B4-BE49-F238E27FC236}">
                <a16:creationId xmlns:a16="http://schemas.microsoft.com/office/drawing/2014/main" id="{ADF4D003-23B3-2245-A0FC-3101599455D8}"/>
              </a:ext>
            </a:extLst>
          </p:cNvPr>
          <p:cNvSpPr txBox="1"/>
          <p:nvPr/>
        </p:nvSpPr>
        <p:spPr>
          <a:xfrm>
            <a:off x="466614" y="4188899"/>
            <a:ext cx="6960819" cy="1014917"/>
          </a:xfrm>
          <a:prstGeom prst="rect">
            <a:avLst/>
          </a:prstGeom>
          <a:noFill/>
        </p:spPr>
        <p:txBody>
          <a:bodyPr wrap="square" lIns="0" tIns="320040" rIns="0" bIns="0" numCol="1" spcCol="457200" rtlCol="0" anchor="t">
            <a:noAutofit/>
          </a:bodyPr>
          <a:lstStyle/>
          <a:p>
            <a:pPr fontAlgn="base">
              <a:lnSpc>
                <a:spcPct val="110000"/>
              </a:lnSpc>
              <a:spcAft>
                <a:spcPts val="1000"/>
              </a:spcAft>
            </a:pPr>
            <a:r>
              <a:rPr lang="en-US" sz="1250" dirty="0">
                <a:cs typeface="Arial"/>
              </a:rPr>
              <a:t>An article from </a:t>
            </a:r>
            <a:r>
              <a:rPr lang="en-US" sz="1250" i="1" dirty="0">
                <a:cs typeface="Arial"/>
              </a:rPr>
              <a:t>Calculated Risk </a:t>
            </a:r>
            <a:r>
              <a:rPr lang="en-US" sz="1250" dirty="0">
                <a:cs typeface="Arial"/>
              </a:rPr>
              <a:t>helps put the inventory gains the market saw in 2022 into perspective by comparing it to recent years (</a:t>
            </a:r>
            <a:r>
              <a:rPr lang="en-US" sz="1250" i="1" dirty="0">
                <a:cs typeface="Arial"/>
              </a:rPr>
              <a:t>see graph below</a:t>
            </a:r>
            <a:r>
              <a:rPr lang="en-US" sz="1250" dirty="0">
                <a:cs typeface="Arial"/>
              </a:rPr>
              <a:t>). It shows supply has surpassed 2021 levels by over 50%. But the further back you look, the more you’ll understand the bigger picture. And if you go all the way back to 2019, the last normal year in real estate, we’re roughly 30% below the housing supply we had at that time.</a:t>
            </a:r>
            <a:endParaRPr lang="en-US" sz="1250" i="1" dirty="0">
              <a:solidFill>
                <a:schemeClr val="bg2"/>
              </a:solidFill>
              <a:cs typeface="Arial"/>
            </a:endParaRPr>
          </a:p>
        </p:txBody>
      </p:sp>
      <p:sp>
        <p:nvSpPr>
          <p:cNvPr id="2" name="Rectangle 1">
            <a:extLst>
              <a:ext uri="{FF2B5EF4-FFF2-40B4-BE49-F238E27FC236}">
                <a16:creationId xmlns:a16="http://schemas.microsoft.com/office/drawing/2014/main" id="{AC56A208-F3F0-5B4B-A446-B8CC9C9995BA}"/>
              </a:ext>
            </a:extLst>
          </p:cNvPr>
          <p:cNvSpPr/>
          <p:nvPr/>
        </p:nvSpPr>
        <p:spPr>
          <a:xfrm>
            <a:off x="3765013" y="5035919"/>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0" name="Rectangle 9">
            <a:extLst>
              <a:ext uri="{FF2B5EF4-FFF2-40B4-BE49-F238E27FC236}">
                <a16:creationId xmlns:a16="http://schemas.microsoft.com/office/drawing/2014/main" id="{2786AC61-04B3-D240-85BD-DEB33C269F21}"/>
              </a:ext>
            </a:extLst>
          </p:cNvPr>
          <p:cNvSpPr/>
          <p:nvPr/>
        </p:nvSpPr>
        <p:spPr>
          <a:xfrm>
            <a:off x="3765013" y="5275027"/>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5" name="Rectangle 14">
            <a:extLst>
              <a:ext uri="{FF2B5EF4-FFF2-40B4-BE49-F238E27FC236}">
                <a16:creationId xmlns:a16="http://schemas.microsoft.com/office/drawing/2014/main" id="{94C2442E-4B2A-1F43-95BD-A7DE6CBAAF46}"/>
              </a:ext>
            </a:extLst>
          </p:cNvPr>
          <p:cNvSpPr/>
          <p:nvPr/>
        </p:nvSpPr>
        <p:spPr>
          <a:xfrm>
            <a:off x="3773121" y="5442968"/>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6" name="Rectangle 15">
            <a:extLst>
              <a:ext uri="{FF2B5EF4-FFF2-40B4-BE49-F238E27FC236}">
                <a16:creationId xmlns:a16="http://schemas.microsoft.com/office/drawing/2014/main" id="{86680275-4C4A-1A47-BFC4-04D85DBA245F}"/>
              </a:ext>
            </a:extLst>
          </p:cNvPr>
          <p:cNvSpPr/>
          <p:nvPr/>
        </p:nvSpPr>
        <p:spPr>
          <a:xfrm>
            <a:off x="473415" y="5811382"/>
            <a:ext cx="6841785" cy="3561329"/>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sp>
        <p:nvSpPr>
          <p:cNvPr id="18" name="TextBox 17">
            <a:extLst>
              <a:ext uri="{FF2B5EF4-FFF2-40B4-BE49-F238E27FC236}">
                <a16:creationId xmlns:a16="http://schemas.microsoft.com/office/drawing/2014/main" id="{281F523C-E955-6341-9A9C-CC1BC69C0C67}"/>
              </a:ext>
            </a:extLst>
          </p:cNvPr>
          <p:cNvSpPr txBox="1"/>
          <p:nvPr/>
        </p:nvSpPr>
        <p:spPr>
          <a:xfrm>
            <a:off x="618026" y="5969049"/>
            <a:ext cx="6536347" cy="500137"/>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While It’s Grown, Housing Supply Is Still Low</a:t>
            </a:r>
          </a:p>
          <a:p>
            <a:pPr algn="ctr">
              <a:spcAft>
                <a:spcPts val="600"/>
              </a:spcAft>
            </a:pPr>
            <a:r>
              <a:rPr lang="en-US" sz="1250" i="1" dirty="0">
                <a:solidFill>
                  <a:schemeClr val="bg2"/>
                </a:solidFill>
                <a:latin typeface="Georgia" panose="02040502050405020303" pitchFamily="18" charset="0"/>
                <a:cs typeface="Calibri" panose="020F0502020204030204" pitchFamily="34" charset="0"/>
              </a:rPr>
              <a:t>Inventory the Week Ending November 25</a:t>
            </a:r>
            <a:r>
              <a:rPr lang="en-US" sz="1250" i="1" baseline="30000" dirty="0">
                <a:solidFill>
                  <a:schemeClr val="bg2"/>
                </a:solidFill>
                <a:latin typeface="Georgia" panose="02040502050405020303" pitchFamily="18" charset="0"/>
                <a:cs typeface="Calibri" panose="020F0502020204030204" pitchFamily="34" charset="0"/>
              </a:rPr>
              <a:t>th</a:t>
            </a:r>
            <a:r>
              <a:rPr lang="en-US" sz="1250" i="1" dirty="0">
                <a:solidFill>
                  <a:schemeClr val="bg2"/>
                </a:solidFill>
                <a:latin typeface="Georgia" panose="02040502050405020303" pitchFamily="18" charset="0"/>
                <a:cs typeface="Calibri" panose="020F0502020204030204" pitchFamily="34" charset="0"/>
              </a:rPr>
              <a:t>, Compared To Last 3 Years</a:t>
            </a:r>
          </a:p>
        </p:txBody>
      </p:sp>
      <p:sp>
        <p:nvSpPr>
          <p:cNvPr id="19" name="TextBox 18">
            <a:extLst>
              <a:ext uri="{FF2B5EF4-FFF2-40B4-BE49-F238E27FC236}">
                <a16:creationId xmlns:a16="http://schemas.microsoft.com/office/drawing/2014/main" id="{21879924-B2A4-AE4C-A882-554D85F9BD8C}"/>
              </a:ext>
            </a:extLst>
          </p:cNvPr>
          <p:cNvSpPr txBox="1"/>
          <p:nvPr/>
        </p:nvSpPr>
        <p:spPr>
          <a:xfrm>
            <a:off x="5860315" y="9126379"/>
            <a:ext cx="1454885"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Calculated Risk</a:t>
            </a:r>
          </a:p>
        </p:txBody>
      </p:sp>
      <p:sp>
        <p:nvSpPr>
          <p:cNvPr id="4" name="Rectangle 3">
            <a:extLst>
              <a:ext uri="{FF2B5EF4-FFF2-40B4-BE49-F238E27FC236}">
                <a16:creationId xmlns:a16="http://schemas.microsoft.com/office/drawing/2014/main" id="{328D685E-1A29-56B8-B25B-397F8D5ABDDA}"/>
              </a:ext>
            </a:extLst>
          </p:cNvPr>
          <p:cNvSpPr/>
          <p:nvPr/>
        </p:nvSpPr>
        <p:spPr>
          <a:xfrm>
            <a:off x="-1" y="1675810"/>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What Increased Housing Supply</a:t>
            </a:r>
            <a:br>
              <a:rPr lang="en-US" sz="3200" dirty="0">
                <a:solidFill>
                  <a:srgbClr val="FFFFFF"/>
                </a:solidFill>
              </a:rPr>
            </a:br>
            <a:r>
              <a:rPr lang="en-US" sz="3200" dirty="0">
                <a:solidFill>
                  <a:srgbClr val="FFFFFF"/>
                </a:solidFill>
              </a:rPr>
              <a:t>Means for Current Homeowners</a:t>
            </a:r>
          </a:p>
        </p:txBody>
      </p:sp>
      <p:graphicFrame>
        <p:nvGraphicFramePr>
          <p:cNvPr id="21" name="Chart 20">
            <a:extLst>
              <a:ext uri="{FF2B5EF4-FFF2-40B4-BE49-F238E27FC236}">
                <a16:creationId xmlns:a16="http://schemas.microsoft.com/office/drawing/2014/main" id="{66C7F7C4-213E-5742-8BCA-3A2F2064CF91}"/>
              </a:ext>
            </a:extLst>
          </p:cNvPr>
          <p:cNvGraphicFramePr/>
          <p:nvPr>
            <p:extLst>
              <p:ext uri="{D42A27DB-BD31-4B8C-83A1-F6EECF244321}">
                <p14:modId xmlns:p14="http://schemas.microsoft.com/office/powerpoint/2010/main" val="1305167937"/>
              </p:ext>
            </p:extLst>
          </p:nvPr>
        </p:nvGraphicFramePr>
        <p:xfrm>
          <a:off x="632419" y="6625935"/>
          <a:ext cx="6521954" cy="24085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98460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14</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4008888487"/>
              </p:ext>
            </p:extLst>
          </p:nvPr>
        </p:nvGraphicFramePr>
        <p:xfrm>
          <a:off x="473856" y="8447210"/>
          <a:ext cx="6841785" cy="977011"/>
        </p:xfrm>
        <a:graphic>
          <a:graphicData uri="http://schemas.openxmlformats.org/drawingml/2006/table">
            <a:tbl>
              <a:tblPr firstRow="1" bandRow="1">
                <a:tableStyleId>{5C22544A-7EE6-4342-B048-85BDC9FD1C3A}</a:tableStyleId>
              </a:tblPr>
              <a:tblGrid>
                <a:gridCol w="6841785">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you’re a homeowner looking to sell, you have more homes to choose from and can still sell your house while inventory is low overall. Let’s connect to get started, so you can have the best of both worlds.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7" name="TextBox 6">
            <a:extLst>
              <a:ext uri="{FF2B5EF4-FFF2-40B4-BE49-F238E27FC236}">
                <a16:creationId xmlns:a16="http://schemas.microsoft.com/office/drawing/2014/main" id="{6868D691-3061-4D40-8AA5-7A6A13E6CB78}"/>
              </a:ext>
            </a:extLst>
          </p:cNvPr>
          <p:cNvSpPr txBox="1"/>
          <p:nvPr/>
        </p:nvSpPr>
        <p:spPr>
          <a:xfrm>
            <a:off x="457200" y="3777279"/>
            <a:ext cx="6858441" cy="4430823"/>
          </a:xfrm>
          <a:prstGeom prst="rect">
            <a:avLst/>
          </a:prstGeom>
          <a:noFill/>
        </p:spPr>
        <p:txBody>
          <a:bodyPr wrap="square" lIns="0" tIns="320040" rIns="0" bIns="0" numCol="1" spcCol="457200" rtlCol="0" anchor="t">
            <a:noAutofit/>
          </a:bodyPr>
          <a:lstStyle/>
          <a:p>
            <a:pPr marL="19050" indent="-19050"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Opportunity #1: Take Advantage of More Options for Your Move</a:t>
            </a:r>
          </a:p>
          <a:p>
            <a:pPr marL="19050" indent="-19050" fontAlgn="base">
              <a:lnSpc>
                <a:spcPct val="112000"/>
              </a:lnSpc>
              <a:spcAft>
                <a:spcPts val="1000"/>
              </a:spcAft>
            </a:pPr>
            <a:r>
              <a:rPr lang="en-US" sz="1250" dirty="0">
                <a:cs typeface="Arial"/>
              </a:rPr>
              <a:t>If your current house no longer meets your needs or lacks the space and features you want, this inventory growth gives you even more opportunity to sell and move into the home of your dreams. With more houses on the market, you’ll have more to choose from when you search for your next home.</a:t>
            </a:r>
          </a:p>
          <a:p>
            <a:pPr marL="19050" indent="-19050" fontAlgn="base">
              <a:lnSpc>
                <a:spcPct val="112000"/>
              </a:lnSpc>
              <a:spcAft>
                <a:spcPts val="1000"/>
              </a:spcAft>
            </a:pPr>
            <a:r>
              <a:rPr lang="en-US" sz="1250" b="1" dirty="0">
                <a:cs typeface="Arial"/>
              </a:rPr>
              <a:t>Partnering with a local real estate professional can help you make sure you’re up-to-date on the homes available in our area. And when you do find the one, a professional can advise you on how to write a winning offer to seal the deal.</a:t>
            </a:r>
          </a:p>
          <a:p>
            <a:pPr marL="19050" indent="-19050"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Opportunity #2: Sell While Inventory Is Still Low Overall</a:t>
            </a:r>
          </a:p>
          <a:p>
            <a:pPr marL="19050" indent="-19050" fontAlgn="base">
              <a:lnSpc>
                <a:spcPct val="112000"/>
              </a:lnSpc>
              <a:spcAft>
                <a:spcPts val="1000"/>
              </a:spcAft>
            </a:pPr>
            <a:r>
              <a:rPr lang="en-US" sz="1250" dirty="0">
                <a:cs typeface="Arial"/>
              </a:rPr>
              <a:t>But again, despite the growth, inventory is still low compared to historical norms, and that isn’t going to change overnight. For you, that means your house should still be in demand, if you price it right. </a:t>
            </a:r>
          </a:p>
          <a:p>
            <a:pPr marL="19050" indent="-19050" fontAlgn="base">
              <a:lnSpc>
                <a:spcPct val="112000"/>
              </a:lnSpc>
              <a:spcAft>
                <a:spcPts val="1000"/>
              </a:spcAft>
            </a:pPr>
            <a:r>
              <a:rPr lang="en-US" sz="1250" dirty="0">
                <a:cs typeface="Arial"/>
              </a:rPr>
              <a:t>As an article from </a:t>
            </a:r>
            <a:r>
              <a:rPr lang="en-US" sz="1250" i="1" dirty="0" err="1">
                <a:cs typeface="Arial"/>
              </a:rPr>
              <a:t>realtor.com</a:t>
            </a:r>
            <a:r>
              <a:rPr lang="en-US" sz="1250" dirty="0">
                <a:cs typeface="Arial"/>
              </a:rPr>
              <a:t>, says:</a:t>
            </a:r>
          </a:p>
          <a:p>
            <a:pPr marL="476250" lvl="1" indent="-19050" fontAlgn="base">
              <a:lnSpc>
                <a:spcPct val="112000"/>
              </a:lnSpc>
              <a:spcAft>
                <a:spcPts val="1000"/>
              </a:spcAft>
            </a:pPr>
            <a:r>
              <a:rPr lang="en-US" sz="1250" i="1" dirty="0">
                <a:solidFill>
                  <a:schemeClr val="bg2"/>
                </a:solidFill>
              </a:rPr>
              <a:t>“Today’s shoppers generally have more homes to consider than last year’s shoppers did, but the market is still not back to pre-pandemic inventory levels.”</a:t>
            </a:r>
          </a:p>
        </p:txBody>
      </p:sp>
      <p:sp>
        <p:nvSpPr>
          <p:cNvPr id="8" name="Rectangle 7">
            <a:extLst>
              <a:ext uri="{FF2B5EF4-FFF2-40B4-BE49-F238E27FC236}">
                <a16:creationId xmlns:a16="http://schemas.microsoft.com/office/drawing/2014/main" id="{D0AD98A9-668B-E54B-A03B-AE84BC154A3C}"/>
              </a:ext>
            </a:extLst>
          </p:cNvPr>
          <p:cNvSpPr/>
          <p:nvPr/>
        </p:nvSpPr>
        <p:spPr>
          <a:xfrm>
            <a:off x="3773562" y="2021821"/>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55ADBB3A-0A0F-8042-8758-6C0AFF97728E}"/>
              </a:ext>
            </a:extLst>
          </p:cNvPr>
          <p:cNvSpPr/>
          <p:nvPr/>
        </p:nvSpPr>
        <p:spPr>
          <a:xfrm>
            <a:off x="3773562" y="2260929"/>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pic>
        <p:nvPicPr>
          <p:cNvPr id="2" name="Picture 1">
            <a:extLst>
              <a:ext uri="{FF2B5EF4-FFF2-40B4-BE49-F238E27FC236}">
                <a16:creationId xmlns:a16="http://schemas.microsoft.com/office/drawing/2014/main" id="{FE584670-28B8-B577-EB50-F4919EF1BF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828039"/>
          </a:xfrm>
          <a:prstGeom prst="rect">
            <a:avLst/>
          </a:prstGeom>
        </p:spPr>
      </p:pic>
    </p:spTree>
    <p:extLst>
      <p:ext uri="{BB962C8B-B14F-4D97-AF65-F5344CB8AC3E}">
        <p14:creationId xmlns:p14="http://schemas.microsoft.com/office/powerpoint/2010/main" val="1368875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mall model house on top of a stack of coins&#10;&#10;Description automatically generated with low confidence">
            <a:extLst>
              <a:ext uri="{FF2B5EF4-FFF2-40B4-BE49-F238E27FC236}">
                <a16:creationId xmlns:a16="http://schemas.microsoft.com/office/drawing/2014/main" id="{BBC8B9CA-4339-5EE4-FDF2-1C1F4DDC43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7772400" cy="4181548"/>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a:xfrm>
            <a:off x="3467269" y="9353166"/>
            <a:ext cx="884419" cy="685801"/>
          </a:xfrm>
        </p:spPr>
        <p:txBody>
          <a:bodyPr/>
          <a:lstStyle/>
          <a:p>
            <a:fld id="{D9C681BF-E0B0-FE40-97D6-3440D5EE15D9}" type="slidenum">
              <a:rPr lang="en-US" smtClean="0"/>
              <a:pPr/>
              <a:t>15</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199" y="4181548"/>
            <a:ext cx="6858000" cy="1083667"/>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There’s no doubt the housing market is slowing from the frenzy we saw over the past two years. But what does that mean for your asking price if you’re thinking of selling your house?</a:t>
            </a:r>
          </a:p>
        </p:txBody>
      </p:sp>
      <p:sp>
        <p:nvSpPr>
          <p:cNvPr id="8" name="Rectangle 7">
            <a:extLst>
              <a:ext uri="{FF2B5EF4-FFF2-40B4-BE49-F238E27FC236}">
                <a16:creationId xmlns:a16="http://schemas.microsoft.com/office/drawing/2014/main" id="{CFC07FC6-668C-C347-A8F7-4099C75CB944}"/>
              </a:ext>
            </a:extLst>
          </p:cNvPr>
          <p:cNvSpPr/>
          <p:nvPr/>
        </p:nvSpPr>
        <p:spPr>
          <a:xfrm>
            <a:off x="-1" y="2734998"/>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Your Home’s Asking Price Matters More Now Than Ever</a:t>
            </a:r>
          </a:p>
        </p:txBody>
      </p:sp>
      <p:sp>
        <p:nvSpPr>
          <p:cNvPr id="15" name="Rectangle 14">
            <a:extLst>
              <a:ext uri="{FF2B5EF4-FFF2-40B4-BE49-F238E27FC236}">
                <a16:creationId xmlns:a16="http://schemas.microsoft.com/office/drawing/2014/main" id="{FAD105D8-B823-8646-8176-E44F76053486}"/>
              </a:ext>
            </a:extLst>
          </p:cNvPr>
          <p:cNvSpPr/>
          <p:nvPr/>
        </p:nvSpPr>
        <p:spPr>
          <a:xfrm>
            <a:off x="1069520" y="5501230"/>
            <a:ext cx="6245679" cy="4201150"/>
          </a:xfrm>
          <a:prstGeom prst="rect">
            <a:avLst/>
          </a:prstGeom>
        </p:spPr>
        <p:txBody>
          <a:bodyPr wrap="square" lIns="91440" tIns="45720" rIns="91440" bIns="45720" anchor="t">
            <a:spAutoFit/>
          </a:bodyPr>
          <a:lstStyle/>
          <a:p>
            <a:r>
              <a:rPr lang="en-US" sz="1400" b="1" dirty="0">
                <a:solidFill>
                  <a:srgbClr val="00AEEF"/>
                </a:solidFill>
              </a:rPr>
              <a:t>Today’s Market Is Different Than Recent Years</a:t>
            </a:r>
          </a:p>
          <a:p>
            <a:endParaRPr lang="en-US" sz="1250" dirty="0">
              <a:latin typeface="Arial" panose="020B0604020202020204" pitchFamily="34" charset="0"/>
              <a:cs typeface="Arial" panose="020B0604020202020204" pitchFamily="34" charset="0"/>
            </a:endParaRPr>
          </a:p>
          <a:p>
            <a:r>
              <a:rPr lang="en-US" sz="1250" dirty="0">
                <a:latin typeface="Arial" panose="020B0604020202020204" pitchFamily="34" charset="0"/>
                <a:cs typeface="Arial" panose="020B0604020202020204" pitchFamily="34" charset="0"/>
              </a:rPr>
              <a:t>Higher mortgage rates have impacted the housing market in 2022. As the cost of financing a home purchase rose, buyer demand moderated and that led to more homes to choose from, a decline in bidding wars, and buyers regaining some negotiation power. </a:t>
            </a:r>
          </a:p>
          <a:p>
            <a:endParaRPr lang="en-US" sz="1250" dirty="0">
              <a:latin typeface="Arial" panose="020B0604020202020204" pitchFamily="34" charset="0"/>
              <a:cs typeface="Arial" panose="020B0604020202020204" pitchFamily="34" charset="0"/>
            </a:endParaRPr>
          </a:p>
          <a:p>
            <a:r>
              <a:rPr lang="en-US" sz="1250" dirty="0">
                <a:latin typeface="Arial"/>
                <a:cs typeface="Arial"/>
              </a:rPr>
              <a:t>While all of that is true, it doesn’t mean it’s suddenly a buyers’ market, just that it’s a more moderate sellers’ market than we’ve seen over the past two years. </a:t>
            </a:r>
            <a:r>
              <a:rPr lang="en-US" sz="1250" b="1" dirty="0">
                <a:latin typeface="Arial"/>
                <a:cs typeface="Arial"/>
              </a:rPr>
              <a:t>And, in today's market, the way you price your home matters more than ever. </a:t>
            </a:r>
            <a:endParaRPr lang="en-US" sz="1250" b="1" dirty="0">
              <a:latin typeface="Arial" panose="020B0604020202020204" pitchFamily="34" charset="0"/>
              <a:cs typeface="Arial" panose="020B0604020202020204" pitchFamily="34" charset="0"/>
            </a:endParaRPr>
          </a:p>
          <a:p>
            <a:endParaRPr lang="en-US" sz="1250" dirty="0">
              <a:highlight>
                <a:srgbClr val="FFFF00"/>
              </a:highlight>
              <a:latin typeface="Arial" panose="020B0604020202020204" pitchFamily="34" charset="0"/>
              <a:cs typeface="Arial" panose="020B0604020202020204" pitchFamily="34" charset="0"/>
            </a:endParaRPr>
          </a:p>
          <a:p>
            <a:r>
              <a:rPr lang="en-US" sz="1400" b="1" dirty="0">
                <a:solidFill>
                  <a:srgbClr val="00AEEF"/>
                </a:solidFill>
              </a:rPr>
              <a:t>Why Pricing Your House at Market Value Matters</a:t>
            </a:r>
          </a:p>
          <a:p>
            <a:endParaRPr lang="en-US" sz="1400" b="1" dirty="0">
              <a:solidFill>
                <a:srgbClr val="00AEEF"/>
              </a:solidFill>
            </a:endParaRPr>
          </a:p>
          <a:p>
            <a:r>
              <a:rPr lang="en-US" sz="1250" b="1" dirty="0">
                <a:latin typeface="Arial" panose="020B0604020202020204" pitchFamily="34" charset="0"/>
                <a:cs typeface="Arial" panose="020B0604020202020204" pitchFamily="34" charset="0"/>
              </a:rPr>
              <a:t>The price you set for your house sends a message to potential buyers. If you price it too high, you run the risk of deterring buyers.</a:t>
            </a:r>
          </a:p>
          <a:p>
            <a:endParaRPr lang="en-US" sz="1250" b="1" dirty="0">
              <a:latin typeface="Arial" panose="020B0604020202020204" pitchFamily="34" charset="0"/>
              <a:cs typeface="Arial" panose="020B0604020202020204" pitchFamily="34" charset="0"/>
            </a:endParaRPr>
          </a:p>
          <a:p>
            <a:r>
              <a:rPr lang="en-US" sz="1250" dirty="0">
                <a:latin typeface="Arial" panose="020B0604020202020204" pitchFamily="34" charset="0"/>
                <a:cs typeface="Arial" panose="020B0604020202020204" pitchFamily="34" charset="0"/>
              </a:rPr>
              <a:t>When that happens, you may have to lower the price to try to reignite interest in your house when it sits on the market for a while. But be aware that a price drop can be seen as a red flag for some buyers who will wonder what that means about the home or if it’s still overpriced. </a:t>
            </a:r>
          </a:p>
          <a:p>
            <a:endParaRPr lang="en-US" sz="12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2077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16</a:t>
            </a:fld>
            <a:endParaRPr lang="en-US" dirty="0"/>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2952601243"/>
              </p:ext>
            </p:extLst>
          </p:nvPr>
        </p:nvGraphicFramePr>
        <p:xfrm>
          <a:off x="491727" y="7754037"/>
          <a:ext cx="3242073" cy="1702018"/>
        </p:xfrm>
        <a:graphic>
          <a:graphicData uri="http://schemas.openxmlformats.org/drawingml/2006/table">
            <a:tbl>
              <a:tblPr firstRow="1" bandRow="1">
                <a:tableStyleId>{5C22544A-7EE6-4342-B048-85BDC9FD1C3A}</a:tableStyleId>
              </a:tblPr>
              <a:tblGrid>
                <a:gridCol w="3242073">
                  <a:extLst>
                    <a:ext uri="{9D8B030D-6E8A-4147-A177-3AD203B41FA5}">
                      <a16:colId xmlns:a16="http://schemas.microsoft.com/office/drawing/2014/main" val="1303912461"/>
                    </a:ext>
                  </a:extLst>
                </a:gridCol>
              </a:tblGrid>
              <a:tr h="1702018">
                <a:tc>
                  <a:txBody>
                    <a:bodyPr/>
                    <a:lstStyle/>
                    <a:p>
                      <a:pPr>
                        <a:lnSpc>
                          <a:spcPct val="110000"/>
                        </a:lnSpc>
                        <a:spcAft>
                          <a:spcPts val="500"/>
                        </a:spcAft>
                      </a:pPr>
                      <a:r>
                        <a:rPr lang="en-US" sz="1500" dirty="0">
                          <a:solidFill>
                            <a:schemeClr val="accent2"/>
                          </a:solidFill>
                        </a:rPr>
                        <a:t>Bottom Line</a:t>
                      </a:r>
                    </a:p>
                    <a:p>
                      <a:pPr marL="0" marR="0" indent="0" algn="l" rtl="0" eaLnBrk="1" fontAlgn="auto" latinLnBrk="0" hangingPunct="1">
                        <a:lnSpc>
                          <a:spcPct val="110000"/>
                        </a:lnSpc>
                        <a:spcBef>
                          <a:spcPts val="0"/>
                        </a:spcBef>
                        <a:spcAft>
                          <a:spcPts val="500"/>
                        </a:spcAft>
                        <a:buClrTx/>
                        <a:buSzTx/>
                        <a:buFontTx/>
                        <a:buNone/>
                      </a:pPr>
                      <a:r>
                        <a:rPr lang="en-US" sz="1350" b="0" i="1" kern="1200" dirty="0">
                          <a:solidFill>
                            <a:schemeClr val="bg2"/>
                          </a:solidFill>
                          <a:effectLst/>
                          <a:latin typeface="Georgia"/>
                          <a:ea typeface="+mn-ea"/>
                          <a:cs typeface="+mn-cs"/>
                        </a:rPr>
                        <a:t>Homes priced appropriately are still selling in today’s real estate market. Let’s connect to make sure you price your house based on current market conditions so you can maximize your potential and minimize your hassle.</a:t>
                      </a:r>
                      <a:endParaRPr lang="en-US" dirty="0"/>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1" name="TextBox 10">
            <a:extLst>
              <a:ext uri="{FF2B5EF4-FFF2-40B4-BE49-F238E27FC236}">
                <a16:creationId xmlns:a16="http://schemas.microsoft.com/office/drawing/2014/main" id="{C21556AE-2DDF-8745-AF6A-575B8AFB937D}"/>
              </a:ext>
            </a:extLst>
          </p:cNvPr>
          <p:cNvSpPr txBox="1"/>
          <p:nvPr/>
        </p:nvSpPr>
        <p:spPr>
          <a:xfrm>
            <a:off x="491728" y="361519"/>
            <a:ext cx="3242072" cy="1481419"/>
          </a:xfrm>
          <a:prstGeom prst="rect">
            <a:avLst/>
          </a:prstGeom>
          <a:noFill/>
        </p:spPr>
        <p:txBody>
          <a:bodyPr wrap="square" lIns="0" tIns="320040" rIns="0" bIns="0" numCol="1" spcCol="457200" rtlCol="0" anchor="t">
            <a:noAutofit/>
          </a:bodyPr>
          <a:lstStyle/>
          <a:p>
            <a:pPr>
              <a:lnSpc>
                <a:spcPct val="112000"/>
              </a:lnSpc>
              <a:spcAft>
                <a:spcPts val="1000"/>
              </a:spcAft>
            </a:pPr>
            <a:r>
              <a:rPr lang="en-US" sz="1200" b="1" dirty="0">
                <a:latin typeface="Arial" panose="020B0604020202020204" pitchFamily="34" charset="0"/>
                <a:cs typeface="Arial" panose="020B0604020202020204" pitchFamily="34" charset="0"/>
              </a:rPr>
              <a:t>To avoid the headache of having to lower your price, you’ll want to price it right from the onset.</a:t>
            </a:r>
          </a:p>
          <a:p>
            <a:pPr>
              <a:lnSpc>
                <a:spcPct val="112000"/>
              </a:lnSpc>
              <a:spcAft>
                <a:spcPts val="1000"/>
              </a:spcAft>
            </a:pPr>
            <a:r>
              <a:rPr lang="en-US" sz="1200" dirty="0">
                <a:latin typeface="Arial"/>
                <a:cs typeface="Arial"/>
              </a:rPr>
              <a:t>A real estate advisor knows how to determine that perfect asking price. To find the right price, we balance the value of homes in your neighborhood, current market trends and buyer demand, the condition of your house, and more.</a:t>
            </a:r>
          </a:p>
          <a:p>
            <a:pPr>
              <a:lnSpc>
                <a:spcPct val="112000"/>
              </a:lnSpc>
              <a:spcAft>
                <a:spcPts val="1000"/>
              </a:spcAft>
            </a:pPr>
            <a:r>
              <a:rPr lang="en-US" sz="1400" b="1" dirty="0">
                <a:solidFill>
                  <a:srgbClr val="00AEEF"/>
                </a:solidFill>
              </a:rPr>
              <a:t>Why You Still Have an Opportunity When You Sell Today</a:t>
            </a:r>
          </a:p>
          <a:p>
            <a:pPr>
              <a:lnSpc>
                <a:spcPct val="112000"/>
              </a:lnSpc>
              <a:spcAft>
                <a:spcPts val="1000"/>
              </a:spcAft>
            </a:pPr>
            <a:r>
              <a:rPr lang="en-US" sz="1250" dirty="0"/>
              <a:t>Rest assured, since inventory is still low overall, it’s still a sellers’ market. That means, you’ll still get great benefits if you plan accordingly. </a:t>
            </a:r>
          </a:p>
          <a:p>
            <a:pPr>
              <a:lnSpc>
                <a:spcPct val="112000"/>
              </a:lnSpc>
              <a:spcAft>
                <a:spcPts val="1000"/>
              </a:spcAft>
            </a:pPr>
            <a:r>
              <a:rPr lang="en-US" sz="1250" dirty="0"/>
              <a:t>As Logan </a:t>
            </a:r>
            <a:r>
              <a:rPr lang="en-US" sz="1250" dirty="0" err="1"/>
              <a:t>Mohtashami</a:t>
            </a:r>
            <a:r>
              <a:rPr lang="en-US" sz="1250" dirty="0"/>
              <a:t>, Lead Analyst at </a:t>
            </a:r>
            <a:r>
              <a:rPr lang="en-US" sz="1250" i="1" dirty="0" err="1"/>
              <a:t>HousingWire</a:t>
            </a:r>
            <a:r>
              <a:rPr lang="en-US" sz="1250" dirty="0"/>
              <a:t>, says:</a:t>
            </a:r>
          </a:p>
          <a:p>
            <a:pPr lvl="1">
              <a:lnSpc>
                <a:spcPct val="112000"/>
              </a:lnSpc>
              <a:spcAft>
                <a:spcPts val="1000"/>
              </a:spcAft>
            </a:pPr>
            <a:r>
              <a:rPr lang="en-US" sz="1250" i="1" dirty="0">
                <a:solidFill>
                  <a:schemeClr val="bg2"/>
                </a:solidFill>
              </a:rPr>
              <a:t>“</a:t>
            </a:r>
            <a:r>
              <a:rPr lang="en-US" sz="1250" b="1" i="1" dirty="0">
                <a:solidFill>
                  <a:schemeClr val="bg2"/>
                </a:solidFill>
              </a:rPr>
              <a:t>Homes that are priced right, especially in areas below 2019 inventory levels, are selling quickly</a:t>
            </a:r>
            <a:r>
              <a:rPr lang="en-US" sz="1250" i="1" dirty="0">
                <a:solidFill>
                  <a:schemeClr val="bg2"/>
                </a:solidFill>
              </a:rPr>
              <a:t>, and those homes that aren’t priced right to the marketplace are taking longer to sell.”</a:t>
            </a:r>
          </a:p>
          <a:p>
            <a:pPr>
              <a:lnSpc>
                <a:spcPct val="112000"/>
              </a:lnSpc>
              <a:spcAft>
                <a:spcPts val="1000"/>
              </a:spcAft>
            </a:pPr>
            <a:r>
              <a:rPr lang="en-US" sz="1250" dirty="0"/>
              <a:t> </a:t>
            </a:r>
          </a:p>
        </p:txBody>
      </p:sp>
      <p:pic>
        <p:nvPicPr>
          <p:cNvPr id="3" name="Picture 2" descr="A hand holding a stack of coins&#10;&#10;Description automatically generated with low confidence">
            <a:extLst>
              <a:ext uri="{FF2B5EF4-FFF2-40B4-BE49-F238E27FC236}">
                <a16:creationId xmlns:a16="http://schemas.microsoft.com/office/drawing/2014/main" id="{90ADE085-B8EA-43CF-1232-9184C599757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30328" y="0"/>
            <a:ext cx="3242072" cy="10058400"/>
          </a:xfrm>
          <a:prstGeom prst="rect">
            <a:avLst/>
          </a:prstGeom>
        </p:spPr>
      </p:pic>
    </p:spTree>
    <p:extLst>
      <p:ext uri="{BB962C8B-B14F-4D97-AF65-F5344CB8AC3E}">
        <p14:creationId xmlns:p14="http://schemas.microsoft.com/office/powerpoint/2010/main" val="2994766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indow, floor, indoor, building&#10;&#10;Description automatically generated">
            <a:extLst>
              <a:ext uri="{FF2B5EF4-FFF2-40B4-BE49-F238E27FC236}">
                <a16:creationId xmlns:a16="http://schemas.microsoft.com/office/drawing/2014/main" id="{E71D163F-D47C-44C0-30DC-94719D98801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828777"/>
            <a:ext cx="6858000" cy="3262432"/>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solidFill>
                  <a:schemeClr val="bg1"/>
                </a:solidFill>
                <a:latin typeface="Georgia" panose="02040502050405020303" pitchFamily="18" charset="0"/>
              </a:rPr>
              <a:t>“For sellers, it is clear that today’s housing market is changing rapidly, and striking the right price from the start could be key to a timely and successful transaction.”</a:t>
            </a:r>
            <a:endParaRPr lang="en-US" sz="2400" i="1" dirty="0">
              <a:solidFill>
                <a:schemeClr val="bg1"/>
              </a:solidFill>
              <a:effectLst/>
              <a:latin typeface="Georgia" panose="02040502050405020303" pitchFamily="18" charset="0"/>
            </a:endParaRPr>
          </a:p>
          <a:p>
            <a:endParaRPr lang="en-US" sz="1600" i="1" dirty="0">
              <a:solidFill>
                <a:schemeClr val="bg1"/>
              </a:solidFill>
            </a:endParaRPr>
          </a:p>
          <a:p>
            <a:pPr>
              <a:spcAft>
                <a:spcPts val="2000"/>
              </a:spcAft>
            </a:pPr>
            <a:r>
              <a:rPr lang="en-US" sz="1400" i="1" dirty="0">
                <a:solidFill>
                  <a:schemeClr val="bg1"/>
                </a:solidFill>
                <a:cs typeface="Arial"/>
              </a:rPr>
              <a:t>- </a:t>
            </a:r>
            <a:r>
              <a:rPr lang="en-US" sz="1400" dirty="0">
                <a:solidFill>
                  <a:schemeClr val="bg1"/>
                </a:solidFill>
                <a:cs typeface="Arial"/>
              </a:rPr>
              <a:t>George </a:t>
            </a:r>
            <a:r>
              <a:rPr lang="en-US" sz="1400" dirty="0" err="1">
                <a:solidFill>
                  <a:schemeClr val="bg1"/>
                </a:solidFill>
                <a:cs typeface="Arial"/>
              </a:rPr>
              <a:t>Ratiu</a:t>
            </a:r>
            <a:r>
              <a:rPr lang="en-US" sz="1400" dirty="0">
                <a:solidFill>
                  <a:schemeClr val="bg1"/>
                </a:solidFill>
                <a:cs typeface="Arial"/>
              </a:rPr>
              <a:t>, Senior Economist &amp; Manager,</a:t>
            </a:r>
            <a:br>
              <a:rPr lang="en-US" sz="1400" dirty="0">
                <a:solidFill>
                  <a:schemeClr val="bg1"/>
                </a:solidFill>
                <a:cs typeface="Arial"/>
              </a:rPr>
            </a:br>
            <a:r>
              <a:rPr lang="en-US" sz="1400" dirty="0">
                <a:solidFill>
                  <a:schemeClr val="bg1"/>
                </a:solidFill>
                <a:cs typeface="Arial"/>
              </a:rPr>
              <a:t>  Economic Research, </a:t>
            </a:r>
            <a:r>
              <a:rPr lang="en-US" sz="1400" i="1" dirty="0" err="1">
                <a:solidFill>
                  <a:schemeClr val="bg1"/>
                </a:solidFill>
                <a:cs typeface="Arial"/>
              </a:rPr>
              <a:t>realtor.com</a:t>
            </a:r>
            <a:endParaRPr lang="en-US" sz="1400" i="1" dirty="0">
              <a:solidFill>
                <a:schemeClr val="bg1"/>
              </a:solidFill>
              <a:cs typeface="Arial"/>
            </a:endParaRP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457200"/>
            <a:ext cx="742082" cy="743154"/>
          </a:xfrm>
          <a:prstGeom prst="rect">
            <a:avLst/>
          </a:prstGeom>
        </p:spPr>
      </p:pic>
      <p:sp>
        <p:nvSpPr>
          <p:cNvPr id="4" name="Slide Number Placeholder 13">
            <a:extLst>
              <a:ext uri="{FF2B5EF4-FFF2-40B4-BE49-F238E27FC236}">
                <a16:creationId xmlns:a16="http://schemas.microsoft.com/office/drawing/2014/main" id="{702FF083-4696-948C-C193-F22157015F4C}"/>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17</a:t>
            </a:fld>
            <a:endParaRPr lang="en-US" dirty="0"/>
          </a:p>
        </p:txBody>
      </p:sp>
    </p:spTree>
    <p:extLst>
      <p:ext uri="{BB962C8B-B14F-4D97-AF65-F5344CB8AC3E}">
        <p14:creationId xmlns:p14="http://schemas.microsoft.com/office/powerpoint/2010/main" val="2937868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looking at a paper&#10;&#10;Description automatically generated with low confidence">
            <a:extLst>
              <a:ext uri="{FF2B5EF4-FFF2-40B4-BE49-F238E27FC236}">
                <a16:creationId xmlns:a16="http://schemas.microsoft.com/office/drawing/2014/main" id="{6640F238-B395-1B74-B699-5DCF8A3602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3836834"/>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18</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74289" y="5163558"/>
            <a:ext cx="6852398" cy="5569789"/>
          </a:xfrm>
          <a:prstGeom prst="rect">
            <a:avLst/>
          </a:prstGeom>
          <a:noFill/>
        </p:spPr>
        <p:txBody>
          <a:bodyPr wrap="square" lIns="0" tIns="320040" rIns="0" bIns="0" numCol="1" spcCol="457200" rtlCol="0" anchor="t">
            <a:noAutofit/>
          </a:bodyPr>
          <a:lstStyle/>
          <a:p>
            <a:pPr>
              <a:lnSpc>
                <a:spcPct val="112000"/>
              </a:lnSpc>
              <a:spcAft>
                <a:spcPts val="1000"/>
              </a:spcAft>
            </a:pPr>
            <a:r>
              <a:rPr lang="en-US" sz="1500" b="1" dirty="0">
                <a:solidFill>
                  <a:schemeClr val="tx2"/>
                </a:solidFill>
              </a:rPr>
              <a:t>1.   We Follow the Latest Market Trends</a:t>
            </a:r>
          </a:p>
          <a:p>
            <a:pPr>
              <a:lnSpc>
                <a:spcPct val="112000"/>
              </a:lnSpc>
              <a:spcAft>
                <a:spcPts val="1000"/>
              </a:spcAft>
            </a:pPr>
            <a:r>
              <a:rPr lang="en-US" sz="1250" dirty="0"/>
              <a:t>With higher mortgage rates and moderating buyer demand, conditions are changing and staying on top of the latest market information is crucial when you sell.</a:t>
            </a:r>
          </a:p>
          <a:p>
            <a:pPr>
              <a:lnSpc>
                <a:spcPct val="112000"/>
              </a:lnSpc>
              <a:spcAft>
                <a:spcPts val="1000"/>
              </a:spcAft>
            </a:pPr>
            <a:r>
              <a:rPr lang="en-US" sz="1250" dirty="0"/>
              <a:t>Working with an expert real estate advisor helps ensure you can stay updated on what’s happening in both the local area and nationally too. More importantly, we'll know what this data means for you, and we'll be able to help you make your best decision based upon the facts.</a:t>
            </a:r>
            <a:endParaRPr lang="en-US" sz="1250" dirty="0">
              <a:cs typeface="Arial"/>
            </a:endParaRPr>
          </a:p>
          <a:p>
            <a:pPr>
              <a:lnSpc>
                <a:spcPct val="112000"/>
              </a:lnSpc>
              <a:spcAft>
                <a:spcPts val="1000"/>
              </a:spcAft>
            </a:pPr>
            <a:r>
              <a:rPr lang="en-US" sz="1500" b="1" dirty="0">
                <a:solidFill>
                  <a:schemeClr val="tx2"/>
                </a:solidFill>
              </a:rPr>
              <a:t>2.   We Help Maximize Your Pool of Buyers</a:t>
            </a:r>
            <a:endParaRPr lang="en-US" sz="1500" b="1" dirty="0">
              <a:solidFill>
                <a:schemeClr val="tx2"/>
              </a:solidFill>
              <a:cs typeface="Arial"/>
            </a:endParaRPr>
          </a:p>
          <a:p>
            <a:pPr>
              <a:lnSpc>
                <a:spcPct val="112000"/>
              </a:lnSpc>
              <a:spcAft>
                <a:spcPts val="1000"/>
              </a:spcAft>
            </a:pPr>
            <a:r>
              <a:rPr lang="en-US" sz="1250" dirty="0"/>
              <a:t>Your agent’s role in bringing in buyers is important. We have a large variety of tools at our disposal, such as social media followers, agency resources, and the Multiple Listing Service (MLS) to ensure your house is viewed by the most buyers. </a:t>
            </a:r>
            <a:r>
              <a:rPr lang="en-US" sz="1250" i="1" dirty="0"/>
              <a:t>Investopedia</a:t>
            </a:r>
            <a:r>
              <a:rPr lang="en-US" sz="1250" dirty="0"/>
              <a:t> explains why it’s risky to sell on your own without the network an agent provides:</a:t>
            </a:r>
          </a:p>
          <a:p>
            <a:pPr lvl="1">
              <a:lnSpc>
                <a:spcPct val="112000"/>
              </a:lnSpc>
              <a:spcAft>
                <a:spcPts val="1000"/>
              </a:spcAft>
            </a:pPr>
            <a:r>
              <a:rPr lang="en-US" sz="1250" i="1" dirty="0">
                <a:solidFill>
                  <a:schemeClr val="tx1">
                    <a:lumMod val="50000"/>
                    <a:lumOff val="50000"/>
                  </a:schemeClr>
                </a:solidFill>
              </a:rPr>
              <a:t>“You don’t have relationships with clients, other agents, or a real estate agency to bring the largest pool of potential buyers to your home. </a:t>
            </a:r>
            <a:r>
              <a:rPr lang="en-US" sz="1250" b="1" i="1" dirty="0">
                <a:solidFill>
                  <a:schemeClr val="tx1">
                    <a:lumMod val="50000"/>
                    <a:lumOff val="50000"/>
                  </a:schemeClr>
                </a:solidFill>
              </a:rPr>
              <a:t>A smaller pool of potential buyers means less demand for your property, which can translate into waiting longer to sell your home and possibly not getting as much money as your house is worth.”</a:t>
            </a:r>
          </a:p>
        </p:txBody>
      </p:sp>
      <p:sp>
        <p:nvSpPr>
          <p:cNvPr id="3" name="TextBox 2">
            <a:extLst>
              <a:ext uri="{FF2B5EF4-FFF2-40B4-BE49-F238E27FC236}">
                <a16:creationId xmlns:a16="http://schemas.microsoft.com/office/drawing/2014/main" id="{DC6D895E-D872-A649-8D1F-2C10CFF35718}"/>
              </a:ext>
            </a:extLst>
          </p:cNvPr>
          <p:cNvSpPr txBox="1"/>
          <p:nvPr/>
        </p:nvSpPr>
        <p:spPr>
          <a:xfrm>
            <a:off x="468687" y="3836833"/>
            <a:ext cx="6858000" cy="14550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Today’s market is at a turning point, making it more essential than ever to work with a real estate professional so you can stay up to date and make the best decision possible. Here are five key reasons why working with a real estate professional makes sense right now.</a:t>
            </a:r>
          </a:p>
        </p:txBody>
      </p:sp>
      <p:sp>
        <p:nvSpPr>
          <p:cNvPr id="9" name="Rectangle 8">
            <a:extLst>
              <a:ext uri="{FF2B5EF4-FFF2-40B4-BE49-F238E27FC236}">
                <a16:creationId xmlns:a16="http://schemas.microsoft.com/office/drawing/2014/main" id="{43C30354-74B6-414E-A158-69B16FB17EA3}"/>
              </a:ext>
            </a:extLst>
          </p:cNvPr>
          <p:cNvSpPr/>
          <p:nvPr/>
        </p:nvSpPr>
        <p:spPr>
          <a:xfrm>
            <a:off x="0" y="2882726"/>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How an Agent Helps Sell Your House</a:t>
            </a:r>
          </a:p>
        </p:txBody>
      </p:sp>
    </p:spTree>
    <p:extLst>
      <p:ext uri="{BB962C8B-B14F-4D97-AF65-F5344CB8AC3E}">
        <p14:creationId xmlns:p14="http://schemas.microsoft.com/office/powerpoint/2010/main" val="2189334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19</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331698"/>
            <a:ext cx="6857998" cy="7772399"/>
          </a:xfrm>
          <a:prstGeom prst="rect">
            <a:avLst/>
          </a:prstGeom>
          <a:noFill/>
        </p:spPr>
        <p:txBody>
          <a:bodyPr wrap="square" lIns="0" tIns="320040" rIns="0" bIns="0" numCol="1" spcCol="457200" rtlCol="0" anchor="t">
            <a:noAutofit/>
          </a:bodyPr>
          <a:lstStyle/>
          <a:p>
            <a:pPr>
              <a:lnSpc>
                <a:spcPct val="110000"/>
              </a:lnSpc>
              <a:spcAft>
                <a:spcPts val="1000"/>
              </a:spcAft>
            </a:pPr>
            <a:r>
              <a:rPr lang="en-US" sz="1500" b="1" dirty="0">
                <a:solidFill>
                  <a:schemeClr val="tx2"/>
                </a:solidFill>
              </a:rPr>
              <a:t>3.   We Understand the Fine Print</a:t>
            </a:r>
          </a:p>
          <a:p>
            <a:pPr>
              <a:lnSpc>
                <a:spcPct val="110000"/>
              </a:lnSpc>
              <a:spcAft>
                <a:spcPts val="1000"/>
              </a:spcAft>
            </a:pPr>
            <a:r>
              <a:rPr lang="en-US" sz="1250" dirty="0"/>
              <a:t>Today, more disclosures and regulations are mandatory when selling a house. The </a:t>
            </a:r>
            <a:r>
              <a:rPr lang="en-US" sz="1250" i="1" dirty="0"/>
              <a:t>National Association of Realtors </a:t>
            </a:r>
            <a:r>
              <a:rPr lang="en-US" sz="1250" dirty="0"/>
              <a:t>(NAR) explains it best, saying:</a:t>
            </a:r>
          </a:p>
          <a:p>
            <a:pPr lvl="1">
              <a:lnSpc>
                <a:spcPct val="110000"/>
              </a:lnSpc>
              <a:spcAft>
                <a:spcPts val="1000"/>
              </a:spcAft>
            </a:pPr>
            <a:r>
              <a:rPr lang="en-US" sz="1250" i="1" dirty="0">
                <a:solidFill>
                  <a:schemeClr val="tx1">
                    <a:lumMod val="50000"/>
                    <a:lumOff val="50000"/>
                  </a:schemeClr>
                </a:solidFill>
              </a:rPr>
              <a:t>“Selling a home typically requires a variety of forms, reports, disclosures, and other legal and financial documents. . . . there’s a lot of jargon involved in a real estate transaction; you want to work with a professional who can speak the language.”</a:t>
            </a:r>
          </a:p>
          <a:p>
            <a:pPr>
              <a:lnSpc>
                <a:spcPct val="110000"/>
              </a:lnSpc>
              <a:spcAft>
                <a:spcPts val="1000"/>
              </a:spcAft>
            </a:pPr>
            <a:r>
              <a:rPr lang="en-US" sz="1250" dirty="0"/>
              <a:t>A real estate professional knows exactly what needs to happen, what all the paperwork means, and how to work through it efficiently. We'll help you review the documents and avoid any costly missteps that could occur if you try to handle them on your own.</a:t>
            </a:r>
          </a:p>
          <a:p>
            <a:pPr>
              <a:lnSpc>
                <a:spcPct val="110000"/>
              </a:lnSpc>
              <a:spcAft>
                <a:spcPts val="1000"/>
              </a:spcAft>
            </a:pPr>
            <a:r>
              <a:rPr lang="en-US" sz="1500" b="1" dirty="0">
                <a:solidFill>
                  <a:schemeClr val="tx2"/>
                </a:solidFill>
              </a:rPr>
              <a:t>4.   We're Trained Negotiators</a:t>
            </a:r>
            <a:endParaRPr lang="en-US" sz="1500" b="1" dirty="0">
              <a:solidFill>
                <a:schemeClr val="tx2"/>
              </a:solidFill>
              <a:cs typeface="Arial"/>
            </a:endParaRPr>
          </a:p>
          <a:p>
            <a:pPr>
              <a:lnSpc>
                <a:spcPct val="110000"/>
              </a:lnSpc>
              <a:spcAft>
                <a:spcPts val="1000"/>
              </a:spcAft>
            </a:pPr>
            <a:r>
              <a:rPr lang="en-US" sz="1250" dirty="0"/>
              <a:t>If you sell without a professional, you’ll also be solely responsible for the negotiations. That means you’ll have to coordinate with:</a:t>
            </a:r>
          </a:p>
          <a:p>
            <a:pPr marL="2301875" lvl="6">
              <a:lnSpc>
                <a:spcPct val="110000"/>
              </a:lnSpc>
              <a:spcAft>
                <a:spcPts val="1000"/>
              </a:spcAft>
            </a:pPr>
            <a:r>
              <a:rPr lang="en-US" sz="1250" b="1" dirty="0">
                <a:solidFill>
                  <a:schemeClr val="accent2"/>
                </a:solidFill>
              </a:rPr>
              <a:t>The buyer</a:t>
            </a:r>
            <a:r>
              <a:rPr lang="en-US" sz="1250" dirty="0"/>
              <a:t>, who wants the best deal possible</a:t>
            </a:r>
          </a:p>
          <a:p>
            <a:pPr marL="2301875" lvl="6">
              <a:lnSpc>
                <a:spcPct val="110000"/>
              </a:lnSpc>
              <a:spcAft>
                <a:spcPts val="1000"/>
              </a:spcAft>
            </a:pPr>
            <a:r>
              <a:rPr lang="en-US" sz="1250" b="1" dirty="0">
                <a:solidFill>
                  <a:schemeClr val="accent2"/>
                </a:solidFill>
              </a:rPr>
              <a:t>The buyer’s agent</a:t>
            </a:r>
            <a:r>
              <a:rPr lang="en-US" sz="1250" dirty="0"/>
              <a:t>, who will use their expertise to advocate for the buyer</a:t>
            </a:r>
          </a:p>
          <a:p>
            <a:pPr marL="2301875" lvl="6">
              <a:lnSpc>
                <a:spcPct val="110000"/>
              </a:lnSpc>
              <a:spcAft>
                <a:spcPts val="1000"/>
              </a:spcAft>
            </a:pPr>
            <a:r>
              <a:rPr lang="en-US" sz="1250" b="1" dirty="0">
                <a:solidFill>
                  <a:schemeClr val="accent2"/>
                </a:solidFill>
              </a:rPr>
              <a:t>The inspection company</a:t>
            </a:r>
            <a:r>
              <a:rPr lang="en-US" sz="1250" dirty="0"/>
              <a:t>, which works for the buyer and will almost always find concerns with the house</a:t>
            </a:r>
          </a:p>
          <a:p>
            <a:pPr marL="2301875" lvl="6">
              <a:lnSpc>
                <a:spcPct val="110000"/>
              </a:lnSpc>
              <a:spcAft>
                <a:spcPts val="1000"/>
              </a:spcAft>
            </a:pPr>
            <a:r>
              <a:rPr lang="en-US" sz="1250" b="1" dirty="0">
                <a:solidFill>
                  <a:schemeClr val="accent2"/>
                </a:solidFill>
              </a:rPr>
              <a:t>The appraiser</a:t>
            </a:r>
            <a:r>
              <a:rPr lang="en-US" sz="1250" dirty="0"/>
              <a:t>, who assesses the property’s value to protect</a:t>
            </a:r>
            <a:br>
              <a:rPr lang="en-US" sz="1250" dirty="0"/>
            </a:br>
            <a:r>
              <a:rPr lang="en-US" sz="1250" dirty="0"/>
              <a:t>the lender</a:t>
            </a:r>
          </a:p>
          <a:p>
            <a:pPr>
              <a:lnSpc>
                <a:spcPct val="110000"/>
              </a:lnSpc>
              <a:spcAft>
                <a:spcPts val="1000"/>
              </a:spcAft>
            </a:pPr>
            <a:r>
              <a:rPr lang="en-US" sz="1250" dirty="0"/>
              <a:t>In today’s changing market, buyers are regaining some negotiation power as bidding wars ease. Instead of going toe-to-toe with all the above parties alone, lean on an expert who knows what levers to pull, how to address everyone’s concerns, and when to get a second opinion.</a:t>
            </a:r>
          </a:p>
          <a:p>
            <a:pPr>
              <a:lnSpc>
                <a:spcPct val="110000"/>
              </a:lnSpc>
              <a:spcAft>
                <a:spcPts val="1000"/>
              </a:spcAft>
            </a:pPr>
            <a:r>
              <a:rPr lang="en-US" sz="1500" b="1" dirty="0">
                <a:solidFill>
                  <a:schemeClr val="tx2"/>
                </a:solidFill>
              </a:rPr>
              <a:t>5.   We Know How To Set the Right Price for Your House</a:t>
            </a:r>
            <a:endParaRPr lang="en-US" sz="1500" b="1" dirty="0">
              <a:solidFill>
                <a:schemeClr val="tx2"/>
              </a:solidFill>
              <a:cs typeface="Arial"/>
            </a:endParaRPr>
          </a:p>
          <a:p>
            <a:pPr>
              <a:lnSpc>
                <a:spcPct val="110000"/>
              </a:lnSpc>
              <a:spcAft>
                <a:spcPts val="1000"/>
              </a:spcAft>
            </a:pPr>
            <a:r>
              <a:rPr lang="en-US" sz="1250" dirty="0"/>
              <a:t>Real estate professionals also know how to price your house accurately and competitively, so you don’t overprice or underprice your home for today's market. NAR explains it like this:</a:t>
            </a:r>
            <a:endParaRPr lang="en-US" sz="1250" dirty="0">
              <a:cs typeface="Arial"/>
            </a:endParaRPr>
          </a:p>
          <a:p>
            <a:pPr lvl="1">
              <a:lnSpc>
                <a:spcPct val="110000"/>
              </a:lnSpc>
              <a:spcAft>
                <a:spcPts val="1000"/>
              </a:spcAft>
            </a:pPr>
            <a:r>
              <a:rPr lang="en-US" sz="1250" i="1" dirty="0">
                <a:solidFill>
                  <a:schemeClr val="bg2"/>
                </a:solidFill>
              </a:rPr>
              <a:t>“A great real estate agent will look at your home with an unbiased eye, providing you with the information you need to enhance marketability and maximize price.”</a:t>
            </a:r>
          </a:p>
          <a:p>
            <a:pPr>
              <a:lnSpc>
                <a:spcPct val="110000"/>
              </a:lnSpc>
              <a:spcAft>
                <a:spcPts val="1000"/>
              </a:spcAft>
            </a:pPr>
            <a:endParaRPr lang="en-US" sz="1250" dirty="0"/>
          </a:p>
        </p:txBody>
      </p:sp>
      <p:graphicFrame>
        <p:nvGraphicFramePr>
          <p:cNvPr id="11" name="Table 10">
            <a:extLst>
              <a:ext uri="{FF2B5EF4-FFF2-40B4-BE49-F238E27FC236}">
                <a16:creationId xmlns:a16="http://schemas.microsoft.com/office/drawing/2014/main" id="{DB8996C9-8B0D-774F-B0C0-3BEAF9C09D11}"/>
              </a:ext>
            </a:extLst>
          </p:cNvPr>
          <p:cNvGraphicFramePr>
            <a:graphicFrameLocks noGrp="1"/>
          </p:cNvGraphicFramePr>
          <p:nvPr>
            <p:extLst>
              <p:ext uri="{D42A27DB-BD31-4B8C-83A1-F6EECF244321}">
                <p14:modId xmlns:p14="http://schemas.microsoft.com/office/powerpoint/2010/main" val="3007905028"/>
              </p:ext>
            </p:extLst>
          </p:nvPr>
        </p:nvGraphicFramePr>
        <p:xfrm>
          <a:off x="469726" y="8436041"/>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A real estate agent has essential insights you’ll want to rely on throughout the transaction. Don’t go at it alone. If you plan to sell, let’s connect so you have an expert on your side.</a:t>
                      </a:r>
                      <a:endParaRPr lang="en-US" sz="1350" b="0" i="1" dirty="0">
                        <a:solidFill>
                          <a:schemeClr val="bg2"/>
                        </a:solidFill>
                        <a:highlight>
                          <a:srgbClr val="FFFF00"/>
                        </a:highlight>
                        <a:latin typeface="Georgia" panose="02040502050405020303" pitchFamily="18" charset="0"/>
                      </a:endParaRP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5" name="Picture 4" descr="Icon&#10;&#10;Description automatically generated">
            <a:extLst>
              <a:ext uri="{FF2B5EF4-FFF2-40B4-BE49-F238E27FC236}">
                <a16:creationId xmlns:a16="http://schemas.microsoft.com/office/drawing/2014/main" id="{5ABFE8B4-1184-1B43-9E49-593D8A41A7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4161914"/>
            <a:ext cx="2058088" cy="1557261"/>
          </a:xfrm>
          <a:prstGeom prst="rect">
            <a:avLst/>
          </a:prstGeom>
        </p:spPr>
      </p:pic>
    </p:spTree>
    <p:extLst>
      <p:ext uri="{BB962C8B-B14F-4D97-AF65-F5344CB8AC3E}">
        <p14:creationId xmlns:p14="http://schemas.microsoft.com/office/powerpoint/2010/main" val="774843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B483671-3C4B-FCED-8C34-0D2BA622B126}"/>
              </a:ext>
            </a:extLst>
          </p:cNvPr>
          <p:cNvSpPr txBox="1">
            <a:spLocks/>
          </p:cNvSpPr>
          <p:nvPr/>
        </p:nvSpPr>
        <p:spPr>
          <a:xfrm>
            <a:off x="3048002" y="-31531"/>
            <a:ext cx="4267200"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rPr>
              <a:t>Table of Contents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3</a:t>
            </a:r>
            <a:r>
              <a:rPr lang="en-US" sz="1600" dirty="0">
                <a:solidFill>
                  <a:prstClr val="black"/>
                </a:solidFill>
                <a:ea typeface="Helvetica Neue" panose="02000503000000020004" pitchFamily="2" charset="0"/>
              </a:rPr>
              <a:t>	Should I Sell My House This Winter?</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5</a:t>
            </a:r>
            <a:r>
              <a:rPr lang="en-US" sz="1600" dirty="0">
                <a:solidFill>
                  <a:prstClr val="black"/>
                </a:solidFill>
                <a:ea typeface="Helvetica Neue" panose="02000503000000020004" pitchFamily="2" charset="0"/>
              </a:rPr>
              <a:t>	Expert Insights for Today’s Sellers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6</a:t>
            </a:r>
            <a:r>
              <a:rPr lang="en-US" sz="1600" dirty="0">
                <a:solidFill>
                  <a:prstClr val="black"/>
                </a:solidFill>
                <a:ea typeface="Helvetica Neue" panose="02000503000000020004" pitchFamily="2" charset="0"/>
              </a:rPr>
              <a:t>	What’s Ahead for Mortgage Rates and Home Prices?</a:t>
            </a:r>
          </a:p>
          <a:p>
            <a:pPr marL="411480" indent="-411480" defTabSz="909619">
              <a:lnSpc>
                <a:spcPct val="113999"/>
              </a:lnSpc>
              <a:spcBef>
                <a:spcPts val="1500"/>
              </a:spcBef>
              <a:buNone/>
              <a:defRPr/>
            </a:pPr>
            <a:r>
              <a:rPr lang="en-US" sz="1600" b="1" dirty="0">
                <a:solidFill>
                  <a:schemeClr val="tx2"/>
                </a:solidFill>
                <a:ea typeface="+mn-lt"/>
                <a:cs typeface="+mn-lt"/>
              </a:rPr>
              <a:t>8</a:t>
            </a:r>
            <a:r>
              <a:rPr lang="en-US" sz="1600" dirty="0">
                <a:ea typeface="+mn-lt"/>
                <a:cs typeface="+mn-lt"/>
              </a:rPr>
              <a:t>     </a:t>
            </a:r>
            <a:r>
              <a:rPr lang="en-US" sz="1600" dirty="0">
                <a:ea typeface="Helvetica Neue" panose="02000503000000020004" pitchFamily="2" charset="0"/>
              </a:rPr>
              <a:t>Top Reasons Homeowners Are Selling</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mn-lt"/>
              </a:rPr>
              <a:t>10</a:t>
            </a:r>
            <a:r>
              <a:rPr lang="en-US" sz="1600" dirty="0">
                <a:ea typeface="Helvetica Neue" panose="02000503000000020004" pitchFamily="2" charset="0"/>
              </a:rPr>
              <a:t>	What You Need To Know About</a:t>
            </a:r>
            <a:br>
              <a:rPr lang="en-US" sz="1600" dirty="0">
                <a:ea typeface="Helvetica Neue" panose="02000503000000020004" pitchFamily="2" charset="0"/>
              </a:rPr>
            </a:br>
            <a:r>
              <a:rPr lang="en-US" sz="1600" dirty="0">
                <a:ea typeface="Helvetica Neue" panose="02000503000000020004" pitchFamily="2" charset="0"/>
              </a:rPr>
              <a:t>Home Equity</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13	</a:t>
            </a:r>
            <a:r>
              <a:rPr lang="en-US" sz="1600" dirty="0">
                <a:ea typeface="Helvetica Neue" panose="02000503000000020004" pitchFamily="2" charset="0"/>
              </a:rPr>
              <a:t>What Increased Housing Supply Means for Current Homeowners</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15 	</a:t>
            </a:r>
            <a:r>
              <a:rPr lang="en-US" sz="1600" dirty="0">
                <a:ea typeface="Helvetica Neue" panose="02000503000000020004" pitchFamily="2" charset="0"/>
              </a:rPr>
              <a:t>Your Home’s Asking Price Matters More Now Than Ever</a:t>
            </a: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18	</a:t>
            </a:r>
            <a:r>
              <a:rPr lang="en-US" sz="1600" dirty="0">
                <a:ea typeface="Helvetica Neue" panose="02000503000000020004" pitchFamily="2" charset="0"/>
              </a:rPr>
              <a:t>How an Agent Helps Sell Your House</a:t>
            </a:r>
            <a:endParaRPr lang="en-US" sz="1600" dirty="0">
              <a:ea typeface="Helvetica Neue" panose="02000503000000020004" pitchFamily="2" charset="0"/>
              <a:cs typeface="Arial"/>
            </a:endParaRP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21	</a:t>
            </a:r>
            <a:r>
              <a:rPr lang="en-US" sz="1600" dirty="0">
                <a:ea typeface="Helvetica Neue" panose="02000503000000020004" pitchFamily="2" charset="0"/>
              </a:rPr>
              <a:t>A Checklist for Selling Your House</a:t>
            </a:r>
            <a:endParaRPr lang="en-US" sz="1600" dirty="0">
              <a:ea typeface="Helvetica Neue" panose="02000503000000020004" pitchFamily="2" charset="0"/>
              <a:cs typeface="Arial"/>
            </a:endParaRP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22	</a:t>
            </a:r>
            <a:r>
              <a:rPr lang="en-US" sz="1600" dirty="0">
                <a:ea typeface="Helvetica Neue" panose="02000503000000020004" pitchFamily="2" charset="0"/>
              </a:rPr>
              <a:t>Reasons To Hire a Real </a:t>
            </a:r>
            <a:br>
              <a:rPr lang="en-US" sz="1600" dirty="0">
                <a:ea typeface="Helvetica Neue" panose="02000503000000020004" pitchFamily="2" charset="0"/>
              </a:rPr>
            </a:br>
            <a:r>
              <a:rPr lang="en-US" sz="1600" dirty="0">
                <a:ea typeface="Helvetica Neue" panose="02000503000000020004" pitchFamily="2" charset="0"/>
              </a:rPr>
              <a:t>Estate Professional</a:t>
            </a:r>
            <a:endParaRPr lang="en-US" sz="1600" dirty="0">
              <a:ea typeface="Helvetica Neue" panose="02000503000000020004" pitchFamily="2" charset="0"/>
              <a:cs typeface="Arial"/>
            </a:endParaRPr>
          </a:p>
        </p:txBody>
      </p:sp>
      <p:pic>
        <p:nvPicPr>
          <p:cNvPr id="2" name="Picture 1" descr="A picture containing floor, indoor, wooden&#10;&#10;Description automatically generated">
            <a:extLst>
              <a:ext uri="{FF2B5EF4-FFF2-40B4-BE49-F238E27FC236}">
                <a16:creationId xmlns:a16="http://schemas.microsoft.com/office/drawing/2014/main" id="{6CDB2027-5678-62BA-90A3-9828107657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5"/>
          <a:stretch/>
        </p:blipFill>
        <p:spPr>
          <a:xfrm>
            <a:off x="0" y="0"/>
            <a:ext cx="2590800" cy="10058400"/>
          </a:xfrm>
          <a:prstGeom prst="rect">
            <a:avLst/>
          </a:prstGeom>
        </p:spPr>
      </p:pic>
    </p:spTree>
    <p:extLst>
      <p:ext uri="{BB962C8B-B14F-4D97-AF65-F5344CB8AC3E}">
        <p14:creationId xmlns:p14="http://schemas.microsoft.com/office/powerpoint/2010/main" val="3709739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69ED6F18-209D-04E4-B6C4-0E53034A417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5446216"/>
            <a:ext cx="6858000" cy="4154984"/>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solidFill>
                  <a:schemeClr val="bg1"/>
                </a:solidFill>
                <a:latin typeface="Georgia" panose="02040502050405020303" pitchFamily="18" charset="0"/>
              </a:rPr>
              <a:t>“Today’s market is different than it was just six months ago. . . . Sellers that want the contract to move forward should be willing to work with the buyer. . . . Consider helping with the closing costs or addressing many of the items on the home inspection list.”</a:t>
            </a:r>
            <a:endParaRPr lang="en-US" sz="2400" i="1" dirty="0">
              <a:solidFill>
                <a:schemeClr val="bg1"/>
              </a:solidFill>
              <a:effectLst/>
              <a:latin typeface="Georgia" panose="02040502050405020303" pitchFamily="18" charset="0"/>
            </a:endParaRPr>
          </a:p>
          <a:p>
            <a:endParaRPr lang="en-US" sz="1600" i="1" dirty="0">
              <a:solidFill>
                <a:schemeClr val="bg1"/>
              </a:solidFill>
            </a:endParaRPr>
          </a:p>
          <a:p>
            <a:pPr>
              <a:spcAft>
                <a:spcPts val="2000"/>
              </a:spcAft>
            </a:pPr>
            <a:r>
              <a:rPr lang="en-US" sz="1400" i="1" dirty="0">
                <a:solidFill>
                  <a:schemeClr val="bg1"/>
                </a:solidFill>
                <a:cs typeface="Arial"/>
              </a:rPr>
              <a:t>- </a:t>
            </a:r>
            <a:r>
              <a:rPr lang="en-US" sz="1400" dirty="0">
                <a:solidFill>
                  <a:schemeClr val="bg1"/>
                </a:solidFill>
                <a:effectLst/>
                <a:latin typeface="Helvetica" pitchFamily="2" charset="0"/>
              </a:rPr>
              <a:t>Ali Wolf, Chief Economist at </a:t>
            </a:r>
            <a:r>
              <a:rPr lang="en-US" sz="1400" i="1" dirty="0">
                <a:solidFill>
                  <a:schemeClr val="bg1"/>
                </a:solidFill>
                <a:effectLst/>
                <a:latin typeface="Helvetica" pitchFamily="2" charset="0"/>
              </a:rPr>
              <a:t>Zonda</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5074639"/>
            <a:ext cx="742082" cy="743154"/>
          </a:xfrm>
          <a:prstGeom prst="rect">
            <a:avLst/>
          </a:prstGeom>
        </p:spPr>
      </p:pic>
      <p:sp>
        <p:nvSpPr>
          <p:cNvPr id="4" name="Slide Number Placeholder 13">
            <a:extLst>
              <a:ext uri="{FF2B5EF4-FFF2-40B4-BE49-F238E27FC236}">
                <a16:creationId xmlns:a16="http://schemas.microsoft.com/office/drawing/2014/main" id="{28A5CA7B-DEB4-B8DC-0D81-B1A51DF988D0}"/>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20</a:t>
            </a:fld>
            <a:endParaRPr lang="en-US" dirty="0"/>
          </a:p>
        </p:txBody>
      </p:sp>
    </p:spTree>
    <p:extLst>
      <p:ext uri="{BB962C8B-B14F-4D97-AF65-F5344CB8AC3E}">
        <p14:creationId xmlns:p14="http://schemas.microsoft.com/office/powerpoint/2010/main" val="495406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24D3B451-09F3-AD40-9E51-E6333F0F6F1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5449"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21</a:t>
            </a:fld>
            <a:endParaRPr lang="en-US" dirty="0"/>
          </a:p>
        </p:txBody>
      </p:sp>
    </p:spTree>
    <p:extLst>
      <p:ext uri="{BB962C8B-B14F-4D97-AF65-F5344CB8AC3E}">
        <p14:creationId xmlns:p14="http://schemas.microsoft.com/office/powerpoint/2010/main" val="3944140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logo, company name&#10;&#10;Description automatically generated">
            <a:extLst>
              <a:ext uri="{FF2B5EF4-FFF2-40B4-BE49-F238E27FC236}">
                <a16:creationId xmlns:a16="http://schemas.microsoft.com/office/drawing/2014/main" id="{828EDBF0-3D14-FA40-883C-C35B607F49F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971"/>
            <a:ext cx="7772400" cy="10054456"/>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22</a:t>
            </a:fld>
            <a:endParaRPr lang="en-US" dirty="0"/>
          </a:p>
        </p:txBody>
      </p:sp>
    </p:spTree>
    <p:extLst>
      <p:ext uri="{BB962C8B-B14F-4D97-AF65-F5344CB8AC3E}">
        <p14:creationId xmlns:p14="http://schemas.microsoft.com/office/powerpoint/2010/main" val="3299272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a hallway&#10;&#10;Description automatically generated with medium confidence">
            <a:extLst>
              <a:ext uri="{FF2B5EF4-FFF2-40B4-BE49-F238E27FC236}">
                <a16:creationId xmlns:a16="http://schemas.microsoft.com/office/drawing/2014/main" id="{084E76D2-FE33-CDCD-C647-C91B9088DD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0"/>
            <a:ext cx="7772399" cy="10058400"/>
          </a:xfrm>
          <a:prstGeom prst="rect">
            <a:avLst/>
          </a:prstGeom>
        </p:spPr>
      </p:pic>
      <p:sp>
        <p:nvSpPr>
          <p:cNvPr id="9" name="Rectangle 8">
            <a:extLst>
              <a:ext uri="{FF2B5EF4-FFF2-40B4-BE49-F238E27FC236}">
                <a16:creationId xmlns:a16="http://schemas.microsoft.com/office/drawing/2014/main" id="{42F93B77-6213-6742-AD56-7CF710284085}"/>
              </a:ext>
            </a:extLst>
          </p:cNvPr>
          <p:cNvSpPr/>
          <p:nvPr/>
        </p:nvSpPr>
        <p:spPr>
          <a:xfrm rot="10800000">
            <a:off x="-1" y="4159625"/>
            <a:ext cx="7772400" cy="5898776"/>
          </a:xfrm>
          <a:prstGeom prst="rect">
            <a:avLst/>
          </a:prstGeom>
          <a:gradFill flip="none" rotWithShape="1">
            <a:gsLst>
              <a:gs pos="0">
                <a:schemeClr val="tx1"/>
              </a:gs>
              <a:gs pos="99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5E4AD5E-68A0-D147-97E3-D74099CB30F1}"/>
              </a:ext>
            </a:extLst>
          </p:cNvPr>
          <p:cNvSpPr txBox="1"/>
          <p:nvPr/>
        </p:nvSpPr>
        <p:spPr>
          <a:xfrm>
            <a:off x="457199" y="5969104"/>
            <a:ext cx="6858000" cy="3403496"/>
          </a:xfrm>
          <a:prstGeom prst="rect">
            <a:avLst/>
          </a:prstGeom>
          <a:noFill/>
        </p:spPr>
        <p:txBody>
          <a:bodyPr wrap="square" lIns="0" tIns="0" rIns="0" bIns="0" rtlCol="0" anchor="t">
            <a:spAutoFit/>
          </a:bodyPr>
          <a:lstStyle/>
          <a:p>
            <a:pPr>
              <a:spcAft>
                <a:spcPts val="2000"/>
              </a:spcAft>
            </a:pPr>
            <a:r>
              <a:rPr lang="en-US" sz="3200" i="1" dirty="0">
                <a:solidFill>
                  <a:schemeClr val="bg1"/>
                </a:solidFill>
                <a:latin typeface="Georgia" panose="02040502050405020303" pitchFamily="18" charset="0"/>
              </a:rPr>
              <a:t>“Buying or selling a home involves</a:t>
            </a:r>
            <a:br>
              <a:rPr lang="en-US" sz="3200" i="1" dirty="0">
                <a:solidFill>
                  <a:schemeClr val="bg1"/>
                </a:solidFill>
                <a:latin typeface="Georgia" panose="02040502050405020303" pitchFamily="18" charset="0"/>
              </a:rPr>
            </a:br>
            <a:r>
              <a:rPr lang="en-US" sz="3200" i="1" dirty="0">
                <a:solidFill>
                  <a:schemeClr val="bg1"/>
                </a:solidFill>
                <a:latin typeface="Georgia" panose="02040502050405020303" pitchFamily="18" charset="0"/>
              </a:rPr>
              <a:t>a series of requirements and variables, and it's important to have someone in your corner from start to finish to make the process as smooth as possible . . .”</a:t>
            </a:r>
          </a:p>
          <a:p>
            <a:pPr>
              <a:spcAft>
                <a:spcPts val="2000"/>
              </a:spcAft>
            </a:pPr>
            <a:r>
              <a:rPr lang="en-US" sz="1400" dirty="0">
                <a:solidFill>
                  <a:schemeClr val="bg1"/>
                </a:solidFill>
                <a:latin typeface="Arial"/>
                <a:cs typeface="Arial"/>
              </a:rPr>
              <a:t>- Leslie Rouda Smith, 2022 President,</a:t>
            </a:r>
            <a:r>
              <a:rPr lang="en-US" sz="1400" i="1" dirty="0">
                <a:solidFill>
                  <a:schemeClr val="bg1"/>
                </a:solidFill>
                <a:latin typeface="Arial"/>
                <a:cs typeface="Arial"/>
              </a:rPr>
              <a:t> National Association of Realtors</a:t>
            </a:r>
            <a:endParaRPr lang="en-US" sz="1400" dirty="0">
              <a:solidFill>
                <a:schemeClr val="bg1"/>
              </a:solidFill>
              <a:latin typeface="Arial"/>
              <a:cs typeface="Arial"/>
            </a:endParaRPr>
          </a:p>
        </p:txBody>
      </p:sp>
      <p:sp>
        <p:nvSpPr>
          <p:cNvPr id="5" name="Slide Number Placeholder 13">
            <a:extLst>
              <a:ext uri="{FF2B5EF4-FFF2-40B4-BE49-F238E27FC236}">
                <a16:creationId xmlns:a16="http://schemas.microsoft.com/office/drawing/2014/main" id="{8C85B631-98E2-FDD6-00FE-6C7A4D9F50F4}"/>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23</a:t>
            </a:fld>
            <a:endParaRPr lang="en-US" dirty="0"/>
          </a:p>
        </p:txBody>
      </p:sp>
    </p:spTree>
    <p:extLst>
      <p:ext uri="{BB962C8B-B14F-4D97-AF65-F5344CB8AC3E}">
        <p14:creationId xmlns:p14="http://schemas.microsoft.com/office/powerpoint/2010/main" val="247765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38597"/>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05319"/>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a:solidFill>
                  <a:schemeClr val="tx2"/>
                </a:solidFill>
                <a:latin typeface="Arial" panose="020B0604020202020204" pitchFamily="34" charset="0"/>
                <a:ea typeface="Helvetica Neue" panose="02000503000000020004" pitchFamily="2" charset="0"/>
                <a:cs typeface="Arial" panose="020B0604020202020204" pitchFamily="34" charset="0"/>
              </a:rPr>
              <a:t>Let’s Chat.</a:t>
            </a:r>
            <a:endParaRPr lang="en-US" sz="5000" b="1" dirty="0">
              <a:solidFill>
                <a:schemeClr val="tx2"/>
              </a:solidFill>
              <a:latin typeface="Arial" panose="020B0604020202020204" pitchFamily="34" charset="0"/>
              <a:ea typeface="Helvetica Neue" panose="02000503000000020004" pitchFamily="2" charset="0"/>
              <a:cs typeface="Arial" panose="020B0604020202020204" pitchFamily="34" charset="0"/>
            </a:endParaRPr>
          </a:p>
        </p:txBody>
      </p:sp>
      <p:sp>
        <p:nvSpPr>
          <p:cNvPr id="9" name="object 7">
            <a:extLst>
              <a:ext uri="{FF2B5EF4-FFF2-40B4-BE49-F238E27FC236}">
                <a16:creationId xmlns:a16="http://schemas.microsoft.com/office/drawing/2014/main" id="{698C3DE9-5613-DA4B-A552-098C68BD4C36}"/>
              </a:ext>
            </a:extLst>
          </p:cNvPr>
          <p:cNvSpPr txBox="1"/>
          <p:nvPr/>
        </p:nvSpPr>
        <p:spPr>
          <a:xfrm>
            <a:off x="914400" y="9467842"/>
            <a:ext cx="2467022" cy="367278"/>
          </a:xfrm>
          <a:prstGeom prst="rect">
            <a:avLst/>
          </a:prstGeom>
        </p:spPr>
        <p:txBody>
          <a:bodyPr vert="horz" wrap="none" lIns="0" tIns="12698" rIns="0" bIns="0" rtlCol="0" anchor="ctr" anchorCtr="0">
            <a:noAutofit/>
          </a:bodyPr>
          <a:lstStyle/>
          <a:p>
            <a:pPr marL="12699">
              <a:lnSpc>
                <a:spcPts val="3200"/>
              </a:lnSpc>
              <a:spcBef>
                <a:spcPts val="99"/>
              </a:spcBef>
            </a:pPr>
            <a:r>
              <a:rPr lang="en-US" sz="1600" b="1" spc="100" dirty="0">
                <a:solidFill>
                  <a:schemeClr val="bg1"/>
                </a:solidFill>
                <a:latin typeface="Arial" panose="020B0604020202020204" pitchFamily="34" charset="0"/>
                <a:ea typeface="Helvetica Neue Light" panose="02000403000000020004" pitchFamily="2" charset="0"/>
                <a:cs typeface="Arial" panose="020B0604020202020204" pitchFamily="34" charset="0"/>
              </a:rPr>
              <a:t>WINTER 2023 EDITION</a:t>
            </a:r>
          </a:p>
        </p:txBody>
      </p:sp>
      <p:sp>
        <p:nvSpPr>
          <p:cNvPr id="11" name="Rectangle 10">
            <a:extLst>
              <a:ext uri="{FF2B5EF4-FFF2-40B4-BE49-F238E27FC236}">
                <a16:creationId xmlns:a16="http://schemas.microsoft.com/office/drawing/2014/main" id="{4DB66C74-A28C-4C4B-BE36-C331A53B4A83}"/>
              </a:ext>
            </a:extLst>
          </p:cNvPr>
          <p:cNvSpPr/>
          <p:nvPr/>
        </p:nvSpPr>
        <p:spPr>
          <a:xfrm>
            <a:off x="7327726"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678214"/>
          </a:xfrm>
          <a:prstGeom prst="rect">
            <a:avLst/>
          </a:prstGeom>
        </p:spPr>
        <p:txBody>
          <a:bodyPr vert="horz" wrap="square" lIns="0" tIns="12698" rIns="0" bIns="0" rtlCol="0">
            <a:spAutoFit/>
          </a:bodyPr>
          <a:lstStyle/>
          <a:p>
            <a:pPr>
              <a:lnSpc>
                <a:spcPct val="114000"/>
              </a:lnSpc>
              <a:spcBef>
                <a:spcPts val="900"/>
              </a:spcBef>
              <a:buNone/>
            </a:pPr>
            <a:r>
              <a:rPr lang="en-US" altLang="en-US" sz="1800" b="1" dirty="0">
                <a:latin typeface="Arial" panose="020B0604020202020204" pitchFamily="34" charset="0"/>
                <a:ea typeface="Helvetica Neue" panose="02000503000000020004" pitchFamily="2" charset="0"/>
                <a:cs typeface="Arial" panose="020B0604020202020204" pitchFamily="34" charset="0"/>
              </a:rPr>
              <a:t>I’</a:t>
            </a:r>
            <a:r>
              <a:rPr lang="en-US" altLang="ja-JP" sz="1800" b="1" dirty="0">
                <a:latin typeface="Arial" panose="020B0604020202020204" pitchFamily="34" charset="0"/>
                <a:ea typeface="Helvetica Neue" panose="02000503000000020004" pitchFamily="2" charset="0"/>
                <a:cs typeface="Arial" panose="020B0604020202020204" pitchFamily="34" charset="0"/>
              </a:rPr>
              <a:t>m sure you have questions and thoughts about the </a:t>
            </a:r>
            <a:br>
              <a:rPr lang="en-US" altLang="ja-JP" sz="1800" b="1" dirty="0">
                <a:latin typeface="Arial" panose="020B0604020202020204" pitchFamily="34" charset="0"/>
                <a:ea typeface="Helvetica Neue" panose="02000503000000020004" pitchFamily="2" charset="0"/>
                <a:cs typeface="Arial" panose="020B0604020202020204" pitchFamily="34" charset="0"/>
              </a:rPr>
            </a:br>
            <a:r>
              <a:rPr lang="en-US" altLang="ja-JP" sz="1800" b="1" dirty="0">
                <a:latin typeface="Arial" panose="020B0604020202020204" pitchFamily="34" charset="0"/>
                <a:ea typeface="Helvetica Neue" panose="02000503000000020004" pitchFamily="2" charset="0"/>
                <a:cs typeface="Arial" panose="020B0604020202020204" pitchFamily="34" charset="0"/>
              </a:rPr>
              <a:t>real estate process.</a:t>
            </a:r>
          </a:p>
          <a:p>
            <a:pPr>
              <a:lnSpc>
                <a:spcPct val="114000"/>
              </a:lnSpc>
              <a:spcBef>
                <a:spcPts val="900"/>
              </a:spcBef>
              <a:buNone/>
            </a:pPr>
            <a:r>
              <a:rPr lang="en-US" altLang="ja-JP" sz="1800" dirty="0">
                <a:latin typeface="Arial" panose="020B0604020202020204" pitchFamily="34" charset="0"/>
                <a:ea typeface="Helvetica Neue Light" panose="02000403000000020004" pitchFamily="2" charset="0"/>
                <a:cs typeface="Arial" panose="020B0604020202020204" pitchFamily="34" charset="0"/>
              </a:rPr>
              <a:t>I’d love to talk with you about what you’ve read here and help you on the path to selling your house. My contact information is below, and I look forward to working with you</a:t>
            </a:r>
            <a:r>
              <a:rPr lang="is-IS" altLang="ja-JP" sz="1800" dirty="0">
                <a:latin typeface="Arial" panose="020B0604020202020204" pitchFamily="34" charset="0"/>
                <a:ea typeface="Helvetica Neue Light" panose="02000403000000020004" pitchFamily="2" charset="0"/>
                <a:cs typeface="Arial" panose="020B0604020202020204" pitchFamily="34" charset="0"/>
              </a:rPr>
              <a:t>.</a:t>
            </a:r>
            <a:endParaRPr lang="en-US" altLang="en-US" sz="1800" dirty="0">
              <a:latin typeface="Arial" panose="020B0604020202020204" pitchFamily="34" charset="0"/>
              <a:ea typeface="Helvetica Neue Light" panose="020004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43809" y="9438112"/>
            <a:ext cx="516501" cy="551549"/>
          </a:xfrm>
          <a:prstGeom prst="rect">
            <a:avLst/>
          </a:prstGeom>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736221" y="6853006"/>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519C766-FC1C-F249-B927-6FE5D806DF1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82944" y="9512682"/>
            <a:ext cx="367278" cy="367278"/>
          </a:xfrm>
          <a:prstGeom prst="rect">
            <a:avLst/>
          </a:prstGeom>
        </p:spPr>
      </p:pic>
      <p:pic>
        <p:nvPicPr>
          <p:cNvPr id="2" name="Picture 1">
            <a:extLst>
              <a:ext uri="{FF2B5EF4-FFF2-40B4-BE49-F238E27FC236}">
                <a16:creationId xmlns:a16="http://schemas.microsoft.com/office/drawing/2014/main" id="{B09C1941-94C5-FF41-4A56-C912F6686D6A}"/>
              </a:ext>
            </a:extLst>
          </p:cNvPr>
          <p:cNvPicPr>
            <a:picLocks noChangeAspect="1"/>
          </p:cNvPicPr>
          <p:nvPr/>
        </p:nvPicPr>
        <p:blipFill>
          <a:blip r:embed="rId5"/>
          <a:stretch>
            <a:fillRect/>
          </a:stretch>
        </p:blipFill>
        <p:spPr>
          <a:xfrm>
            <a:off x="2835628" y="6661732"/>
            <a:ext cx="4322439" cy="2109399"/>
          </a:xfrm>
          <a:prstGeom prst="rect">
            <a:avLst/>
          </a:prstGeom>
        </p:spPr>
      </p:pic>
      <p:pic>
        <p:nvPicPr>
          <p:cNvPr id="3" name="Picture 2">
            <a:extLst>
              <a:ext uri="{FF2B5EF4-FFF2-40B4-BE49-F238E27FC236}">
                <a16:creationId xmlns:a16="http://schemas.microsoft.com/office/drawing/2014/main" id="{B2860B4E-0D22-7A3F-F52E-823748A6FA2B}"/>
              </a:ext>
            </a:extLst>
          </p:cNvPr>
          <p:cNvPicPr>
            <a:picLocks noChangeAspect="1"/>
          </p:cNvPicPr>
          <p:nvPr/>
        </p:nvPicPr>
        <p:blipFill>
          <a:blip r:embed="rId6"/>
          <a:stretch>
            <a:fillRect/>
          </a:stretch>
        </p:blipFill>
        <p:spPr>
          <a:xfrm>
            <a:off x="382944" y="6984439"/>
            <a:ext cx="2140018" cy="1236409"/>
          </a:xfrm>
          <a:prstGeom prst="rect">
            <a:avLst/>
          </a:prstGeom>
        </p:spPr>
      </p:pic>
      <p:pic>
        <p:nvPicPr>
          <p:cNvPr id="4" name="Picture 3">
            <a:extLst>
              <a:ext uri="{FF2B5EF4-FFF2-40B4-BE49-F238E27FC236}">
                <a16:creationId xmlns:a16="http://schemas.microsoft.com/office/drawing/2014/main" id="{5A6DA045-0ACE-6189-42CB-5D1C4392ADFF}"/>
              </a:ext>
            </a:extLst>
          </p:cNvPr>
          <p:cNvPicPr>
            <a:picLocks noChangeAspect="1"/>
          </p:cNvPicPr>
          <p:nvPr/>
        </p:nvPicPr>
        <p:blipFill>
          <a:blip r:embed="rId7"/>
          <a:stretch>
            <a:fillRect/>
          </a:stretch>
        </p:blipFill>
        <p:spPr>
          <a:xfrm>
            <a:off x="4628642" y="1524000"/>
            <a:ext cx="2672910" cy="2606040"/>
          </a:xfrm>
          <a:prstGeom prst="rect">
            <a:avLst/>
          </a:prstGeom>
        </p:spPr>
      </p:pic>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at a desk&#10;&#10;Description automatically generated with medium confidence">
            <a:extLst>
              <a:ext uri="{FF2B5EF4-FFF2-40B4-BE49-F238E27FC236}">
                <a16:creationId xmlns:a16="http://schemas.microsoft.com/office/drawing/2014/main" id="{0A58558E-E0B6-04FF-3FA6-50B2000CF8C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384"/>
            <a:ext cx="7772400" cy="2661223"/>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3</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3968138"/>
            <a:ext cx="6858000" cy="926910"/>
          </a:xfrm>
          <a:prstGeom prst="rect">
            <a:avLst/>
          </a:prstGeom>
          <a:noFill/>
        </p:spPr>
        <p:txBody>
          <a:bodyPr wrap="square" lIns="0" tIns="320040" rIns="0" bIns="0" numCol="1" spcCol="457200" rtlCol="0" anchor="t">
            <a:noAutofit/>
          </a:bodyPr>
          <a:lstStyle/>
          <a:p>
            <a:pPr>
              <a:lnSpc>
                <a:spcPct val="113000"/>
              </a:lnSpc>
              <a:spcAft>
                <a:spcPts val="1000"/>
              </a:spcAft>
            </a:pPr>
            <a:r>
              <a:rPr lang="en-US" sz="1500" b="1" dirty="0">
                <a:solidFill>
                  <a:schemeClr val="tx2"/>
                </a:solidFill>
              </a:rPr>
              <a:t>1.   Should I Wait To Sell?</a:t>
            </a:r>
          </a:p>
          <a:p>
            <a:pPr>
              <a:lnSpc>
                <a:spcPct val="113000"/>
              </a:lnSpc>
              <a:spcAft>
                <a:spcPts val="1000"/>
              </a:spcAft>
            </a:pPr>
            <a:r>
              <a:rPr lang="en-US" sz="1250" dirty="0"/>
              <a:t>Even though the supply of homes for sale has grown in 2022, inventory is still low overall. The graph below helps put the inventory growth into perspective to show we’re still in sellers’ market territory in terms of housing supply and aren’t near a neutral or buyers’ market. That means you haven’t missed your chance. </a:t>
            </a:r>
            <a:endParaRPr lang="en-US" sz="1500" dirty="0">
              <a:solidFill>
                <a:schemeClr val="tx2"/>
              </a:solidFill>
            </a:endParaRPr>
          </a:p>
        </p:txBody>
      </p:sp>
      <p:sp>
        <p:nvSpPr>
          <p:cNvPr id="3" name="TextBox 2">
            <a:extLst>
              <a:ext uri="{FF2B5EF4-FFF2-40B4-BE49-F238E27FC236}">
                <a16:creationId xmlns:a16="http://schemas.microsoft.com/office/drawing/2014/main" id="{DC6D895E-D872-A649-8D1F-2C10CFF35718}"/>
              </a:ext>
            </a:extLst>
          </p:cNvPr>
          <p:cNvSpPr txBox="1"/>
          <p:nvPr/>
        </p:nvSpPr>
        <p:spPr>
          <a:xfrm>
            <a:off x="457201" y="2653846"/>
            <a:ext cx="6858000" cy="1550509"/>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There’s no denying there’s a lot going on in the housing market this season. That may leave you with some questions about whether it still makes sense to sell your house. Here are three of the top questions you may be asking, and the data that helps answer them so you can make a confident decision. </a:t>
            </a:r>
          </a:p>
        </p:txBody>
      </p:sp>
      <p:sp>
        <p:nvSpPr>
          <p:cNvPr id="8" name="Rectangle 7">
            <a:extLst>
              <a:ext uri="{FF2B5EF4-FFF2-40B4-BE49-F238E27FC236}">
                <a16:creationId xmlns:a16="http://schemas.microsoft.com/office/drawing/2014/main" id="{CFC07FC6-668C-C347-A8F7-4099C75CB944}"/>
              </a:ext>
            </a:extLst>
          </p:cNvPr>
          <p:cNvSpPr/>
          <p:nvPr/>
        </p:nvSpPr>
        <p:spPr>
          <a:xfrm>
            <a:off x="0" y="1709500"/>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Should I Sell My House This Winter?</a:t>
            </a:r>
          </a:p>
        </p:txBody>
      </p:sp>
      <p:sp>
        <p:nvSpPr>
          <p:cNvPr id="7" name="Rectangle 6">
            <a:extLst>
              <a:ext uri="{FF2B5EF4-FFF2-40B4-BE49-F238E27FC236}">
                <a16:creationId xmlns:a16="http://schemas.microsoft.com/office/drawing/2014/main" id="{F4488AA7-351A-264B-BCB5-A085DFBF48F4}"/>
              </a:ext>
            </a:extLst>
          </p:cNvPr>
          <p:cNvSpPr/>
          <p:nvPr/>
        </p:nvSpPr>
        <p:spPr>
          <a:xfrm>
            <a:off x="3756907" y="554738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26C6BC3C-7762-CE41-98F7-AFDCB6AEB3DF}"/>
              </a:ext>
            </a:extLst>
          </p:cNvPr>
          <p:cNvSpPr/>
          <p:nvPr/>
        </p:nvSpPr>
        <p:spPr>
          <a:xfrm>
            <a:off x="457201" y="5708451"/>
            <a:ext cx="6841785" cy="366415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sp>
        <p:nvSpPr>
          <p:cNvPr id="10" name="TextBox 9">
            <a:extLst>
              <a:ext uri="{FF2B5EF4-FFF2-40B4-BE49-F238E27FC236}">
                <a16:creationId xmlns:a16="http://schemas.microsoft.com/office/drawing/2014/main" id="{FDAE7168-7423-EE40-BE28-54F02687B13B}"/>
              </a:ext>
            </a:extLst>
          </p:cNvPr>
          <p:cNvSpPr txBox="1"/>
          <p:nvPr/>
        </p:nvSpPr>
        <p:spPr>
          <a:xfrm>
            <a:off x="601812" y="5764900"/>
            <a:ext cx="6536347" cy="500137"/>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As Supply Grows, It’s Still a Sellers’ Market</a:t>
            </a:r>
          </a:p>
          <a:p>
            <a:pPr algn="ctr">
              <a:spcAft>
                <a:spcPts val="600"/>
              </a:spcAft>
            </a:pPr>
            <a:r>
              <a:rPr lang="en-US" sz="1250" i="1" dirty="0">
                <a:solidFill>
                  <a:schemeClr val="bg2"/>
                </a:solidFill>
                <a:latin typeface="Georgia" panose="02040502050405020303" pitchFamily="18" charset="0"/>
                <a:cs typeface="Calibri" panose="020F0502020204030204" pitchFamily="34" charset="0"/>
              </a:rPr>
              <a:t>Months’ Supply of Homes for Sale</a:t>
            </a:r>
          </a:p>
        </p:txBody>
      </p:sp>
      <p:sp>
        <p:nvSpPr>
          <p:cNvPr id="11" name="TextBox 10">
            <a:extLst>
              <a:ext uri="{FF2B5EF4-FFF2-40B4-BE49-F238E27FC236}">
                <a16:creationId xmlns:a16="http://schemas.microsoft.com/office/drawing/2014/main" id="{BF3330FE-D6F7-A640-80A6-AE306CC089AC}"/>
              </a:ext>
            </a:extLst>
          </p:cNvPr>
          <p:cNvSpPr txBox="1"/>
          <p:nvPr/>
        </p:nvSpPr>
        <p:spPr>
          <a:xfrm>
            <a:off x="6454433" y="9139391"/>
            <a:ext cx="837730"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NAR</a:t>
            </a:r>
          </a:p>
        </p:txBody>
      </p:sp>
      <p:grpSp>
        <p:nvGrpSpPr>
          <p:cNvPr id="25" name="Group 24">
            <a:extLst>
              <a:ext uri="{FF2B5EF4-FFF2-40B4-BE49-F238E27FC236}">
                <a16:creationId xmlns:a16="http://schemas.microsoft.com/office/drawing/2014/main" id="{2089C25F-D806-6279-4F7C-A48FF7C39938}"/>
              </a:ext>
            </a:extLst>
          </p:cNvPr>
          <p:cNvGrpSpPr/>
          <p:nvPr/>
        </p:nvGrpSpPr>
        <p:grpSpPr>
          <a:xfrm>
            <a:off x="456591" y="6324261"/>
            <a:ext cx="6859219" cy="2857629"/>
            <a:chOff x="456591" y="6268495"/>
            <a:chExt cx="6859219" cy="2857629"/>
          </a:xfrm>
        </p:grpSpPr>
        <p:sp>
          <p:nvSpPr>
            <p:cNvPr id="4" name="Rectangle 3">
              <a:extLst>
                <a:ext uri="{FF2B5EF4-FFF2-40B4-BE49-F238E27FC236}">
                  <a16:creationId xmlns:a16="http://schemas.microsoft.com/office/drawing/2014/main" id="{A1B22EB2-EBF5-7AC0-C95E-85EB9E73D3AC}"/>
                </a:ext>
              </a:extLst>
            </p:cNvPr>
            <p:cNvSpPr/>
            <p:nvPr/>
          </p:nvSpPr>
          <p:spPr>
            <a:xfrm>
              <a:off x="457200" y="7870099"/>
              <a:ext cx="6858610" cy="1199879"/>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058E436A-8469-1ABB-C2A9-2BEDE8F8FEAD}"/>
                </a:ext>
              </a:extLst>
            </p:cNvPr>
            <p:cNvSpPr/>
            <p:nvPr/>
          </p:nvSpPr>
          <p:spPr>
            <a:xfrm>
              <a:off x="456591" y="7498972"/>
              <a:ext cx="6858609" cy="375785"/>
            </a:xfrm>
            <a:prstGeom prst="rect">
              <a:avLst/>
            </a:prstGeom>
            <a:solidFill>
              <a:srgbClr val="CCD5D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2C1FA833-6832-810D-8E00-F571E6902F1A}"/>
                </a:ext>
              </a:extLst>
            </p:cNvPr>
            <p:cNvSpPr/>
            <p:nvPr/>
          </p:nvSpPr>
          <p:spPr>
            <a:xfrm>
              <a:off x="457200" y="6304981"/>
              <a:ext cx="6858000" cy="1188657"/>
            </a:xfrm>
            <a:prstGeom prst="rect">
              <a:avLst/>
            </a:prstGeom>
            <a:solidFill>
              <a:srgbClr val="3C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CCD5D8">
                    <a:lumMod val="25000"/>
                  </a:srgbClr>
                </a:solidFill>
                <a:effectLst/>
                <a:uLnTx/>
                <a:uFillTx/>
                <a:latin typeface="Arial" panose="020B0604020202020204"/>
                <a:ea typeface="+mn-ea"/>
                <a:cs typeface="+mn-cs"/>
              </a:endParaRPr>
            </a:p>
          </p:txBody>
        </p:sp>
        <p:graphicFrame>
          <p:nvGraphicFramePr>
            <p:cNvPr id="23" name="Chart 22">
              <a:extLst>
                <a:ext uri="{FF2B5EF4-FFF2-40B4-BE49-F238E27FC236}">
                  <a16:creationId xmlns:a16="http://schemas.microsoft.com/office/drawing/2014/main" id="{326E6991-E422-6A4F-C7E6-C43E1CCE0B9C}"/>
                </a:ext>
              </a:extLst>
            </p:cNvPr>
            <p:cNvGraphicFramePr/>
            <p:nvPr>
              <p:extLst>
                <p:ext uri="{D42A27DB-BD31-4B8C-83A1-F6EECF244321}">
                  <p14:modId xmlns:p14="http://schemas.microsoft.com/office/powerpoint/2010/main" val="3908803372"/>
                </p:ext>
              </p:extLst>
            </p:nvPr>
          </p:nvGraphicFramePr>
          <p:xfrm>
            <a:off x="483886" y="6268495"/>
            <a:ext cx="4304170" cy="2857629"/>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CA465913-E6B2-9C4B-8330-061C31F068C3}"/>
                </a:ext>
              </a:extLst>
            </p:cNvPr>
            <p:cNvSpPr txBox="1"/>
            <p:nvPr/>
          </p:nvSpPr>
          <p:spPr>
            <a:xfrm>
              <a:off x="4277119" y="7515521"/>
              <a:ext cx="2988628" cy="33855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03840"/>
                  </a:solidFill>
                  <a:effectLst/>
                  <a:uLnTx/>
                  <a:uFillTx/>
                </a:rPr>
                <a:t>Neutral Market </a:t>
              </a:r>
              <a:r>
                <a:rPr kumimoji="0" lang="en-US" sz="1600" b="0" i="0" u="none" strike="noStrike" kern="0" cap="none" spc="0" normalizeH="0" baseline="0" noProof="0" dirty="0">
                  <a:ln>
                    <a:noFill/>
                  </a:ln>
                  <a:solidFill>
                    <a:srgbClr val="303840"/>
                  </a:solidFill>
                  <a:effectLst/>
                  <a:uLnTx/>
                  <a:uFillTx/>
                </a:rPr>
                <a:t>(6-7 Months)</a:t>
              </a:r>
            </a:p>
          </p:txBody>
        </p:sp>
        <p:sp>
          <p:nvSpPr>
            <p:cNvPr id="16" name="TextBox 15">
              <a:extLst>
                <a:ext uri="{FF2B5EF4-FFF2-40B4-BE49-F238E27FC236}">
                  <a16:creationId xmlns:a16="http://schemas.microsoft.com/office/drawing/2014/main" id="{85432D7C-08BF-A8B2-CFAD-359DA260CE12}"/>
                </a:ext>
              </a:extLst>
            </p:cNvPr>
            <p:cNvSpPr txBox="1"/>
            <p:nvPr/>
          </p:nvSpPr>
          <p:spPr>
            <a:xfrm>
              <a:off x="5584604" y="7967093"/>
              <a:ext cx="1716506"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rPr>
                <a:t>Sellers’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rPr>
                <a:t>Market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rPr>
                <a:t>(&lt; 6 Months)</a:t>
              </a:r>
            </a:p>
          </p:txBody>
        </p:sp>
        <p:sp>
          <p:nvSpPr>
            <p:cNvPr id="17" name="TextBox 16">
              <a:extLst>
                <a:ext uri="{FF2B5EF4-FFF2-40B4-BE49-F238E27FC236}">
                  <a16:creationId xmlns:a16="http://schemas.microsoft.com/office/drawing/2014/main" id="{0EBD6000-8DB5-7459-A28F-1298467844CE}"/>
                </a:ext>
              </a:extLst>
            </p:cNvPr>
            <p:cNvSpPr txBox="1"/>
            <p:nvPr/>
          </p:nvSpPr>
          <p:spPr>
            <a:xfrm>
              <a:off x="5611900" y="6397628"/>
              <a:ext cx="1653847"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rPr>
                <a:t>Buyers’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rPr>
                <a:t>Market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rPr>
                <a:t>(&gt; 7 Months)</a:t>
              </a:r>
            </a:p>
          </p:txBody>
        </p:sp>
        <p:sp>
          <p:nvSpPr>
            <p:cNvPr id="18" name="TextBox 17">
              <a:extLst>
                <a:ext uri="{FF2B5EF4-FFF2-40B4-BE49-F238E27FC236}">
                  <a16:creationId xmlns:a16="http://schemas.microsoft.com/office/drawing/2014/main" id="{1D7BCBFB-2BA9-536A-2CCF-23F1BDDB2476}"/>
                </a:ext>
              </a:extLst>
            </p:cNvPr>
            <p:cNvSpPr txBox="1"/>
            <p:nvPr/>
          </p:nvSpPr>
          <p:spPr>
            <a:xfrm>
              <a:off x="4603104" y="8143943"/>
              <a:ext cx="61034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rPr>
                <a:t>Today</a:t>
              </a:r>
            </a:p>
          </p:txBody>
        </p:sp>
        <p:sp>
          <p:nvSpPr>
            <p:cNvPr id="19" name="TextBox 18">
              <a:extLst>
                <a:ext uri="{FF2B5EF4-FFF2-40B4-BE49-F238E27FC236}">
                  <a16:creationId xmlns:a16="http://schemas.microsoft.com/office/drawing/2014/main" id="{9A91CDA7-D34D-A53A-63A9-5675A0FB4F47}"/>
                </a:ext>
              </a:extLst>
            </p:cNvPr>
            <p:cNvSpPr txBox="1"/>
            <p:nvPr/>
          </p:nvSpPr>
          <p:spPr>
            <a:xfrm>
              <a:off x="1815211" y="7081348"/>
              <a:ext cx="463966"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rPr>
                <a:t>2007</a:t>
              </a:r>
            </a:p>
          </p:txBody>
        </p:sp>
        <p:sp>
          <p:nvSpPr>
            <p:cNvPr id="20" name="TextBox 19">
              <a:extLst>
                <a:ext uri="{FF2B5EF4-FFF2-40B4-BE49-F238E27FC236}">
                  <a16:creationId xmlns:a16="http://schemas.microsoft.com/office/drawing/2014/main" id="{FE8B5AC0-9BB2-BA53-EDBE-B090133A5658}"/>
                </a:ext>
              </a:extLst>
            </p:cNvPr>
            <p:cNvSpPr txBox="1"/>
            <p:nvPr/>
          </p:nvSpPr>
          <p:spPr>
            <a:xfrm>
              <a:off x="1719618" y="7324026"/>
              <a:ext cx="559500"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rPr>
                <a:t>2006</a:t>
              </a:r>
            </a:p>
          </p:txBody>
        </p:sp>
        <p:sp>
          <p:nvSpPr>
            <p:cNvPr id="21" name="TextBox 20">
              <a:extLst>
                <a:ext uri="{FF2B5EF4-FFF2-40B4-BE49-F238E27FC236}">
                  <a16:creationId xmlns:a16="http://schemas.microsoft.com/office/drawing/2014/main" id="{0E517611-0DEB-F7B7-7AF2-11E46E0F0116}"/>
                </a:ext>
              </a:extLst>
            </p:cNvPr>
            <p:cNvSpPr txBox="1"/>
            <p:nvPr/>
          </p:nvSpPr>
          <p:spPr>
            <a:xfrm>
              <a:off x="2197289" y="6525924"/>
              <a:ext cx="497768"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rPr>
                <a:t>2008</a:t>
              </a:r>
            </a:p>
          </p:txBody>
        </p:sp>
        <p:sp>
          <p:nvSpPr>
            <p:cNvPr id="22" name="TextBox 21">
              <a:extLst>
                <a:ext uri="{FF2B5EF4-FFF2-40B4-BE49-F238E27FC236}">
                  <a16:creationId xmlns:a16="http://schemas.microsoft.com/office/drawing/2014/main" id="{AA6E8A0B-DA75-6EBF-5792-B5D3863755C0}"/>
                </a:ext>
              </a:extLst>
            </p:cNvPr>
            <p:cNvSpPr txBox="1"/>
            <p:nvPr/>
          </p:nvSpPr>
          <p:spPr>
            <a:xfrm>
              <a:off x="2529337" y="6369962"/>
              <a:ext cx="478116"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rPr>
                <a:t>2010</a:t>
              </a:r>
            </a:p>
          </p:txBody>
        </p:sp>
        <p:sp>
          <p:nvSpPr>
            <p:cNvPr id="24" name="TextBox 23">
              <a:extLst>
                <a:ext uri="{FF2B5EF4-FFF2-40B4-BE49-F238E27FC236}">
                  <a16:creationId xmlns:a16="http://schemas.microsoft.com/office/drawing/2014/main" id="{96D10A3C-9208-88F9-4907-7FE9B63BCBDF}"/>
                </a:ext>
              </a:extLst>
            </p:cNvPr>
            <p:cNvSpPr txBox="1"/>
            <p:nvPr/>
          </p:nvSpPr>
          <p:spPr>
            <a:xfrm>
              <a:off x="747659" y="8245884"/>
              <a:ext cx="79068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rPr>
                <a:t>1999</a:t>
              </a:r>
            </a:p>
          </p:txBody>
        </p:sp>
      </p:grpSp>
    </p:spTree>
    <p:extLst>
      <p:ext uri="{BB962C8B-B14F-4D97-AF65-F5344CB8AC3E}">
        <p14:creationId xmlns:p14="http://schemas.microsoft.com/office/powerpoint/2010/main" val="1466424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4</a:t>
            </a:fld>
            <a:endParaRPr lang="en-US" dirty="0"/>
          </a:p>
        </p:txBody>
      </p:sp>
      <p:graphicFrame>
        <p:nvGraphicFramePr>
          <p:cNvPr id="10" name="Table 10">
            <a:extLst>
              <a:ext uri="{FF2B5EF4-FFF2-40B4-BE49-F238E27FC236}">
                <a16:creationId xmlns:a16="http://schemas.microsoft.com/office/drawing/2014/main" id="{4E9B66C5-E021-D04F-B4D6-ADA2D485F08A}"/>
              </a:ext>
            </a:extLst>
          </p:cNvPr>
          <p:cNvGraphicFramePr>
            <a:graphicFrameLocks noGrp="1"/>
          </p:cNvGraphicFramePr>
          <p:nvPr>
            <p:extLst>
              <p:ext uri="{D42A27DB-BD31-4B8C-83A1-F6EECF244321}">
                <p14:modId xmlns:p14="http://schemas.microsoft.com/office/powerpoint/2010/main" val="3225155712"/>
              </p:ext>
            </p:extLst>
          </p:nvPr>
        </p:nvGraphicFramePr>
        <p:xfrm>
          <a:off x="472190" y="8632256"/>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477207">
                <a:tc>
                  <a:txBody>
                    <a:bodyPr/>
                    <a:lstStyle/>
                    <a:p>
                      <a:pPr>
                        <a:lnSpc>
                          <a:spcPct val="110000"/>
                        </a:lnSpc>
                        <a:spcAft>
                          <a:spcPts val="500"/>
                        </a:spcAft>
                      </a:pPr>
                      <a:r>
                        <a:rPr lang="en-US" sz="1500" dirty="0">
                          <a:solidFill>
                            <a:schemeClr val="accent2"/>
                          </a:solidFill>
                        </a:rPr>
                        <a:t>Bottom Line</a:t>
                      </a:r>
                    </a:p>
                    <a:p>
                      <a:pPr marL="0" marR="0" indent="0" algn="l" rtl="0" eaLnBrk="1" fontAlgn="auto" latinLnBrk="0" hangingPunct="1">
                        <a:lnSpc>
                          <a:spcPct val="110000"/>
                        </a:lnSpc>
                        <a:spcBef>
                          <a:spcPts val="0"/>
                        </a:spcBef>
                        <a:spcAft>
                          <a:spcPts val="500"/>
                        </a:spcAft>
                        <a:buClrTx/>
                        <a:buSzTx/>
                        <a:buFontTx/>
                        <a:buNone/>
                      </a:pPr>
                      <a:r>
                        <a:rPr lang="en-US" sz="1350" b="0" i="1" dirty="0">
                          <a:solidFill>
                            <a:schemeClr val="bg2"/>
                          </a:solidFill>
                          <a:latin typeface="Georgia"/>
                        </a:rPr>
                        <a:t>If you’re thinking about selling your house this season, let’s connect so you have the expert insights you need to make the best possible move today.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 name="Rectangle 1">
            <a:extLst>
              <a:ext uri="{FF2B5EF4-FFF2-40B4-BE49-F238E27FC236}">
                <a16:creationId xmlns:a16="http://schemas.microsoft.com/office/drawing/2014/main" id="{FABAC463-273B-A442-94C3-CF1E717A5588}"/>
              </a:ext>
            </a:extLst>
          </p:cNvPr>
          <p:cNvSpPr/>
          <p:nvPr/>
        </p:nvSpPr>
        <p:spPr>
          <a:xfrm>
            <a:off x="362604" y="606495"/>
            <a:ext cx="6952596" cy="7836569"/>
          </a:xfrm>
          <a:prstGeom prst="rect">
            <a:avLst/>
          </a:prstGeom>
        </p:spPr>
        <p:txBody>
          <a:bodyPr wrap="square" lIns="91440" tIns="45720" rIns="91440" bIns="45720" anchor="t">
            <a:spAutoFit/>
          </a:bodyPr>
          <a:lstStyle/>
          <a:p>
            <a:pPr>
              <a:lnSpc>
                <a:spcPct val="113000"/>
              </a:lnSpc>
              <a:spcAft>
                <a:spcPts val="1000"/>
              </a:spcAft>
            </a:pPr>
            <a:r>
              <a:rPr lang="en-US" sz="1500" b="1" dirty="0">
                <a:solidFill>
                  <a:schemeClr val="tx2"/>
                </a:solidFill>
              </a:rPr>
              <a:t>2.   Are Buyers Still Out There?</a:t>
            </a:r>
          </a:p>
          <a:p>
            <a:pPr>
              <a:lnSpc>
                <a:spcPct val="113000"/>
              </a:lnSpc>
              <a:spcAft>
                <a:spcPts val="1000"/>
              </a:spcAft>
            </a:pPr>
            <a:r>
              <a:rPr lang="en-US" sz="1250" dirty="0"/>
              <a:t>If you’re thinking of selling your house but are hesitant because you’re worried that buyer demand has disappeared in the face of higher mortgage rates, know that isn’t the case for everyone. While demand has eased in 2022, millennials are still looking for homes. As an article in </a:t>
            </a:r>
            <a:r>
              <a:rPr lang="en-US" sz="1250" i="1" dirty="0"/>
              <a:t>Forbes</a:t>
            </a:r>
            <a:r>
              <a:rPr lang="en-US" sz="1250" dirty="0"/>
              <a:t> explains:</a:t>
            </a:r>
          </a:p>
          <a:p>
            <a:pPr lvl="1">
              <a:lnSpc>
                <a:spcPct val="113000"/>
              </a:lnSpc>
              <a:spcAft>
                <a:spcPts val="1000"/>
              </a:spcAft>
            </a:pPr>
            <a:r>
              <a:rPr lang="en-US" sz="1250" i="1" dirty="0">
                <a:solidFill>
                  <a:schemeClr val="tx1">
                    <a:lumMod val="65000"/>
                    <a:lumOff val="35000"/>
                  </a:schemeClr>
                </a:solidFill>
              </a:rPr>
              <a:t>“</a:t>
            </a:r>
            <a:r>
              <a:rPr lang="en-US" sz="1250" b="1" i="1" dirty="0">
                <a:solidFill>
                  <a:schemeClr val="tx1">
                    <a:lumMod val="65000"/>
                    <a:lumOff val="35000"/>
                  </a:schemeClr>
                </a:solidFill>
              </a:rPr>
              <a:t>At about 80 million strong, millennials currently make up the largest share of homebuyers (43%) in the U.S., according to a recent National Association of Realtors (NAR) report. </a:t>
            </a:r>
            <a:r>
              <a:rPr lang="en-US" sz="1250" i="1" dirty="0">
                <a:solidFill>
                  <a:schemeClr val="tx1">
                    <a:lumMod val="65000"/>
                    <a:lumOff val="35000"/>
                  </a:schemeClr>
                </a:solidFill>
              </a:rPr>
              <a:t>Simply due to their numbers and eagerness to become homeowners, this cohort is quite literally shaping the next frontier of the homebuying process. </a:t>
            </a:r>
            <a:r>
              <a:rPr lang="en-US" sz="1250" b="1" i="1" dirty="0">
                <a:solidFill>
                  <a:schemeClr val="tx1">
                    <a:lumMod val="65000"/>
                    <a:lumOff val="35000"/>
                  </a:schemeClr>
                </a:solidFill>
              </a:rPr>
              <a:t>Once known as the ‘rent generation,’ millennials have proven to be savvy buyers who are quite nimble in their quest to own real estate.</a:t>
            </a:r>
            <a:r>
              <a:rPr lang="en-US" sz="1250" i="1" dirty="0">
                <a:solidFill>
                  <a:schemeClr val="tx1">
                    <a:lumMod val="65000"/>
                    <a:lumOff val="35000"/>
                  </a:schemeClr>
                </a:solidFill>
              </a:rPr>
              <a:t> In fact, I don’t think </a:t>
            </a:r>
            <a:br>
              <a:rPr lang="en-US" sz="1250" i="1" dirty="0">
                <a:solidFill>
                  <a:schemeClr val="tx1">
                    <a:lumMod val="65000"/>
                    <a:lumOff val="35000"/>
                  </a:schemeClr>
                </a:solidFill>
              </a:rPr>
            </a:br>
            <a:r>
              <a:rPr lang="en-US" sz="1250" i="1" dirty="0">
                <a:solidFill>
                  <a:schemeClr val="tx1">
                    <a:lumMod val="65000"/>
                    <a:lumOff val="35000"/>
                  </a:schemeClr>
                </a:solidFill>
              </a:rPr>
              <a:t>it’s a stretch to say they are the key to the overall health and stability of the current housing industry.”</a:t>
            </a:r>
            <a:endParaRPr lang="en-US" sz="1250" dirty="0"/>
          </a:p>
          <a:p>
            <a:pPr>
              <a:lnSpc>
                <a:spcPct val="113000"/>
              </a:lnSpc>
              <a:spcAft>
                <a:spcPts val="1000"/>
              </a:spcAft>
            </a:pPr>
            <a:r>
              <a:rPr lang="en-US" sz="1250" dirty="0"/>
              <a:t>While the millennial generation has been dubbed the renter generation, that namesake may not be appropriate anymore. Millennials, the largest generation, are actually a significant driving force for buyer demand in the housing market today. If you’re wondering if buyers are still out there, know that there are still people who are searching for a home to buy. And your house may be exactly what they’re looking for.</a:t>
            </a:r>
          </a:p>
          <a:p>
            <a:pPr>
              <a:lnSpc>
                <a:spcPct val="113000"/>
              </a:lnSpc>
              <a:spcAft>
                <a:spcPts val="1000"/>
              </a:spcAft>
            </a:pPr>
            <a:r>
              <a:rPr lang="en-US" sz="1500" b="1" dirty="0">
                <a:solidFill>
                  <a:schemeClr val="tx2"/>
                </a:solidFill>
              </a:rPr>
              <a:t>3.   Can I Afford To Buy My Next Home?</a:t>
            </a:r>
          </a:p>
          <a:p>
            <a:pPr>
              <a:lnSpc>
                <a:spcPct val="113000"/>
              </a:lnSpc>
              <a:spcAft>
                <a:spcPts val="1000"/>
              </a:spcAft>
            </a:pPr>
            <a:r>
              <a:rPr lang="en-US" sz="1250" dirty="0"/>
              <a:t>If current market conditions have you worried about how you’ll afford your next move, consider this: you may have more equity in your current home than you realize. Homeowners have gained significant equity over the past few years, and that equity can be a game changer when it comes time to sell and make a move. </a:t>
            </a:r>
            <a:r>
              <a:rPr lang="en-US" sz="1250" dirty="0">
                <a:solidFill>
                  <a:srgbClr val="000000"/>
                </a:solidFill>
              </a:rPr>
              <a:t>According to Mark Fleming, Chief Economist at </a:t>
            </a:r>
            <a:br>
              <a:rPr lang="en-US" sz="1250" dirty="0">
                <a:solidFill>
                  <a:srgbClr val="000000"/>
                </a:solidFill>
              </a:rPr>
            </a:br>
            <a:r>
              <a:rPr lang="en-US" sz="1250" i="1" dirty="0">
                <a:solidFill>
                  <a:srgbClr val="000000"/>
                </a:solidFill>
              </a:rPr>
              <a:t>First American</a:t>
            </a:r>
            <a:r>
              <a:rPr lang="en-US" sz="1250" dirty="0">
                <a:solidFill>
                  <a:srgbClr val="000000"/>
                </a:solidFill>
              </a:rPr>
              <a:t>:</a:t>
            </a:r>
          </a:p>
          <a:p>
            <a:pPr lvl="1">
              <a:lnSpc>
                <a:spcPct val="113000"/>
              </a:lnSpc>
              <a:spcAft>
                <a:spcPts val="1000"/>
              </a:spcAft>
            </a:pPr>
            <a:r>
              <a:rPr lang="en-US" sz="1250" i="1" dirty="0">
                <a:solidFill>
                  <a:schemeClr val="bg2"/>
                </a:solidFill>
              </a:rPr>
              <a:t>“. . . </a:t>
            </a:r>
            <a:r>
              <a:rPr lang="en-US" sz="1250" b="1" i="1" dirty="0">
                <a:solidFill>
                  <a:schemeClr val="bg2"/>
                </a:solidFill>
              </a:rPr>
              <a:t>homeowners, in aggregate, have historically high levels of home equity</a:t>
            </a:r>
            <a:r>
              <a:rPr lang="en-US" sz="1250" i="1" dirty="0">
                <a:solidFill>
                  <a:schemeClr val="bg2"/>
                </a:solidFill>
              </a:rPr>
              <a:t>. For some of those equity-rich homeowners, that means moving and taking on a higher mortgage rate isn’t a huge deal—especially if they are moving to a more affordable city.” </a:t>
            </a:r>
          </a:p>
          <a:p>
            <a:pPr lvl="1">
              <a:lnSpc>
                <a:spcPct val="113000"/>
              </a:lnSpc>
              <a:spcAft>
                <a:spcPts val="1000"/>
              </a:spcAft>
            </a:pPr>
            <a:endParaRPr lang="en-US" sz="1250" i="1" dirty="0">
              <a:solidFill>
                <a:schemeClr val="bg2"/>
              </a:solidFill>
            </a:endParaRPr>
          </a:p>
          <a:p>
            <a:pPr>
              <a:lnSpc>
                <a:spcPct val="113000"/>
              </a:lnSpc>
              <a:spcAft>
                <a:spcPts val="1000"/>
              </a:spcAft>
            </a:pPr>
            <a:endParaRPr lang="en-US" sz="1250" dirty="0"/>
          </a:p>
          <a:p>
            <a:pPr lvl="1">
              <a:lnSpc>
                <a:spcPct val="113000"/>
              </a:lnSpc>
              <a:spcAft>
                <a:spcPts val="1000"/>
              </a:spcAft>
            </a:pPr>
            <a:endParaRPr lang="en-US" sz="1250" i="1" dirty="0">
              <a:solidFill>
                <a:schemeClr val="bg2"/>
              </a:solidFill>
            </a:endParaRPr>
          </a:p>
        </p:txBody>
      </p:sp>
      <p:sp>
        <p:nvSpPr>
          <p:cNvPr id="7" name="Rectangle 6">
            <a:extLst>
              <a:ext uri="{FF2B5EF4-FFF2-40B4-BE49-F238E27FC236}">
                <a16:creationId xmlns:a16="http://schemas.microsoft.com/office/drawing/2014/main" id="{E3BB5FC3-A91A-5246-A41B-1D873DD1D30D}"/>
              </a:ext>
            </a:extLst>
          </p:cNvPr>
          <p:cNvSpPr/>
          <p:nvPr/>
        </p:nvSpPr>
        <p:spPr>
          <a:xfrm>
            <a:off x="3756906" y="1551449"/>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Tree>
    <p:extLst>
      <p:ext uri="{BB962C8B-B14F-4D97-AF65-F5344CB8AC3E}">
        <p14:creationId xmlns:p14="http://schemas.microsoft.com/office/powerpoint/2010/main" val="3783258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B97175-BDAA-8E42-8D7C-603F3AB449C4}"/>
              </a:ext>
            </a:extLst>
          </p:cNvPr>
          <p:cNvSpPr>
            <a:spLocks noGrp="1"/>
          </p:cNvSpPr>
          <p:nvPr>
            <p:ph type="sldNum" sz="quarter" idx="12"/>
          </p:nvPr>
        </p:nvSpPr>
        <p:spPr/>
        <p:txBody>
          <a:bodyPr/>
          <a:lstStyle/>
          <a:p>
            <a:fld id="{D9C681BF-E0B0-FE40-97D6-3440D5EE15D9}" type="slidenum">
              <a:rPr lang="en-US" smtClean="0"/>
              <a:pPr/>
              <a:t>5</a:t>
            </a:fld>
            <a:endParaRPr lang="en-US" dirty="0"/>
          </a:p>
        </p:txBody>
      </p:sp>
      <p:sp>
        <p:nvSpPr>
          <p:cNvPr id="3" name="Rectangle 2">
            <a:extLst>
              <a:ext uri="{FF2B5EF4-FFF2-40B4-BE49-F238E27FC236}">
                <a16:creationId xmlns:a16="http://schemas.microsoft.com/office/drawing/2014/main" id="{70482418-A0E5-D243-B024-71B28AC9E55F}"/>
              </a:ext>
            </a:extLst>
          </p:cNvPr>
          <p:cNvSpPr/>
          <p:nvPr/>
        </p:nvSpPr>
        <p:spPr>
          <a:xfrm>
            <a:off x="0" y="0"/>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Expert Insights for </a:t>
            </a:r>
            <a:br>
              <a:rPr lang="en-US" sz="3200" dirty="0">
                <a:solidFill>
                  <a:srgbClr val="FFFFFF"/>
                </a:solidFill>
              </a:rPr>
            </a:br>
            <a:r>
              <a:rPr lang="en-US" sz="3200" dirty="0">
                <a:solidFill>
                  <a:srgbClr val="FFFFFF"/>
                </a:solidFill>
              </a:rPr>
              <a:t>Today’s Sellers</a:t>
            </a:r>
          </a:p>
        </p:txBody>
      </p:sp>
      <p:sp>
        <p:nvSpPr>
          <p:cNvPr id="5" name="TextBox 4">
            <a:extLst>
              <a:ext uri="{FF2B5EF4-FFF2-40B4-BE49-F238E27FC236}">
                <a16:creationId xmlns:a16="http://schemas.microsoft.com/office/drawing/2014/main" id="{7225F3AB-3DC3-174C-B82A-666FB57A8691}"/>
              </a:ext>
            </a:extLst>
          </p:cNvPr>
          <p:cNvSpPr txBox="1"/>
          <p:nvPr/>
        </p:nvSpPr>
        <p:spPr>
          <a:xfrm>
            <a:off x="457200" y="2208030"/>
            <a:ext cx="6858000" cy="1395418"/>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Thinking of making a move this winter? Here’s what experts have to say about the market and where it’s headed so you can make a confident decision.</a:t>
            </a:r>
          </a:p>
        </p:txBody>
      </p:sp>
      <p:graphicFrame>
        <p:nvGraphicFramePr>
          <p:cNvPr id="11" name="Table 6">
            <a:extLst>
              <a:ext uri="{FF2B5EF4-FFF2-40B4-BE49-F238E27FC236}">
                <a16:creationId xmlns:a16="http://schemas.microsoft.com/office/drawing/2014/main" id="{5E70D06E-407D-B246-8287-0DC544ADF39E}"/>
              </a:ext>
            </a:extLst>
          </p:cNvPr>
          <p:cNvGraphicFramePr>
            <a:graphicFrameLocks noGrp="1"/>
          </p:cNvGraphicFramePr>
          <p:nvPr>
            <p:extLst>
              <p:ext uri="{D42A27DB-BD31-4B8C-83A1-F6EECF244321}">
                <p14:modId xmlns:p14="http://schemas.microsoft.com/office/powerpoint/2010/main" val="3475791458"/>
              </p:ext>
            </p:extLst>
          </p:nvPr>
        </p:nvGraphicFramePr>
        <p:xfrm>
          <a:off x="463660" y="3627642"/>
          <a:ext cx="6858000" cy="5836794"/>
        </p:xfrm>
        <a:graphic>
          <a:graphicData uri="http://schemas.openxmlformats.org/drawingml/2006/table">
            <a:tbl>
              <a:tblPr firstRow="1" bandRow="1">
                <a:tableStyleId>{5C22544A-7EE6-4342-B048-85BDC9FD1C3A}</a:tableStyleId>
              </a:tblPr>
              <a:tblGrid>
                <a:gridCol w="699247">
                  <a:extLst>
                    <a:ext uri="{9D8B030D-6E8A-4147-A177-3AD203B41FA5}">
                      <a16:colId xmlns:a16="http://schemas.microsoft.com/office/drawing/2014/main" val="440958340"/>
                    </a:ext>
                  </a:extLst>
                </a:gridCol>
                <a:gridCol w="6158753">
                  <a:extLst>
                    <a:ext uri="{9D8B030D-6E8A-4147-A177-3AD203B41FA5}">
                      <a16:colId xmlns:a16="http://schemas.microsoft.com/office/drawing/2014/main" val="1866250015"/>
                    </a:ext>
                  </a:extLst>
                </a:gridCol>
              </a:tblGrid>
              <a:tr h="928562">
                <a:tc>
                  <a:txBody>
                    <a:bodyPr/>
                    <a:lstStyle/>
                    <a:p>
                      <a:pPr algn="ctr"/>
                      <a:r>
                        <a:rPr lang="en-US" sz="6500" dirty="0"/>
                        <a:t>“</a:t>
                      </a:r>
                    </a:p>
                  </a:txBody>
                  <a:tcPr marL="182880" marR="18288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For homeowners deciding whether to make a move this year, remember that listing prices – while lower than a few months ago – remain higher than in prior years, so </a:t>
                      </a:r>
                      <a:r>
                        <a:rPr kumimoji="0" lang="en-US" sz="1300" b="1"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you’re still likely to find opportunities to cash-in on record-high levels of equity, particularly if you’ve owned your home for a longer period of time.</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a:t>
                      </a: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Danielle Hale, Chief Economist, </a:t>
                      </a:r>
                      <a:r>
                        <a:rPr kumimoji="0" lang="en-US" sz="1250" b="0" i="1"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realtor.com</a:t>
                      </a:r>
                      <a:endParaRPr kumimoji="0" lang="en-US" sz="125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182880" marR="182880" marT="182880" marB="1828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1657471"/>
                  </a:ext>
                </a:extLst>
              </a:tr>
              <a:tr h="56419">
                <a:tc gridSpan="2">
                  <a:txBody>
                    <a:bodyPr/>
                    <a:lstStyle/>
                    <a:p>
                      <a:endParaRPr lang="en-US" sz="600" dirty="0">
                        <a:highlight>
                          <a:srgbClr val="FFFF00"/>
                        </a:highlight>
                      </a:endParaRPr>
                    </a:p>
                  </a:txBody>
                  <a:tcPr marL="182880" marR="18288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38100" cmpd="sng">
                      <a:noFill/>
                    </a:lnT>
                  </a:tcPr>
                </a:tc>
                <a:extLst>
                  <a:ext uri="{0D108BD9-81ED-4DB2-BD59-A6C34878D82A}">
                    <a16:rowId xmlns:a16="http://schemas.microsoft.com/office/drawing/2014/main" val="4062816639"/>
                  </a:ext>
                </a:extLst>
              </a:tr>
              <a:tr h="89330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lang="en-US" sz="1300" b="1" i="1" kern="1200" dirty="0">
                          <a:solidFill>
                            <a:srgbClr val="00B0F0"/>
                          </a:solidFill>
                          <a:effectLst/>
                          <a:latin typeface="+mn-lt"/>
                          <a:ea typeface="+mn-ea"/>
                          <a:cs typeface="+mn-cs"/>
                        </a:rPr>
                        <a:t>Demographic trends are creating new buyers: There’s strong demand </a:t>
                      </a:r>
                      <a:br>
                        <a:rPr lang="en-US" sz="1300" b="1" i="1" kern="1200" dirty="0">
                          <a:solidFill>
                            <a:srgbClr val="00B0F0"/>
                          </a:solidFill>
                          <a:effectLst/>
                          <a:latin typeface="+mn-lt"/>
                          <a:ea typeface="+mn-ea"/>
                          <a:cs typeface="+mn-cs"/>
                        </a:rPr>
                      </a:br>
                      <a:r>
                        <a:rPr lang="en-US" sz="1300" b="1" i="1" kern="1200" dirty="0">
                          <a:solidFill>
                            <a:srgbClr val="00B0F0"/>
                          </a:solidFill>
                          <a:effectLst/>
                          <a:latin typeface="+mn-lt"/>
                          <a:ea typeface="+mn-ea"/>
                          <a:cs typeface="+mn-cs"/>
                        </a:rPr>
                        <a:t>for homes on many fronts. </a:t>
                      </a:r>
                      <a:r>
                        <a:rPr lang="en-US" sz="1300" b="0" i="1" kern="1200" dirty="0">
                          <a:solidFill>
                            <a:srgbClr val="00B0F0"/>
                          </a:solidFill>
                          <a:effectLst/>
                          <a:latin typeface="+mn-lt"/>
                          <a:ea typeface="+mn-ea"/>
                          <a:cs typeface="+mn-cs"/>
                        </a:rPr>
                        <a:t>Many Americans who already owned homes decided during the pandemic that they needed bigger places, especially with the rise of working from home. Millennials are a huge group and in their prime buying years. </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a:t>
                      </a: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Jeff Ostrowski, Senior Mortgage Reporter, </a:t>
                      </a:r>
                      <a:r>
                        <a:rPr kumimoji="0" lang="en-US" sz="125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Bankrate</a:t>
                      </a:r>
                    </a:p>
                  </a:txBody>
                  <a:tcPr marL="182880" marR="182880" marT="182880" marB="182880">
                    <a:lnL w="12700" cmpd="sng">
                      <a:noFill/>
                    </a:lnL>
                    <a:lnR w="12700" cmpd="sng">
                      <a:noFill/>
                    </a:lnR>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5695373"/>
                  </a:ext>
                </a:extLst>
              </a:tr>
              <a:tr h="56419">
                <a:tc gridSpan="2">
                  <a:txBody>
                    <a:bodyPr/>
                    <a:lstStyle/>
                    <a:p>
                      <a:endParaRPr lang="en-US" sz="600" dirty="0">
                        <a:highlight>
                          <a:srgbClr val="FFFF00"/>
                        </a:highlight>
                      </a:endParaRPr>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12700" cmpd="sng">
                      <a:noFill/>
                    </a:lnT>
                  </a:tcPr>
                </a:tc>
                <a:extLst>
                  <a:ext uri="{0D108BD9-81ED-4DB2-BD59-A6C34878D82A}">
                    <a16:rowId xmlns:a16="http://schemas.microsoft.com/office/drawing/2014/main" val="1834770972"/>
                  </a:ext>
                </a:extLst>
              </a:tr>
              <a:tr h="985496">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r>
                        <a:rPr lang="en-US" sz="1300" b="0" i="1" dirty="0">
                          <a:solidFill>
                            <a:schemeClr val="tx2"/>
                          </a:solidFill>
                        </a:rPr>
                        <a:t>Signs of a broader slowdown in the housing market are evident, . . . This is in line with our previous expectations and given the notable cooling of buyer demand due to higher mortgage rates. . . . </a:t>
                      </a:r>
                      <a:r>
                        <a:rPr lang="en-US" sz="1300" b="1" i="1" dirty="0">
                          <a:solidFill>
                            <a:schemeClr val="tx2"/>
                          </a:solidFill>
                        </a:rPr>
                        <a:t>Nevertheless, buyers still remain interested, which is keeping the market competitive — particularly for attractive homes that are properly priced.</a:t>
                      </a:r>
                    </a:p>
                    <a:p>
                      <a:endParaRPr lang="en-US" sz="1200" b="0" i="1" dirty="0">
                        <a:solidFill>
                          <a:schemeClr val="tx2"/>
                        </a:solidFill>
                      </a:endParaRPr>
                    </a:p>
                    <a:p>
                      <a:pPr marL="0" marR="0" lvl="0" indent="0" algn="l" defTabSz="77724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a:t>
                      </a:r>
                      <a:r>
                        <a:rPr lang="en-US" sz="1250" kern="1200" dirty="0">
                          <a:solidFill>
                            <a:schemeClr val="dk1"/>
                          </a:solidFill>
                          <a:effectLst/>
                          <a:latin typeface="+mn-lt"/>
                          <a:ea typeface="+mn-ea"/>
                          <a:cs typeface="+mn-cs"/>
                        </a:rPr>
                        <a:t>Selma </a:t>
                      </a:r>
                      <a:r>
                        <a:rPr lang="en-US" sz="1250" kern="1200" dirty="0" err="1">
                          <a:solidFill>
                            <a:schemeClr val="dk1"/>
                          </a:solidFill>
                          <a:effectLst/>
                          <a:latin typeface="+mn-lt"/>
                          <a:ea typeface="+mn-ea"/>
                          <a:cs typeface="+mn-cs"/>
                        </a:rPr>
                        <a:t>Hepp</a:t>
                      </a:r>
                      <a:r>
                        <a:rPr lang="en-US" sz="1250" kern="1200" dirty="0">
                          <a:solidFill>
                            <a:schemeClr val="dk1"/>
                          </a:solidFill>
                          <a:effectLst/>
                          <a:latin typeface="+mn-lt"/>
                          <a:ea typeface="+mn-ea"/>
                          <a:cs typeface="+mn-cs"/>
                        </a:rPr>
                        <a:t>, Interim Lead of the Office of the Chief Economist, </a:t>
                      </a:r>
                      <a:r>
                        <a:rPr lang="en-US" sz="1250" i="1" kern="1200" dirty="0">
                          <a:solidFill>
                            <a:schemeClr val="dk1"/>
                          </a:solidFill>
                          <a:effectLst/>
                          <a:latin typeface="+mn-lt"/>
                          <a:ea typeface="+mn-ea"/>
                          <a:cs typeface="+mn-cs"/>
                        </a:rPr>
                        <a:t>CoreLogic</a:t>
                      </a:r>
                      <a:endParaRPr lang="en-US" sz="1250" kern="1200" dirty="0">
                        <a:solidFill>
                          <a:schemeClr val="dk1"/>
                        </a:solidFill>
                        <a:effectLst/>
                        <a:latin typeface="+mn-lt"/>
                        <a:ea typeface="+mn-ea"/>
                        <a:cs typeface="+mn-cs"/>
                      </a:endParaRPr>
                    </a:p>
                    <a:p>
                      <a:pPr marL="0" marR="0" lvl="0" indent="0" algn="l" defTabSz="777240" rtl="0" eaLnBrk="1" fontAlgn="auto" latinLnBrk="0" hangingPunct="1">
                        <a:lnSpc>
                          <a:spcPct val="100000"/>
                        </a:lnSpc>
                        <a:spcBef>
                          <a:spcPts val="0"/>
                        </a:spcBef>
                        <a:spcAft>
                          <a:spcPts val="0"/>
                        </a:spcAft>
                        <a:buClrTx/>
                        <a:buSzTx/>
                        <a:buFontTx/>
                        <a:buNone/>
                        <a:tabLst/>
                        <a:defRPr/>
                      </a:pPr>
                      <a:endParaRPr kumimoji="0" lang="en-US" sz="1250" b="0" i="1" u="none" strike="noStrike" kern="1200" cap="none" spc="0" normalizeH="0" baseline="0" noProof="0" dirty="0">
                        <a:ln>
                          <a:noFill/>
                        </a:ln>
                        <a:solidFill>
                          <a:schemeClr val="tx1"/>
                        </a:solidFill>
                        <a:effectLst/>
                        <a:highlight>
                          <a:srgbClr val="FF00FF"/>
                        </a:highlight>
                        <a:uLnTx/>
                        <a:uFillTx/>
                        <a:latin typeface="Arial" panose="020B0604020202020204" pitchFamily="34" charset="0"/>
                        <a:ea typeface="+mn-ea"/>
                        <a:cs typeface="Arial" panose="020B0604020202020204" pitchFamily="34" charset="0"/>
                      </a:endParaRPr>
                    </a:p>
                  </a:txBody>
                  <a:tcPr marL="182880" marR="182880" marT="182880" marB="182880">
                    <a:lnL w="12700" cmpd="sng">
                      <a:noFill/>
                    </a:lnL>
                    <a:lnR w="12700" cmpd="sng">
                      <a:noFill/>
                    </a:lnR>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79424169"/>
                  </a:ext>
                </a:extLst>
              </a:tr>
              <a:tr h="56419">
                <a:tc gridSpan="2">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highlight>
                          <a:srgbClr val="FFFF00"/>
                        </a:highlight>
                        <a:uLnTx/>
                        <a:uFillTx/>
                        <a:latin typeface="+mn-lt"/>
                        <a:ea typeface="+mn-ea"/>
                        <a:cs typeface="+mn-cs"/>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12700" cmpd="sng">
                      <a:noFill/>
                    </a:lnT>
                  </a:tcPr>
                </a:tc>
                <a:extLst>
                  <a:ext uri="{0D108BD9-81ED-4DB2-BD59-A6C34878D82A}">
                    <a16:rowId xmlns:a16="http://schemas.microsoft.com/office/drawing/2014/main" val="3243603711"/>
                  </a:ext>
                </a:extLst>
              </a:tr>
            </a:tbl>
          </a:graphicData>
        </a:graphic>
      </p:graphicFrame>
      <p:sp>
        <p:nvSpPr>
          <p:cNvPr id="6" name="TextBox 5">
            <a:extLst>
              <a:ext uri="{FF2B5EF4-FFF2-40B4-BE49-F238E27FC236}">
                <a16:creationId xmlns:a16="http://schemas.microsoft.com/office/drawing/2014/main" id="{7A105B4C-32A3-944E-AC3B-4361B6818FDC}"/>
              </a:ext>
            </a:extLst>
          </p:cNvPr>
          <p:cNvSpPr txBox="1"/>
          <p:nvPr/>
        </p:nvSpPr>
        <p:spPr>
          <a:xfrm>
            <a:off x="10498667" y="2218267"/>
            <a:ext cx="184731" cy="369332"/>
          </a:xfrm>
          <a:prstGeom prst="rect">
            <a:avLst/>
          </a:prstGeom>
          <a:noFill/>
        </p:spPr>
        <p:txBody>
          <a:bodyPr wrap="none" rtlCol="0">
            <a:spAutoFit/>
          </a:bodyPr>
          <a:lstStyle/>
          <a:p>
            <a:endParaRPr lang="en-US"/>
          </a:p>
        </p:txBody>
      </p:sp>
      <p:pic>
        <p:nvPicPr>
          <p:cNvPr id="7" name="Picture 6" descr="Shape&#10;&#10;Description automatically generated">
            <a:extLst>
              <a:ext uri="{FF2B5EF4-FFF2-40B4-BE49-F238E27FC236}">
                <a16:creationId xmlns:a16="http://schemas.microsoft.com/office/drawing/2014/main" id="{062A2FDF-5918-485A-BECC-1D6A0A8DB9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96646" y="0"/>
            <a:ext cx="3275754" cy="2183836"/>
          </a:xfrm>
          <a:prstGeom prst="rect">
            <a:avLst/>
          </a:prstGeom>
        </p:spPr>
      </p:pic>
    </p:spTree>
    <p:extLst>
      <p:ext uri="{BB962C8B-B14F-4D97-AF65-F5344CB8AC3E}">
        <p14:creationId xmlns:p14="http://schemas.microsoft.com/office/powerpoint/2010/main" val="2975803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ench reading a newspaper next to a dog&#10;&#10;Description automatically generated">
            <a:extLst>
              <a:ext uri="{FF2B5EF4-FFF2-40B4-BE49-F238E27FC236}">
                <a16:creationId xmlns:a16="http://schemas.microsoft.com/office/drawing/2014/main" id="{DA076AC1-B104-8785-5B42-A822A74BD8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4425906"/>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6</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57201" y="5740969"/>
            <a:ext cx="6858000" cy="926910"/>
          </a:xfrm>
          <a:prstGeom prst="rect">
            <a:avLst/>
          </a:prstGeom>
          <a:noFill/>
        </p:spPr>
        <p:txBody>
          <a:bodyPr wrap="square" lIns="0" tIns="320040" rIns="0" bIns="0" numCol="1" spcCol="457200" rtlCol="0" anchor="t">
            <a:noAutofit/>
          </a:bodyPr>
          <a:lstStyle/>
          <a:p>
            <a:pPr>
              <a:lnSpc>
                <a:spcPct val="113000"/>
              </a:lnSpc>
              <a:spcAft>
                <a:spcPts val="1000"/>
              </a:spcAft>
            </a:pPr>
            <a:r>
              <a:rPr lang="en-US" sz="1500" b="1" dirty="0">
                <a:solidFill>
                  <a:schemeClr val="tx2"/>
                </a:solidFill>
              </a:rPr>
              <a:t>Mortgage Rates Will Continue To Respond to Inflation</a:t>
            </a:r>
          </a:p>
          <a:p>
            <a:pPr>
              <a:lnSpc>
                <a:spcPct val="113000"/>
              </a:lnSpc>
              <a:spcAft>
                <a:spcPts val="1000"/>
              </a:spcAft>
            </a:pPr>
            <a:r>
              <a:rPr lang="en-US" sz="1250" dirty="0"/>
              <a:t>There’s no doubt mortgage rates skyrocketed in 2022 as the market responded to high inflation. The increases we saw were fast and dramatic, and the average 30-year fixed mortgage rate even surpassed 7% in the fall. It was the first time they’ve risen that high in over 20 years.</a:t>
            </a:r>
          </a:p>
          <a:p>
            <a:pPr>
              <a:lnSpc>
                <a:spcPct val="113000"/>
              </a:lnSpc>
              <a:spcAft>
                <a:spcPts val="1000"/>
              </a:spcAft>
            </a:pPr>
            <a:r>
              <a:rPr lang="en-US" sz="1250" dirty="0"/>
              <a:t>In their quarterly report, </a:t>
            </a:r>
            <a:r>
              <a:rPr lang="en-US" sz="1250" i="1" dirty="0"/>
              <a:t>Freddie Mac </a:t>
            </a:r>
            <a:r>
              <a:rPr lang="en-US" sz="1250" dirty="0"/>
              <a:t>explains just how fast the climb in rates has been:</a:t>
            </a:r>
          </a:p>
          <a:p>
            <a:pPr lvl="1">
              <a:lnSpc>
                <a:spcPct val="113000"/>
              </a:lnSpc>
              <a:spcAft>
                <a:spcPts val="1000"/>
              </a:spcAft>
            </a:pPr>
            <a:r>
              <a:rPr lang="en-US" sz="1250" i="1" dirty="0">
                <a:solidFill>
                  <a:schemeClr val="tx1">
                    <a:lumMod val="65000"/>
                    <a:lumOff val="35000"/>
                  </a:schemeClr>
                </a:solidFill>
              </a:rPr>
              <a:t>“Just one year ago, rates were under 3%. This means that while mortgage rates are not as high as they were in the 80’s, they have more than doubled in the past year. </a:t>
            </a:r>
            <a:r>
              <a:rPr lang="en-US" sz="1250" b="1" i="1" dirty="0">
                <a:solidFill>
                  <a:schemeClr val="tx1">
                    <a:lumMod val="65000"/>
                    <a:lumOff val="35000"/>
                  </a:schemeClr>
                </a:solidFill>
              </a:rPr>
              <a:t>Mortgage rates have never doubled in a year before.”</a:t>
            </a:r>
          </a:p>
          <a:p>
            <a:pPr>
              <a:lnSpc>
                <a:spcPct val="113000"/>
              </a:lnSpc>
              <a:spcAft>
                <a:spcPts val="1000"/>
              </a:spcAft>
            </a:pPr>
            <a:r>
              <a:rPr lang="en-US" sz="1250" dirty="0"/>
              <a:t>Because we’re in unprecedented territory, it’s hard to say with certainty where mortgage rates will go from here. Projecting the future of mortgage rates is far from an exact science, but experts do agree that, moving forward, mortgage rates will continue to respond to inflation. And, if inflation eases, mortgage rates likely will too. </a:t>
            </a:r>
          </a:p>
          <a:p>
            <a:pPr>
              <a:lnSpc>
                <a:spcPct val="113000"/>
              </a:lnSpc>
              <a:spcAft>
                <a:spcPts val="1000"/>
              </a:spcAft>
            </a:pPr>
            <a:endParaRPr lang="en-US" sz="1250"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199" y="4438027"/>
            <a:ext cx="6858000" cy="1550509"/>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As you plan ahead to sell your house and make your move, you may be wondering what lies ahead for mortgage rates and home prices. Here’s a look at expert insights on where both may be headed so you can make the most informed decision possible. </a:t>
            </a:r>
          </a:p>
        </p:txBody>
      </p:sp>
      <p:sp>
        <p:nvSpPr>
          <p:cNvPr id="8" name="Rectangle 7">
            <a:extLst>
              <a:ext uri="{FF2B5EF4-FFF2-40B4-BE49-F238E27FC236}">
                <a16:creationId xmlns:a16="http://schemas.microsoft.com/office/drawing/2014/main" id="{CFC07FC6-668C-C347-A8F7-4099C75CB944}"/>
              </a:ext>
            </a:extLst>
          </p:cNvPr>
          <p:cNvSpPr/>
          <p:nvPr/>
        </p:nvSpPr>
        <p:spPr>
          <a:xfrm>
            <a:off x="-1" y="2984753"/>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What’s Ahead for Mortgage Rates and Home Prices?</a:t>
            </a:r>
          </a:p>
        </p:txBody>
      </p:sp>
    </p:spTree>
    <p:extLst>
      <p:ext uri="{BB962C8B-B14F-4D97-AF65-F5344CB8AC3E}">
        <p14:creationId xmlns:p14="http://schemas.microsoft.com/office/powerpoint/2010/main" val="3309456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3297934-58C6-E7EB-1615-7D2F252687F7}"/>
              </a:ext>
            </a:extLst>
          </p:cNvPr>
          <p:cNvGrpSpPr/>
          <p:nvPr/>
        </p:nvGrpSpPr>
        <p:grpSpPr>
          <a:xfrm>
            <a:off x="753723" y="4441714"/>
            <a:ext cx="6318250" cy="3564047"/>
            <a:chOff x="710859" y="4627453"/>
            <a:chExt cx="6318250" cy="3564047"/>
          </a:xfrm>
        </p:grpSpPr>
        <p:graphicFrame>
          <p:nvGraphicFramePr>
            <p:cNvPr id="12" name="Chart 11">
              <a:extLst>
                <a:ext uri="{FF2B5EF4-FFF2-40B4-BE49-F238E27FC236}">
                  <a16:creationId xmlns:a16="http://schemas.microsoft.com/office/drawing/2014/main" id="{ECC58403-6E8E-294F-AD24-86A2A31D534E}"/>
                </a:ext>
              </a:extLst>
            </p:cNvPr>
            <p:cNvGraphicFramePr/>
            <p:nvPr>
              <p:extLst>
                <p:ext uri="{D42A27DB-BD31-4B8C-83A1-F6EECF244321}">
                  <p14:modId xmlns:p14="http://schemas.microsoft.com/office/powerpoint/2010/main" val="2702682107"/>
                </p:ext>
              </p:extLst>
            </p:nvPr>
          </p:nvGraphicFramePr>
          <p:xfrm>
            <a:off x="710859" y="4627453"/>
            <a:ext cx="6318250" cy="3564047"/>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CA9D057C-4E02-4540-A9E0-660DC67D4A72}"/>
                </a:ext>
              </a:extLst>
            </p:cNvPr>
            <p:cNvSpPr txBox="1"/>
            <p:nvPr/>
          </p:nvSpPr>
          <p:spPr>
            <a:xfrm>
              <a:off x="4243455" y="6246043"/>
              <a:ext cx="973446" cy="261610"/>
            </a:xfrm>
            <a:prstGeom prst="rect">
              <a:avLst/>
            </a:prstGeom>
            <a:noFill/>
          </p:spPr>
          <p:txBody>
            <a:bodyPr wrap="square" rtlCol="0">
              <a:spAutoFit/>
            </a:bodyPr>
            <a:lstStyle/>
            <a:p>
              <a:pPr algn="ctr"/>
              <a:r>
                <a:rPr lang="en-US" sz="1100" b="1" dirty="0">
                  <a:solidFill>
                    <a:schemeClr val="bg2">
                      <a:lumMod val="50000"/>
                    </a:schemeClr>
                  </a:solidFill>
                </a:rPr>
                <a:t>-0.2%</a:t>
              </a:r>
            </a:p>
          </p:txBody>
        </p:sp>
        <p:sp>
          <p:nvSpPr>
            <p:cNvPr id="3" name="TextBox 2">
              <a:extLst>
                <a:ext uri="{FF2B5EF4-FFF2-40B4-BE49-F238E27FC236}">
                  <a16:creationId xmlns:a16="http://schemas.microsoft.com/office/drawing/2014/main" id="{13BB116A-2D46-CFA9-C2A9-9743D64A84F6}"/>
                </a:ext>
              </a:extLst>
            </p:cNvPr>
            <p:cNvSpPr txBox="1"/>
            <p:nvPr/>
          </p:nvSpPr>
          <p:spPr>
            <a:xfrm>
              <a:off x="4893955" y="5969292"/>
              <a:ext cx="973445" cy="253916"/>
            </a:xfrm>
            <a:prstGeom prst="rect">
              <a:avLst/>
            </a:prstGeom>
            <a:noFill/>
          </p:spPr>
          <p:txBody>
            <a:bodyPr wrap="square" rtlCol="0">
              <a:spAutoFit/>
            </a:bodyPr>
            <a:lstStyle/>
            <a:p>
              <a:pPr algn="ctr"/>
              <a:r>
                <a:rPr lang="en-US" sz="1050" dirty="0">
                  <a:solidFill>
                    <a:schemeClr val="bg1"/>
                  </a:solidFill>
                </a:rPr>
                <a:t>Fannie Mae</a:t>
              </a:r>
            </a:p>
          </p:txBody>
        </p:sp>
        <p:sp>
          <p:nvSpPr>
            <p:cNvPr id="4" name="TextBox 3">
              <a:extLst>
                <a:ext uri="{FF2B5EF4-FFF2-40B4-BE49-F238E27FC236}">
                  <a16:creationId xmlns:a16="http://schemas.microsoft.com/office/drawing/2014/main" id="{8EC9CF93-8BCB-6726-1BD5-6E37C2858A16}"/>
                </a:ext>
              </a:extLst>
            </p:cNvPr>
            <p:cNvSpPr txBox="1"/>
            <p:nvPr/>
          </p:nvSpPr>
          <p:spPr>
            <a:xfrm>
              <a:off x="6007191" y="5966868"/>
              <a:ext cx="805090" cy="256339"/>
            </a:xfrm>
            <a:prstGeom prst="rect">
              <a:avLst/>
            </a:prstGeom>
            <a:noFill/>
          </p:spPr>
          <p:txBody>
            <a:bodyPr wrap="square" rtlCol="0">
              <a:spAutoFit/>
            </a:bodyPr>
            <a:lstStyle/>
            <a:p>
              <a:pPr algn="ctr"/>
              <a:r>
                <a:rPr lang="en-US" sz="1050" dirty="0">
                  <a:solidFill>
                    <a:schemeClr val="bg1"/>
                  </a:solidFill>
                </a:rPr>
                <a:t>Zelman</a:t>
              </a:r>
            </a:p>
          </p:txBody>
        </p:sp>
      </p:grpSp>
      <p:sp>
        <p:nvSpPr>
          <p:cNvPr id="8" name="Rectangle 7">
            <a:extLst>
              <a:ext uri="{FF2B5EF4-FFF2-40B4-BE49-F238E27FC236}">
                <a16:creationId xmlns:a16="http://schemas.microsoft.com/office/drawing/2014/main" id="{8C6C669D-D685-1847-A12A-7AD3501BD700}"/>
              </a:ext>
            </a:extLst>
          </p:cNvPr>
          <p:cNvSpPr/>
          <p:nvPr/>
        </p:nvSpPr>
        <p:spPr>
          <a:xfrm>
            <a:off x="471488" y="4001075"/>
            <a:ext cx="6841785" cy="390308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sp>
        <p:nvSpPr>
          <p:cNvPr id="9" name="TextBox 8">
            <a:extLst>
              <a:ext uri="{FF2B5EF4-FFF2-40B4-BE49-F238E27FC236}">
                <a16:creationId xmlns:a16="http://schemas.microsoft.com/office/drawing/2014/main" id="{C89A9863-F408-7C4A-A19A-777E21AEB442}"/>
              </a:ext>
            </a:extLst>
          </p:cNvPr>
          <p:cNvSpPr txBox="1"/>
          <p:nvPr/>
        </p:nvSpPr>
        <p:spPr>
          <a:xfrm>
            <a:off x="616099" y="4158741"/>
            <a:ext cx="6536347" cy="500137"/>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Home Price Forecasts for 2023</a:t>
            </a:r>
          </a:p>
          <a:p>
            <a:pPr algn="ctr">
              <a:spcAft>
                <a:spcPts val="600"/>
              </a:spcAft>
            </a:pPr>
            <a:r>
              <a:rPr lang="en-US" sz="1250" i="1" dirty="0">
                <a:solidFill>
                  <a:schemeClr val="bg2"/>
                </a:solidFill>
                <a:latin typeface="Georgia" panose="02040502050405020303" pitchFamily="18" charset="0"/>
                <a:cs typeface="Calibri" panose="020F0502020204030204" pitchFamily="34" charset="0"/>
              </a:rPr>
              <a:t>Latest Forecast from Each Entity</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7</a:t>
            </a:fld>
            <a:endParaRPr lang="en-US" dirty="0"/>
          </a:p>
        </p:txBody>
      </p:sp>
      <p:graphicFrame>
        <p:nvGraphicFramePr>
          <p:cNvPr id="10" name="Table 10">
            <a:extLst>
              <a:ext uri="{FF2B5EF4-FFF2-40B4-BE49-F238E27FC236}">
                <a16:creationId xmlns:a16="http://schemas.microsoft.com/office/drawing/2014/main" id="{4E9B66C5-E021-D04F-B4D6-ADA2D485F08A}"/>
              </a:ext>
            </a:extLst>
          </p:cNvPr>
          <p:cNvGraphicFramePr>
            <a:graphicFrameLocks noGrp="1"/>
          </p:cNvGraphicFramePr>
          <p:nvPr>
            <p:extLst>
              <p:ext uri="{D42A27DB-BD31-4B8C-83A1-F6EECF244321}">
                <p14:modId xmlns:p14="http://schemas.microsoft.com/office/powerpoint/2010/main" val="2951294200"/>
              </p:ext>
            </p:extLst>
          </p:nvPr>
        </p:nvGraphicFramePr>
        <p:xfrm>
          <a:off x="457200" y="8443215"/>
          <a:ext cx="6841784" cy="977011"/>
        </p:xfrm>
        <a:graphic>
          <a:graphicData uri="http://schemas.openxmlformats.org/drawingml/2006/table">
            <a:tbl>
              <a:tblPr firstRow="1" bandRow="1">
                <a:tableStyleId>{5C22544A-7EE6-4342-B048-85BDC9FD1C3A}</a:tableStyleId>
              </a:tblPr>
              <a:tblGrid>
                <a:gridCol w="6841784">
                  <a:extLst>
                    <a:ext uri="{9D8B030D-6E8A-4147-A177-3AD203B41FA5}">
                      <a16:colId xmlns:a16="http://schemas.microsoft.com/office/drawing/2014/main" val="1303912461"/>
                    </a:ext>
                  </a:extLst>
                </a:gridCol>
              </a:tblGrid>
              <a:tr h="477207">
                <a:tc>
                  <a:txBody>
                    <a:bodyPr/>
                    <a:lstStyle/>
                    <a:p>
                      <a:pPr>
                        <a:lnSpc>
                          <a:spcPct val="110000"/>
                        </a:lnSpc>
                        <a:spcAft>
                          <a:spcPts val="500"/>
                        </a:spcAft>
                      </a:pPr>
                      <a:r>
                        <a:rPr lang="en-US" sz="1500" dirty="0">
                          <a:solidFill>
                            <a:schemeClr val="accent2"/>
                          </a:solidFill>
                        </a:rPr>
                        <a:t>Bottom Line</a:t>
                      </a:r>
                    </a:p>
                    <a:p>
                      <a:pPr>
                        <a:lnSpc>
                          <a:spcPct val="110000"/>
                        </a:lnSpc>
                        <a:spcAft>
                          <a:spcPts val="500"/>
                        </a:spcAft>
                      </a:pPr>
                      <a:r>
                        <a:rPr lang="en-US" sz="1350" b="0" i="1" dirty="0">
                          <a:solidFill>
                            <a:schemeClr val="bg2"/>
                          </a:solidFill>
                          <a:latin typeface="Georgia"/>
                        </a:rPr>
                        <a:t>If you want to know what’s happening with home prices or mortgage rates, let’s connect so you have the latest on what experts are saying and what that means for our area.</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 name="Rectangle 1">
            <a:extLst>
              <a:ext uri="{FF2B5EF4-FFF2-40B4-BE49-F238E27FC236}">
                <a16:creationId xmlns:a16="http://schemas.microsoft.com/office/drawing/2014/main" id="{FABAC463-273B-A442-94C3-CF1E717A5588}"/>
              </a:ext>
            </a:extLst>
          </p:cNvPr>
          <p:cNvSpPr/>
          <p:nvPr/>
        </p:nvSpPr>
        <p:spPr>
          <a:xfrm>
            <a:off x="378369" y="596617"/>
            <a:ext cx="7036843" cy="3456716"/>
          </a:xfrm>
          <a:prstGeom prst="rect">
            <a:avLst/>
          </a:prstGeom>
        </p:spPr>
        <p:txBody>
          <a:bodyPr wrap="square" lIns="91440" tIns="45720" rIns="91440" bIns="45720" anchor="t">
            <a:spAutoFit/>
          </a:bodyPr>
          <a:lstStyle/>
          <a:p>
            <a:pPr>
              <a:lnSpc>
                <a:spcPct val="113000"/>
              </a:lnSpc>
              <a:spcAft>
                <a:spcPts val="1000"/>
              </a:spcAft>
            </a:pPr>
            <a:r>
              <a:rPr lang="en-US" sz="1500" b="1" dirty="0">
                <a:solidFill>
                  <a:schemeClr val="tx2"/>
                </a:solidFill>
              </a:rPr>
              <a:t>Home Price Changes Will Vary by Market</a:t>
            </a:r>
          </a:p>
          <a:p>
            <a:pPr>
              <a:lnSpc>
                <a:spcPct val="113000"/>
              </a:lnSpc>
              <a:spcAft>
                <a:spcPts val="1000"/>
              </a:spcAft>
            </a:pPr>
            <a:r>
              <a:rPr lang="en-US" sz="1250" dirty="0"/>
              <a:t>As buyer demand has eased in response to those higher mortgage rates, home prices have moderated in many markets too. In terms of the forecast for 2023, some experts are calling for slight price growth while others are projecting slight price declines (</a:t>
            </a:r>
            <a:r>
              <a:rPr lang="en-US" sz="1250" i="1" dirty="0"/>
              <a:t>see graph below</a:t>
            </a:r>
            <a:r>
              <a:rPr lang="en-US" sz="1250" dirty="0"/>
              <a:t>). The best way to look at it is to average all of the expert forecasts together to get the full picture. When we do that, on a national level, it’s roughly neutral or flat appreciation projected for 2023. </a:t>
            </a:r>
          </a:p>
          <a:p>
            <a:pPr>
              <a:lnSpc>
                <a:spcPct val="113000"/>
              </a:lnSpc>
              <a:spcAft>
                <a:spcPts val="1000"/>
              </a:spcAft>
            </a:pPr>
            <a:r>
              <a:rPr lang="en-US" sz="1250" dirty="0"/>
              <a:t>Moving forward, home price appreciation will vary by local market, with more significant </a:t>
            </a:r>
            <a:br>
              <a:rPr lang="en-US" sz="1250" dirty="0"/>
            </a:br>
            <a:r>
              <a:rPr lang="en-US" sz="1250" dirty="0"/>
              <a:t>changes happening in overheated areas. It all depends on other factors at play in that local market, like the balance between supply and demand. As Mark Fleming, Chief Economist at </a:t>
            </a:r>
            <a:r>
              <a:rPr lang="en-US" sz="1250" i="1" dirty="0"/>
              <a:t>First American</a:t>
            </a:r>
            <a:r>
              <a:rPr lang="en-US" sz="1250" dirty="0"/>
              <a:t>, says:</a:t>
            </a:r>
          </a:p>
          <a:p>
            <a:pPr lvl="1">
              <a:lnSpc>
                <a:spcPct val="113000"/>
              </a:lnSpc>
              <a:spcAft>
                <a:spcPts val="1000"/>
              </a:spcAft>
            </a:pPr>
            <a:r>
              <a:rPr lang="en-US" sz="1250" i="1" dirty="0">
                <a:solidFill>
                  <a:schemeClr val="tx1">
                    <a:lumMod val="65000"/>
                    <a:lumOff val="35000"/>
                  </a:schemeClr>
                </a:solidFill>
              </a:rPr>
              <a:t>“House price appreciation has slowed in all 50 markets we track, but the deceleration is generally more dramatic in areas that experienced the strongest peak appreciation rates.”</a:t>
            </a:r>
            <a:endParaRPr lang="en-US" sz="1250" dirty="0"/>
          </a:p>
          <a:p>
            <a:pPr lvl="1">
              <a:lnSpc>
                <a:spcPct val="113000"/>
              </a:lnSpc>
              <a:spcAft>
                <a:spcPts val="1000"/>
              </a:spcAft>
            </a:pPr>
            <a:endParaRPr lang="en-US" sz="1250" i="1" dirty="0">
              <a:solidFill>
                <a:schemeClr val="bg2"/>
              </a:solidFill>
            </a:endParaRPr>
          </a:p>
        </p:txBody>
      </p:sp>
      <p:sp>
        <p:nvSpPr>
          <p:cNvPr id="6" name="TextBox 5">
            <a:extLst>
              <a:ext uri="{FF2B5EF4-FFF2-40B4-BE49-F238E27FC236}">
                <a16:creationId xmlns:a16="http://schemas.microsoft.com/office/drawing/2014/main" id="{F3F97C6D-97C7-4DE4-9979-4CC1CC18B8E4}"/>
              </a:ext>
            </a:extLst>
          </p:cNvPr>
          <p:cNvSpPr txBox="1"/>
          <p:nvPr/>
        </p:nvSpPr>
        <p:spPr>
          <a:xfrm>
            <a:off x="5139617" y="6310491"/>
            <a:ext cx="973445" cy="253916"/>
          </a:xfrm>
          <a:prstGeom prst="rect">
            <a:avLst/>
          </a:prstGeom>
          <a:noFill/>
        </p:spPr>
        <p:txBody>
          <a:bodyPr wrap="square" rtlCol="0">
            <a:spAutoFit/>
          </a:bodyPr>
          <a:lstStyle/>
          <a:p>
            <a:pPr algn="ctr"/>
            <a:r>
              <a:rPr lang="es-US" sz="1050" dirty="0">
                <a:solidFill>
                  <a:schemeClr val="bg1"/>
                </a:solidFill>
              </a:rPr>
              <a:t>Fannie Mae</a:t>
            </a:r>
          </a:p>
        </p:txBody>
      </p:sp>
      <p:sp>
        <p:nvSpPr>
          <p:cNvPr id="11" name="TextBox 10">
            <a:extLst>
              <a:ext uri="{FF2B5EF4-FFF2-40B4-BE49-F238E27FC236}">
                <a16:creationId xmlns:a16="http://schemas.microsoft.com/office/drawing/2014/main" id="{A43BC9FA-6FB3-998F-038D-17AD19CAC182}"/>
              </a:ext>
            </a:extLst>
          </p:cNvPr>
          <p:cNvSpPr txBox="1"/>
          <p:nvPr/>
        </p:nvSpPr>
        <p:spPr>
          <a:xfrm>
            <a:off x="6130023" y="6308067"/>
            <a:ext cx="805090" cy="256339"/>
          </a:xfrm>
          <a:prstGeom prst="rect">
            <a:avLst/>
          </a:prstGeom>
          <a:noFill/>
        </p:spPr>
        <p:txBody>
          <a:bodyPr wrap="square" rtlCol="0">
            <a:spAutoFit/>
          </a:bodyPr>
          <a:lstStyle/>
          <a:p>
            <a:pPr algn="ctr"/>
            <a:r>
              <a:rPr lang="es-US" sz="1050" dirty="0">
                <a:solidFill>
                  <a:schemeClr val="bg1"/>
                </a:solidFill>
              </a:rPr>
              <a:t>Zelman</a:t>
            </a:r>
          </a:p>
        </p:txBody>
      </p:sp>
    </p:spTree>
    <p:extLst>
      <p:ext uri="{BB962C8B-B14F-4D97-AF65-F5344CB8AC3E}">
        <p14:creationId xmlns:p14="http://schemas.microsoft.com/office/powerpoint/2010/main" val="247434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453874" y="3535209"/>
            <a:ext cx="6861326" cy="2405158"/>
          </a:xfrm>
          <a:prstGeom prst="rect">
            <a:avLst/>
          </a:prstGeom>
          <a:noFill/>
        </p:spPr>
        <p:txBody>
          <a:bodyPr wrap="square" lIns="0" tIns="320040" rIns="0" bIns="0" numCol="1" spcCol="457200" rtlCol="0" anchor="t">
            <a:noAutofit/>
          </a:bodyPr>
          <a:lstStyle/>
          <a:p>
            <a:pPr fontAlgn="base">
              <a:lnSpc>
                <a:spcPct val="112000"/>
              </a:lnSpc>
              <a:spcAft>
                <a:spcPts val="1000"/>
              </a:spcAft>
            </a:pPr>
            <a:r>
              <a:rPr lang="en-US" sz="1250" dirty="0">
                <a:cs typeface="Arial"/>
              </a:rPr>
              <a:t>While your mortgage rate is important, you may have other things in your life that make a move essential. As Jessica </a:t>
            </a:r>
            <a:r>
              <a:rPr lang="en-US" sz="1250" dirty="0" err="1">
                <a:cs typeface="Arial"/>
              </a:rPr>
              <a:t>Lautz</a:t>
            </a:r>
            <a:r>
              <a:rPr lang="en-US" sz="1250" dirty="0">
                <a:cs typeface="Arial"/>
              </a:rPr>
              <a:t>, Vice President of Demographics and Behavioral Insights at the </a:t>
            </a:r>
            <a:r>
              <a:rPr lang="en-US" sz="1250" i="1" dirty="0">
                <a:cs typeface="Arial"/>
              </a:rPr>
              <a:t>National Association of Realtors </a:t>
            </a:r>
            <a:r>
              <a:rPr lang="en-US" sz="1250" dirty="0">
                <a:cs typeface="Arial"/>
              </a:rPr>
              <a:t>(NAR), explains:</a:t>
            </a:r>
          </a:p>
          <a:p>
            <a:pPr lvl="1" fontAlgn="base">
              <a:lnSpc>
                <a:spcPct val="112000"/>
              </a:lnSpc>
              <a:spcAft>
                <a:spcPts val="1000"/>
              </a:spcAft>
            </a:pPr>
            <a:r>
              <a:rPr lang="en-US" sz="1250" i="1" dirty="0">
                <a:solidFill>
                  <a:schemeClr val="bg2"/>
                </a:solidFill>
                <a:cs typeface="Arial"/>
              </a:rPr>
              <a:t>“Home sellers have historically moved when something in their lives changed – a new baby, a marriage, a divorce or a new job. . . .”</a:t>
            </a:r>
          </a:p>
          <a:p>
            <a:pPr fontAlgn="base">
              <a:lnSpc>
                <a:spcPct val="112000"/>
              </a:lnSpc>
              <a:spcAft>
                <a:spcPts val="1000"/>
              </a:spcAft>
            </a:pPr>
            <a:r>
              <a:rPr lang="en-US" sz="1250" dirty="0">
                <a:cs typeface="Arial"/>
              </a:rPr>
              <a:t>So, if you’re thinking about selling your house, it may help to explore the other reasons homeowners are choosing to make a move today. A survey by </a:t>
            </a:r>
            <a:r>
              <a:rPr lang="en-US" sz="1250" i="1" dirty="0" err="1">
                <a:cs typeface="Arial"/>
              </a:rPr>
              <a:t>realtor.com</a:t>
            </a:r>
            <a:r>
              <a:rPr lang="en-US" sz="1250" i="1" dirty="0">
                <a:cs typeface="Arial"/>
              </a:rPr>
              <a:t> </a:t>
            </a:r>
            <a:r>
              <a:rPr lang="en-US" sz="1250" dirty="0">
                <a:cs typeface="Arial"/>
              </a:rPr>
              <a:t>asked recent home sellers why they decided to sell. Here’s what they said (</a:t>
            </a:r>
            <a:r>
              <a:rPr lang="en-US" sz="1250" i="1" dirty="0">
                <a:cs typeface="Arial"/>
              </a:rPr>
              <a:t>see below</a:t>
            </a:r>
            <a:r>
              <a:rPr lang="en-US" sz="1250" dirty="0">
                <a:cs typeface="Arial"/>
              </a:rPr>
              <a:t>):</a:t>
            </a:r>
          </a:p>
          <a:p>
            <a:pPr marL="285750" indent="-285750" fontAlgn="base">
              <a:lnSpc>
                <a:spcPct val="112000"/>
              </a:lnSpc>
              <a:spcAft>
                <a:spcPts val="1000"/>
              </a:spcAft>
              <a:buFont typeface="Arial" panose="020B0604020202020204" pitchFamily="34" charset="0"/>
              <a:buChar char="•"/>
            </a:pPr>
            <a:endParaRPr lang="en-US" sz="1250" dirty="0">
              <a:cs typeface="Arial"/>
            </a:endParaRP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a:xfrm>
            <a:off x="3443991" y="9417571"/>
            <a:ext cx="884419" cy="685801"/>
          </a:xfrm>
        </p:spPr>
        <p:txBody>
          <a:bodyPr/>
          <a:lstStyle/>
          <a:p>
            <a:fld id="{D9C681BF-E0B0-FE40-97D6-3440D5EE15D9}" type="slidenum">
              <a:rPr lang="en-US" smtClean="0"/>
              <a:pPr/>
              <a:t>8</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2196006"/>
            <a:ext cx="6858000"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If you’re thinking of selling your house, you may feel some hesitation since mortgage rates are still relatively high compared to the past couple of years. Even though it’s true that rates are higher, there are other non-financial factors to consider when it comes to making a move. </a:t>
            </a:r>
            <a:endParaRPr lang="en-US" sz="1500" i="1" dirty="0">
              <a:solidFill>
                <a:schemeClr val="bg2"/>
              </a:solidFill>
              <a:highlight>
                <a:srgbClr val="FFFF00"/>
              </a:highlight>
              <a:latin typeface="Georgia" panose="02040502050405020303" pitchFamily="18" charset="0"/>
            </a:endParaRPr>
          </a:p>
        </p:txBody>
      </p:sp>
      <p:sp>
        <p:nvSpPr>
          <p:cNvPr id="2" name="Rectangle 1">
            <a:extLst>
              <a:ext uri="{FF2B5EF4-FFF2-40B4-BE49-F238E27FC236}">
                <a16:creationId xmlns:a16="http://schemas.microsoft.com/office/drawing/2014/main" id="{AC56A208-F3F0-5B4B-A446-B8CC9C9995BA}"/>
              </a:ext>
            </a:extLst>
          </p:cNvPr>
          <p:cNvSpPr/>
          <p:nvPr/>
        </p:nvSpPr>
        <p:spPr>
          <a:xfrm>
            <a:off x="3765013" y="48445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0" name="Rectangle 9">
            <a:extLst>
              <a:ext uri="{FF2B5EF4-FFF2-40B4-BE49-F238E27FC236}">
                <a16:creationId xmlns:a16="http://schemas.microsoft.com/office/drawing/2014/main" id="{2786AC61-04B3-D240-85BD-DEB33C269F21}"/>
              </a:ext>
            </a:extLst>
          </p:cNvPr>
          <p:cNvSpPr/>
          <p:nvPr/>
        </p:nvSpPr>
        <p:spPr>
          <a:xfrm>
            <a:off x="3765013" y="5083642"/>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grpSp>
        <p:nvGrpSpPr>
          <p:cNvPr id="9" name="Group 8">
            <a:extLst>
              <a:ext uri="{FF2B5EF4-FFF2-40B4-BE49-F238E27FC236}">
                <a16:creationId xmlns:a16="http://schemas.microsoft.com/office/drawing/2014/main" id="{46133498-71F3-EE4D-9C30-7CED5EADE4F3}"/>
              </a:ext>
            </a:extLst>
          </p:cNvPr>
          <p:cNvGrpSpPr/>
          <p:nvPr/>
        </p:nvGrpSpPr>
        <p:grpSpPr>
          <a:xfrm>
            <a:off x="465307" y="6353242"/>
            <a:ext cx="6849893" cy="3030434"/>
            <a:chOff x="381907" y="1271926"/>
            <a:chExt cx="6841785" cy="5103986"/>
          </a:xfrm>
        </p:grpSpPr>
        <p:sp>
          <p:nvSpPr>
            <p:cNvPr id="11" name="Rectangle 10">
              <a:extLst>
                <a:ext uri="{FF2B5EF4-FFF2-40B4-BE49-F238E27FC236}">
                  <a16:creationId xmlns:a16="http://schemas.microsoft.com/office/drawing/2014/main" id="{FEB1CACB-83E4-DE44-8006-455F0C988784}"/>
                </a:ext>
              </a:extLst>
            </p:cNvPr>
            <p:cNvSpPr/>
            <p:nvPr/>
          </p:nvSpPr>
          <p:spPr>
            <a:xfrm>
              <a:off x="381907" y="1271926"/>
              <a:ext cx="6841785" cy="510398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2" name="TextBox 11">
              <a:extLst>
                <a:ext uri="{FF2B5EF4-FFF2-40B4-BE49-F238E27FC236}">
                  <a16:creationId xmlns:a16="http://schemas.microsoft.com/office/drawing/2014/main" id="{8664CDA0-2D28-8F40-8679-FE676E48313B}"/>
                </a:ext>
              </a:extLst>
            </p:cNvPr>
            <p:cNvSpPr txBox="1"/>
            <p:nvPr/>
          </p:nvSpPr>
          <p:spPr>
            <a:xfrm>
              <a:off x="568374" y="1428581"/>
              <a:ext cx="6536347" cy="388777"/>
            </a:xfrm>
            <a:prstGeom prst="rect">
              <a:avLst/>
            </a:prstGeom>
            <a:noFill/>
          </p:spPr>
          <p:txBody>
            <a:bodyPr wrap="square" lIns="0" tIns="0" rIns="0" bIns="0" rtlCol="0">
              <a:spAutoFit/>
            </a:bodyPr>
            <a:lstStyle/>
            <a:p>
              <a:pPr algn="ctr">
                <a:spcAft>
                  <a:spcPts val="1000"/>
                </a:spcAft>
              </a:pPr>
              <a:r>
                <a:rPr lang="en-US" sz="1500" b="1" dirty="0">
                  <a:solidFill>
                    <a:schemeClr val="bg2"/>
                  </a:solidFill>
                  <a:latin typeface="Arial" panose="020B0604020202020204" pitchFamily="34" charset="0"/>
                  <a:cs typeface="Arial" panose="020B0604020202020204" pitchFamily="34" charset="0"/>
                </a:rPr>
                <a:t>Homeowners’ Top Reasons To Sell</a:t>
              </a:r>
            </a:p>
          </p:txBody>
        </p:sp>
      </p:grpSp>
      <p:sp>
        <p:nvSpPr>
          <p:cNvPr id="13" name="TextBox 12">
            <a:extLst>
              <a:ext uri="{FF2B5EF4-FFF2-40B4-BE49-F238E27FC236}">
                <a16:creationId xmlns:a16="http://schemas.microsoft.com/office/drawing/2014/main" id="{64E28B8A-99D0-DF4E-B109-6A6959001B4D}"/>
              </a:ext>
            </a:extLst>
          </p:cNvPr>
          <p:cNvSpPr txBox="1"/>
          <p:nvPr/>
        </p:nvSpPr>
        <p:spPr>
          <a:xfrm>
            <a:off x="5750146" y="9115818"/>
            <a:ext cx="1556947" cy="246221"/>
          </a:xfrm>
          <a:prstGeom prst="rect">
            <a:avLst/>
          </a:prstGeom>
          <a:noFill/>
        </p:spPr>
        <p:txBody>
          <a:bodyPr wrap="square" lIns="45720" tIns="45720" rIns="45720" bIns="45720" rtlCol="0">
            <a:spAutoFit/>
          </a:bodyPr>
          <a:lstStyle/>
          <a:p>
            <a:pPr algn="r"/>
            <a:r>
              <a:rPr lang="en-US" sz="1000" dirty="0">
                <a:solidFill>
                  <a:schemeClr val="bg1">
                    <a:lumMod val="75000"/>
                  </a:schemeClr>
                </a:solidFill>
              </a:rPr>
              <a:t>Source: </a:t>
            </a:r>
            <a:r>
              <a:rPr lang="en-US" sz="1000" dirty="0" err="1">
                <a:solidFill>
                  <a:schemeClr val="bg1">
                    <a:lumMod val="75000"/>
                  </a:schemeClr>
                </a:solidFill>
              </a:rPr>
              <a:t>realtor.com</a:t>
            </a:r>
            <a:endParaRPr lang="en-US" sz="1000" dirty="0">
              <a:solidFill>
                <a:schemeClr val="bg1">
                  <a:lumMod val="75000"/>
                </a:schemeClr>
              </a:solidFill>
            </a:endParaRPr>
          </a:p>
        </p:txBody>
      </p:sp>
      <p:grpSp>
        <p:nvGrpSpPr>
          <p:cNvPr id="4" name="Group 3">
            <a:extLst>
              <a:ext uri="{FF2B5EF4-FFF2-40B4-BE49-F238E27FC236}">
                <a16:creationId xmlns:a16="http://schemas.microsoft.com/office/drawing/2014/main" id="{6948E6D8-AE54-7D49-2A51-C0844B971F9D}"/>
              </a:ext>
            </a:extLst>
          </p:cNvPr>
          <p:cNvGrpSpPr/>
          <p:nvPr/>
        </p:nvGrpSpPr>
        <p:grpSpPr>
          <a:xfrm>
            <a:off x="634648" y="6796722"/>
            <a:ext cx="6875370" cy="2301454"/>
            <a:chOff x="634648" y="6780956"/>
            <a:chExt cx="6875370" cy="2301454"/>
          </a:xfrm>
        </p:grpSpPr>
        <p:sp>
          <p:nvSpPr>
            <p:cNvPr id="35" name="Rectangle 34">
              <a:extLst>
                <a:ext uri="{FF2B5EF4-FFF2-40B4-BE49-F238E27FC236}">
                  <a16:creationId xmlns:a16="http://schemas.microsoft.com/office/drawing/2014/main" id="{C329A230-EC75-FA45-95E4-80F0FDC49559}"/>
                </a:ext>
              </a:extLst>
            </p:cNvPr>
            <p:cNvSpPr/>
            <p:nvPr/>
          </p:nvSpPr>
          <p:spPr>
            <a:xfrm>
              <a:off x="634648" y="6796966"/>
              <a:ext cx="1985014" cy="103059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Rectangle 51">
              <a:extLst>
                <a:ext uri="{FF2B5EF4-FFF2-40B4-BE49-F238E27FC236}">
                  <a16:creationId xmlns:a16="http://schemas.microsoft.com/office/drawing/2014/main" id="{A9687DB8-E1FE-F045-B07D-77972181A6E2}"/>
                </a:ext>
              </a:extLst>
            </p:cNvPr>
            <p:cNvSpPr/>
            <p:nvPr/>
          </p:nvSpPr>
          <p:spPr>
            <a:xfrm>
              <a:off x="2875571" y="6780956"/>
              <a:ext cx="1985014" cy="103059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Rectangle 52">
              <a:extLst>
                <a:ext uri="{FF2B5EF4-FFF2-40B4-BE49-F238E27FC236}">
                  <a16:creationId xmlns:a16="http://schemas.microsoft.com/office/drawing/2014/main" id="{100427AE-5EF3-A24A-AFB9-B7D58AF66630}"/>
                </a:ext>
              </a:extLst>
            </p:cNvPr>
            <p:cNvSpPr/>
            <p:nvPr/>
          </p:nvSpPr>
          <p:spPr>
            <a:xfrm>
              <a:off x="5163063" y="6796966"/>
              <a:ext cx="1985014" cy="103059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AB5F7940-15FF-3845-99C2-EB5B592731EE}"/>
                </a:ext>
              </a:extLst>
            </p:cNvPr>
            <p:cNvSpPr/>
            <p:nvPr/>
          </p:nvSpPr>
          <p:spPr>
            <a:xfrm>
              <a:off x="634648" y="8051812"/>
              <a:ext cx="1985014" cy="103059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42F95ABE-CDD0-F844-9F73-B8524E34D21E}"/>
                </a:ext>
              </a:extLst>
            </p:cNvPr>
            <p:cNvSpPr/>
            <p:nvPr/>
          </p:nvSpPr>
          <p:spPr>
            <a:xfrm>
              <a:off x="2875571" y="8035802"/>
              <a:ext cx="1985014" cy="103059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6" name="Rectangle 55">
              <a:extLst>
                <a:ext uri="{FF2B5EF4-FFF2-40B4-BE49-F238E27FC236}">
                  <a16:creationId xmlns:a16="http://schemas.microsoft.com/office/drawing/2014/main" id="{A8DE05A8-D16C-FF43-9092-E94E0006BDCA}"/>
                </a:ext>
              </a:extLst>
            </p:cNvPr>
            <p:cNvSpPr/>
            <p:nvPr/>
          </p:nvSpPr>
          <p:spPr>
            <a:xfrm>
              <a:off x="5163063" y="8051812"/>
              <a:ext cx="1985014" cy="103059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449AE8DC-FC5C-994C-8A78-C16ED76E0AE5}"/>
                </a:ext>
              </a:extLst>
            </p:cNvPr>
            <p:cNvSpPr txBox="1"/>
            <p:nvPr/>
          </p:nvSpPr>
          <p:spPr>
            <a:xfrm>
              <a:off x="5959027" y="6896766"/>
              <a:ext cx="1550991" cy="83099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200" b="1" dirty="0">
                  <a:solidFill>
                    <a:srgbClr val="00AEEF"/>
                  </a:solidFill>
                  <a:latin typeface="Arial" panose="020B0604020202020204"/>
                </a:rPr>
                <a:t>26% </a:t>
              </a:r>
            </a:p>
            <a:p>
              <a:pPr marL="0" marR="0" lvl="0" indent="0" defTabSz="457200" rtl="0" eaLnBrk="1" fontAlgn="auto" latinLnBrk="0" hangingPunct="1">
                <a:lnSpc>
                  <a:spcPct val="100000"/>
                </a:lnSpc>
                <a:spcBef>
                  <a:spcPts val="0"/>
                </a:spcBef>
                <a:spcAft>
                  <a:spcPts val="0"/>
                </a:spcAft>
                <a:buClrTx/>
                <a:buSzTx/>
                <a:buFontTx/>
                <a:buNone/>
                <a:tabLst/>
                <a:defRPr/>
              </a:pPr>
              <a:r>
                <a:rPr lang="en-US" sz="1200" dirty="0">
                  <a:solidFill>
                    <a:srgbClr val="303840"/>
                  </a:solidFill>
                  <a:latin typeface="Arial" panose="020B0604020202020204"/>
                </a:rPr>
                <a:t>Need a </a:t>
              </a:r>
            </a:p>
            <a:p>
              <a:pPr marL="0" marR="0" lvl="0" indent="0" defTabSz="457200" rtl="0" eaLnBrk="1" fontAlgn="auto" latinLnBrk="0" hangingPunct="1">
                <a:lnSpc>
                  <a:spcPct val="100000"/>
                </a:lnSpc>
                <a:spcBef>
                  <a:spcPts val="0"/>
                </a:spcBef>
                <a:spcAft>
                  <a:spcPts val="0"/>
                </a:spcAft>
                <a:buClrTx/>
                <a:buSzTx/>
                <a:buFontTx/>
                <a:buNone/>
                <a:tabLst/>
                <a:defRPr/>
              </a:pPr>
              <a:r>
                <a:rPr lang="en-US" sz="1200" dirty="0">
                  <a:solidFill>
                    <a:srgbClr val="303840"/>
                  </a:solidFill>
                  <a:latin typeface="Arial" panose="020B0604020202020204"/>
                </a:rPr>
                <a:t>home office </a:t>
              </a:r>
            </a:p>
            <a:p>
              <a:pPr marL="0" marR="0" lvl="0" indent="0" defTabSz="457200" rtl="0" eaLnBrk="1" fontAlgn="auto" latinLnBrk="0" hangingPunct="1">
                <a:lnSpc>
                  <a:spcPct val="100000"/>
                </a:lnSpc>
                <a:spcBef>
                  <a:spcPts val="0"/>
                </a:spcBef>
                <a:spcAft>
                  <a:spcPts val="0"/>
                </a:spcAft>
                <a:buClrTx/>
                <a:buSzTx/>
                <a:buFontTx/>
                <a:buNone/>
                <a:tabLst/>
                <a:defRPr/>
              </a:pPr>
              <a:r>
                <a:rPr lang="en-US" sz="1200" dirty="0">
                  <a:solidFill>
                    <a:srgbClr val="303840"/>
                  </a:solidFill>
                  <a:latin typeface="Arial" panose="020B0604020202020204"/>
                </a:rPr>
                <a:t>to work</a:t>
              </a:r>
              <a:endParaRPr kumimoji="0" lang="en-US" sz="1200" b="0" i="0" u="none" strike="noStrike" kern="1200" cap="none" spc="0" normalizeH="0" baseline="0" noProof="0" dirty="0">
                <a:ln>
                  <a:noFill/>
                </a:ln>
                <a:solidFill>
                  <a:srgbClr val="303840"/>
                </a:solidFill>
                <a:effectLst/>
                <a:uLnTx/>
                <a:uFillTx/>
                <a:latin typeface="Arial" panose="020B0604020202020204"/>
                <a:ea typeface="+mn-ea"/>
                <a:cs typeface="+mn-cs"/>
              </a:endParaRPr>
            </a:p>
          </p:txBody>
        </p:sp>
        <p:pic>
          <p:nvPicPr>
            <p:cNvPr id="47" name="Picture 46">
              <a:extLst>
                <a:ext uri="{FF2B5EF4-FFF2-40B4-BE49-F238E27FC236}">
                  <a16:creationId xmlns:a16="http://schemas.microsoft.com/office/drawing/2014/main" id="{05664B38-E4C0-744A-A706-8558FB950C0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212250" y="6972531"/>
              <a:ext cx="708395" cy="708395"/>
            </a:xfrm>
            <a:prstGeom prst="rect">
              <a:avLst/>
            </a:prstGeom>
          </p:spPr>
        </p:pic>
        <p:pic>
          <p:nvPicPr>
            <p:cNvPr id="40" name="Picture 39">
              <a:extLst>
                <a:ext uri="{FF2B5EF4-FFF2-40B4-BE49-F238E27FC236}">
                  <a16:creationId xmlns:a16="http://schemas.microsoft.com/office/drawing/2014/main" id="{976FAC6B-23DF-B143-9A8E-03526F23B9F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922140" y="6969701"/>
              <a:ext cx="708395" cy="709575"/>
            </a:xfrm>
            <a:prstGeom prst="rect">
              <a:avLst/>
            </a:prstGeom>
          </p:spPr>
        </p:pic>
        <p:pic>
          <p:nvPicPr>
            <p:cNvPr id="41" name="Picture 40">
              <a:extLst>
                <a:ext uri="{FF2B5EF4-FFF2-40B4-BE49-F238E27FC236}">
                  <a16:creationId xmlns:a16="http://schemas.microsoft.com/office/drawing/2014/main" id="{9C4BBEFA-1384-F14A-A3C8-E83EA9BEC517}"/>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78568" y="8192565"/>
              <a:ext cx="708260" cy="709440"/>
            </a:xfrm>
            <a:prstGeom prst="rect">
              <a:avLst/>
            </a:prstGeom>
          </p:spPr>
        </p:pic>
        <p:sp>
          <p:nvSpPr>
            <p:cNvPr id="42" name="TextBox 41">
              <a:extLst>
                <a:ext uri="{FF2B5EF4-FFF2-40B4-BE49-F238E27FC236}">
                  <a16:creationId xmlns:a16="http://schemas.microsoft.com/office/drawing/2014/main" id="{DA1BAB32-228F-2442-9304-1776BBFD449D}"/>
                </a:ext>
              </a:extLst>
            </p:cNvPr>
            <p:cNvSpPr txBox="1"/>
            <p:nvPr/>
          </p:nvSpPr>
          <p:spPr>
            <a:xfrm>
              <a:off x="1425669" y="6903903"/>
              <a:ext cx="1193993" cy="83099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200" b="1" dirty="0">
                  <a:solidFill>
                    <a:srgbClr val="00AEEF"/>
                  </a:solidFill>
                  <a:latin typeface="Arial" panose="020B0604020202020204"/>
                </a:rPr>
                <a:t>31% </a:t>
              </a:r>
            </a:p>
            <a:p>
              <a:pPr marL="0" marR="0" lvl="0" indent="0" defTabSz="457200" rtl="0" eaLnBrk="1" fontAlgn="auto" latinLnBrk="0" hangingPunct="1">
                <a:lnSpc>
                  <a:spcPct val="100000"/>
                </a:lnSpc>
                <a:spcBef>
                  <a:spcPts val="0"/>
                </a:spcBef>
                <a:spcAft>
                  <a:spcPts val="0"/>
                </a:spcAft>
                <a:buClrTx/>
                <a:buSzTx/>
                <a:buFontTx/>
                <a:buNone/>
                <a:tabLst/>
                <a:defRPr/>
              </a:pPr>
              <a:r>
                <a:rPr lang="en-US" sz="1200" dirty="0">
                  <a:solidFill>
                    <a:srgbClr val="303840"/>
                  </a:solidFill>
                  <a:latin typeface="Arial" panose="020B0604020202020204"/>
                </a:rPr>
                <a:t>Want different features or amenities</a:t>
              </a:r>
              <a:endParaRPr kumimoji="0" lang="en-US" sz="1200" b="0" i="0" u="none" strike="noStrike" kern="1200" cap="none" spc="0" normalizeH="0" baseline="0" noProof="0" dirty="0">
                <a:ln>
                  <a:noFill/>
                </a:ln>
                <a:solidFill>
                  <a:srgbClr val="303840"/>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A2DEA917-E1F0-8547-A43A-7DAD08C1D2F7}"/>
                </a:ext>
              </a:extLst>
            </p:cNvPr>
            <p:cNvSpPr txBox="1"/>
            <p:nvPr/>
          </p:nvSpPr>
          <p:spPr>
            <a:xfrm>
              <a:off x="3658086" y="6911229"/>
              <a:ext cx="1550991" cy="83099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200" b="1" dirty="0">
                  <a:solidFill>
                    <a:srgbClr val="00AEEF"/>
                  </a:solidFill>
                  <a:latin typeface="Arial" panose="020B0604020202020204"/>
                </a:rPr>
                <a:t>29% </a:t>
              </a:r>
            </a:p>
            <a:p>
              <a:pPr marL="0" marR="0" lvl="0" indent="0" defTabSz="457200" rtl="0" eaLnBrk="1" fontAlgn="auto" latinLnBrk="0" hangingPunct="1">
                <a:lnSpc>
                  <a:spcPct val="100000"/>
                </a:lnSpc>
                <a:spcBef>
                  <a:spcPts val="0"/>
                </a:spcBef>
                <a:spcAft>
                  <a:spcPts val="0"/>
                </a:spcAft>
                <a:buClrTx/>
                <a:buSzTx/>
                <a:buFontTx/>
                <a:buNone/>
                <a:tabLst/>
                <a:defRPr/>
              </a:pPr>
              <a:r>
                <a:rPr lang="en-US" sz="1200" dirty="0">
                  <a:solidFill>
                    <a:srgbClr val="303840"/>
                  </a:solidFill>
                  <a:latin typeface="Arial" panose="020B0604020202020204"/>
                </a:rPr>
                <a:t>Home no </a:t>
              </a:r>
            </a:p>
            <a:p>
              <a:pPr marL="0" marR="0" lvl="0" indent="0" defTabSz="457200" rtl="0" eaLnBrk="1" fontAlgn="auto" latinLnBrk="0" hangingPunct="1">
                <a:lnSpc>
                  <a:spcPct val="100000"/>
                </a:lnSpc>
                <a:spcBef>
                  <a:spcPts val="0"/>
                </a:spcBef>
                <a:spcAft>
                  <a:spcPts val="0"/>
                </a:spcAft>
                <a:buClrTx/>
                <a:buSzTx/>
                <a:buFontTx/>
                <a:buNone/>
                <a:tabLst/>
                <a:defRPr/>
              </a:pPr>
              <a:r>
                <a:rPr lang="en-US" sz="1200" dirty="0">
                  <a:solidFill>
                    <a:srgbClr val="303840"/>
                  </a:solidFill>
                  <a:latin typeface="Arial" panose="020B0604020202020204"/>
                </a:rPr>
                <a:t>longer meets </a:t>
              </a:r>
            </a:p>
            <a:p>
              <a:pPr marL="0" marR="0" lvl="0" indent="0" defTabSz="457200" rtl="0" eaLnBrk="1" fontAlgn="auto" latinLnBrk="0" hangingPunct="1">
                <a:lnSpc>
                  <a:spcPct val="100000"/>
                </a:lnSpc>
                <a:spcBef>
                  <a:spcPts val="0"/>
                </a:spcBef>
                <a:spcAft>
                  <a:spcPts val="0"/>
                </a:spcAft>
                <a:buClrTx/>
                <a:buSzTx/>
                <a:buFontTx/>
                <a:buNone/>
                <a:tabLst/>
                <a:defRPr/>
              </a:pPr>
              <a:r>
                <a:rPr lang="en-US" sz="1200" dirty="0">
                  <a:solidFill>
                    <a:srgbClr val="303840"/>
                  </a:solidFill>
                  <a:latin typeface="Arial" panose="020B0604020202020204"/>
                </a:rPr>
                <a:t>their needs</a:t>
              </a:r>
              <a:endParaRPr kumimoji="0" lang="en-US" sz="1200" b="0" i="0" u="none" strike="noStrike" kern="1200" cap="none" spc="0" normalizeH="0" baseline="0" noProof="0" dirty="0">
                <a:ln>
                  <a:noFill/>
                </a:ln>
                <a:solidFill>
                  <a:srgbClr val="303840"/>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88980255-9C73-1F4B-BF2F-9DA04F6627E4}"/>
                </a:ext>
              </a:extLst>
            </p:cNvPr>
            <p:cNvSpPr txBox="1"/>
            <p:nvPr/>
          </p:nvSpPr>
          <p:spPr>
            <a:xfrm>
              <a:off x="1425669" y="8151612"/>
              <a:ext cx="1550991" cy="83099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200" b="1" dirty="0">
                  <a:solidFill>
                    <a:srgbClr val="00AEEF"/>
                  </a:solidFill>
                  <a:latin typeface="Arial" panose="020B0604020202020204"/>
                </a:rPr>
                <a:t>23% </a:t>
              </a:r>
            </a:p>
            <a:p>
              <a:pPr marL="0" marR="0" lvl="0" indent="0" defTabSz="457200" rtl="0" eaLnBrk="1" fontAlgn="auto" latinLnBrk="0" hangingPunct="1">
                <a:lnSpc>
                  <a:spcPct val="100000"/>
                </a:lnSpc>
                <a:spcBef>
                  <a:spcPts val="0"/>
                </a:spcBef>
                <a:spcAft>
                  <a:spcPts val="0"/>
                </a:spcAft>
                <a:buClrTx/>
                <a:buSzTx/>
                <a:buFontTx/>
                <a:buNone/>
                <a:tabLst/>
                <a:defRPr/>
              </a:pPr>
              <a:r>
                <a:rPr lang="en-US" sz="1200" dirty="0">
                  <a:solidFill>
                    <a:srgbClr val="303840"/>
                  </a:solidFill>
                  <a:latin typeface="Arial" panose="020B0604020202020204"/>
                </a:rPr>
                <a:t>Want to be </a:t>
              </a:r>
            </a:p>
            <a:p>
              <a:pPr marL="0" marR="0" lvl="0" indent="0" defTabSz="457200" rtl="0" eaLnBrk="1" fontAlgn="auto" latinLnBrk="0" hangingPunct="1">
                <a:lnSpc>
                  <a:spcPct val="100000"/>
                </a:lnSpc>
                <a:spcBef>
                  <a:spcPts val="0"/>
                </a:spcBef>
                <a:spcAft>
                  <a:spcPts val="0"/>
                </a:spcAft>
                <a:buClrTx/>
                <a:buSzTx/>
                <a:buFontTx/>
                <a:buNone/>
                <a:tabLst/>
                <a:defRPr/>
              </a:pPr>
              <a:r>
                <a:rPr lang="en-US" sz="1200" dirty="0">
                  <a:solidFill>
                    <a:srgbClr val="303840"/>
                  </a:solidFill>
                  <a:latin typeface="Arial" panose="020B0604020202020204"/>
                </a:rPr>
                <a:t>closer to </a:t>
              </a:r>
            </a:p>
            <a:p>
              <a:pPr marL="0" marR="0" lvl="0" indent="0" defTabSz="457200" rtl="0" eaLnBrk="1" fontAlgn="auto" latinLnBrk="0" hangingPunct="1">
                <a:lnSpc>
                  <a:spcPct val="100000"/>
                </a:lnSpc>
                <a:spcBef>
                  <a:spcPts val="0"/>
                </a:spcBef>
                <a:spcAft>
                  <a:spcPts val="0"/>
                </a:spcAft>
                <a:buClrTx/>
                <a:buSzTx/>
                <a:buFontTx/>
                <a:buNone/>
                <a:tabLst/>
                <a:defRPr/>
              </a:pPr>
              <a:r>
                <a:rPr lang="en-US" sz="1200" dirty="0">
                  <a:solidFill>
                    <a:srgbClr val="303840"/>
                  </a:solidFill>
                  <a:latin typeface="Arial" panose="020B0604020202020204"/>
                </a:rPr>
                <a:t>loved ones</a:t>
              </a:r>
              <a:endParaRPr kumimoji="0" lang="en-US" sz="1200" b="0" i="0" u="none" strike="noStrike" kern="1200" cap="none" spc="0" normalizeH="0" baseline="0" noProof="0" dirty="0">
                <a:ln>
                  <a:noFill/>
                </a:ln>
                <a:solidFill>
                  <a:srgbClr val="303840"/>
                </a:solidFill>
                <a:effectLst/>
                <a:uLnTx/>
                <a:uFillTx/>
                <a:latin typeface="Arial" panose="020B0604020202020204"/>
                <a:ea typeface="+mn-ea"/>
                <a:cs typeface="+mn-cs"/>
              </a:endParaRPr>
            </a:p>
          </p:txBody>
        </p:sp>
        <p:sp>
          <p:nvSpPr>
            <p:cNvPr id="46" name="TextBox 45">
              <a:extLst>
                <a:ext uri="{FF2B5EF4-FFF2-40B4-BE49-F238E27FC236}">
                  <a16:creationId xmlns:a16="http://schemas.microsoft.com/office/drawing/2014/main" id="{9F5940B5-C154-4041-B998-8D647073C72F}"/>
                </a:ext>
              </a:extLst>
            </p:cNvPr>
            <p:cNvSpPr txBox="1"/>
            <p:nvPr/>
          </p:nvSpPr>
          <p:spPr>
            <a:xfrm>
              <a:off x="5959027" y="8151612"/>
              <a:ext cx="1550991" cy="83099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200" b="1" dirty="0">
                  <a:solidFill>
                    <a:srgbClr val="00AEEF"/>
                  </a:solidFill>
                  <a:latin typeface="Arial" panose="020B0604020202020204"/>
                </a:rPr>
                <a:t>17% </a:t>
              </a:r>
            </a:p>
            <a:p>
              <a:pPr marL="0" marR="0" lvl="0" indent="0"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a:rPr>
                <a:t>Don’t</a:t>
              </a:r>
              <a:r>
                <a:rPr lang="en-US" sz="1200" dirty="0">
                  <a:solidFill>
                    <a:srgbClr val="303840"/>
                  </a:solidFill>
                  <a:latin typeface="Arial" panose="020B0604020202020204"/>
                </a:rPr>
                <a:t> need </a:t>
              </a:r>
            </a:p>
            <a:p>
              <a:pPr marL="0" marR="0" lvl="0" indent="0" defTabSz="457200" rtl="0" eaLnBrk="1" fontAlgn="auto" latinLnBrk="0" hangingPunct="1">
                <a:lnSpc>
                  <a:spcPct val="100000"/>
                </a:lnSpc>
                <a:spcBef>
                  <a:spcPts val="0"/>
                </a:spcBef>
                <a:spcAft>
                  <a:spcPts val="0"/>
                </a:spcAft>
                <a:buClrTx/>
                <a:buSzTx/>
                <a:buFontTx/>
                <a:buNone/>
                <a:tabLst/>
                <a:defRPr/>
              </a:pPr>
              <a:r>
                <a:rPr lang="en-US" sz="1200" dirty="0">
                  <a:solidFill>
                    <a:srgbClr val="303840"/>
                  </a:solidFill>
                  <a:latin typeface="Arial" panose="020B0604020202020204"/>
                </a:rPr>
                <a:t>to live near </a:t>
              </a:r>
            </a:p>
            <a:p>
              <a:pPr marL="0" marR="0" lvl="0" indent="0" defTabSz="457200" rtl="0" eaLnBrk="1" fontAlgn="auto" latinLnBrk="0" hangingPunct="1">
                <a:lnSpc>
                  <a:spcPct val="100000"/>
                </a:lnSpc>
                <a:spcBef>
                  <a:spcPts val="0"/>
                </a:spcBef>
                <a:spcAft>
                  <a:spcPts val="0"/>
                </a:spcAft>
                <a:buClrTx/>
                <a:buSzTx/>
                <a:buFontTx/>
                <a:buNone/>
                <a:tabLst/>
                <a:defRPr/>
              </a:pPr>
              <a:r>
                <a:rPr lang="en-US" sz="1200" dirty="0">
                  <a:solidFill>
                    <a:srgbClr val="303840"/>
                  </a:solidFill>
                  <a:latin typeface="Arial" panose="020B0604020202020204"/>
                </a:rPr>
                <a:t>their office</a:t>
              </a:r>
              <a:endParaRPr kumimoji="0" lang="en-US" sz="1200" b="0" i="0" u="none" strike="noStrike" kern="1200" cap="none" spc="0" normalizeH="0" baseline="0" noProof="0" dirty="0">
                <a:ln>
                  <a:noFill/>
                </a:ln>
                <a:solidFill>
                  <a:srgbClr val="303840"/>
                </a:solidFill>
                <a:effectLst/>
                <a:uLnTx/>
                <a:uFillTx/>
                <a:latin typeface="Arial" panose="020B0604020202020204"/>
                <a:ea typeface="+mn-ea"/>
                <a:cs typeface="+mn-cs"/>
              </a:endParaRPr>
            </a:p>
          </p:txBody>
        </p:sp>
        <p:pic>
          <p:nvPicPr>
            <p:cNvPr id="48" name="Picture 47">
              <a:extLst>
                <a:ext uri="{FF2B5EF4-FFF2-40B4-BE49-F238E27FC236}">
                  <a16:creationId xmlns:a16="http://schemas.microsoft.com/office/drawing/2014/main" id="{C6415AB3-26E4-0944-A2B8-FBE738F2DA9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240611" y="8192565"/>
              <a:ext cx="708260" cy="708260"/>
            </a:xfrm>
            <a:prstGeom prst="rect">
              <a:avLst/>
            </a:prstGeom>
          </p:spPr>
        </p:pic>
        <p:pic>
          <p:nvPicPr>
            <p:cNvPr id="49" name="Picture 48">
              <a:extLst>
                <a:ext uri="{FF2B5EF4-FFF2-40B4-BE49-F238E27FC236}">
                  <a16:creationId xmlns:a16="http://schemas.microsoft.com/office/drawing/2014/main" id="{6AAA1B9D-005C-B64B-8B71-9D49629479CE}"/>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84139" y="6965862"/>
              <a:ext cx="708260" cy="707081"/>
            </a:xfrm>
            <a:prstGeom prst="rect">
              <a:avLst/>
            </a:prstGeom>
          </p:spPr>
        </p:pic>
        <p:pic>
          <p:nvPicPr>
            <p:cNvPr id="50" name="Picture 49">
              <a:extLst>
                <a:ext uri="{FF2B5EF4-FFF2-40B4-BE49-F238E27FC236}">
                  <a16:creationId xmlns:a16="http://schemas.microsoft.com/office/drawing/2014/main" id="{0B84B58E-B246-8B4B-BAA8-27C8803A4063}"/>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2922275" y="8192565"/>
              <a:ext cx="708260" cy="708260"/>
            </a:xfrm>
            <a:prstGeom prst="rect">
              <a:avLst/>
            </a:prstGeom>
          </p:spPr>
        </p:pic>
        <p:sp>
          <p:nvSpPr>
            <p:cNvPr id="51" name="TextBox 50">
              <a:extLst>
                <a:ext uri="{FF2B5EF4-FFF2-40B4-BE49-F238E27FC236}">
                  <a16:creationId xmlns:a16="http://schemas.microsoft.com/office/drawing/2014/main" id="{3A619D8B-A8CC-A24E-8E50-71F89EF8EE27}"/>
                </a:ext>
              </a:extLst>
            </p:cNvPr>
            <p:cNvSpPr txBox="1"/>
            <p:nvPr/>
          </p:nvSpPr>
          <p:spPr>
            <a:xfrm>
              <a:off x="3665094" y="8131196"/>
              <a:ext cx="1550991" cy="83099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AEEF"/>
                  </a:solidFill>
                  <a:effectLst/>
                  <a:uLnTx/>
                  <a:uFillTx/>
                  <a:latin typeface="Arial" panose="020B0604020202020204"/>
                  <a:ea typeface="+mn-ea"/>
                  <a:cs typeface="+mn-cs"/>
                </a:rPr>
                <a:t>22%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03840"/>
                  </a:solidFill>
                  <a:effectLst/>
                  <a:uLnTx/>
                  <a:uFillTx/>
                  <a:latin typeface="Arial" panose="020B0604020202020204"/>
                  <a:ea typeface="+mn-ea"/>
                  <a:cs typeface="+mn-cs"/>
                </a:rPr>
                <a:t>Want a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03840"/>
                  </a:solidFill>
                  <a:effectLst/>
                  <a:uLnTx/>
                  <a:uFillTx/>
                  <a:latin typeface="Arial" panose="020B0604020202020204"/>
                  <a:ea typeface="+mn-ea"/>
                  <a:cs typeface="+mn-cs"/>
                </a:rPr>
                <a:t>smaller home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03840"/>
                  </a:solidFill>
                  <a:effectLst/>
                  <a:uLnTx/>
                  <a:uFillTx/>
                  <a:latin typeface="Arial" panose="020B0604020202020204"/>
                  <a:ea typeface="+mn-ea"/>
                  <a:cs typeface="+mn-cs"/>
                </a:rPr>
                <a:t>that’s less work</a:t>
              </a:r>
            </a:p>
          </p:txBody>
        </p:sp>
      </p:grpSp>
      <p:sp>
        <p:nvSpPr>
          <p:cNvPr id="5" name="Rectangle 4">
            <a:extLst>
              <a:ext uri="{FF2B5EF4-FFF2-40B4-BE49-F238E27FC236}">
                <a16:creationId xmlns:a16="http://schemas.microsoft.com/office/drawing/2014/main" id="{B2A39204-CF72-ADF7-011E-92838A1679ED}"/>
              </a:ext>
            </a:extLst>
          </p:cNvPr>
          <p:cNvSpPr/>
          <p:nvPr/>
        </p:nvSpPr>
        <p:spPr>
          <a:xfrm>
            <a:off x="0" y="-10130"/>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Top Reasons</a:t>
            </a:r>
            <a:br>
              <a:rPr lang="en-US" sz="3200" dirty="0">
                <a:solidFill>
                  <a:srgbClr val="FFFFFF"/>
                </a:solidFill>
              </a:rPr>
            </a:br>
            <a:r>
              <a:rPr lang="en-US" sz="3200" dirty="0">
                <a:solidFill>
                  <a:srgbClr val="FFFFFF"/>
                </a:solidFill>
              </a:rPr>
              <a:t>Homeowners Are Selling</a:t>
            </a:r>
          </a:p>
        </p:txBody>
      </p:sp>
      <p:pic>
        <p:nvPicPr>
          <p:cNvPr id="8" name="Picture 7" descr="A family looking at a computer&#10;&#10;Description automatically generated with medium confidence">
            <a:extLst>
              <a:ext uri="{FF2B5EF4-FFF2-40B4-BE49-F238E27FC236}">
                <a16:creationId xmlns:a16="http://schemas.microsoft.com/office/drawing/2014/main" id="{A71B9463-1918-7561-25D1-4CA3A396756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557"/>
          <a:stretch/>
        </p:blipFill>
        <p:spPr>
          <a:xfrm>
            <a:off x="5374943" y="-20893"/>
            <a:ext cx="2397457" cy="2195262"/>
          </a:xfrm>
          <a:prstGeom prst="rect">
            <a:avLst/>
          </a:prstGeom>
        </p:spPr>
      </p:pic>
    </p:spTree>
    <p:extLst>
      <p:ext uri="{BB962C8B-B14F-4D97-AF65-F5344CB8AC3E}">
        <p14:creationId xmlns:p14="http://schemas.microsoft.com/office/powerpoint/2010/main" val="3198469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9</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1103723126"/>
              </p:ext>
            </p:extLst>
          </p:nvPr>
        </p:nvGraphicFramePr>
        <p:xfrm>
          <a:off x="461333" y="8426453"/>
          <a:ext cx="6841785" cy="977011"/>
        </p:xfrm>
        <a:graphic>
          <a:graphicData uri="http://schemas.openxmlformats.org/drawingml/2006/table">
            <a:tbl>
              <a:tblPr firstRow="1" bandRow="1">
                <a:tableStyleId>{5C22544A-7EE6-4342-B048-85BDC9FD1C3A}</a:tableStyleId>
              </a:tblPr>
              <a:tblGrid>
                <a:gridCol w="6841785">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While the financial reasons for moving are important, there’s often far more to consider. Non-financial reasons can also be a significant motivating factor. If you need help weighing the pros and cons of selling your house, let’s connect.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 name="Rectangle 1">
            <a:extLst>
              <a:ext uri="{FF2B5EF4-FFF2-40B4-BE49-F238E27FC236}">
                <a16:creationId xmlns:a16="http://schemas.microsoft.com/office/drawing/2014/main" id="{067C9197-B1FB-5D48-9660-7CF8B577BE63}"/>
              </a:ext>
            </a:extLst>
          </p:cNvPr>
          <p:cNvSpPr/>
          <p:nvPr/>
        </p:nvSpPr>
        <p:spPr>
          <a:xfrm>
            <a:off x="371040" y="4954036"/>
            <a:ext cx="7044172" cy="3260380"/>
          </a:xfrm>
          <a:prstGeom prst="rect">
            <a:avLst/>
          </a:prstGeom>
        </p:spPr>
        <p:txBody>
          <a:bodyPr wrap="square" lIns="91440" tIns="45720" rIns="91440" bIns="45720" anchor="t">
            <a:spAutoFit/>
          </a:bodyPr>
          <a:lstStyle/>
          <a:p>
            <a:pPr>
              <a:lnSpc>
                <a:spcPct val="112000"/>
              </a:lnSpc>
              <a:spcAft>
                <a:spcPts val="1000"/>
              </a:spcAft>
            </a:pPr>
            <a:r>
              <a:rPr lang="en-US" sz="1250" dirty="0"/>
              <a:t>As the visual on the previous page shows, an appetite for different features or the fact that their current home could no longer meet their needs topped the list for recent sellers. The </a:t>
            </a:r>
            <a:r>
              <a:rPr lang="en-US" sz="1250" i="1" dirty="0" err="1"/>
              <a:t>realtor.com</a:t>
            </a:r>
            <a:r>
              <a:rPr lang="en-US" sz="1250" i="1" dirty="0"/>
              <a:t> </a:t>
            </a:r>
            <a:r>
              <a:rPr lang="en-US" sz="1250" dirty="0"/>
              <a:t>survey summarizes the findings like this:</a:t>
            </a:r>
          </a:p>
          <a:p>
            <a:pPr lvl="1">
              <a:lnSpc>
                <a:spcPct val="112000"/>
              </a:lnSpc>
              <a:spcAft>
                <a:spcPts val="1000"/>
              </a:spcAft>
            </a:pPr>
            <a:r>
              <a:rPr lang="en-US" sz="1250" i="1" dirty="0">
                <a:solidFill>
                  <a:schemeClr val="bg2"/>
                </a:solidFill>
              </a:rPr>
              <a:t>“The primary reason homeowners decided to sell in the last year was the realization that, after so much time spent at home, they wanted different features and amenities, such as walkability, outdoor space, pool, etc.”</a:t>
            </a:r>
            <a:endParaRPr lang="en-US" sz="1250" b="1" dirty="0"/>
          </a:p>
          <a:p>
            <a:pPr>
              <a:lnSpc>
                <a:spcPct val="112000"/>
              </a:lnSpc>
              <a:spcAft>
                <a:spcPts val="1000"/>
              </a:spcAft>
            </a:pPr>
            <a:r>
              <a:rPr lang="en-US" sz="1250" b="1" dirty="0"/>
              <a:t>If you, like the homeowners they surveyed, find yourself wanting features, space, or amenities your current home just can’t provide, it may be time to consider selling your house.</a:t>
            </a:r>
            <a:endParaRPr lang="en-US" sz="1250" dirty="0"/>
          </a:p>
          <a:p>
            <a:pPr>
              <a:lnSpc>
                <a:spcPct val="112000"/>
              </a:lnSpc>
              <a:spcAft>
                <a:spcPts val="1000"/>
              </a:spcAft>
            </a:pPr>
            <a:r>
              <a:rPr lang="en-US" sz="1250" dirty="0"/>
              <a:t>Your lifestyle needs may be enough to motivate you to make a change. The best way to find out what’s right for you is to partner with a trusted real estate professional who can provide expert guidance and advice throughout the process. We'll work together to walk through your options, so you can make a confident decision based on what matters most to you and your loved ones.</a:t>
            </a:r>
          </a:p>
        </p:txBody>
      </p:sp>
      <p:pic>
        <p:nvPicPr>
          <p:cNvPr id="4" name="Picture 3" descr="A family looking at a computer&#10;&#10;Description automatically generated with medium confidenceCC">
            <a:extLst>
              <a:ext uri="{FF2B5EF4-FFF2-40B4-BE49-F238E27FC236}">
                <a16:creationId xmlns:a16="http://schemas.microsoft.com/office/drawing/2014/main" id="{CE4CA0B3-6030-8E4F-9642-D69C8B13A48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75" y="0"/>
            <a:ext cx="7772400" cy="4741999"/>
          </a:xfrm>
          <a:prstGeom prst="rect">
            <a:avLst/>
          </a:prstGeom>
        </p:spPr>
      </p:pic>
    </p:spTree>
    <p:extLst>
      <p:ext uri="{BB962C8B-B14F-4D97-AF65-F5344CB8AC3E}">
        <p14:creationId xmlns:p14="http://schemas.microsoft.com/office/powerpoint/2010/main" val="3424398736"/>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CM">
    <a:dk1>
      <a:srgbClr val="303840"/>
    </a:dk1>
    <a:lt1>
      <a:srgbClr val="FFFFFF"/>
    </a:lt1>
    <a:dk2>
      <a:srgbClr val="00AEEF"/>
    </a:dk2>
    <a:lt2>
      <a:srgbClr val="CCD5D8"/>
    </a:lt2>
    <a:accent1>
      <a:srgbClr val="00AEEF"/>
    </a:accent1>
    <a:accent2>
      <a:srgbClr val="73C359"/>
    </a:accent2>
    <a:accent3>
      <a:srgbClr val="FF8300"/>
    </a:accent3>
    <a:accent4>
      <a:srgbClr val="FD3A00"/>
    </a:accent4>
    <a:accent5>
      <a:srgbClr val="156FC1"/>
    </a:accent5>
    <a:accent6>
      <a:srgbClr val="FFFFFF"/>
    </a:accent6>
    <a:hlink>
      <a:srgbClr val="00AEEF"/>
    </a:hlink>
    <a:folHlink>
      <a:srgbClr val="00AE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45080</TotalTime>
  <Words>4594</Words>
  <Application>Microsoft Office PowerPoint</Application>
  <PresentationFormat>Custom</PresentationFormat>
  <Paragraphs>298</Paragraphs>
  <Slides>24</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Georgia</vt:lpstr>
      <vt:lpstr>Helvetica</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Joyia Mountain</cp:lastModifiedBy>
  <cp:revision>965</cp:revision>
  <cp:lastPrinted>2021-11-19T20:55:24Z</cp:lastPrinted>
  <dcterms:created xsi:type="dcterms:W3CDTF">2021-07-16T16:38:04Z</dcterms:created>
  <dcterms:modified xsi:type="dcterms:W3CDTF">2022-12-06T16:42:00Z</dcterms:modified>
</cp:coreProperties>
</file>