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3303" r:id="rId3"/>
    <p:sldId id="3316" r:id="rId4"/>
    <p:sldId id="3315" r:id="rId5"/>
    <p:sldId id="265" r:id="rId6"/>
    <p:sldId id="3257" r:id="rId7"/>
    <p:sldId id="3260" r:id="rId8"/>
    <p:sldId id="3325" r:id="rId9"/>
    <p:sldId id="3312" r:id="rId10"/>
    <p:sldId id="3313" r:id="rId11"/>
    <p:sldId id="3317" r:id="rId12"/>
    <p:sldId id="3321" r:id="rId13"/>
    <p:sldId id="3320" r:id="rId14"/>
    <p:sldId id="3280" r:id="rId15"/>
    <p:sldId id="3298" r:id="rId16"/>
    <p:sldId id="3326" r:id="rId17"/>
    <p:sldId id="3255" r:id="rId18"/>
    <p:sldId id="3256" r:id="rId19"/>
    <p:sldId id="3311" r:id="rId20"/>
    <p:sldId id="3307" r:id="rId21"/>
    <p:sldId id="3323" r:id="rId22"/>
    <p:sldId id="3324"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75C42-2AA9-1295-96A5-EA7061602D6D}" name="Jeymy Idrovo-Gonzalez" initials="JIG" userId="fd5753afe29418f1" providerId="Windows Live"/>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FA443FB4-748F-D942-9D0E-EE87C8DDC7EC}" name="Nikki Arpino" initials="NA" userId="WhutqSSPiFnB3YdNPNZ3vvYP7h2tGQzXDooSVebKFXQ=" providerId="None"/>
  <p188:author id="{4A40DDE8-9449-F26F-DE3E-8617576C0CEF}" name="Tommy Proffitt (he/him)" initials="TP(" userId="S::tommy@keepingcurrentmatters.com::d8c11b56-f8b8-4a59-ab46-a7325032f9d2"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3"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6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94"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5" clrIdx="2">
    <p:extLst>
      <p:ext uri="{19B8F6BF-5375-455C-9EA6-DF929625EA0E}">
        <p15:presenceInfo xmlns:p15="http://schemas.microsoft.com/office/powerpoint/2012/main" userId="S::becca@keepingcurrentmatters.com::0f7e16d1-6d0f-49e0-b94a-678b82a6f1a8" providerId="AD"/>
      </p:ext>
    </p:extLst>
  </p:cmAuthor>
  <p:cmAuthor id="4" name="Jeymy Idrovo" initials="JI" lastIdx="69" clrIdx="3">
    <p:extLst>
      <p:ext uri="{19B8F6BF-5375-455C-9EA6-DF929625EA0E}">
        <p15:presenceInfo xmlns:p15="http://schemas.microsoft.com/office/powerpoint/2012/main" userId="Jeymy Idrovo" providerId="None"/>
      </p:ext>
    </p:extLst>
  </p:cmAuthor>
  <p:cmAuthor id="5" name="Kate Rezabek" initials="KR" lastIdx="145" clrIdx="4">
    <p:extLst>
      <p:ext uri="{19B8F6BF-5375-455C-9EA6-DF929625EA0E}">
        <p15:presenceInfo xmlns:p15="http://schemas.microsoft.com/office/powerpoint/2012/main" userId="S::kate@keepingcurrentmatters.com::c82c6c9b-0862-4e9b-b07e-8ec0e0a445f7" providerId="AD"/>
      </p:ext>
    </p:extLst>
  </p:cmAuthor>
  <p:cmAuthor id="6" name="Nikki Arpino" initials="NA [2]" lastIdx="3" clrIdx="5">
    <p:extLst>
      <p:ext uri="{19B8F6BF-5375-455C-9EA6-DF929625EA0E}">
        <p15:presenceInfo xmlns:p15="http://schemas.microsoft.com/office/powerpoint/2012/main" userId="WhutqSSPiFnB3YdNPNZ3vvYP7h2tGQzXDooSVebKFXQ="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E7F2FC"/>
    <a:srgbClr val="CBE3F9"/>
    <a:srgbClr val="00AEEF"/>
    <a:srgbClr val="F79443"/>
    <a:srgbClr val="797979"/>
    <a:srgbClr val="88CD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64" autoAdjust="0"/>
    <p:restoredTop sz="96284" autoAdjust="0"/>
  </p:normalViewPr>
  <p:slideViewPr>
    <p:cSldViewPr snapToGrid="0" snapToObjects="1">
      <p:cViewPr varScale="1">
        <p:scale>
          <a:sx n="56" d="100"/>
          <a:sy n="56" d="100"/>
        </p:scale>
        <p:origin x="2040" y="3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12/6/2022</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68317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cdn.nar.realtor</a:t>
            </a:r>
            <a:r>
              <a:rPr lang="en-US" dirty="0"/>
              <a:t>/sites/default/files/documents/2022-remodeling-impact-report-04-19-2022.pdf</a:t>
            </a: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503966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a:t>
            </a:r>
            <a:r>
              <a:rPr lang="fr-FR" dirty="0" err="1"/>
              <a:t>myhome.freddiemac.com</a:t>
            </a:r>
            <a:r>
              <a:rPr lang="fr-FR" dirty="0"/>
              <a:t>/blog/</a:t>
            </a:r>
            <a:r>
              <a:rPr lang="fr-FR" dirty="0" err="1"/>
              <a:t>homeownership</a:t>
            </a:r>
            <a:r>
              <a:rPr lang="fr-FR" dirty="0"/>
              <a:t>/4-benefits-owning-home</a:t>
            </a:r>
          </a:p>
          <a:p>
            <a:r>
              <a:rPr lang="fr-FR" dirty="0"/>
              <a:t>https://</a:t>
            </a:r>
            <a:r>
              <a:rPr lang="fr-FR" dirty="0" err="1"/>
              <a:t>cdn.nar.realtor</a:t>
            </a:r>
            <a:r>
              <a:rPr lang="fr-FR" dirty="0"/>
              <a:t>/sites/default/files/documents/2022-home-buyers-and-sellers-generational-trends-03-23-2022.pdf</a:t>
            </a:r>
          </a:p>
          <a:p>
            <a:r>
              <a:rPr lang="fr-FR" dirty="0"/>
              <a:t>https://</a:t>
            </a:r>
            <a:r>
              <a:rPr lang="fr-FR" dirty="0" err="1"/>
              <a:t>www.nar.realtor</a:t>
            </a:r>
            <a:r>
              <a:rPr lang="fr-FR" dirty="0"/>
              <a:t>/</a:t>
            </a:r>
            <a:r>
              <a:rPr lang="fr-FR" dirty="0" err="1"/>
              <a:t>promoting</a:t>
            </a:r>
            <a:r>
              <a:rPr lang="fr-FR" dirty="0"/>
              <a:t>-home-</a:t>
            </a:r>
            <a:r>
              <a:rPr lang="fr-FR" dirty="0" err="1"/>
              <a:t>ownership</a:t>
            </a:r>
            <a:endParaRPr lang="fr-FR" dirty="0"/>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3437379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www.nar.realtor</a:t>
            </a:r>
            <a:r>
              <a:rPr lang="en-US" dirty="0"/>
              <a:t>/sites/default/files/documents/white-paper-homeownership-incentivized-by-federal-system-02-06-2020.pdf</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4007705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a:t>
            </a:r>
            <a:r>
              <a:rPr lang="en-US" dirty="0" err="1"/>
              <a:t>www.census.gov</a:t>
            </a:r>
            <a:r>
              <a:rPr lang="en-US" dirty="0"/>
              <a:t>/housing/</a:t>
            </a:r>
            <a:r>
              <a:rPr lang="en-US" dirty="0" err="1"/>
              <a:t>hvs</a:t>
            </a:r>
            <a:r>
              <a:rPr lang="en-US" dirty="0"/>
              <a:t>/files/</a:t>
            </a:r>
            <a:r>
              <a:rPr lang="en-US" dirty="0" err="1"/>
              <a:t>currenthvspress.pdf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cdn.nar.realtor</a:t>
            </a:r>
            <a:r>
              <a:rPr lang="en-US" dirty="0"/>
              <a:t>/sites/default/files/documents/2022-snapshot-of-race-and-home-buying-in-the-us-report-02-23-2022_0.pdf</a:t>
            </a:r>
          </a:p>
          <a:p>
            <a:r>
              <a:rPr lang="en-US" b="0" i="0" dirty="0">
                <a:solidFill>
                  <a:srgbClr val="000000"/>
                </a:solidFill>
                <a:effectLst/>
                <a:latin typeface="Segoe UI" panose="020B0502040204020203" pitchFamily="34" charset="0"/>
              </a:rPr>
              <a:t>https://</a:t>
            </a:r>
            <a:r>
              <a:rPr lang="en-US" b="0" i="0" dirty="0" err="1">
                <a:solidFill>
                  <a:srgbClr val="000000"/>
                </a:solidFill>
                <a:effectLst/>
                <a:latin typeface="Segoe UI" panose="020B0502040204020203" pitchFamily="34" charset="0"/>
              </a:rPr>
              <a:t>www.realtor.com</a:t>
            </a:r>
            <a:r>
              <a:rPr lang="en-US" b="0" i="0" dirty="0">
                <a:solidFill>
                  <a:srgbClr val="000000"/>
                </a:solidFill>
                <a:effectLst/>
                <a:latin typeface="Segoe UI" panose="020B0502040204020203" pitchFamily="34" charset="0"/>
              </a:rPr>
              <a:t>/research/july-2022-rent/</a:t>
            </a:r>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3872859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https://</a:t>
            </a:r>
            <a:r>
              <a:rPr lang="en-US" dirty="0" err="1">
                <a:ea typeface="Calibri"/>
                <a:cs typeface="Calibri"/>
              </a:rPr>
              <a:t>www.fhfa.gov</a:t>
            </a:r>
            <a:r>
              <a:rPr lang="en-US" dirty="0">
                <a:ea typeface="Calibri"/>
                <a:cs typeface="Calibri"/>
              </a:rPr>
              <a:t>/</a:t>
            </a:r>
            <a:r>
              <a:rPr lang="en-US" dirty="0" err="1">
                <a:ea typeface="Calibri"/>
                <a:cs typeface="Calibri"/>
              </a:rPr>
              <a:t>DataTools</a:t>
            </a:r>
            <a:r>
              <a:rPr lang="en-US" dirty="0">
                <a:ea typeface="Calibri"/>
                <a:cs typeface="Calibri"/>
              </a:rPr>
              <a:t>/Tools/Pages/House-Price-Index-(HPI).</a:t>
            </a:r>
            <a:r>
              <a:rPr lang="en-US" dirty="0" err="1">
                <a:ea typeface="Calibri"/>
                <a:cs typeface="Calibri"/>
              </a:rPr>
              <a:t>aspx</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298092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https://</a:t>
            </a:r>
            <a:r>
              <a:rPr lang="en-US" dirty="0" err="1">
                <a:ea typeface="Calibri"/>
                <a:cs typeface="Calibri"/>
              </a:rPr>
              <a:t>www.fhfa.gov</a:t>
            </a:r>
            <a:r>
              <a:rPr lang="en-US" dirty="0">
                <a:ea typeface="Calibri"/>
                <a:cs typeface="Calibri"/>
              </a:rPr>
              <a:t>/</a:t>
            </a:r>
            <a:r>
              <a:rPr lang="en-US" dirty="0" err="1">
                <a:ea typeface="Calibri"/>
                <a:cs typeface="Calibri"/>
              </a:rPr>
              <a:t>DataTools</a:t>
            </a:r>
            <a:r>
              <a:rPr lang="en-US" dirty="0">
                <a:ea typeface="Calibri"/>
                <a:cs typeface="Calibri"/>
              </a:rPr>
              <a:t>/Tools/Pages/House-Price-Index-(HPI).</a:t>
            </a:r>
            <a:r>
              <a:rPr lang="en-US" dirty="0" err="1">
                <a:ea typeface="Calibri"/>
                <a:cs typeface="Calibri"/>
              </a:rPr>
              <a:t>aspx</a:t>
            </a:r>
            <a:endParaRPr lang="en-US" dirty="0">
              <a:ea typeface="Calibri"/>
              <a:cs typeface="Calibri"/>
            </a:endParaRPr>
          </a:p>
          <a:p>
            <a:endParaRPr lang="en-US" dirty="0"/>
          </a:p>
          <a:p>
            <a:endParaRPr lang="en-US" dirty="0"/>
          </a:p>
          <a:p>
            <a:pPr>
              <a:defRPr/>
            </a:pP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2581594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www.nar.realtor</a:t>
            </a:r>
            <a:r>
              <a:rPr lang="en-US" dirty="0"/>
              <a:t>/newsroom/existing-home-sales-decreased-1-5-in-september</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3085857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rPr>
              <a:t>https://</a:t>
            </a:r>
            <a:r>
              <a:rPr lang="en-US" sz="1800" dirty="0" err="1">
                <a:effectLst/>
                <a:latin typeface="Arial" panose="020B0604020202020204" pitchFamily="34" charset="0"/>
              </a:rPr>
              <a:t>www.cnet.com</a:t>
            </a:r>
            <a:r>
              <a:rPr lang="en-US" sz="1800" dirty="0">
                <a:effectLst/>
                <a:latin typeface="Arial" panose="020B0604020202020204" pitchFamily="34" charset="0"/>
              </a:rPr>
              <a:t>/personal-finance/mortgages/6-tips-for-buyers-in-competitive-real-estate-markets/</a:t>
            </a:r>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182545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www.nerdwallet.com</a:t>
            </a:r>
            <a:r>
              <a:rPr lang="en-US" dirty="0"/>
              <a:t>/article/mortgages/tips-for-first-time-home-buyers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downpaymentresource.com</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www.nar.realtor</a:t>
            </a:r>
            <a:r>
              <a:rPr lang="en-US" dirty="0"/>
              <a:t>/first-time-homebuyers/first-time-homebuyer-loans-grants</a:t>
            </a:r>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3141768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www.bankrate.com</a:t>
            </a:r>
            <a:r>
              <a:rPr lang="en-US" dirty="0"/>
              <a:t>/mortgages/pre-approval/</a:t>
            </a:r>
          </a:p>
          <a:p>
            <a:r>
              <a:rPr lang="en-US" dirty="0"/>
              <a:t>https://</a:t>
            </a:r>
            <a:r>
              <a:rPr lang="en-US" dirty="0" err="1"/>
              <a:t>www.ftc.gov</a:t>
            </a:r>
            <a:r>
              <a:rPr lang="en-US" dirty="0"/>
              <a:t>/sites/default/files/documents/one-stops/real-estate-competition/</a:t>
            </a:r>
            <a:r>
              <a:rPr lang="en-US" dirty="0" err="1"/>
              <a:t>realestateglossary.pdf</a:t>
            </a:r>
            <a:endParaRPr lang="en-US" dirty="0"/>
          </a:p>
          <a:p>
            <a:r>
              <a:rPr lang="en-US" dirty="0"/>
              <a:t>https://</a:t>
            </a:r>
            <a:r>
              <a:rPr lang="en-US" dirty="0" err="1"/>
              <a:t>www.investopedia.com</a:t>
            </a:r>
            <a:r>
              <a:rPr lang="en-US" dirty="0"/>
              <a:t>/financial-edge/0411/5-things-you-need-to-be-pre-approved-for-a-mortgage.aspx</a:t>
            </a:r>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200644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156724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3842008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876131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30623395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myhome.freddiemac.com</a:t>
            </a:r>
            <a:r>
              <a:rPr lang="en-US" dirty="0"/>
              <a:t>/buying/finding-your-team</a:t>
            </a:r>
          </a:p>
          <a:p>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24</a:t>
            </a:fld>
            <a:endParaRPr lang="en-US"/>
          </a:p>
        </p:txBody>
      </p:sp>
    </p:spTree>
    <p:extLst>
      <p:ext uri="{BB962C8B-B14F-4D97-AF65-F5344CB8AC3E}">
        <p14:creationId xmlns:p14="http://schemas.microsoft.com/office/powerpoint/2010/main" val="1258733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https://www.bloomberg.com/news/articles/2022-10-13/core-us-inflation-rises-to-40-year-high-securing-big-fed-hike?sref=BRvilyBN</a:t>
            </a:r>
          </a:p>
          <a:p>
            <a:r>
              <a:rPr lang="en-US" dirty="0"/>
              <a:t>https://www.cnet.com/personal-finance/mortgages/mortgage-rates-on-sep-26-2022-rates-tick-up/</a:t>
            </a:r>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3364573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myhome.freddiemac.com</a:t>
            </a:r>
            <a:r>
              <a:rPr lang="en-US" dirty="0"/>
              <a:t>/blog/rental-housing/rent-or-buy-which-option-right-you</a:t>
            </a: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776356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www.showingtime.com</a:t>
            </a:r>
            <a:r>
              <a:rPr lang="en-US" dirty="0"/>
              <a:t>/blog/august-2022-showing-index-results/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www.firstam.com</a:t>
            </a:r>
            <a:r>
              <a:rPr lang="en-US" dirty="0"/>
              <a:t>/news/2022/overvalued-markets-increasing-20220927.html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twitter.com</a:t>
            </a:r>
            <a:r>
              <a:rPr lang="en-US" dirty="0"/>
              <a:t>/</a:t>
            </a:r>
            <a:r>
              <a:rPr lang="en-US" dirty="0" err="1"/>
              <a:t>RDC_Economics</a:t>
            </a:r>
            <a:r>
              <a:rPr lang="en-US" dirty="0"/>
              <a:t>/status/1590722818639269889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https://www.cnet.com/personal-finance/mortgages/should-you-buy-a-home-in-2022-3-factors-to-consider/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74781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https://www.realtor.com/research/november-2022-data/</a:t>
            </a:r>
          </a:p>
          <a:p>
            <a:r>
              <a:rPr lang="en-US" b="0" i="0" dirty="0">
                <a:solidFill>
                  <a:srgbClr val="000000"/>
                </a:solidFill>
                <a:effectLst/>
                <a:latin typeface="Segoe UI" panose="020B0502040204020203" pitchFamily="34" charset="0"/>
              </a:rPr>
              <a:t>https://cdn.nar.realtor/sites/default/files/documents/2022-10-realtors-confidence-index-11-18-2022.pdf</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2114259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Segoe UI" panose="020B0502040204020203" pitchFamily="34" charset="0"/>
              </a:rPr>
              <a:t>https://</a:t>
            </a:r>
            <a:r>
              <a:rPr lang="en-US" b="0" i="0" dirty="0" err="1">
                <a:solidFill>
                  <a:srgbClr val="000000"/>
                </a:solidFill>
                <a:effectLst/>
                <a:latin typeface="Segoe UI" panose="020B0502040204020203" pitchFamily="34" charset="0"/>
              </a:rPr>
              <a:t>cdn.nar.realtor</a:t>
            </a:r>
            <a:r>
              <a:rPr lang="en-US" b="0" i="0" dirty="0">
                <a:solidFill>
                  <a:srgbClr val="000000"/>
                </a:solidFill>
                <a:effectLst/>
                <a:latin typeface="Segoe UI" panose="020B0502040204020203" pitchFamily="34" charset="0"/>
              </a:rPr>
              <a:t>/sites/default/files/documents/2022-10-realtors-confidence-index-11-18-2022.pdf</a:t>
            </a:r>
          </a:p>
          <a:p>
            <a:r>
              <a:rPr lang="en-US" b="0" i="0" dirty="0">
                <a:solidFill>
                  <a:srgbClr val="000000"/>
                </a:solidFill>
                <a:effectLst/>
                <a:latin typeface="Segoe UI" panose="020B0502040204020203" pitchFamily="34" charset="0"/>
              </a:rPr>
              <a:t>https://</a:t>
            </a:r>
            <a:r>
              <a:rPr lang="en-US" b="0" i="0" dirty="0" err="1">
                <a:solidFill>
                  <a:srgbClr val="000000"/>
                </a:solidFill>
                <a:effectLst/>
                <a:latin typeface="Segoe UI" panose="020B0502040204020203" pitchFamily="34" charset="0"/>
              </a:rPr>
              <a:t>www.realtor.com</a:t>
            </a:r>
            <a:r>
              <a:rPr lang="en-US" b="0" i="0" dirty="0">
                <a:solidFill>
                  <a:srgbClr val="000000"/>
                </a:solidFill>
                <a:effectLst/>
                <a:latin typeface="Segoe UI" panose="020B0502040204020203" pitchFamily="34" charset="0"/>
              </a:rPr>
              <a:t>/research/2022-summer-sellers-survey/</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79026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www.realtor.com</a:t>
            </a:r>
            <a:r>
              <a:rPr lang="en-US" dirty="0"/>
              <a:t>/news/trends/where-are-budget-minded-americans-moving-these-10-surprising-up-and-coming-real-estate-markets/</a:t>
            </a:r>
          </a:p>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1436489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1004575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sitting on a couch in front of a fireplace&#10;&#10;Description automatically generated">
            <a:extLst>
              <a:ext uri="{FF2B5EF4-FFF2-40B4-BE49-F238E27FC236}">
                <a16:creationId xmlns:a16="http://schemas.microsoft.com/office/drawing/2014/main" id="{920575CC-9567-3644-D8C0-E0D04FD4AE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57200" y="381000"/>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894137"/>
            <a:ext cx="4658553" cy="782263"/>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5000" b="1" kern="0" dirty="0">
                <a:solidFill>
                  <a:srgbClr val="00B0F0"/>
                </a:solidFill>
                <a:ea typeface="Helvetica Neue" panose="02000503000000020004" pitchFamily="2" charset="0"/>
              </a:rPr>
              <a:t>Buying a Home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chemeClr val="tx2"/>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07911"/>
          </a:xfrm>
          <a:prstGeom prst="rect">
            <a:avLst/>
          </a:prstGeom>
        </p:spPr>
        <p:txBody>
          <a:bodyPr vert="horz" wrap="square" lIns="0" tIns="12698" rIns="0" bIns="0" rtlCol="0" anchor="t">
            <a:spAutoFit/>
          </a:bodyPr>
          <a:lstStyle/>
          <a:p>
            <a:pPr marL="12065" algn="ctr" defTabSz="909619">
              <a:lnSpc>
                <a:spcPts val="3100"/>
              </a:lnSpc>
              <a:spcBef>
                <a:spcPts val="99"/>
              </a:spcBef>
            </a:pPr>
            <a:r>
              <a:rPr lang="en-US" spc="100" dirty="0">
                <a:solidFill>
                  <a:schemeClr val="bg1"/>
                </a:solidFill>
                <a:ea typeface="Helvetica Neue Light" panose="02000403000000020004" pitchFamily="2" charset="0"/>
                <a:cs typeface="Arial"/>
              </a:rPr>
              <a:t>WINTER 2023</a:t>
            </a:r>
            <a:endParaRPr lang="en-US" dirty="0">
              <a:solidFill>
                <a:schemeClr val="bg1"/>
              </a:solidFill>
              <a:cs typeface="Arial"/>
            </a:endParaRP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2" name="Picture 1">
            <a:extLst>
              <a:ext uri="{FF2B5EF4-FFF2-40B4-BE49-F238E27FC236}">
                <a16:creationId xmlns:a16="http://schemas.microsoft.com/office/drawing/2014/main" id="{BD64171A-1C0C-6B99-1C95-2E6769E72BC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86355"/>
            <a:ext cx="476264" cy="476264"/>
          </a:xfrm>
          <a:prstGeom prst="rect">
            <a:avLst/>
          </a:prstGeom>
        </p:spPr>
      </p:pic>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red, cloth, toy&#10;&#10;Description automatically generated">
            <a:extLst>
              <a:ext uri="{FF2B5EF4-FFF2-40B4-BE49-F238E27FC236}">
                <a16:creationId xmlns:a16="http://schemas.microsoft.com/office/drawing/2014/main" id="{1E4C0698-9F45-009A-E01E-FD56E94A44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534151"/>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3534151"/>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While you could see less competition and more room for negotiation, you may be wondering if now’s the best time to buy a home given mortgage rates are higher than they were last year. While the financial aspects are important to consider, there are also powerful non-financial reasons it may make sense to become a homeowner. </a:t>
            </a:r>
            <a:endParaRPr lang="en-US" sz="1500" i="1" dirty="0">
              <a:solidFill>
                <a:schemeClr val="bg2"/>
              </a:solidFill>
              <a:latin typeface="Georgia" panose="02040502050405020303" pitchFamily="18" charset="0"/>
            </a:endParaRPr>
          </a:p>
        </p:txBody>
      </p:sp>
      <p:sp>
        <p:nvSpPr>
          <p:cNvPr id="6" name="TextBox 5">
            <a:extLst>
              <a:ext uri="{FF2B5EF4-FFF2-40B4-BE49-F238E27FC236}">
                <a16:creationId xmlns:a16="http://schemas.microsoft.com/office/drawing/2014/main" id="{ADF4D003-23B3-2245-A0FC-3101599455D8}"/>
              </a:ext>
            </a:extLst>
          </p:cNvPr>
          <p:cNvSpPr txBox="1"/>
          <p:nvPr/>
        </p:nvSpPr>
        <p:spPr>
          <a:xfrm>
            <a:off x="1139676" y="5087252"/>
            <a:ext cx="6218388" cy="4585700"/>
          </a:xfrm>
          <a:prstGeom prst="rect">
            <a:avLst/>
          </a:prstGeom>
          <a:noFill/>
        </p:spPr>
        <p:txBody>
          <a:bodyPr wrap="square" lIns="0" tIns="320040" rIns="0" bIns="0" numCol="1" spcCol="457200" rtlCol="0" anchor="t">
            <a:noAutofit/>
          </a:bodyPr>
          <a:lstStyle/>
          <a:p>
            <a:pPr fontAlgn="base">
              <a:lnSpc>
                <a:spcPct val="110000"/>
              </a:lnSpc>
              <a:spcAft>
                <a:spcPts val="1000"/>
              </a:spcAft>
            </a:pPr>
            <a:r>
              <a:rPr lang="en-US" sz="1500" b="1" dirty="0">
                <a:solidFill>
                  <a:srgbClr val="00B0F0"/>
                </a:solidFill>
                <a:latin typeface="Arial" panose="020B0604020202020204" pitchFamily="34" charset="0"/>
                <a:cs typeface="Arial" panose="020B0604020202020204" pitchFamily="34" charset="0"/>
              </a:rPr>
              <a:t>Homeowners Can Make Their Home Truly Their Own</a:t>
            </a:r>
          </a:p>
          <a:p>
            <a:pPr fontAlgn="base">
              <a:lnSpc>
                <a:spcPct val="110000"/>
              </a:lnSpc>
              <a:spcAft>
                <a:spcPts val="1000"/>
              </a:spcAft>
            </a:pPr>
            <a:r>
              <a:rPr lang="en-US" sz="1250" dirty="0">
                <a:cs typeface="Arial"/>
              </a:rPr>
              <a:t>Owning your home gives you a significant sense of freedom because it’s a space you can customize to your heart’s desire. That can bring you added happiness.</a:t>
            </a:r>
          </a:p>
          <a:p>
            <a:pPr fontAlgn="base">
              <a:lnSpc>
                <a:spcPct val="110000"/>
              </a:lnSpc>
              <a:spcAft>
                <a:spcPts val="1000"/>
              </a:spcAft>
            </a:pPr>
            <a:r>
              <a:rPr lang="en-US" sz="1250" dirty="0">
                <a:cs typeface="Arial"/>
              </a:rPr>
              <a:t>In fact, a report from the </a:t>
            </a:r>
            <a:r>
              <a:rPr lang="en-US" sz="1250" i="1" dirty="0">
                <a:cs typeface="Arial"/>
              </a:rPr>
              <a:t>National Association of Realtors </a:t>
            </a:r>
            <a:r>
              <a:rPr lang="en-US" sz="1250" dirty="0">
                <a:cs typeface="Arial"/>
              </a:rPr>
              <a:t>(NAR) shows making updates or remodeling your home can help you feel more at ease and comfortable in your living space. NAR measures this with a Joy Score that indicates how much happiness specific home upgrades bring:</a:t>
            </a:r>
          </a:p>
          <a:p>
            <a:pPr lvl="1" fontAlgn="base">
              <a:lnSpc>
                <a:spcPct val="110000"/>
              </a:lnSpc>
              <a:spcAft>
                <a:spcPts val="1000"/>
              </a:spcAft>
            </a:pPr>
            <a:r>
              <a:rPr lang="en-US" sz="1250" i="1" dirty="0">
                <a:solidFill>
                  <a:schemeClr val="bg2"/>
                </a:solidFill>
                <a:cs typeface="Arial"/>
              </a:rPr>
              <a:t>“</a:t>
            </a:r>
            <a:r>
              <a:rPr lang="en-US" sz="1250" b="1" i="1" dirty="0">
                <a:solidFill>
                  <a:schemeClr val="bg2"/>
                </a:solidFill>
                <a:cs typeface="Arial"/>
              </a:rPr>
              <a:t>There were numerous interior projects that received a perfect Joy Score of 10</a:t>
            </a:r>
            <a:r>
              <a:rPr lang="en-US" sz="1250" i="1" dirty="0">
                <a:solidFill>
                  <a:schemeClr val="bg2"/>
                </a:solidFill>
                <a:cs typeface="Arial"/>
              </a:rPr>
              <a:t>: paint entire interior of home, paint one room of home, add a new home office, hardwood flooring refinish, new wood flooring, closet renovation, insulation upgrade, and attic conversion to living area.”</a:t>
            </a:r>
          </a:p>
          <a:p>
            <a:pPr fontAlgn="base">
              <a:lnSpc>
                <a:spcPct val="110000"/>
              </a:lnSpc>
              <a:spcAft>
                <a:spcPts val="1000"/>
              </a:spcAft>
            </a:pPr>
            <a:r>
              <a:rPr lang="en-US" sz="1250" dirty="0">
                <a:cs typeface="Arial"/>
              </a:rPr>
              <a:t>And as a homeowner, unless there are specific homeowner’s association requirements, you typically won’t have to worry about the changes you can and can’t make.</a:t>
            </a:r>
          </a:p>
          <a:p>
            <a:pPr fontAlgn="base">
              <a:lnSpc>
                <a:spcPct val="110000"/>
              </a:lnSpc>
              <a:spcAft>
                <a:spcPts val="1000"/>
              </a:spcAft>
            </a:pPr>
            <a:r>
              <a:rPr lang="en-US" sz="1250" dirty="0">
                <a:cs typeface="Arial"/>
              </a:rPr>
              <a:t>If you rent, you may not have the same freedom. And if you do make changes as a renter, there’s a good chance you’ll need to revert them back at the end of your lease based on your rental agreement. That can add additional costs when you move out.</a:t>
            </a:r>
          </a:p>
          <a:p>
            <a:pPr fontAlgn="base">
              <a:lnSpc>
                <a:spcPct val="110000"/>
              </a:lnSpc>
              <a:spcAft>
                <a:spcPts val="1000"/>
              </a:spcAft>
            </a:pPr>
            <a:endParaRPr lang="en-US" sz="1250" dirty="0">
              <a:cs typeface="Arial"/>
            </a:endParaRP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4" name="Rectangle 3">
            <a:extLst>
              <a:ext uri="{FF2B5EF4-FFF2-40B4-BE49-F238E27FC236}">
                <a16:creationId xmlns:a16="http://schemas.microsoft.com/office/drawing/2014/main" id="{4E78F525-559B-319A-EEA4-06BEDBEF10AA}"/>
              </a:ext>
            </a:extLst>
          </p:cNvPr>
          <p:cNvSpPr/>
          <p:nvPr/>
        </p:nvSpPr>
        <p:spPr>
          <a:xfrm>
            <a:off x="0" y="208760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The Non-Financial Benefits of Homeownership</a:t>
            </a:r>
          </a:p>
        </p:txBody>
      </p:sp>
      <p:sp>
        <p:nvSpPr>
          <p:cNvPr id="5" name="Slide Number Placeholder 13">
            <a:extLst>
              <a:ext uri="{FF2B5EF4-FFF2-40B4-BE49-F238E27FC236}">
                <a16:creationId xmlns:a16="http://schemas.microsoft.com/office/drawing/2014/main" id="{B699635F-229F-F1AA-0A83-E7D46331AE37}"/>
              </a:ext>
            </a:extLst>
          </p:cNvPr>
          <p:cNvSpPr>
            <a:spLocks noGrp="1"/>
          </p:cNvSpPr>
          <p:nvPr>
            <p:ph type="sldNum" sz="quarter" idx="12"/>
          </p:nvPr>
        </p:nvSpPr>
        <p:spPr>
          <a:xfrm>
            <a:off x="3443991" y="9372600"/>
            <a:ext cx="884419" cy="685801"/>
          </a:xfrm>
        </p:spPr>
        <p:txBody>
          <a:bodyPr/>
          <a:lstStyle/>
          <a:p>
            <a:fld id="{D9C681BF-E0B0-FE40-97D6-3440D5EE15D9}" type="slidenum">
              <a:rPr lang="en-US" dirty="0" smtClean="0"/>
              <a:pPr/>
              <a:t>10</a:t>
            </a:fld>
            <a:endParaRPr lang="en-US" dirty="0"/>
          </a:p>
        </p:txBody>
      </p:sp>
    </p:spTree>
    <p:extLst>
      <p:ext uri="{BB962C8B-B14F-4D97-AF65-F5344CB8AC3E}">
        <p14:creationId xmlns:p14="http://schemas.microsoft.com/office/powerpoint/2010/main" val="2562405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1081991826"/>
              </p:ext>
            </p:extLst>
          </p:nvPr>
        </p:nvGraphicFramePr>
        <p:xfrm>
          <a:off x="457199" y="8653987"/>
          <a:ext cx="6841785" cy="750697"/>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planning to buy a home, know that homeownership has the power to change your life. Let’s connect to discuss everything homeownership has to offer.</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7" name="TextBox 6">
            <a:extLst>
              <a:ext uri="{FF2B5EF4-FFF2-40B4-BE49-F238E27FC236}">
                <a16:creationId xmlns:a16="http://schemas.microsoft.com/office/drawing/2014/main" id="{6868D691-3061-4D40-8AA5-7A6A13E6CB78}"/>
              </a:ext>
            </a:extLst>
          </p:cNvPr>
          <p:cNvSpPr txBox="1"/>
          <p:nvPr/>
        </p:nvSpPr>
        <p:spPr>
          <a:xfrm>
            <a:off x="1160244" y="322205"/>
            <a:ext cx="6170272" cy="2068948"/>
          </a:xfrm>
          <a:prstGeom prst="rect">
            <a:avLst/>
          </a:prstGeom>
          <a:noFill/>
        </p:spPr>
        <p:txBody>
          <a:bodyPr wrap="square" lIns="0" tIns="320040" rIns="0" bIns="0" numCol="1" spcCol="457200" rtlCol="0" anchor="t">
            <a:noAutofit/>
          </a:bodyPr>
          <a:lstStyle/>
          <a:p>
            <a:pPr fontAlgn="base">
              <a:spcAft>
                <a:spcPts val="800"/>
              </a:spcAft>
            </a:pPr>
            <a:r>
              <a:rPr lang="en-US" sz="1500" b="1" dirty="0">
                <a:solidFill>
                  <a:srgbClr val="00B0F0"/>
                </a:solidFill>
                <a:latin typeface="Arial" panose="020B0604020202020204" pitchFamily="34" charset="0"/>
                <a:cs typeface="Arial" panose="020B0604020202020204" pitchFamily="34" charset="0"/>
              </a:rPr>
              <a:t>Owning a Home Can Give You a Greater Sense of Achievement</a:t>
            </a:r>
          </a:p>
          <a:p>
            <a:pPr fontAlgn="base">
              <a:spcAft>
                <a:spcPts val="800"/>
              </a:spcAft>
            </a:pPr>
            <a:r>
              <a:rPr lang="en-US" sz="1250" dirty="0">
                <a:cs typeface="Arial"/>
              </a:rPr>
              <a:t>There’s no denying taking care of your home is a large responsibility, but it’s one you’ll take pride in as a homeowner. </a:t>
            </a:r>
            <a:r>
              <a:rPr lang="en-US" sz="1250" i="1" dirty="0">
                <a:cs typeface="Arial"/>
              </a:rPr>
              <a:t>Freddie Mac </a:t>
            </a:r>
            <a:r>
              <a:rPr lang="en-US" sz="1250" dirty="0">
                <a:cs typeface="Arial"/>
              </a:rPr>
              <a:t>explains:</a:t>
            </a:r>
          </a:p>
          <a:p>
            <a:pPr lvl="1" fontAlgn="base">
              <a:lnSpc>
                <a:spcPct val="110000"/>
              </a:lnSpc>
              <a:spcAft>
                <a:spcPts val="1000"/>
              </a:spcAft>
            </a:pPr>
            <a:r>
              <a:rPr lang="en-US" sz="1250" i="1" dirty="0">
                <a:solidFill>
                  <a:schemeClr val="bg2"/>
                </a:solidFill>
                <a:cs typeface="Arial"/>
              </a:rPr>
              <a:t>“As the homeowner, you have the freedom to adopt a pet, paint the walls any color you choose, renovate your kitchen, and more. . . . Of course, along with the freedoms of homeownership come responsibilities, such as making your monthly mortgage payments on time and maintaining your home. </a:t>
            </a:r>
            <a:r>
              <a:rPr lang="en-US" sz="1250" b="1" i="1" dirty="0">
                <a:solidFill>
                  <a:schemeClr val="bg2"/>
                </a:solidFill>
                <a:cs typeface="Arial"/>
              </a:rPr>
              <a:t>But as the property owner, you’ll be caring for your own investment.”</a:t>
            </a:r>
          </a:p>
          <a:p>
            <a:pPr fontAlgn="base">
              <a:lnSpc>
                <a:spcPct val="110000"/>
              </a:lnSpc>
              <a:spcAft>
                <a:spcPts val="1000"/>
              </a:spcAft>
            </a:pPr>
            <a:r>
              <a:rPr lang="en-US" sz="1250" dirty="0">
                <a:cs typeface="Arial"/>
              </a:rPr>
              <a:t>You’re not taking care of a living space that belongs to someone else. The space is yours. As an added benefit, you may get a return on investment for any upgrades or repairs you make.</a:t>
            </a:r>
          </a:p>
          <a:p>
            <a:pPr fontAlgn="base">
              <a:spcAft>
                <a:spcPts val="800"/>
              </a:spcAft>
            </a:pPr>
            <a:r>
              <a:rPr lang="en-US" sz="1500" b="1" dirty="0">
                <a:solidFill>
                  <a:srgbClr val="00B0F0"/>
                </a:solidFill>
                <a:latin typeface="Arial" panose="020B0604020202020204" pitchFamily="34" charset="0"/>
                <a:cs typeface="Arial" panose="020B0604020202020204" pitchFamily="34" charset="0"/>
              </a:rPr>
              <a:t>Homeownership Can Lead to Greater Community Engagement</a:t>
            </a:r>
          </a:p>
          <a:p>
            <a:pPr fontAlgn="base">
              <a:spcAft>
                <a:spcPts val="800"/>
              </a:spcAft>
            </a:pPr>
            <a:r>
              <a:rPr lang="en-US" sz="1250" dirty="0"/>
              <a:t>That sense of ownership and your feelings of responsibility can even extend beyond the walls of your home. Your home also gives you a stake in your community. Because the average homeowner stays in their home for longer than just a few years, that can lead to having a stronger connection to our local area. NAR notes:</a:t>
            </a:r>
            <a:br>
              <a:rPr lang="en-US" sz="1250" dirty="0"/>
            </a:br>
            <a:endParaRPr lang="en-US" sz="1250" dirty="0"/>
          </a:p>
          <a:p>
            <a:pPr lvl="1" fontAlgn="base"/>
            <a:r>
              <a:rPr lang="en-US" sz="1250" i="1" dirty="0">
                <a:solidFill>
                  <a:schemeClr val="bg2"/>
                </a:solidFill>
              </a:rPr>
              <a:t>“</a:t>
            </a:r>
            <a:r>
              <a:rPr lang="en-US" sz="1250" b="1" i="1" dirty="0">
                <a:solidFill>
                  <a:schemeClr val="bg2"/>
                </a:solidFill>
              </a:rPr>
              <a:t>Living in one place for a longer amount of time creates an obvious sense of community pride</a:t>
            </a:r>
            <a:r>
              <a:rPr lang="en-US" sz="1250" i="1" dirty="0">
                <a:solidFill>
                  <a:schemeClr val="bg2"/>
                </a:solidFill>
              </a:rPr>
              <a:t>, which may lead to more investment in said community.”</a:t>
            </a:r>
          </a:p>
          <a:p>
            <a:pPr fontAlgn="base"/>
            <a:endParaRPr lang="en-US" sz="1250" dirty="0"/>
          </a:p>
          <a:p>
            <a:pPr algn="l" fontAlgn="base"/>
            <a:r>
              <a:rPr lang="en-US" sz="1250" dirty="0"/>
              <a:t>If you’re looking to put down roots, homeownership can help fuel a sense of connection to the area and those around you.</a:t>
            </a:r>
          </a:p>
          <a:p>
            <a:pPr fontAlgn="base">
              <a:lnSpc>
                <a:spcPct val="110000"/>
              </a:lnSpc>
              <a:spcAft>
                <a:spcPts val="1000"/>
              </a:spcAft>
            </a:pPr>
            <a:endParaRPr lang="en-US" sz="1250" dirty="0">
              <a:cs typeface="Arial"/>
            </a:endParaRPr>
          </a:p>
          <a:p>
            <a:pPr fontAlgn="base">
              <a:lnSpc>
                <a:spcPct val="110000"/>
              </a:lnSpc>
              <a:spcAft>
                <a:spcPts val="1000"/>
              </a:spcAft>
            </a:pPr>
            <a:endParaRPr lang="en-US" sz="1250" dirty="0">
              <a:solidFill>
                <a:srgbClr val="000000"/>
              </a:solidFill>
              <a:highlight>
                <a:srgbClr val="FFFF00"/>
              </a:highlight>
              <a:latin typeface="Arial" panose="020B0604020202020204" pitchFamily="34" charset="0"/>
              <a:cs typeface="Arial"/>
            </a:endParaRPr>
          </a:p>
          <a:p>
            <a:pPr fontAlgn="base">
              <a:lnSpc>
                <a:spcPct val="110000"/>
              </a:lnSpc>
              <a:spcAft>
                <a:spcPts val="1000"/>
              </a:spcAft>
            </a:pPr>
            <a:endParaRPr lang="en-US" sz="1250" dirty="0">
              <a:solidFill>
                <a:srgbClr val="000000"/>
              </a:solidFill>
              <a:highlight>
                <a:srgbClr val="FFFF00"/>
              </a:highlight>
              <a:latin typeface="Arial" panose="020B0604020202020204" pitchFamily="34" charset="0"/>
              <a:cs typeface="Arial" panose="020B0604020202020204" pitchFamily="34" charset="0"/>
            </a:endParaRPr>
          </a:p>
          <a:p>
            <a:pPr fontAlgn="base">
              <a:lnSpc>
                <a:spcPct val="110000"/>
              </a:lnSpc>
              <a:spcAft>
                <a:spcPts val="1000"/>
              </a:spcAft>
            </a:pPr>
            <a:endParaRPr lang="en-US" sz="1250" dirty="0">
              <a:highlight>
                <a:srgbClr val="FFFF00"/>
              </a:highlight>
              <a:latin typeface="Arial" panose="020B0604020202020204" pitchFamily="34" charset="0"/>
              <a:cs typeface="Arial" panose="020B0604020202020204" pitchFamily="34" charset="0"/>
            </a:endParaRPr>
          </a:p>
          <a:p>
            <a:pPr>
              <a:lnSpc>
                <a:spcPct val="110000"/>
              </a:lnSpc>
              <a:spcAft>
                <a:spcPts val="1000"/>
              </a:spcAft>
            </a:pPr>
            <a:endParaRPr lang="en-US" sz="1250" dirty="0">
              <a:solidFill>
                <a:srgbClr val="000000"/>
              </a:solidFill>
              <a:highlight>
                <a:srgbClr val="FFFF00"/>
              </a:highligh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D0AD98A9-668B-E54B-A03B-AE84BC154A3C}"/>
              </a:ext>
            </a:extLst>
          </p:cNvPr>
          <p:cNvSpPr/>
          <p:nvPr/>
        </p:nvSpPr>
        <p:spPr>
          <a:xfrm>
            <a:off x="3773562" y="2021821"/>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9" name="Rectangle 8">
            <a:extLst>
              <a:ext uri="{FF2B5EF4-FFF2-40B4-BE49-F238E27FC236}">
                <a16:creationId xmlns:a16="http://schemas.microsoft.com/office/drawing/2014/main" id="{55ADBB3A-0A0F-8042-8758-6C0AFF97728E}"/>
              </a:ext>
            </a:extLst>
          </p:cNvPr>
          <p:cNvSpPr/>
          <p:nvPr/>
        </p:nvSpPr>
        <p:spPr>
          <a:xfrm>
            <a:off x="3773562" y="226092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Tree>
    <p:extLst>
      <p:ext uri="{BB962C8B-B14F-4D97-AF65-F5344CB8AC3E}">
        <p14:creationId xmlns:p14="http://schemas.microsoft.com/office/powerpoint/2010/main" val="1253369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wall, furniture&#10;&#10;Description automatically generated">
            <a:extLst>
              <a:ext uri="{FF2B5EF4-FFF2-40B4-BE49-F238E27FC236}">
                <a16:creationId xmlns:a16="http://schemas.microsoft.com/office/drawing/2014/main" id="{668892F8-DB04-C2BA-912C-95874A373D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838833"/>
            <a:ext cx="6858000" cy="3416320"/>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a:rPr>
              <a:t>“The personal satisfaction and sense of accomplishment achieved through homeownership can enhance psychological health, happiness and well-being for homeowners and those around them.”</a:t>
            </a:r>
          </a:p>
          <a:p>
            <a:endParaRPr lang="en-US" sz="1600" i="1" dirty="0">
              <a:solidFill>
                <a:schemeClr val="bg1"/>
              </a:solidFill>
              <a:highlight>
                <a:srgbClr val="FFFF00"/>
              </a:highlight>
            </a:endParaRPr>
          </a:p>
          <a:p>
            <a:pPr>
              <a:spcAft>
                <a:spcPts val="2000"/>
              </a:spcAft>
            </a:pPr>
            <a:r>
              <a:rPr lang="en-US" sz="1400" b="0" i="1" dirty="0">
                <a:solidFill>
                  <a:schemeClr val="bg1"/>
                </a:solidFill>
                <a:effectLst/>
                <a:latin typeface="Arial" panose="020B0604020202020204" pitchFamily="34" charset="0"/>
                <a:cs typeface="Arial" panose="020B0604020202020204" pitchFamily="34" charset="0"/>
              </a:rPr>
              <a:t>- The National Association of Realtors</a:t>
            </a:r>
            <a:endParaRPr lang="en-US" sz="1400" dirty="0">
              <a:solidFill>
                <a:schemeClr val="bg1"/>
              </a:solidFill>
              <a:highlight>
                <a:srgbClr val="FFFF00"/>
              </a:highligh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457200"/>
            <a:ext cx="742082" cy="743154"/>
          </a:xfrm>
          <a:prstGeom prst="rect">
            <a:avLst/>
          </a:prstGeom>
        </p:spPr>
      </p:pic>
      <p:sp>
        <p:nvSpPr>
          <p:cNvPr id="4" name="Slide Number Placeholder 13">
            <a:extLst>
              <a:ext uri="{FF2B5EF4-FFF2-40B4-BE49-F238E27FC236}">
                <a16:creationId xmlns:a16="http://schemas.microsoft.com/office/drawing/2014/main" id="{E12CF4AF-B4B9-19A1-BF02-8EDDFDB5B168}"/>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12</a:t>
            </a:fld>
            <a:endParaRPr lang="en-US" dirty="0"/>
          </a:p>
        </p:txBody>
      </p:sp>
    </p:spTree>
    <p:extLst>
      <p:ext uri="{BB962C8B-B14F-4D97-AF65-F5344CB8AC3E}">
        <p14:creationId xmlns:p14="http://schemas.microsoft.com/office/powerpoint/2010/main" val="3417794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BFA9A10-0954-0547-914F-0EE275B3221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0" y="0"/>
            <a:ext cx="7772400" cy="10058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13</a:t>
            </a:fld>
            <a:endParaRPr lang="es-US" dirty="0"/>
          </a:p>
        </p:txBody>
      </p:sp>
    </p:spTree>
    <p:extLst>
      <p:ext uri="{BB962C8B-B14F-4D97-AF65-F5344CB8AC3E}">
        <p14:creationId xmlns:p14="http://schemas.microsoft.com/office/powerpoint/2010/main" val="1724639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6D895E-D872-A649-8D1F-2C10CFF35718}"/>
              </a:ext>
            </a:extLst>
          </p:cNvPr>
          <p:cNvSpPr txBox="1"/>
          <p:nvPr/>
        </p:nvSpPr>
        <p:spPr>
          <a:xfrm>
            <a:off x="471004" y="2054513"/>
            <a:ext cx="7091846" cy="1233343"/>
          </a:xfrm>
          <a:prstGeom prst="rect">
            <a:avLst/>
          </a:prstGeom>
          <a:noFill/>
        </p:spPr>
        <p:txBody>
          <a:bodyPr wrap="square" lIns="0" tIns="320040" rIns="0" bIns="0" rtlCol="0">
            <a:noAutofit/>
          </a:bodyPr>
          <a:lstStyle/>
          <a:p>
            <a:pPr>
              <a:lnSpc>
                <a:spcPct val="114000"/>
              </a:lnSpc>
              <a:spcAft>
                <a:spcPts val="1000"/>
              </a:spcAft>
            </a:pPr>
            <a:r>
              <a:rPr lang="en-US" sz="1500" i="1" dirty="0">
                <a:solidFill>
                  <a:srgbClr val="797979"/>
                </a:solidFill>
                <a:latin typeface="Georgia" panose="02040502050405020303" pitchFamily="18" charset="0"/>
              </a:rPr>
              <a:t>Consider this: if you know people who bought a home 5, 10, or even 30 years ago, you’re probably going to have a hard time finding someone who regrets their decision. Why is that? The reason is tied to how you gain equity and wealth as home values grow with time. </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14</a:t>
            </a:fld>
            <a:endParaRPr lang="en-US" dirty="0"/>
          </a:p>
        </p:txBody>
      </p:sp>
      <p:sp>
        <p:nvSpPr>
          <p:cNvPr id="6" name="TextBox 5">
            <a:extLst>
              <a:ext uri="{FF2B5EF4-FFF2-40B4-BE49-F238E27FC236}">
                <a16:creationId xmlns:a16="http://schemas.microsoft.com/office/drawing/2014/main" id="{9517BBE9-2308-5441-99FF-15B39B5F7282}"/>
              </a:ext>
            </a:extLst>
          </p:cNvPr>
          <p:cNvSpPr txBox="1"/>
          <p:nvPr/>
        </p:nvSpPr>
        <p:spPr>
          <a:xfrm>
            <a:off x="471004" y="3306739"/>
            <a:ext cx="6883400" cy="1743870"/>
          </a:xfrm>
          <a:prstGeom prst="rect">
            <a:avLst/>
          </a:prstGeom>
          <a:noFill/>
        </p:spPr>
        <p:txBody>
          <a:bodyPr wrap="square" lIns="0" tIns="320040" rIns="0" bIns="0" rtlCol="0">
            <a:noAutofit/>
          </a:bodyPr>
          <a:lstStyle/>
          <a:p>
            <a:pPr>
              <a:lnSpc>
                <a:spcPct val="114000"/>
              </a:lnSpc>
              <a:spcAft>
                <a:spcPts val="1000"/>
              </a:spcAft>
            </a:pPr>
            <a:r>
              <a:rPr lang="en-US" sz="1400" b="1" dirty="0">
                <a:solidFill>
                  <a:schemeClr val="tx2"/>
                </a:solidFill>
                <a:latin typeface="Arial" panose="020B0604020202020204" pitchFamily="34" charset="0"/>
                <a:cs typeface="Arial" panose="020B0604020202020204" pitchFamily="34" charset="0"/>
              </a:rPr>
              <a:t>Home Price Growth over Time</a:t>
            </a:r>
          </a:p>
          <a:p>
            <a:pPr>
              <a:lnSpc>
                <a:spcPct val="114000"/>
              </a:lnSpc>
              <a:spcAft>
                <a:spcPts val="1000"/>
              </a:spcAft>
            </a:pPr>
            <a:r>
              <a:rPr lang="en-US" sz="1250" dirty="0">
                <a:latin typeface="Arial" panose="020B0604020202020204" pitchFamily="34" charset="0"/>
                <a:cs typeface="Arial" panose="020B0604020202020204" pitchFamily="34" charset="0"/>
              </a:rPr>
              <a:t>Even though home price appreciation has moderated in 2022, home values have still increased significantly in recent years. The map below uses data from the </a:t>
            </a:r>
            <a:r>
              <a:rPr lang="en-US" sz="1250" i="1" dirty="0">
                <a:latin typeface="Arial" panose="020B0604020202020204" pitchFamily="34" charset="0"/>
                <a:cs typeface="Arial" panose="020B0604020202020204" pitchFamily="34" charset="0"/>
              </a:rPr>
              <a:t>Federal Housing Finance Agency </a:t>
            </a:r>
            <a:r>
              <a:rPr lang="en-US" sz="1250" dirty="0">
                <a:latin typeface="Arial" panose="020B0604020202020204" pitchFamily="34" charset="0"/>
                <a:cs typeface="Arial" panose="020B0604020202020204" pitchFamily="34" charset="0"/>
              </a:rPr>
              <a:t>(FHFA) to show just how noteworthy those gains have been over the last five years:</a:t>
            </a:r>
          </a:p>
          <a:p>
            <a:pPr>
              <a:lnSpc>
                <a:spcPct val="114000"/>
              </a:lnSpc>
              <a:spcAft>
                <a:spcPts val="1000"/>
              </a:spcAft>
            </a:pPr>
            <a:endParaRPr lang="en-US" sz="125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CA48E03-157B-824C-8B32-E6EF82E407B2}"/>
              </a:ext>
            </a:extLst>
          </p:cNvPr>
          <p:cNvSpPr/>
          <p:nvPr/>
        </p:nvSpPr>
        <p:spPr>
          <a:xfrm>
            <a:off x="471004" y="4906736"/>
            <a:ext cx="6841785" cy="36766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8" name="TextBox 17">
            <a:extLst>
              <a:ext uri="{FF2B5EF4-FFF2-40B4-BE49-F238E27FC236}">
                <a16:creationId xmlns:a16="http://schemas.microsoft.com/office/drawing/2014/main" id="{1DC5B2BD-157E-5149-A45F-0A97B47DA0E2}"/>
              </a:ext>
            </a:extLst>
          </p:cNvPr>
          <p:cNvSpPr txBox="1"/>
          <p:nvPr/>
        </p:nvSpPr>
        <p:spPr>
          <a:xfrm>
            <a:off x="615614" y="5017386"/>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Percent Change in Home Prices</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Over 5 Years</a:t>
            </a:r>
          </a:p>
        </p:txBody>
      </p:sp>
      <p:sp>
        <p:nvSpPr>
          <p:cNvPr id="19" name="TextBox 18">
            <a:extLst>
              <a:ext uri="{FF2B5EF4-FFF2-40B4-BE49-F238E27FC236}">
                <a16:creationId xmlns:a16="http://schemas.microsoft.com/office/drawing/2014/main" id="{480CCD63-7BA4-9A40-A47C-4796A9AF7E22}"/>
              </a:ext>
            </a:extLst>
          </p:cNvPr>
          <p:cNvSpPr txBox="1"/>
          <p:nvPr/>
        </p:nvSpPr>
        <p:spPr>
          <a:xfrm>
            <a:off x="6353572" y="8251090"/>
            <a:ext cx="90185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FHFA</a:t>
            </a:r>
          </a:p>
        </p:txBody>
      </p:sp>
      <p:pic>
        <p:nvPicPr>
          <p:cNvPr id="1026" name="Picture 2">
            <a:extLst>
              <a:ext uri="{FF2B5EF4-FFF2-40B4-BE49-F238E27FC236}">
                <a16:creationId xmlns:a16="http://schemas.microsoft.com/office/drawing/2014/main" id="{BBF79E98-CBEA-FC45-B732-FA59C844B97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668" r="-3668"/>
          <a:stretch/>
        </p:blipFill>
        <p:spPr bwMode="auto">
          <a:xfrm>
            <a:off x="1421225" y="5649101"/>
            <a:ext cx="4874980" cy="272509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FD4A387-7CD4-1A41-8371-75897305A3A2}"/>
              </a:ext>
            </a:extLst>
          </p:cNvPr>
          <p:cNvSpPr txBox="1"/>
          <p:nvPr/>
        </p:nvSpPr>
        <p:spPr>
          <a:xfrm>
            <a:off x="375557" y="8747624"/>
            <a:ext cx="6937232" cy="710644"/>
          </a:xfrm>
          <a:prstGeom prst="rect">
            <a:avLst/>
          </a:prstGeom>
          <a:noFill/>
        </p:spPr>
        <p:txBody>
          <a:bodyPr wrap="square">
            <a:spAutoFit/>
          </a:bodyPr>
          <a:lstStyle/>
          <a:p>
            <a:pPr>
              <a:lnSpc>
                <a:spcPct val="110000"/>
              </a:lnSpc>
              <a:spcAft>
                <a:spcPts val="1000"/>
              </a:spcAft>
            </a:pPr>
            <a:r>
              <a:rPr lang="en-US" sz="1250" b="1" dirty="0">
                <a:latin typeface="Arial" panose="020B0604020202020204" pitchFamily="34" charset="0"/>
                <a:cs typeface="Arial" panose="020B0604020202020204" pitchFamily="34" charset="0"/>
              </a:rPr>
              <a:t>If you look at the percent change in home prices, you can see prices grew on average by around 60% nationwide over the last five years. </a:t>
            </a:r>
            <a:r>
              <a:rPr lang="en-US" sz="1250" dirty="0">
                <a:latin typeface="Arial" panose="020B0604020202020204" pitchFamily="34" charset="0"/>
                <a:cs typeface="Arial" panose="020B0604020202020204" pitchFamily="34" charset="0"/>
              </a:rPr>
              <a:t>That means a home’s value can increase substantially, even in a short period of time. </a:t>
            </a:r>
            <a:endParaRPr lang="en-US" sz="1250" dirty="0"/>
          </a:p>
        </p:txBody>
      </p:sp>
      <p:sp>
        <p:nvSpPr>
          <p:cNvPr id="2" name="Rectangle 1">
            <a:extLst>
              <a:ext uri="{FF2B5EF4-FFF2-40B4-BE49-F238E27FC236}">
                <a16:creationId xmlns:a16="http://schemas.microsoft.com/office/drawing/2014/main" id="{172F1E33-FBAE-E6D8-1248-E0F73B508C7F}"/>
              </a:ext>
            </a:extLst>
          </p:cNvPr>
          <p:cNvSpPr/>
          <p:nvPr/>
        </p:nvSpPr>
        <p:spPr>
          <a:xfrm>
            <a:off x="-6178" y="-9563"/>
            <a:ext cx="7778578"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The Long-Term Benefit</a:t>
            </a:r>
            <a:br>
              <a:rPr lang="en-US" sz="3200" dirty="0">
                <a:solidFill>
                  <a:srgbClr val="FFFFFF"/>
                </a:solidFill>
              </a:rPr>
            </a:br>
            <a:r>
              <a:rPr lang="en-US" sz="3200" dirty="0">
                <a:solidFill>
                  <a:srgbClr val="FFFFFF"/>
                </a:solidFill>
              </a:rPr>
              <a:t>of Homeownership</a:t>
            </a:r>
          </a:p>
        </p:txBody>
      </p:sp>
      <p:pic>
        <p:nvPicPr>
          <p:cNvPr id="7" name="Picture 6" descr="A group of pink piggy banks on a shelf&#10;&#10;Description automatically generated with medium confidence">
            <a:extLst>
              <a:ext uri="{FF2B5EF4-FFF2-40B4-BE49-F238E27FC236}">
                <a16:creationId xmlns:a16="http://schemas.microsoft.com/office/drawing/2014/main" id="{96242014-8FE2-5545-F8D0-CE2C2811A11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96549" y="-9563"/>
            <a:ext cx="2475851" cy="2185343"/>
          </a:xfrm>
          <a:prstGeom prst="rect">
            <a:avLst/>
          </a:prstGeom>
        </p:spPr>
      </p:pic>
    </p:spTree>
    <p:extLst>
      <p:ext uri="{BB962C8B-B14F-4D97-AF65-F5344CB8AC3E}">
        <p14:creationId xmlns:p14="http://schemas.microsoft.com/office/powerpoint/2010/main" val="3581307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15</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2458925778"/>
              </p:ext>
            </p:extLst>
          </p:nvPr>
        </p:nvGraphicFramePr>
        <p:xfrm>
          <a:off x="467487" y="8409706"/>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8229">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Data shows home values typically appreciate over time, and that gives your net</a:t>
                      </a:r>
                      <a:br>
                        <a:rPr lang="en-US" sz="1350" b="0" i="1" dirty="0">
                          <a:solidFill>
                            <a:schemeClr val="bg2"/>
                          </a:solidFill>
                          <a:latin typeface="Georgia" panose="02040502050405020303" pitchFamily="18" charset="0"/>
                        </a:rPr>
                      </a:br>
                      <a:r>
                        <a:rPr lang="en-US" sz="1350" b="0" i="1" dirty="0">
                          <a:solidFill>
                            <a:schemeClr val="bg2"/>
                          </a:solidFill>
                          <a:latin typeface="Georgia" panose="02040502050405020303" pitchFamily="18" charset="0"/>
                        </a:rPr>
                        <a:t>worth a nice boost. If you’re ready to buy a home, let’s connect today.</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3" name="TextBox 22">
            <a:extLst>
              <a:ext uri="{FF2B5EF4-FFF2-40B4-BE49-F238E27FC236}">
                <a16:creationId xmlns:a16="http://schemas.microsoft.com/office/drawing/2014/main" id="{1470BA21-3ECC-6640-88E9-BC7D9D9111CB}"/>
              </a:ext>
            </a:extLst>
          </p:cNvPr>
          <p:cNvSpPr txBox="1"/>
          <p:nvPr/>
        </p:nvSpPr>
        <p:spPr>
          <a:xfrm>
            <a:off x="457198" y="321331"/>
            <a:ext cx="6831496" cy="1461675"/>
          </a:xfrm>
          <a:prstGeom prst="rect">
            <a:avLst/>
          </a:prstGeom>
          <a:noFill/>
        </p:spPr>
        <p:txBody>
          <a:bodyPr wrap="square" lIns="0" tIns="320040" rIns="0" bIns="0" numCol="1" spcCol="457200" rtlCol="0" anchor="t">
            <a:noAutofit/>
          </a:bodyPr>
          <a:lstStyle/>
          <a:p>
            <a:pPr>
              <a:lnSpc>
                <a:spcPct val="110000"/>
              </a:lnSpc>
              <a:spcAft>
                <a:spcPts val="1000"/>
              </a:spcAft>
            </a:pPr>
            <a:r>
              <a:rPr lang="en-US" sz="1250" dirty="0">
                <a:latin typeface="Arial" panose="020B0604020202020204" pitchFamily="34" charset="0"/>
                <a:cs typeface="Arial" panose="020B0604020202020204" pitchFamily="34" charset="0"/>
              </a:rPr>
              <a:t>And if you expand that time frame even more, the benefit of homeownership and the drastic gains you stand to make become even clearer (</a:t>
            </a:r>
            <a:r>
              <a:rPr lang="en-US" sz="1250" i="1" dirty="0">
                <a:latin typeface="Arial" panose="020B0604020202020204" pitchFamily="34" charset="0"/>
                <a:cs typeface="Arial" panose="020B0604020202020204" pitchFamily="34" charset="0"/>
              </a:rPr>
              <a:t>see map below</a:t>
            </a:r>
            <a:r>
              <a:rPr lang="en-US" sz="1250" dirty="0">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D7415F34-4047-FD40-8AED-495F9F85CCCE}"/>
              </a:ext>
            </a:extLst>
          </p:cNvPr>
          <p:cNvSpPr txBox="1"/>
          <p:nvPr/>
        </p:nvSpPr>
        <p:spPr>
          <a:xfrm>
            <a:off x="377688" y="5271709"/>
            <a:ext cx="6947799" cy="2448299"/>
          </a:xfrm>
          <a:prstGeom prst="rect">
            <a:avLst/>
          </a:prstGeom>
          <a:noFill/>
        </p:spPr>
        <p:txBody>
          <a:bodyPr wrap="square">
            <a:spAutoFit/>
          </a:bodyPr>
          <a:lstStyle/>
          <a:p>
            <a:pPr>
              <a:lnSpc>
                <a:spcPct val="110000"/>
              </a:lnSpc>
              <a:spcAft>
                <a:spcPts val="1000"/>
              </a:spcAft>
            </a:pPr>
            <a:r>
              <a:rPr lang="en-US" sz="1250" b="1" dirty="0"/>
              <a:t>The second map shows, nationwide, home prices appreciated by an average of nearly 290% in roughly a 30-year span.</a:t>
            </a:r>
          </a:p>
          <a:p>
            <a:pPr>
              <a:lnSpc>
                <a:spcPct val="110000"/>
              </a:lnSpc>
              <a:spcAft>
                <a:spcPts val="1000"/>
              </a:spcAft>
            </a:pPr>
            <a:r>
              <a:rPr lang="en-US" sz="1250" dirty="0"/>
              <a:t>While home price growth varies by state and local area, the nationwide average tells you the typical homeowner who bought a house 30 years ago saw their home increase significantly in value over that time. This is why homeowners who bought their homes years ago are still happy with their decision.</a:t>
            </a:r>
          </a:p>
          <a:p>
            <a:pPr>
              <a:lnSpc>
                <a:spcPct val="110000"/>
              </a:lnSpc>
              <a:spcAft>
                <a:spcPts val="1000"/>
              </a:spcAft>
            </a:pPr>
            <a:r>
              <a:rPr lang="en-US" sz="1250" dirty="0"/>
              <a:t>The alternative to buying a home is renting, and rental prices have been climbing for decades. So why rent and deal with annual lease hikes for no long-term financial benefit? Instead, if you’re ready, consider buying a home. It’s an investment in your future that could set you up for long-term gains.</a:t>
            </a:r>
          </a:p>
        </p:txBody>
      </p:sp>
      <p:sp>
        <p:nvSpPr>
          <p:cNvPr id="16" name="Rectangle 15">
            <a:extLst>
              <a:ext uri="{FF2B5EF4-FFF2-40B4-BE49-F238E27FC236}">
                <a16:creationId xmlns:a16="http://schemas.microsoft.com/office/drawing/2014/main" id="{C51DCB23-66DC-8E4C-86A2-2E363FA5089C}"/>
              </a:ext>
            </a:extLst>
          </p:cNvPr>
          <p:cNvSpPr/>
          <p:nvPr/>
        </p:nvSpPr>
        <p:spPr>
          <a:xfrm>
            <a:off x="446909" y="1311778"/>
            <a:ext cx="6841785" cy="367665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r>
              <a:rPr lang="en-US" dirty="0"/>
              <a:t> </a:t>
            </a:r>
          </a:p>
        </p:txBody>
      </p:sp>
      <p:sp>
        <p:nvSpPr>
          <p:cNvPr id="17" name="TextBox 16">
            <a:extLst>
              <a:ext uri="{FF2B5EF4-FFF2-40B4-BE49-F238E27FC236}">
                <a16:creationId xmlns:a16="http://schemas.microsoft.com/office/drawing/2014/main" id="{C55750CD-A232-5F41-BD24-580A74C29978}"/>
              </a:ext>
            </a:extLst>
          </p:cNvPr>
          <p:cNvSpPr txBox="1"/>
          <p:nvPr/>
        </p:nvSpPr>
        <p:spPr>
          <a:xfrm>
            <a:off x="591519" y="1422428"/>
            <a:ext cx="6536347" cy="500137"/>
          </a:xfrm>
          <a:prstGeom prst="rect">
            <a:avLst/>
          </a:prstGeom>
          <a:noFill/>
        </p:spPr>
        <p:txBody>
          <a:bodyPr wrap="square" lIns="0" tIns="0" rIns="0" bIns="0" rtlCol="0">
            <a:spAutoFit/>
          </a:bodyPr>
          <a:lstStyle/>
          <a:p>
            <a:pPr algn="ctr">
              <a:spcAft>
                <a:spcPts val="600"/>
              </a:spcAft>
            </a:pPr>
            <a:r>
              <a:rPr lang="en-US" sz="1500" b="1" dirty="0">
                <a:solidFill>
                  <a:schemeClr val="bg2"/>
                </a:solidFill>
                <a:latin typeface="Arial" panose="020B0604020202020204" pitchFamily="34" charset="0"/>
                <a:cs typeface="Arial" panose="020B0604020202020204" pitchFamily="34" charset="0"/>
              </a:rPr>
              <a:t>Percent Change in Home Prices</a:t>
            </a:r>
          </a:p>
          <a:p>
            <a:pPr algn="ctr">
              <a:spcAft>
                <a:spcPts val="600"/>
              </a:spcAft>
            </a:pPr>
            <a:r>
              <a:rPr lang="en-US" sz="1250" i="1" dirty="0">
                <a:solidFill>
                  <a:schemeClr val="bg2"/>
                </a:solidFill>
                <a:latin typeface="Georgia" panose="02040502050405020303" pitchFamily="18" charset="0"/>
                <a:cs typeface="Calibri" panose="020F0502020204030204" pitchFamily="34" charset="0"/>
              </a:rPr>
              <a:t>Since 1991</a:t>
            </a:r>
          </a:p>
        </p:txBody>
      </p:sp>
      <p:sp>
        <p:nvSpPr>
          <p:cNvPr id="18" name="TextBox 17">
            <a:extLst>
              <a:ext uri="{FF2B5EF4-FFF2-40B4-BE49-F238E27FC236}">
                <a16:creationId xmlns:a16="http://schemas.microsoft.com/office/drawing/2014/main" id="{868F369C-17F3-D24A-8B15-FB48268367E6}"/>
              </a:ext>
            </a:extLst>
          </p:cNvPr>
          <p:cNvSpPr txBox="1"/>
          <p:nvPr/>
        </p:nvSpPr>
        <p:spPr>
          <a:xfrm>
            <a:off x="6329477" y="4656132"/>
            <a:ext cx="901850" cy="246221"/>
          </a:xfrm>
          <a:prstGeom prst="rect">
            <a:avLst/>
          </a:prstGeom>
          <a:noFill/>
        </p:spPr>
        <p:txBody>
          <a:bodyPr wrap="none" lIns="45720" tIns="45720" rIns="45720" bIns="45720" rtlCol="0">
            <a:spAutoFit/>
          </a:bodyPr>
          <a:lstStyle/>
          <a:p>
            <a:pPr algn="r"/>
            <a:r>
              <a:rPr lang="en-US" sz="1000" dirty="0">
                <a:solidFill>
                  <a:schemeClr val="bg1">
                    <a:lumMod val="75000"/>
                  </a:schemeClr>
                </a:solidFill>
              </a:rPr>
              <a:t>Source: FHFA</a:t>
            </a:r>
          </a:p>
        </p:txBody>
      </p:sp>
      <p:pic>
        <p:nvPicPr>
          <p:cNvPr id="2050" name="Picture 2">
            <a:extLst>
              <a:ext uri="{FF2B5EF4-FFF2-40B4-BE49-F238E27FC236}">
                <a16:creationId xmlns:a16="http://schemas.microsoft.com/office/drawing/2014/main" id="{93E1DF5F-0FBC-0D4B-AE8D-7B4361E5FFD7}"/>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541" r="-2541"/>
          <a:stretch/>
        </p:blipFill>
        <p:spPr bwMode="auto">
          <a:xfrm>
            <a:off x="1379622" y="1936450"/>
            <a:ext cx="5033730" cy="287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922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uilding, person, outdoor&#10;&#10;Description automatically generated">
            <a:extLst>
              <a:ext uri="{FF2B5EF4-FFF2-40B4-BE49-F238E27FC236}">
                <a16:creationId xmlns:a16="http://schemas.microsoft.com/office/drawing/2014/main" id="{C810CA32-9039-D5D4-7652-8F28FB09E29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5956280"/>
            <a:ext cx="6858000" cy="3416320"/>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latin typeface="Georgia"/>
              </a:rPr>
              <a:t>“Buying or selling a home involves a series of requirements and variables, and it's important to have someone in your corner from start to finish to make the process as smooth as possible.”</a:t>
            </a:r>
          </a:p>
          <a:p>
            <a:endParaRPr lang="en-US" sz="1600" i="1" dirty="0">
              <a:solidFill>
                <a:schemeClr val="bg1"/>
              </a:solidFill>
              <a:highlight>
                <a:srgbClr val="FFFF00"/>
              </a:highlight>
            </a:endParaRPr>
          </a:p>
          <a:p>
            <a:pPr>
              <a:spcAft>
                <a:spcPts val="2000"/>
              </a:spcAft>
            </a:pPr>
            <a:r>
              <a:rPr lang="en-US" sz="1400" b="0" dirty="0">
                <a:solidFill>
                  <a:schemeClr val="bg1"/>
                </a:solidFill>
                <a:effectLst/>
                <a:latin typeface="Arial" panose="020B0604020202020204" pitchFamily="34" charset="0"/>
                <a:cs typeface="Arial" panose="020B0604020202020204" pitchFamily="34" charset="0"/>
              </a:rPr>
              <a:t>- Leslie </a:t>
            </a:r>
            <a:r>
              <a:rPr lang="en-US" sz="1400" b="0" dirty="0" err="1">
                <a:solidFill>
                  <a:schemeClr val="bg1"/>
                </a:solidFill>
                <a:effectLst/>
                <a:latin typeface="Arial" panose="020B0604020202020204" pitchFamily="34" charset="0"/>
                <a:cs typeface="Arial" panose="020B0604020202020204" pitchFamily="34" charset="0"/>
              </a:rPr>
              <a:t>Rouda</a:t>
            </a:r>
            <a:r>
              <a:rPr lang="en-US" sz="1400" b="0" dirty="0">
                <a:solidFill>
                  <a:schemeClr val="bg1"/>
                </a:solidFill>
                <a:effectLst/>
                <a:latin typeface="Arial" panose="020B0604020202020204" pitchFamily="34" charset="0"/>
                <a:cs typeface="Arial" panose="020B0604020202020204" pitchFamily="34" charset="0"/>
              </a:rPr>
              <a:t> Smith, 2022 President, </a:t>
            </a:r>
            <a:r>
              <a:rPr lang="en-US" sz="1400" b="0" i="1" dirty="0">
                <a:solidFill>
                  <a:schemeClr val="bg1"/>
                </a:solidFill>
                <a:effectLst/>
                <a:latin typeface="Arial" panose="020B0604020202020204" pitchFamily="34" charset="0"/>
                <a:cs typeface="Arial" panose="020B0604020202020204" pitchFamily="34" charset="0"/>
              </a:rPr>
              <a:t>National Association of Realtors </a:t>
            </a:r>
            <a:endParaRPr lang="en-US" sz="1400" b="0" dirty="0">
              <a:solidFill>
                <a:schemeClr val="bg1"/>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574647"/>
            <a:ext cx="742082" cy="743154"/>
          </a:xfrm>
          <a:prstGeom prst="rect">
            <a:avLst/>
          </a:prstGeom>
        </p:spPr>
      </p:pic>
      <p:sp>
        <p:nvSpPr>
          <p:cNvPr id="3" name="Slide Number Placeholder 13">
            <a:extLst>
              <a:ext uri="{FF2B5EF4-FFF2-40B4-BE49-F238E27FC236}">
                <a16:creationId xmlns:a16="http://schemas.microsoft.com/office/drawing/2014/main" id="{1F3E1200-C298-8760-EBE0-E82BDE3A2ED7}"/>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16</a:t>
            </a:fld>
            <a:endParaRPr lang="en-US" dirty="0"/>
          </a:p>
        </p:txBody>
      </p:sp>
    </p:spTree>
    <p:extLst>
      <p:ext uri="{BB962C8B-B14F-4D97-AF65-F5344CB8AC3E}">
        <p14:creationId xmlns:p14="http://schemas.microsoft.com/office/powerpoint/2010/main" val="2066143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tree, street, city&#10;&#10;Description automatically generated">
            <a:extLst>
              <a:ext uri="{FF2B5EF4-FFF2-40B4-BE49-F238E27FC236}">
                <a16:creationId xmlns:a16="http://schemas.microsoft.com/office/drawing/2014/main" id="{7E543232-C967-369C-F6E2-A8C541FD911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767672"/>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62995" y="3769633"/>
            <a:ext cx="6858000" cy="1301770"/>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It’s clear the 2022 housing market has been defined by higher mortgage rates. </a:t>
            </a:r>
            <a:br>
              <a:rPr lang="en-US" sz="1500" i="1" dirty="0">
                <a:solidFill>
                  <a:schemeClr val="bg2"/>
                </a:solidFill>
                <a:latin typeface="Georgia" panose="02040502050405020303" pitchFamily="18" charset="0"/>
              </a:rPr>
            </a:br>
            <a:r>
              <a:rPr lang="en-US" sz="1500" i="1" dirty="0">
                <a:solidFill>
                  <a:schemeClr val="bg2"/>
                </a:solidFill>
                <a:latin typeface="Georgia" panose="02040502050405020303" pitchFamily="18" charset="0"/>
              </a:rPr>
              <a:t>If you’re thinking of buying a home, here are a few things you can do to help prepare for your purchase with that in mind. </a:t>
            </a:r>
          </a:p>
        </p:txBody>
      </p:sp>
      <p:sp>
        <p:nvSpPr>
          <p:cNvPr id="6" name="TextBox 5">
            <a:extLst>
              <a:ext uri="{FF2B5EF4-FFF2-40B4-BE49-F238E27FC236}">
                <a16:creationId xmlns:a16="http://schemas.microsoft.com/office/drawing/2014/main" id="{ADF4D003-23B3-2245-A0FC-3101599455D8}"/>
              </a:ext>
            </a:extLst>
          </p:cNvPr>
          <p:cNvSpPr txBox="1"/>
          <p:nvPr/>
        </p:nvSpPr>
        <p:spPr>
          <a:xfrm>
            <a:off x="1138416" y="4835219"/>
            <a:ext cx="6186487" cy="2991594"/>
          </a:xfrm>
          <a:prstGeom prst="rect">
            <a:avLst/>
          </a:prstGeom>
          <a:noFill/>
        </p:spPr>
        <p:txBody>
          <a:bodyPr wrap="square" lIns="0" tIns="320040" rIns="0" bIns="0" rtlCol="0">
            <a:noAutofit/>
          </a:bodyPr>
          <a:lstStyle/>
          <a:p>
            <a:pPr>
              <a:lnSpc>
                <a:spcPct val="114000"/>
              </a:lnSpc>
              <a:spcAft>
                <a:spcPts val="1000"/>
              </a:spcAft>
            </a:pPr>
            <a:r>
              <a:rPr lang="en-US" sz="1500" b="1" dirty="0">
                <a:solidFill>
                  <a:srgbClr val="00AEEF"/>
                </a:solidFill>
              </a:rPr>
              <a:t>1.   Get Pre-Approved</a:t>
            </a:r>
          </a:p>
          <a:p>
            <a:pPr>
              <a:lnSpc>
                <a:spcPct val="114000"/>
              </a:lnSpc>
              <a:spcAft>
                <a:spcPts val="1000"/>
              </a:spcAft>
            </a:pPr>
            <a:r>
              <a:rPr lang="en-US" sz="1250" dirty="0"/>
              <a:t>If you’re planning to buy a home this year, one of the first steps is getting pre-approved for a mortgage. As part of the pre-approval process, a lender will look at your finances to determine what they’d be willing to loan you. From there, your lender will help you understand your true price range and how much money you can borrow. In a higher mortgage rate environment, that can make it easier when you set out to search for homes because you’ll know your overall numbers.</a:t>
            </a:r>
          </a:p>
          <a:p>
            <a:pPr>
              <a:lnSpc>
                <a:spcPct val="114000"/>
              </a:lnSpc>
              <a:spcAft>
                <a:spcPts val="1000"/>
              </a:spcAft>
            </a:pPr>
            <a:r>
              <a:rPr lang="en-US" sz="1500" b="1" dirty="0">
                <a:solidFill>
                  <a:srgbClr val="00AEEF"/>
                </a:solidFill>
              </a:rPr>
              <a:t>2.   Expand Your Search Area and Criteria</a:t>
            </a:r>
          </a:p>
          <a:p>
            <a:pPr>
              <a:lnSpc>
                <a:spcPct val="114000"/>
              </a:lnSpc>
              <a:spcAft>
                <a:spcPts val="1000"/>
              </a:spcAft>
            </a:pPr>
            <a:r>
              <a:rPr lang="en-US" sz="1250" dirty="0"/>
              <a:t>If you’ve been looking for a home in the city center or a specific area that’s starting to feel out of your price range, you may want to try looking a little further out in a location that could be more affordable. Expanding your search or re-prioritizing the items on your wish list can open up opportunities you haven’t considered, and that could help you afford more of what you need (and want) in a home. As </a:t>
            </a:r>
            <a:r>
              <a:rPr lang="en-US" sz="1250" i="1" dirty="0"/>
              <a:t>CNET</a:t>
            </a:r>
            <a:r>
              <a:rPr lang="en-US" sz="1250" dirty="0"/>
              <a:t> notes:</a:t>
            </a:r>
          </a:p>
          <a:p>
            <a:pPr lvl="1">
              <a:lnSpc>
                <a:spcPct val="114000"/>
              </a:lnSpc>
              <a:spcAft>
                <a:spcPts val="1000"/>
              </a:spcAft>
            </a:pPr>
            <a:r>
              <a:rPr lang="en-US" sz="1250" dirty="0">
                <a:solidFill>
                  <a:schemeClr val="bg2"/>
                </a:solidFill>
              </a:rPr>
              <a:t>“</a:t>
            </a:r>
            <a:r>
              <a:rPr lang="en-US" sz="1250" i="1" dirty="0">
                <a:solidFill>
                  <a:schemeClr val="bg2"/>
                </a:solidFill>
              </a:rPr>
              <a:t>Area growth is likely to keep pace with the market, which means that the outskirts of town might be hopping within five years. Consider stepping out of your ideal location by searching in the nearby cities. You may find better prices and more square footage.”</a:t>
            </a:r>
          </a:p>
          <a:p>
            <a:pPr>
              <a:lnSpc>
                <a:spcPct val="114000"/>
              </a:lnSpc>
              <a:spcAft>
                <a:spcPts val="1000"/>
              </a:spcAft>
            </a:pPr>
            <a:br>
              <a:rPr lang="en-US" sz="1250" dirty="0"/>
            </a:br>
            <a:endParaRPr lang="en-US" sz="1250" dirty="0">
              <a:highlight>
                <a:srgbClr val="FFFF00"/>
              </a:highlight>
            </a:endParaRPr>
          </a:p>
        </p:txBody>
      </p:sp>
      <p:sp>
        <p:nvSpPr>
          <p:cNvPr id="8" name="Rectangle 7">
            <a:extLst>
              <a:ext uri="{FF2B5EF4-FFF2-40B4-BE49-F238E27FC236}">
                <a16:creationId xmlns:a16="http://schemas.microsoft.com/office/drawing/2014/main" id="{CFC07FC6-668C-C347-A8F7-4099C75CB944}"/>
              </a:ext>
            </a:extLst>
          </p:cNvPr>
          <p:cNvSpPr/>
          <p:nvPr/>
        </p:nvSpPr>
        <p:spPr>
          <a:xfrm>
            <a:off x="-6626" y="2321122"/>
            <a:ext cx="7779026"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Tips for Buyers in Today’s</a:t>
            </a:r>
            <a:br>
              <a:rPr lang="en-US" sz="3200" dirty="0">
                <a:solidFill>
                  <a:srgbClr val="FFFFFF"/>
                </a:solidFill>
              </a:rPr>
            </a:br>
            <a:r>
              <a:rPr lang="en-US" sz="3200" dirty="0">
                <a:solidFill>
                  <a:srgbClr val="FFFFFF"/>
                </a:solidFill>
              </a:rPr>
              <a:t>Housing Market</a:t>
            </a:r>
          </a:p>
        </p:txBody>
      </p:sp>
      <p:sp>
        <p:nvSpPr>
          <p:cNvPr id="7" name="Slide Number Placeholder 13">
            <a:extLst>
              <a:ext uri="{FF2B5EF4-FFF2-40B4-BE49-F238E27FC236}">
                <a16:creationId xmlns:a16="http://schemas.microsoft.com/office/drawing/2014/main" id="{2A8FE117-81DF-436C-0F7B-63BDE5AF432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17</a:t>
            </a:fld>
            <a:endParaRPr lang="en-US" dirty="0"/>
          </a:p>
        </p:txBody>
      </p:sp>
    </p:spTree>
    <p:extLst>
      <p:ext uri="{BB962C8B-B14F-4D97-AF65-F5344CB8AC3E}">
        <p14:creationId xmlns:p14="http://schemas.microsoft.com/office/powerpoint/2010/main" val="4183330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F4D003-23B3-2245-A0FC-3101599455D8}"/>
              </a:ext>
            </a:extLst>
          </p:cNvPr>
          <p:cNvSpPr txBox="1"/>
          <p:nvPr/>
        </p:nvSpPr>
        <p:spPr>
          <a:xfrm>
            <a:off x="1140930" y="318603"/>
            <a:ext cx="6174270" cy="3006992"/>
          </a:xfrm>
          <a:prstGeom prst="rect">
            <a:avLst/>
          </a:prstGeom>
          <a:noFill/>
        </p:spPr>
        <p:txBody>
          <a:bodyPr wrap="square" lIns="0" tIns="320040" rIns="0" bIns="0" rtlCol="0" anchor="t">
            <a:noAutofit/>
          </a:bodyPr>
          <a:lstStyle/>
          <a:p>
            <a:pPr>
              <a:lnSpc>
                <a:spcPct val="112000"/>
              </a:lnSpc>
              <a:spcAft>
                <a:spcPts val="1000"/>
              </a:spcAft>
            </a:pPr>
            <a:r>
              <a:rPr lang="en-US" sz="1500" b="1" dirty="0">
                <a:solidFill>
                  <a:schemeClr val="tx2"/>
                </a:solidFill>
              </a:rPr>
              <a:t>3.   Explore Alternate Financing Options</a:t>
            </a:r>
          </a:p>
          <a:p>
            <a:pPr>
              <a:lnSpc>
                <a:spcPct val="112000"/>
              </a:lnSpc>
              <a:spcAft>
                <a:spcPts val="1000"/>
              </a:spcAft>
            </a:pPr>
            <a:r>
              <a:rPr lang="en-US" sz="1250" dirty="0"/>
              <a:t>Working with a trusted lender to learn about the different loan types and options is essential too. According to </a:t>
            </a:r>
            <a:r>
              <a:rPr lang="en-US" sz="1250" i="1" dirty="0"/>
              <a:t>NerdWallet</a:t>
            </a:r>
            <a:r>
              <a:rPr lang="en-US" sz="1250" dirty="0"/>
              <a:t>:</a:t>
            </a:r>
          </a:p>
          <a:p>
            <a:pPr lvl="1">
              <a:lnSpc>
                <a:spcPct val="112000"/>
              </a:lnSpc>
              <a:spcAft>
                <a:spcPts val="1000"/>
              </a:spcAft>
            </a:pPr>
            <a:r>
              <a:rPr lang="en-US" sz="1250" i="1" dirty="0">
                <a:solidFill>
                  <a:schemeClr val="bg2"/>
                </a:solidFill>
              </a:rPr>
              <a:t>“A variety of mortgages are available with varying down payment and </a:t>
            </a:r>
            <a:br>
              <a:rPr lang="en-US" sz="1250" i="1" dirty="0">
                <a:solidFill>
                  <a:schemeClr val="bg2"/>
                </a:solidFill>
              </a:rPr>
            </a:br>
            <a:r>
              <a:rPr lang="en-US" sz="1250" i="1" dirty="0">
                <a:solidFill>
                  <a:schemeClr val="bg2"/>
                </a:solidFill>
              </a:rPr>
              <a:t>eligibility requirements.”</a:t>
            </a:r>
          </a:p>
          <a:p>
            <a:pPr>
              <a:lnSpc>
                <a:spcPct val="112000"/>
              </a:lnSpc>
              <a:spcAft>
                <a:spcPts val="1000"/>
              </a:spcAft>
            </a:pPr>
            <a:r>
              <a:rPr lang="en-US" sz="1250" dirty="0"/>
              <a:t>Experts know how to point you in the right direction when it comes to exploring ways to find the best home loan for your situation. There may be an ideal option out there your loan officer can introduce you to. This could make a home purchase more affordable and within your financial reach over the life of your loan.</a:t>
            </a:r>
          </a:p>
          <a:p>
            <a:pPr>
              <a:lnSpc>
                <a:spcPct val="112000"/>
              </a:lnSpc>
              <a:spcAft>
                <a:spcPts val="1000"/>
              </a:spcAft>
            </a:pPr>
            <a:r>
              <a:rPr lang="en-US" sz="1500" b="1" dirty="0">
                <a:solidFill>
                  <a:schemeClr val="tx2"/>
                </a:solidFill>
              </a:rPr>
              <a:t>4.   Look for Grants, Gift Funds, and Down Payment Assistance</a:t>
            </a:r>
          </a:p>
          <a:p>
            <a:pPr>
              <a:lnSpc>
                <a:spcPct val="112000"/>
              </a:lnSpc>
              <a:spcAft>
                <a:spcPts val="1000"/>
              </a:spcAft>
            </a:pPr>
            <a:r>
              <a:rPr lang="en-US" sz="1250" dirty="0"/>
              <a:t>There are also many options available when it comes to securing the funding you need to purchase a home. One site to explore is </a:t>
            </a:r>
            <a:r>
              <a:rPr lang="en-US" sz="1250" i="1" dirty="0" err="1"/>
              <a:t>downpaymentresource.com</a:t>
            </a:r>
            <a:r>
              <a:rPr lang="en-US" sz="1250" dirty="0"/>
              <a:t>. Searching for specific down payment assistance options available in your local community could be a game changer when it comes to taking your first step toward homeownership. As the </a:t>
            </a:r>
            <a:r>
              <a:rPr lang="en-US" sz="1250" i="1" dirty="0"/>
              <a:t>National Association of Realtors </a:t>
            </a:r>
            <a:r>
              <a:rPr lang="en-US" sz="1250" dirty="0"/>
              <a:t>(NAR) indicates:</a:t>
            </a:r>
          </a:p>
          <a:p>
            <a:pPr lvl="1">
              <a:lnSpc>
                <a:spcPct val="112000"/>
              </a:lnSpc>
              <a:spcAft>
                <a:spcPts val="1000"/>
              </a:spcAft>
            </a:pPr>
            <a:r>
              <a:rPr lang="en-US" sz="1250" i="1" dirty="0">
                <a:solidFill>
                  <a:schemeClr val="bg2"/>
                </a:solidFill>
              </a:rPr>
              <a:t>“Many local governments and non-profit organizations offer down-payment assistance grants and loans, targeted to area borrowers and often with specific borrower requirements.”</a:t>
            </a:r>
          </a:p>
          <a:p>
            <a:pPr>
              <a:lnSpc>
                <a:spcPct val="112000"/>
              </a:lnSpc>
              <a:spcAft>
                <a:spcPts val="1000"/>
              </a:spcAft>
            </a:pPr>
            <a:r>
              <a:rPr lang="en-US" sz="1250" dirty="0"/>
              <a:t>Plus, there are programs and special benefits for individuals working in certain professions or with unique statuses, including teachers, doctors, nurses, and veterans.</a:t>
            </a:r>
          </a:p>
          <a:p>
            <a:pPr>
              <a:lnSpc>
                <a:spcPct val="112000"/>
              </a:lnSpc>
              <a:spcAft>
                <a:spcPts val="1000"/>
              </a:spcAft>
            </a:pPr>
            <a:r>
              <a:rPr lang="en-US" sz="1250" dirty="0"/>
              <a:t>Ultimately, there are many federal, state, and local programs available for you to explore. The best way to do that is to connect with professionals to learn more about what’s available in our area.</a:t>
            </a:r>
          </a:p>
          <a:p>
            <a:pPr>
              <a:lnSpc>
                <a:spcPct val="112000"/>
              </a:lnSpc>
              <a:spcAft>
                <a:spcPts val="1000"/>
              </a:spcAft>
            </a:pPr>
            <a:endParaRPr lang="en-US" sz="1250" dirty="0"/>
          </a:p>
          <a:p>
            <a:pPr lvl="1">
              <a:lnSpc>
                <a:spcPct val="112000"/>
              </a:lnSpc>
              <a:spcAft>
                <a:spcPts val="1000"/>
              </a:spcAft>
            </a:pPr>
            <a:br>
              <a:rPr lang="en-US" sz="1250" b="1" dirty="0">
                <a:highlight>
                  <a:srgbClr val="FFFF00"/>
                </a:highlight>
              </a:rPr>
            </a:br>
            <a:endParaRPr lang="en-US" sz="1250" dirty="0">
              <a:solidFill>
                <a:schemeClr val="bg2"/>
              </a:solidFill>
              <a:highlight>
                <a:srgbClr val="FFFF00"/>
              </a:highlight>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18</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148365979"/>
              </p:ext>
            </p:extLst>
          </p:nvPr>
        </p:nvGraphicFramePr>
        <p:xfrm>
          <a:off x="457200" y="8659907"/>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4618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concerned about the rising costs of buying a home, know you have options that can still help you achieve your dreams today. For an expert guide, let’s connect.</a:t>
                      </a:r>
                      <a:endParaRPr lang="en-US" sz="1350" b="0" i="1" dirty="0">
                        <a:solidFill>
                          <a:schemeClr val="bg2"/>
                        </a:solidFill>
                        <a:highlight>
                          <a:srgbClr val="FFFF00"/>
                        </a:highlight>
                        <a:latin typeface="Georgia" panose="02040502050405020303" pitchFamily="18" charset="0"/>
                      </a:endParaRP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Tree>
    <p:extLst>
      <p:ext uri="{BB962C8B-B14F-4D97-AF65-F5344CB8AC3E}">
        <p14:creationId xmlns:p14="http://schemas.microsoft.com/office/powerpoint/2010/main" val="3793013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C4C1784C-9B4B-3641-83D2-BDFCFA5CB48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0" y="0"/>
            <a:ext cx="7772400" cy="10058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13">
            <a:extLst>
              <a:ext uri="{FF2B5EF4-FFF2-40B4-BE49-F238E27FC236}">
                <a16:creationId xmlns:a16="http://schemas.microsoft.com/office/drawing/2014/main" id="{9F0C9897-7124-D057-A9E5-6823F1CA9F70}"/>
              </a:ext>
            </a:extLst>
          </p:cNvPr>
          <p:cNvSpPr>
            <a:spLocks noGrp="1"/>
          </p:cNvSpPr>
          <p:nvPr>
            <p:ph type="sldNum" sz="quarter" idx="12"/>
          </p:nvPr>
        </p:nvSpPr>
        <p:spPr>
          <a:xfrm>
            <a:off x="3443991" y="9372600"/>
            <a:ext cx="884419" cy="685801"/>
          </a:xfrm>
        </p:spPr>
        <p:txBody>
          <a:bodyPr/>
          <a:lstStyle/>
          <a:p>
            <a:fld id="{D9C681BF-E0B0-FE40-97D6-3440D5EE15D9}" type="slidenum">
              <a:rPr lang="es-US" smtClean="0"/>
              <a:pPr/>
              <a:t>19</a:t>
            </a:fld>
            <a:endParaRPr lang="es-US" dirty="0"/>
          </a:p>
        </p:txBody>
      </p:sp>
    </p:spTree>
    <p:extLst>
      <p:ext uri="{BB962C8B-B14F-4D97-AF65-F5344CB8AC3E}">
        <p14:creationId xmlns:p14="http://schemas.microsoft.com/office/powerpoint/2010/main" val="1686484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17B3DC4-46FB-7849-A567-DB7E89BC9040}"/>
              </a:ext>
            </a:extLst>
          </p:cNvPr>
          <p:cNvSpPr txBox="1">
            <a:spLocks/>
          </p:cNvSpPr>
          <p:nvPr/>
        </p:nvSpPr>
        <p:spPr>
          <a:xfrm>
            <a:off x="3048001" y="0"/>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What’s Happening in the Housing Market?</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5</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Expert Insights for Today’s Homebuyers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b="1" dirty="0">
                <a:solidFill>
                  <a:prstClr val="black"/>
                </a:solidFill>
                <a:ea typeface="Helvetica Neue" panose="02000503000000020004" pitchFamily="2" charset="0"/>
              </a:rPr>
              <a:t>	</a:t>
            </a:r>
            <a:r>
              <a:rPr lang="en-US" sz="1600" dirty="0">
                <a:solidFill>
                  <a:prstClr val="black"/>
                </a:solidFill>
                <a:ea typeface="Helvetica Neue" panose="02000503000000020004" pitchFamily="2" charset="0"/>
              </a:rPr>
              <a:t>3 Trends That Are Good News</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for Homebuyers</a:t>
            </a:r>
          </a:p>
          <a:p>
            <a:pPr marL="411480" indent="-411480" defTabSz="909619">
              <a:lnSpc>
                <a:spcPct val="113999"/>
              </a:lnSpc>
              <a:spcBef>
                <a:spcPts val="1500"/>
              </a:spcBef>
              <a:buNone/>
              <a:defRPr/>
            </a:pPr>
            <a:r>
              <a:rPr lang="en-US" sz="1600" b="1" dirty="0">
                <a:solidFill>
                  <a:schemeClr val="tx2"/>
                </a:solidFill>
                <a:ea typeface="+mn-lt"/>
                <a:cs typeface="+mn-lt"/>
              </a:rPr>
              <a:t>9	</a:t>
            </a:r>
            <a:r>
              <a:rPr lang="en-US" sz="1600" dirty="0">
                <a:ea typeface="Helvetica Neue" panose="02000503000000020004" pitchFamily="2" charset="0"/>
              </a:rPr>
              <a:t>Top Reasons To Own Your Home</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mn-lt"/>
              </a:rPr>
              <a:t>10</a:t>
            </a:r>
            <a:r>
              <a:rPr lang="en-US" sz="1600" b="1" dirty="0">
                <a:solidFill>
                  <a:schemeClr val="tx2"/>
                </a:solidFill>
                <a:ea typeface="Helvetica Neue" panose="02000503000000020004" pitchFamily="2" charset="0"/>
              </a:rPr>
              <a:t>	</a:t>
            </a:r>
            <a:r>
              <a:rPr lang="en-US" sz="1600" dirty="0">
                <a:ea typeface="Helvetica Neue" panose="02000503000000020004" pitchFamily="2" charset="0"/>
              </a:rPr>
              <a:t>The Non-Financial Benefits</a:t>
            </a:r>
            <a:br>
              <a:rPr lang="en-US" sz="1600" dirty="0">
                <a:ea typeface="Helvetica Neue" panose="02000503000000020004" pitchFamily="2" charset="0"/>
              </a:rPr>
            </a:br>
            <a:r>
              <a:rPr lang="en-US" sz="1600" dirty="0">
                <a:ea typeface="Helvetica Neue" panose="02000503000000020004" pitchFamily="2" charset="0"/>
              </a:rPr>
              <a:t>of Homeownership</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13	</a:t>
            </a:r>
            <a:r>
              <a:rPr lang="en-US" sz="1600" dirty="0">
                <a:ea typeface="Helvetica Neue" panose="02000503000000020004" pitchFamily="2" charset="0"/>
              </a:rPr>
              <a:t>Why Buying a Home May Make More Sense Than Renting</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14	</a:t>
            </a:r>
            <a:r>
              <a:rPr lang="en-US" sz="1600" dirty="0">
                <a:ea typeface="Helvetica Neue" panose="02000503000000020004" pitchFamily="2" charset="0"/>
              </a:rPr>
              <a:t>The Long-Term Benefit of Homeownership </a:t>
            </a: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17	</a:t>
            </a:r>
            <a:r>
              <a:rPr lang="en-US" sz="1600" dirty="0">
                <a:ea typeface="Helvetica Neue" panose="02000503000000020004" pitchFamily="2" charset="0"/>
              </a:rPr>
              <a:t>Tips for Buyers in Today’s Housing Market</a:t>
            </a:r>
            <a:endParaRPr lang="en-US" sz="1600" dirty="0"/>
          </a:p>
          <a:p>
            <a:pPr marL="458788" indent="-452438" defTabSz="909619">
              <a:lnSpc>
                <a:spcPct val="114000"/>
              </a:lnSpc>
              <a:spcBef>
                <a:spcPts val="1500"/>
              </a:spcBef>
              <a:buNone/>
              <a:defRPr/>
            </a:pPr>
            <a:r>
              <a:rPr lang="en-US" sz="1600" b="1" dirty="0">
                <a:solidFill>
                  <a:schemeClr val="tx2"/>
                </a:solidFill>
                <a:ea typeface="Helvetica Neue" panose="02000503000000020004" pitchFamily="2" charset="0"/>
              </a:rPr>
              <a:t>19	</a:t>
            </a:r>
            <a:r>
              <a:rPr lang="en-US" sz="1600" dirty="0">
                <a:ea typeface="Helvetica Neue" panose="02000503000000020004" pitchFamily="2" charset="0"/>
              </a:rPr>
              <a:t>A Crucial First Step: Mortgage </a:t>
            </a:r>
            <a:br>
              <a:rPr lang="en-US" sz="1600" dirty="0">
                <a:ea typeface="Helvetica Neue" panose="02000503000000020004" pitchFamily="2" charset="0"/>
              </a:rPr>
            </a:br>
            <a:r>
              <a:rPr lang="en-US" sz="1600" dirty="0">
                <a:ea typeface="Helvetica Neue" panose="02000503000000020004" pitchFamily="2" charset="0"/>
              </a:rPr>
              <a:t>Pre-Approval</a:t>
            </a:r>
            <a:endParaRPr lang="en-US" sz="1600" dirty="0">
              <a:ea typeface="Helvetica Neue" panose="02000503000000020004" pitchFamily="2" charset="0"/>
              <a:cs typeface="Arial"/>
            </a:endParaRPr>
          </a:p>
          <a:p>
            <a:pPr marL="458788" indent="-452438" defTabSz="909619">
              <a:lnSpc>
                <a:spcPct val="114000"/>
              </a:lnSpc>
              <a:spcBef>
                <a:spcPts val="1500"/>
              </a:spcBef>
              <a:buNone/>
              <a:tabLst>
                <a:tab pos="284163" algn="l"/>
              </a:tabLst>
              <a:defRPr/>
            </a:pPr>
            <a:r>
              <a:rPr lang="en-US" sz="1600" b="1" dirty="0">
                <a:solidFill>
                  <a:schemeClr val="tx2"/>
                </a:solidFill>
                <a:ea typeface="Helvetica Neue" panose="02000503000000020004" pitchFamily="2" charset="0"/>
              </a:rPr>
              <a:t>20		</a:t>
            </a:r>
            <a:r>
              <a:rPr lang="en-US" sz="1600" dirty="0">
                <a:ea typeface="Helvetica Neue" panose="02000503000000020004" pitchFamily="2" charset="0"/>
              </a:rPr>
              <a:t>Things To Avoid After Applying</a:t>
            </a:r>
            <a:br>
              <a:rPr lang="en-US" sz="1600" dirty="0">
                <a:ea typeface="Helvetica Neue" panose="02000503000000020004" pitchFamily="2" charset="0"/>
              </a:rPr>
            </a:br>
            <a:r>
              <a:rPr lang="en-US" sz="1600" dirty="0">
                <a:ea typeface="Helvetica Neue" panose="02000503000000020004" pitchFamily="2" charset="0"/>
              </a:rPr>
              <a:t>for a Mortgage</a:t>
            </a:r>
            <a:endParaRPr lang="en-US" sz="1600" dirty="0">
              <a:ea typeface="Helvetica Neue" panose="02000503000000020004" pitchFamily="2" charset="0"/>
              <a:cs typeface="Arial"/>
            </a:endParaRPr>
          </a:p>
          <a:p>
            <a:pPr marL="458788" indent="-458788" defTabSz="909619">
              <a:lnSpc>
                <a:spcPct val="114000"/>
              </a:lnSpc>
              <a:spcBef>
                <a:spcPts val="1500"/>
              </a:spcBef>
              <a:buNone/>
              <a:defRPr/>
            </a:pPr>
            <a:r>
              <a:rPr lang="en-US" sz="1600" b="1" dirty="0">
                <a:solidFill>
                  <a:schemeClr val="tx2"/>
                </a:solidFill>
                <a:ea typeface="Helvetica Neue" panose="02000503000000020004" pitchFamily="2" charset="0"/>
              </a:rPr>
              <a:t>21	</a:t>
            </a:r>
            <a:r>
              <a:rPr lang="en-US" sz="1600" dirty="0">
                <a:ea typeface="Helvetica Neue" panose="02000503000000020004" pitchFamily="2" charset="0"/>
              </a:rPr>
              <a:t>A Trusted Real Estate Advisor Provides    Expert Advise</a:t>
            </a:r>
            <a:endParaRPr lang="en-US" sz="1600" dirty="0">
              <a:ea typeface="Helvetica Neue" panose="02000503000000020004" pitchFamily="2" charset="0"/>
              <a:cs typeface="Arial"/>
            </a:endParaRPr>
          </a:p>
        </p:txBody>
      </p:sp>
      <p:pic>
        <p:nvPicPr>
          <p:cNvPr id="2" name="Picture 1" descr="A picture containing indoor, window, wall&#10;&#10;Description automatically generated">
            <a:extLst>
              <a:ext uri="{FF2B5EF4-FFF2-40B4-BE49-F238E27FC236}">
                <a16:creationId xmlns:a16="http://schemas.microsoft.com/office/drawing/2014/main" id="{AECB59D7-B121-6169-BA81-F78882FA04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2590801" cy="10058400"/>
          </a:xfrm>
          <a:prstGeom prst="rect">
            <a:avLst/>
          </a:prstGeom>
        </p:spPr>
      </p:pic>
    </p:spTree>
    <p:extLst>
      <p:ext uri="{BB962C8B-B14F-4D97-AF65-F5344CB8AC3E}">
        <p14:creationId xmlns:p14="http://schemas.microsoft.com/office/powerpoint/2010/main" val="2332488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 PowerPoint&#10;&#10;Description automatically generated">
            <a:extLst>
              <a:ext uri="{FF2B5EF4-FFF2-40B4-BE49-F238E27FC236}">
                <a16:creationId xmlns:a16="http://schemas.microsoft.com/office/drawing/2014/main" id="{3E46D722-2031-B542-BE73-974D1921730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20</a:t>
            </a:fld>
            <a:endParaRPr lang="en-US" dirty="0"/>
          </a:p>
        </p:txBody>
      </p:sp>
    </p:spTree>
    <p:extLst>
      <p:ext uri="{BB962C8B-B14F-4D97-AF65-F5344CB8AC3E}">
        <p14:creationId xmlns:p14="http://schemas.microsoft.com/office/powerpoint/2010/main" val="3506173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wall, standing&#10;&#10;Description automatically generated">
            <a:extLst>
              <a:ext uri="{FF2B5EF4-FFF2-40B4-BE49-F238E27FC236}">
                <a16:creationId xmlns:a16="http://schemas.microsoft.com/office/drawing/2014/main" id="{3610E231-7DEE-07A0-DBEB-C0ED83782C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1520"/>
            <a:ext cx="7772400" cy="4921816"/>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4900295"/>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If you’re a homeowner or are planning to become one soon, you’re probably looking for clear information about today’s housing market. And if you’ve turned to the news or even just read headlines recently, you might feel like you’re left with more questions than answers. The best way to make sure </a:t>
            </a:r>
            <a:br>
              <a:rPr lang="en-US" sz="1500" i="1" dirty="0">
                <a:solidFill>
                  <a:schemeClr val="bg2"/>
                </a:solidFill>
                <a:latin typeface="Georgia" panose="02040502050405020303" pitchFamily="18" charset="0"/>
              </a:rPr>
            </a:br>
            <a:r>
              <a:rPr lang="en-US" sz="1500" i="1" dirty="0">
                <a:solidFill>
                  <a:schemeClr val="bg2"/>
                </a:solidFill>
                <a:latin typeface="Georgia" panose="02040502050405020303" pitchFamily="18" charset="0"/>
              </a:rPr>
              <a:t>you get what you need is to work with an expert.</a:t>
            </a:r>
          </a:p>
        </p:txBody>
      </p:sp>
      <p:sp>
        <p:nvSpPr>
          <p:cNvPr id="8" name="Rectangle 7">
            <a:extLst>
              <a:ext uri="{FF2B5EF4-FFF2-40B4-BE49-F238E27FC236}">
                <a16:creationId xmlns:a16="http://schemas.microsoft.com/office/drawing/2014/main" id="{CFC07FC6-668C-C347-A8F7-4099C75CB944}"/>
              </a:ext>
            </a:extLst>
          </p:cNvPr>
          <p:cNvSpPr/>
          <p:nvPr/>
        </p:nvSpPr>
        <p:spPr>
          <a:xfrm>
            <a:off x="0" y="3453745"/>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A Trusted Real Estate Advisor Provides Expert Advice</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21</a:t>
            </a:fld>
            <a:endParaRPr lang="en-US" dirty="0"/>
          </a:p>
        </p:txBody>
      </p:sp>
      <p:sp>
        <p:nvSpPr>
          <p:cNvPr id="2" name="Rectangle 1">
            <a:extLst>
              <a:ext uri="{FF2B5EF4-FFF2-40B4-BE49-F238E27FC236}">
                <a16:creationId xmlns:a16="http://schemas.microsoft.com/office/drawing/2014/main" id="{D8E36673-A58F-264C-9E5A-E89D0B9BA08E}"/>
              </a:ext>
            </a:extLst>
          </p:cNvPr>
          <p:cNvSpPr/>
          <p:nvPr/>
        </p:nvSpPr>
        <p:spPr>
          <a:xfrm>
            <a:off x="1074963" y="6768359"/>
            <a:ext cx="6240237" cy="2702215"/>
          </a:xfrm>
          <a:prstGeom prst="rect">
            <a:avLst/>
          </a:prstGeom>
        </p:spPr>
        <p:txBody>
          <a:bodyPr wrap="square">
            <a:spAutoFit/>
          </a:bodyPr>
          <a:lstStyle/>
          <a:p>
            <a:pPr>
              <a:lnSpc>
                <a:spcPct val="110000"/>
              </a:lnSpc>
              <a:spcAft>
                <a:spcPts val="1000"/>
              </a:spcAft>
            </a:pPr>
            <a:r>
              <a:rPr lang="en-US" sz="1500" b="1" dirty="0">
                <a:solidFill>
                  <a:schemeClr val="tx2"/>
                </a:solidFill>
              </a:rPr>
              <a:t>Why You Want To Lean on a Trusted Professional</a:t>
            </a:r>
          </a:p>
          <a:p>
            <a:pPr>
              <a:lnSpc>
                <a:spcPct val="110000"/>
              </a:lnSpc>
              <a:spcAft>
                <a:spcPts val="1000"/>
              </a:spcAft>
            </a:pPr>
            <a:r>
              <a:rPr lang="en-US" sz="1250" dirty="0"/>
              <a:t>With any big milestone in life, it’s wise to seek advice from people who are experts in their field. While you likely want that advice to be perfect, perfect simply isn’t possible. But professionals have the knowledge and experience to be able to provide you with the best advice for your situation.</a:t>
            </a:r>
          </a:p>
          <a:p>
            <a:pPr>
              <a:lnSpc>
                <a:spcPct val="110000"/>
              </a:lnSpc>
              <a:spcAft>
                <a:spcPts val="1000"/>
              </a:spcAft>
            </a:pPr>
            <a:r>
              <a:rPr lang="en-US" sz="1250" dirty="0"/>
              <a:t>For example, let’s say you need an attorney, so you seek out an expert in the type of law required for your case. They won’t immediately tell you how the case is going to end or how the judge or jury will rule. But what a good attorney can do is discuss the most effective strategies based on their experience and help you put a plan together. They’ll even use their knowledge to work with you to adjust as new information becomes available.</a:t>
            </a:r>
          </a:p>
        </p:txBody>
      </p:sp>
    </p:spTree>
    <p:extLst>
      <p:ext uri="{BB962C8B-B14F-4D97-AF65-F5344CB8AC3E}">
        <p14:creationId xmlns:p14="http://schemas.microsoft.com/office/powerpoint/2010/main" val="3172431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22</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2126790775"/>
              </p:ext>
            </p:extLst>
          </p:nvPr>
        </p:nvGraphicFramePr>
        <p:xfrm>
          <a:off x="471713" y="8654561"/>
          <a:ext cx="3429001" cy="750697"/>
        </p:xfrm>
        <a:graphic>
          <a:graphicData uri="http://schemas.openxmlformats.org/drawingml/2006/table">
            <a:tbl>
              <a:tblPr firstRow="1" bandRow="1">
                <a:tableStyleId>{5C22544A-7EE6-4342-B048-85BDC9FD1C3A}</a:tableStyleId>
              </a:tblPr>
              <a:tblGrid>
                <a:gridCol w="3429001">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For expert advice and the latest housing market insights, let’s connect.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6" name="TextBox 5">
            <a:extLst>
              <a:ext uri="{FF2B5EF4-FFF2-40B4-BE49-F238E27FC236}">
                <a16:creationId xmlns:a16="http://schemas.microsoft.com/office/drawing/2014/main" id="{ADF4D003-23B3-2245-A0FC-3101599455D8}"/>
              </a:ext>
            </a:extLst>
          </p:cNvPr>
          <p:cNvSpPr txBox="1"/>
          <p:nvPr/>
        </p:nvSpPr>
        <p:spPr>
          <a:xfrm>
            <a:off x="457199" y="342897"/>
            <a:ext cx="2986790" cy="3200771"/>
          </a:xfrm>
          <a:prstGeom prst="rect">
            <a:avLst/>
          </a:prstGeom>
          <a:noFill/>
        </p:spPr>
        <p:txBody>
          <a:bodyPr wrap="square" lIns="0" tIns="320040" rIns="0" bIns="0" rtlCol="0" anchor="t">
            <a:noAutofit/>
          </a:bodyPr>
          <a:lstStyle/>
          <a:p>
            <a:pPr>
              <a:lnSpc>
                <a:spcPct val="112000"/>
              </a:lnSpc>
              <a:spcAft>
                <a:spcPts val="1000"/>
              </a:spcAft>
            </a:pPr>
            <a:r>
              <a:rPr lang="en-US" sz="1250" b="1" dirty="0"/>
              <a:t>Similarly, the job of a trusted real estate professional is to give you the best advice possible. </a:t>
            </a:r>
          </a:p>
          <a:p>
            <a:pPr>
              <a:lnSpc>
                <a:spcPct val="112000"/>
              </a:lnSpc>
              <a:spcAft>
                <a:spcPts val="1000"/>
              </a:spcAft>
            </a:pPr>
            <a:r>
              <a:rPr lang="en-US" sz="1250" dirty="0"/>
              <a:t>We use our knowledge of the homebuying process to explain both the national headlines and what’s happening in our local area. That way, you have the best of both worlds and can feel confident in your decision to buy a home. </a:t>
            </a:r>
          </a:p>
          <a:p>
            <a:pPr>
              <a:lnSpc>
                <a:spcPct val="112000"/>
              </a:lnSpc>
              <a:spcAft>
                <a:spcPts val="1000"/>
              </a:spcAft>
            </a:pPr>
            <a:r>
              <a:rPr lang="en-US" sz="1250" dirty="0"/>
              <a:t>With our expertise, we can anticipate what could happen next and work with you to put together a solid plan. Then, we'll guide you through the process, helping you make decisions along the way. That’s the very definition of getting the best – not perfect – advice. And that’s the power of working with a real estate advisor.</a:t>
            </a:r>
          </a:p>
        </p:txBody>
      </p:sp>
      <p:pic>
        <p:nvPicPr>
          <p:cNvPr id="2" name="Picture 1" descr="A picture containing person, indoor, wall, standing&#10;&#10;Description automatically generated">
            <a:extLst>
              <a:ext uri="{FF2B5EF4-FFF2-40B4-BE49-F238E27FC236}">
                <a16:creationId xmlns:a16="http://schemas.microsoft.com/office/drawing/2014/main" id="{26296556-ACF8-9D5F-4845-5CC3BF3710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43399" y="0"/>
            <a:ext cx="3429001" cy="10058400"/>
          </a:xfrm>
          <a:prstGeom prst="rect">
            <a:avLst/>
          </a:prstGeom>
        </p:spPr>
      </p:pic>
    </p:spTree>
    <p:extLst>
      <p:ext uri="{BB962C8B-B14F-4D97-AF65-F5344CB8AC3E}">
        <p14:creationId xmlns:p14="http://schemas.microsoft.com/office/powerpoint/2010/main" val="3040424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sitting on a couch looking out a window&#10;&#10;Description automatically generated with medium confidence">
            <a:extLst>
              <a:ext uri="{FF2B5EF4-FFF2-40B4-BE49-F238E27FC236}">
                <a16:creationId xmlns:a16="http://schemas.microsoft.com/office/drawing/2014/main" id="{9C570336-F788-59EA-7818-FF16C270D1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0"/>
            <a:ext cx="7772399" cy="10058400"/>
          </a:xfrm>
          <a:prstGeom prst="rect">
            <a:avLst/>
          </a:prstGeom>
        </p:spPr>
      </p:pic>
      <p:sp>
        <p:nvSpPr>
          <p:cNvPr id="9" name="Rectangle 8">
            <a:extLst>
              <a:ext uri="{FF2B5EF4-FFF2-40B4-BE49-F238E27FC236}">
                <a16:creationId xmlns:a16="http://schemas.microsoft.com/office/drawing/2014/main" id="{42F93B77-6213-6742-AD56-7CF710284085}"/>
              </a:ext>
            </a:extLst>
          </p:cNvPr>
          <p:cNvSpPr/>
          <p:nvPr/>
        </p:nvSpPr>
        <p:spPr>
          <a:xfrm>
            <a:off x="-1" y="0"/>
            <a:ext cx="7772400" cy="5898776"/>
          </a:xfrm>
          <a:prstGeom prst="rect">
            <a:avLst/>
          </a:prstGeom>
          <a:gradFill flip="none" rotWithShape="1">
            <a:gsLst>
              <a:gs pos="0">
                <a:schemeClr val="tx1"/>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685800"/>
            <a:ext cx="6858000" cy="3395801"/>
          </a:xfrm>
          <a:prstGeom prst="rect">
            <a:avLst/>
          </a:prstGeom>
          <a:noFill/>
        </p:spPr>
        <p:txBody>
          <a:bodyPr wrap="square" lIns="0" tIns="0" rIns="0" bIns="0" rtlCol="0">
            <a:spAutoFit/>
          </a:bodyPr>
          <a:lstStyle/>
          <a:p>
            <a:pPr>
              <a:spcAft>
                <a:spcPts val="2000"/>
              </a:spcAft>
            </a:pPr>
            <a:r>
              <a:rPr lang="en-US" sz="2400" i="1" dirty="0">
                <a:solidFill>
                  <a:schemeClr val="bg1"/>
                </a:solidFill>
                <a:latin typeface="Georgia" panose="02040502050405020303" pitchFamily="18" charset="0"/>
              </a:rPr>
              <a:t>“The success of your homebuying journey largely depends on the company you keep. . . . be sure to select experienced, trusted professionals who will help you make informed decisions and avoid any pitfalls. . . . It's important to choose the right</a:t>
            </a:r>
            <a:br>
              <a:rPr lang="en-US" sz="2400" i="1" dirty="0">
                <a:solidFill>
                  <a:schemeClr val="bg1"/>
                </a:solidFill>
                <a:latin typeface="Georgia" panose="02040502050405020303" pitchFamily="18" charset="0"/>
              </a:rPr>
            </a:br>
            <a:r>
              <a:rPr lang="en-US" sz="2400" i="1" dirty="0">
                <a:solidFill>
                  <a:schemeClr val="bg1"/>
                </a:solidFill>
                <a:latin typeface="Georgia" panose="02040502050405020303" pitchFamily="18" charset="0"/>
              </a:rPr>
              <a:t>team members for you — professionals you can trust and provide the knowledge and services </a:t>
            </a:r>
            <a:br>
              <a:rPr lang="en-US" sz="2400" i="1" dirty="0">
                <a:solidFill>
                  <a:schemeClr val="bg1"/>
                </a:solidFill>
                <a:latin typeface="Georgia" panose="02040502050405020303" pitchFamily="18" charset="0"/>
              </a:rPr>
            </a:br>
            <a:r>
              <a:rPr lang="en-US" sz="2400" i="1" dirty="0">
                <a:solidFill>
                  <a:schemeClr val="bg1"/>
                </a:solidFill>
                <a:latin typeface="Georgia" panose="02040502050405020303" pitchFamily="18" charset="0"/>
              </a:rPr>
              <a:t>you need.”</a:t>
            </a:r>
          </a:p>
          <a:p>
            <a:pPr>
              <a:spcAft>
                <a:spcPts val="2000"/>
              </a:spcAft>
            </a:pPr>
            <a:r>
              <a:rPr lang="en-US" sz="1400" dirty="0">
                <a:solidFill>
                  <a:schemeClr val="bg1"/>
                </a:solidFill>
                <a:latin typeface="Arial" panose="020B0604020202020204" pitchFamily="34" charset="0"/>
                <a:ea typeface="Open Sans" panose="020B0606030504020204" pitchFamily="34" charset="0"/>
                <a:cs typeface="Arial" panose="020B0604020202020204" pitchFamily="34" charset="0"/>
              </a:rPr>
              <a:t>- </a:t>
            </a:r>
            <a:r>
              <a:rPr lang="en-US" sz="1400" i="1" dirty="0">
                <a:solidFill>
                  <a:schemeClr val="bg1"/>
                </a:solidFill>
                <a:latin typeface="Arial" panose="020B0604020202020204" pitchFamily="34" charset="0"/>
                <a:ea typeface="Open Sans" panose="020B0606030504020204" pitchFamily="34" charset="0"/>
                <a:cs typeface="Arial" panose="020B0604020202020204" pitchFamily="34" charset="0"/>
              </a:rPr>
              <a:t>Freddie Mac</a:t>
            </a: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23</a:t>
            </a:fld>
            <a:endParaRPr lang="en-US" dirty="0"/>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rPr>
              <a:t>Let’s Chat.</a:t>
            </a: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065">
              <a:lnSpc>
                <a:spcPts val="3200"/>
              </a:lnSpc>
              <a:spcBef>
                <a:spcPts val="99"/>
              </a:spcBef>
            </a:pPr>
            <a:r>
              <a:rPr lang="en-US" sz="1600" b="1" spc="100" dirty="0">
                <a:solidFill>
                  <a:schemeClr val="bg1"/>
                </a:solidFill>
                <a:latin typeface="Arial"/>
                <a:ea typeface="Helvetica Neue Light" panose="02000403000000020004" pitchFamily="2" charset="0"/>
                <a:cs typeface="Arial"/>
              </a:rPr>
              <a:t>WINTER</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2023</a:t>
            </a:r>
            <a:r>
              <a:rPr lang="en-US" sz="1600" b="1" spc="100" dirty="0">
                <a:solidFill>
                  <a:srgbClr val="FF0000"/>
                </a:solidFill>
                <a:latin typeface="Arial"/>
                <a:ea typeface="Helvetica Neue Light" panose="02000403000000020004" pitchFamily="2" charset="0"/>
                <a:cs typeface="Arial"/>
              </a:rPr>
              <a:t> </a:t>
            </a:r>
            <a:r>
              <a:rPr lang="en-US" sz="1600" b="1" spc="100" dirty="0">
                <a:solidFill>
                  <a:schemeClr val="bg1"/>
                </a:solidFill>
                <a:latin typeface="Arial"/>
                <a:ea typeface="Helvetica Neue Light" panose="02000403000000020004" pitchFamily="2" charset="0"/>
                <a:cs typeface="Arial"/>
              </a:rPr>
              <a:t>EDITION</a:t>
            </a:r>
            <a:endParaRPr lang="en-US" dirty="0">
              <a:solidFill>
                <a:schemeClr val="bg1"/>
              </a:solidFill>
              <a:latin typeface="Arial"/>
              <a:cs typeface="Arial"/>
            </a:endParaRPr>
          </a:p>
        </p:txBody>
      </p:sp>
      <p:sp>
        <p:nvSpPr>
          <p:cNvPr id="11" name="Rectangle 10">
            <a:extLst>
              <a:ext uri="{FF2B5EF4-FFF2-40B4-BE49-F238E27FC236}">
                <a16:creationId xmlns:a16="http://schemas.microsoft.com/office/drawing/2014/main" id="{4DB66C74-A28C-4C4B-BE36-C331A53B4A83}"/>
              </a:ext>
            </a:extLst>
          </p:cNvPr>
          <p:cNvSpPr/>
          <p:nvPr/>
        </p:nvSpPr>
        <p:spPr>
          <a:xfrm>
            <a:off x="7319970"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buying your new home.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8D459D0-B11A-3447-B5A0-ADEB6F024B3A}"/>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92903" y="9506032"/>
            <a:ext cx="397556" cy="397556"/>
          </a:xfrm>
          <a:prstGeom prst="rect">
            <a:avLst/>
          </a:prstGeom>
        </p:spPr>
      </p:pic>
      <p:pic>
        <p:nvPicPr>
          <p:cNvPr id="2" name="Picture 1">
            <a:extLst>
              <a:ext uri="{FF2B5EF4-FFF2-40B4-BE49-F238E27FC236}">
                <a16:creationId xmlns:a16="http://schemas.microsoft.com/office/drawing/2014/main" id="{4BAD0549-754B-F31B-7A78-AC6797CA3F41}"/>
              </a:ext>
            </a:extLst>
          </p:cNvPr>
          <p:cNvPicPr>
            <a:picLocks noChangeAspect="1"/>
          </p:cNvPicPr>
          <p:nvPr/>
        </p:nvPicPr>
        <p:blipFill>
          <a:blip r:embed="rId6"/>
          <a:stretch>
            <a:fillRect/>
          </a:stretch>
        </p:blipFill>
        <p:spPr>
          <a:xfrm>
            <a:off x="4628642" y="1519216"/>
            <a:ext cx="2672910" cy="2606040"/>
          </a:xfrm>
          <a:prstGeom prst="rect">
            <a:avLst/>
          </a:prstGeom>
        </p:spPr>
      </p:pic>
      <p:pic>
        <p:nvPicPr>
          <p:cNvPr id="3" name="Picture 2">
            <a:extLst>
              <a:ext uri="{FF2B5EF4-FFF2-40B4-BE49-F238E27FC236}">
                <a16:creationId xmlns:a16="http://schemas.microsoft.com/office/drawing/2014/main" id="{67E5D31B-F54F-AD76-C34C-DDBF4A9D6F1E}"/>
              </a:ext>
            </a:extLst>
          </p:cNvPr>
          <p:cNvPicPr>
            <a:picLocks noChangeAspect="1"/>
          </p:cNvPicPr>
          <p:nvPr/>
        </p:nvPicPr>
        <p:blipFill>
          <a:blip r:embed="rId7"/>
          <a:stretch>
            <a:fillRect/>
          </a:stretch>
        </p:blipFill>
        <p:spPr>
          <a:xfrm>
            <a:off x="382944" y="6984439"/>
            <a:ext cx="2140018" cy="1236409"/>
          </a:xfrm>
          <a:prstGeom prst="rect">
            <a:avLst/>
          </a:prstGeom>
        </p:spPr>
      </p:pic>
      <p:pic>
        <p:nvPicPr>
          <p:cNvPr id="4" name="Picture 3">
            <a:extLst>
              <a:ext uri="{FF2B5EF4-FFF2-40B4-BE49-F238E27FC236}">
                <a16:creationId xmlns:a16="http://schemas.microsoft.com/office/drawing/2014/main" id="{CEC7EA1B-F8AF-3EFA-5092-129CAF913961}"/>
              </a:ext>
            </a:extLst>
          </p:cNvPr>
          <p:cNvPicPr>
            <a:picLocks noChangeAspect="1"/>
          </p:cNvPicPr>
          <p:nvPr/>
        </p:nvPicPr>
        <p:blipFill>
          <a:blip r:embed="rId8"/>
          <a:stretch>
            <a:fillRect/>
          </a:stretch>
        </p:blipFill>
        <p:spPr>
          <a:xfrm>
            <a:off x="2835628" y="6661732"/>
            <a:ext cx="4322439" cy="210939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floor, window, sofa&#10;&#10;Description automatically generated">
            <a:extLst>
              <a:ext uri="{FF2B5EF4-FFF2-40B4-BE49-F238E27FC236}">
                <a16:creationId xmlns:a16="http://schemas.microsoft.com/office/drawing/2014/main" id="{00E69CB4-B7E7-B5B8-2FFA-E3CB5EFBA6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787698"/>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57200" y="3787698"/>
            <a:ext cx="6858000" cy="1370483"/>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With everything going on in the housing market right now, you may have a number of questions about what that means for you and your plans to buy a home. Here are three things that are likely top of mind for you.</a:t>
            </a:r>
          </a:p>
        </p:txBody>
      </p:sp>
      <p:sp>
        <p:nvSpPr>
          <p:cNvPr id="8" name="Rectangle 7">
            <a:extLst>
              <a:ext uri="{FF2B5EF4-FFF2-40B4-BE49-F238E27FC236}">
                <a16:creationId xmlns:a16="http://schemas.microsoft.com/office/drawing/2014/main" id="{CFC07FC6-668C-C347-A8F7-4099C75CB944}"/>
              </a:ext>
            </a:extLst>
          </p:cNvPr>
          <p:cNvSpPr/>
          <p:nvPr/>
        </p:nvSpPr>
        <p:spPr>
          <a:xfrm>
            <a:off x="0" y="2341148"/>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What’s Happening in the</a:t>
            </a:r>
            <a:br>
              <a:rPr lang="en-US" sz="3200" dirty="0">
                <a:solidFill>
                  <a:srgbClr val="FFFFFF"/>
                </a:solidFill>
              </a:rPr>
            </a:br>
            <a:r>
              <a:rPr lang="en-US" sz="3200" dirty="0">
                <a:solidFill>
                  <a:srgbClr val="FFFFFF"/>
                </a:solidFill>
              </a:rPr>
              <a:t>Housing Market?</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2" name="Rectangle 1">
            <a:extLst>
              <a:ext uri="{FF2B5EF4-FFF2-40B4-BE49-F238E27FC236}">
                <a16:creationId xmlns:a16="http://schemas.microsoft.com/office/drawing/2014/main" id="{A3D09662-E57A-C64B-8EEF-495C3196A1E2}"/>
              </a:ext>
            </a:extLst>
          </p:cNvPr>
          <p:cNvSpPr/>
          <p:nvPr/>
        </p:nvSpPr>
        <p:spPr>
          <a:xfrm>
            <a:off x="1064170" y="5079351"/>
            <a:ext cx="6251030" cy="4420184"/>
          </a:xfrm>
          <a:prstGeom prst="rect">
            <a:avLst/>
          </a:prstGeom>
        </p:spPr>
        <p:txBody>
          <a:bodyPr wrap="square" lIns="91440" tIns="45720" rIns="91440" bIns="45720" anchor="t">
            <a:spAutoFit/>
          </a:bodyPr>
          <a:lstStyle/>
          <a:p>
            <a:pPr lvl="0">
              <a:lnSpc>
                <a:spcPct val="114000"/>
              </a:lnSpc>
              <a:spcAft>
                <a:spcPts val="1000"/>
              </a:spcAft>
            </a:pPr>
            <a:r>
              <a:rPr lang="en-US" sz="1500" b="1" dirty="0">
                <a:solidFill>
                  <a:srgbClr val="00AEEF"/>
                </a:solidFill>
                <a:latin typeface="Arial" panose="020B0604020202020204" pitchFamily="34" charset="0"/>
                <a:cs typeface="Arial" panose="020B0604020202020204" pitchFamily="34" charset="0"/>
              </a:rPr>
              <a:t>1.   Why Did Mortgage Rates Rise So Much In 2022?</a:t>
            </a:r>
          </a:p>
          <a:p>
            <a:pPr>
              <a:lnSpc>
                <a:spcPct val="113000"/>
              </a:lnSpc>
              <a:spcAft>
                <a:spcPts val="1000"/>
              </a:spcAft>
            </a:pPr>
            <a:r>
              <a:rPr lang="en-US" sz="1250" dirty="0">
                <a:solidFill>
                  <a:srgbClr val="000000"/>
                </a:solidFill>
                <a:latin typeface="Arial" panose="020B0604020202020204" pitchFamily="34" charset="0"/>
                <a:ea typeface="+mn-lt"/>
                <a:cs typeface="Arial" panose="020B0604020202020204" pitchFamily="34" charset="0"/>
              </a:rPr>
              <a:t>In 2022, inflation reached a high not seen in 40 years. As it did, you probably felt the pinch at the gas pump and in the grocery store. But inflation did more than increase the cost of goods and services, it also led to the rapid rise in mortgage rates. </a:t>
            </a:r>
            <a:r>
              <a:rPr lang="en-US" sz="1250" i="1" dirty="0">
                <a:solidFill>
                  <a:srgbClr val="000000"/>
                </a:solidFill>
                <a:latin typeface="Arial" panose="020B0604020202020204" pitchFamily="34" charset="0"/>
                <a:ea typeface="+mn-lt"/>
                <a:cs typeface="Arial" panose="020B0604020202020204" pitchFamily="34" charset="0"/>
              </a:rPr>
              <a:t>CNET</a:t>
            </a:r>
            <a:r>
              <a:rPr lang="en-US" sz="1250" dirty="0">
                <a:solidFill>
                  <a:srgbClr val="000000"/>
                </a:solidFill>
                <a:latin typeface="Arial" panose="020B0604020202020204" pitchFamily="34" charset="0"/>
                <a:ea typeface="+mn-lt"/>
                <a:cs typeface="Arial" panose="020B0604020202020204" pitchFamily="34" charset="0"/>
              </a:rPr>
              <a:t> explains:</a:t>
            </a:r>
          </a:p>
          <a:p>
            <a:pPr lvl="1">
              <a:lnSpc>
                <a:spcPct val="113000"/>
              </a:lnSpc>
              <a:spcAft>
                <a:spcPts val="1000"/>
              </a:spcAft>
            </a:pPr>
            <a:r>
              <a:rPr lang="en-US" sz="1250" i="1" dirty="0">
                <a:solidFill>
                  <a:schemeClr val="bg2"/>
                </a:solidFill>
                <a:latin typeface="Arial" panose="020B0604020202020204" pitchFamily="34" charset="0"/>
                <a:ea typeface="+mn-lt"/>
                <a:cs typeface="Arial" panose="020B0604020202020204" pitchFamily="34" charset="0"/>
              </a:rPr>
              <a:t>“As a general rule, when inflation is low, mortgage rates tend to be lower. </a:t>
            </a:r>
            <a:br>
              <a:rPr lang="en-US" sz="1250" i="1" dirty="0">
                <a:solidFill>
                  <a:schemeClr val="bg2"/>
                </a:solidFill>
                <a:latin typeface="Arial" panose="020B0604020202020204" pitchFamily="34" charset="0"/>
                <a:ea typeface="+mn-lt"/>
                <a:cs typeface="Arial" panose="020B0604020202020204" pitchFamily="34" charset="0"/>
              </a:rPr>
            </a:br>
            <a:r>
              <a:rPr lang="en-US" sz="1250" i="1" dirty="0">
                <a:solidFill>
                  <a:schemeClr val="bg2"/>
                </a:solidFill>
                <a:latin typeface="Arial" panose="020B0604020202020204" pitchFamily="34" charset="0"/>
                <a:ea typeface="+mn-lt"/>
                <a:cs typeface="Arial" panose="020B0604020202020204" pitchFamily="34" charset="0"/>
              </a:rPr>
              <a:t>When inflation is high, rates tend to be higher.”</a:t>
            </a:r>
          </a:p>
          <a:p>
            <a:pPr>
              <a:lnSpc>
                <a:spcPct val="113000"/>
              </a:lnSpc>
              <a:spcAft>
                <a:spcPts val="1000"/>
              </a:spcAft>
            </a:pPr>
            <a:r>
              <a:rPr lang="en-US" sz="1250" dirty="0">
                <a:solidFill>
                  <a:srgbClr val="000000"/>
                </a:solidFill>
                <a:latin typeface="Arial" panose="020B0604020202020204" pitchFamily="34" charset="0"/>
                <a:ea typeface="+mn-lt"/>
                <a:cs typeface="Arial" panose="020B0604020202020204" pitchFamily="34" charset="0"/>
              </a:rPr>
              <a:t>As mortgage rates rose, they impacted your purchasing power by increasing the cost of buying a home. And moving forward, experts agree rates will continue to respond to inflation. If inflation eases, rates may decline as a result. </a:t>
            </a:r>
          </a:p>
          <a:p>
            <a:pPr>
              <a:lnSpc>
                <a:spcPct val="113000"/>
              </a:lnSpc>
              <a:spcAft>
                <a:spcPts val="1000"/>
              </a:spcAft>
            </a:pPr>
            <a:r>
              <a:rPr lang="en-US" sz="1500" b="1" dirty="0">
                <a:solidFill>
                  <a:srgbClr val="00AEEF"/>
                </a:solidFill>
              </a:rPr>
              <a:t>2.   What’s Happening with Home Prices?</a:t>
            </a:r>
          </a:p>
          <a:p>
            <a:pPr>
              <a:lnSpc>
                <a:spcPct val="114000"/>
              </a:lnSpc>
              <a:spcAft>
                <a:spcPts val="1000"/>
              </a:spcAft>
            </a:pPr>
            <a:r>
              <a:rPr lang="en-US" sz="1250" dirty="0">
                <a:solidFill>
                  <a:srgbClr val="000000"/>
                </a:solidFill>
              </a:rPr>
              <a:t>Headlines about home prices can be confusing. While home price appreciation has cooled, where home </a:t>
            </a:r>
            <a:r>
              <a:rPr lang="en-US" sz="1250" dirty="0"/>
              <a:t>prices</a:t>
            </a:r>
            <a:r>
              <a:rPr lang="en-US" sz="1250" dirty="0">
                <a:solidFill>
                  <a:srgbClr val="000000"/>
                </a:solidFill>
              </a:rPr>
              <a:t> will go from here will vary based on supply and demand in our local market. </a:t>
            </a:r>
            <a:endParaRPr lang="en-US" sz="1250" b="1" dirty="0">
              <a:solidFill>
                <a:srgbClr val="000000"/>
              </a:solidFill>
              <a:latin typeface="Arial" panose="020B0604020202020204" pitchFamily="34" charset="0"/>
              <a:cs typeface="Arial" panose="020B0604020202020204" pitchFamily="34" charset="0"/>
            </a:endParaRPr>
          </a:p>
          <a:p>
            <a:pPr>
              <a:lnSpc>
                <a:spcPct val="113999"/>
              </a:lnSpc>
              <a:spcAft>
                <a:spcPts val="1000"/>
              </a:spcAft>
            </a:pPr>
            <a:r>
              <a:rPr lang="en-US" sz="1250" dirty="0">
                <a:solidFill>
                  <a:srgbClr val="000000"/>
                </a:solidFill>
              </a:rPr>
              <a:t>That may be why some experts say prices will decline slightly and others say they’ll continue to climb, just more moderately than they have been. </a:t>
            </a:r>
            <a:endParaRPr lang="en-US" sz="1250" dirty="0">
              <a:solidFill>
                <a:srgbClr val="000000"/>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1187658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2" name="Table 10">
            <a:extLst>
              <a:ext uri="{FF2B5EF4-FFF2-40B4-BE49-F238E27FC236}">
                <a16:creationId xmlns:a16="http://schemas.microsoft.com/office/drawing/2014/main" id="{6BEF4B68-D454-0449-93AA-E96BD52348BB}"/>
              </a:ext>
            </a:extLst>
          </p:cNvPr>
          <p:cNvGraphicFramePr>
            <a:graphicFrameLocks noGrp="1"/>
          </p:cNvGraphicFramePr>
          <p:nvPr>
            <p:extLst>
              <p:ext uri="{D42A27DB-BD31-4B8C-83A1-F6EECF244321}">
                <p14:modId xmlns:p14="http://schemas.microsoft.com/office/powerpoint/2010/main" val="495679768"/>
              </p:ext>
            </p:extLst>
          </p:nvPr>
        </p:nvGraphicFramePr>
        <p:xfrm>
          <a:off x="457200" y="6999257"/>
          <a:ext cx="3429000" cy="2398395"/>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1" i="1" dirty="0">
                          <a:solidFill>
                            <a:schemeClr val="bg2"/>
                          </a:solidFill>
                          <a:latin typeface="Georgia"/>
                        </a:rPr>
                        <a:t>Don’t let the uncertainty in the market put your dreams on hold. </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a:rPr>
                        <a:t>Let’s connect so you have an expert on your side to answer all your housing market questions. Together, we’ll review your goals and what’s happening in</a:t>
                      </a:r>
                      <a:br>
                        <a:rPr lang="en-US" sz="1350" b="0" i="1" dirty="0">
                          <a:solidFill>
                            <a:schemeClr val="bg2"/>
                          </a:solidFill>
                          <a:latin typeface="Georgia"/>
                        </a:rPr>
                      </a:br>
                      <a:r>
                        <a:rPr lang="en-US" sz="1350" b="0" i="1" dirty="0">
                          <a:solidFill>
                            <a:schemeClr val="bg2"/>
                          </a:solidFill>
                          <a:latin typeface="Georgia"/>
                        </a:rPr>
                        <a:t>our market so you have the information you need to make a powerful and confident decision.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Rectangle 12">
            <a:extLst>
              <a:ext uri="{FF2B5EF4-FFF2-40B4-BE49-F238E27FC236}">
                <a16:creationId xmlns:a16="http://schemas.microsoft.com/office/drawing/2014/main" id="{D2A13B3F-D134-CB45-87D1-C5CE94C8FD41}"/>
              </a:ext>
            </a:extLst>
          </p:cNvPr>
          <p:cNvSpPr/>
          <p:nvPr/>
        </p:nvSpPr>
        <p:spPr>
          <a:xfrm>
            <a:off x="367030" y="594764"/>
            <a:ext cx="3215229" cy="5107617"/>
          </a:xfrm>
          <a:prstGeom prst="rect">
            <a:avLst/>
          </a:prstGeom>
        </p:spPr>
        <p:txBody>
          <a:bodyPr wrap="square" lIns="91440" tIns="45720" rIns="91440" bIns="45720" anchor="t">
            <a:spAutoFit/>
          </a:bodyPr>
          <a:lstStyle/>
          <a:p>
            <a:pPr lvl="0">
              <a:lnSpc>
                <a:spcPct val="114000"/>
              </a:lnSpc>
              <a:spcAft>
                <a:spcPts val="1000"/>
              </a:spcAft>
            </a:pPr>
            <a:r>
              <a:rPr lang="en-US" sz="1400" b="1" dirty="0">
                <a:solidFill>
                  <a:srgbClr val="00AEEF"/>
                </a:solidFill>
              </a:rPr>
              <a:t>3</a:t>
            </a:r>
            <a:r>
              <a:rPr lang="en-US" sz="1500" b="1" dirty="0">
                <a:solidFill>
                  <a:srgbClr val="00AEEF"/>
                </a:solidFill>
              </a:rPr>
              <a:t>. </a:t>
            </a:r>
            <a:r>
              <a:rPr lang="en-US" sz="1500" b="1" dirty="0">
                <a:solidFill>
                  <a:srgbClr val="00AEEF"/>
                </a:solidFill>
                <a:latin typeface="Arial" panose="020B0604020202020204" pitchFamily="34" charset="0"/>
                <a:cs typeface="Arial" panose="020B0604020202020204" pitchFamily="34" charset="0"/>
              </a:rPr>
              <a:t>Should I Buy a Home Today?</a:t>
            </a:r>
          </a:p>
          <a:p>
            <a:pPr>
              <a:lnSpc>
                <a:spcPct val="114000"/>
              </a:lnSpc>
              <a:spcAft>
                <a:spcPts val="1000"/>
              </a:spcAft>
            </a:pPr>
            <a:r>
              <a:rPr lang="en-US" sz="1250" dirty="0">
                <a:cs typeface="Arial"/>
              </a:rPr>
              <a:t>Even with higher mortgage rates and today’s home prices, it can still make sense to buy a home today. That’s because buying a home is so much more than just a financial decision. It’s a lifestyle choice as well. As </a:t>
            </a:r>
            <a:r>
              <a:rPr lang="en-US" sz="1250" i="1" dirty="0">
                <a:cs typeface="Arial"/>
              </a:rPr>
              <a:t>Freddie Mac</a:t>
            </a:r>
            <a:r>
              <a:rPr lang="en-US" sz="1250" dirty="0">
                <a:cs typeface="Arial"/>
              </a:rPr>
              <a:t>, says:</a:t>
            </a:r>
          </a:p>
          <a:p>
            <a:pPr lvl="1">
              <a:lnSpc>
                <a:spcPct val="114000"/>
              </a:lnSpc>
              <a:spcAft>
                <a:spcPts val="1000"/>
              </a:spcAft>
            </a:pPr>
            <a:r>
              <a:rPr lang="en-US" sz="1250" i="1" dirty="0">
                <a:solidFill>
                  <a:schemeClr val="bg2"/>
                </a:solidFill>
                <a:latin typeface="Arial" panose="020B0604020202020204" pitchFamily="34" charset="0"/>
                <a:cs typeface="Arial" panose="020B0604020202020204" pitchFamily="34" charset="0"/>
              </a:rPr>
              <a:t>"Deciding whether to rent or buy depends on your financial situation, future plans and lifestyle. Both options have benefits that you need to carefully consider before making your decision.”</a:t>
            </a:r>
            <a:endParaRPr lang="en-US" sz="1250" dirty="0">
              <a:solidFill>
                <a:schemeClr val="bg2"/>
              </a:solidFill>
              <a:latin typeface="Arial" panose="020B0604020202020204" pitchFamily="34" charset="0"/>
              <a:cs typeface="Arial" panose="020B0604020202020204" pitchFamily="34" charset="0"/>
            </a:endParaRPr>
          </a:p>
          <a:p>
            <a:pPr>
              <a:lnSpc>
                <a:spcPct val="114000"/>
              </a:lnSpc>
              <a:spcAft>
                <a:spcPts val="1000"/>
              </a:spcAft>
            </a:pPr>
            <a:r>
              <a:rPr lang="en-US" sz="1250" dirty="0">
                <a:cs typeface="Arial"/>
              </a:rPr>
              <a:t>If your needs have changed or if you are looking for a space that’s truly your own, there are still many compelling reasons to buy a home today. The sense of accomplishment, the wealth building opportunity, and the chance to stabilize your monthly payments can make it all worthwhile. </a:t>
            </a:r>
          </a:p>
        </p:txBody>
      </p:sp>
      <p:pic>
        <p:nvPicPr>
          <p:cNvPr id="3" name="Picture 2" descr="A picture containing indoor, floor, room, window&#10;&#10;Description automatically generated">
            <a:extLst>
              <a:ext uri="{FF2B5EF4-FFF2-40B4-BE49-F238E27FC236}">
                <a16:creationId xmlns:a16="http://schemas.microsoft.com/office/drawing/2014/main" id="{8D5C8328-1B4B-6519-4C02-894E6499E1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57170" y="0"/>
            <a:ext cx="3215230" cy="10058400"/>
          </a:xfrm>
          <a:prstGeom prst="rect">
            <a:avLst/>
          </a:prstGeom>
        </p:spPr>
      </p:pic>
    </p:spTree>
    <p:extLst>
      <p:ext uri="{BB962C8B-B14F-4D97-AF65-F5344CB8AC3E}">
        <p14:creationId xmlns:p14="http://schemas.microsoft.com/office/powerpoint/2010/main" val="339821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B97175-BDAA-8E42-8D7C-603F3AB449C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5</a:t>
            </a:fld>
            <a:endParaRPr lang="en-US" dirty="0"/>
          </a:p>
        </p:txBody>
      </p:sp>
      <p:sp>
        <p:nvSpPr>
          <p:cNvPr id="5" name="TextBox 4">
            <a:extLst>
              <a:ext uri="{FF2B5EF4-FFF2-40B4-BE49-F238E27FC236}">
                <a16:creationId xmlns:a16="http://schemas.microsoft.com/office/drawing/2014/main" id="{7225F3AB-3DC3-174C-B82A-666FB57A8691}"/>
              </a:ext>
            </a:extLst>
          </p:cNvPr>
          <p:cNvSpPr txBox="1"/>
          <p:nvPr/>
        </p:nvSpPr>
        <p:spPr>
          <a:xfrm>
            <a:off x="442303" y="2191785"/>
            <a:ext cx="6884925" cy="1086361"/>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If you want to buy a home today, here are a few things experts say you should know about what to expect and why homeownership is so important.</a:t>
            </a:r>
          </a:p>
        </p:txBody>
      </p:sp>
      <p:sp>
        <p:nvSpPr>
          <p:cNvPr id="10" name="Rectangle 9">
            <a:extLst>
              <a:ext uri="{FF2B5EF4-FFF2-40B4-BE49-F238E27FC236}">
                <a16:creationId xmlns:a16="http://schemas.microsoft.com/office/drawing/2014/main" id="{91124355-EF76-8947-8766-6F9B607224D9}"/>
              </a:ext>
            </a:extLst>
          </p:cNvPr>
          <p:cNvSpPr/>
          <p:nvPr/>
        </p:nvSpPr>
        <p:spPr>
          <a:xfrm>
            <a:off x="-6178" y="-9563"/>
            <a:ext cx="7778578"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Expert Insights for </a:t>
            </a:r>
            <a:br>
              <a:rPr lang="en-US" sz="3200" dirty="0">
                <a:solidFill>
                  <a:srgbClr val="FFFFFF"/>
                </a:solidFill>
              </a:rPr>
            </a:br>
            <a:r>
              <a:rPr lang="en-US" sz="3200" dirty="0">
                <a:solidFill>
                  <a:srgbClr val="FFFFFF"/>
                </a:solidFill>
              </a:rPr>
              <a:t>Today’s Homebuyers</a:t>
            </a:r>
          </a:p>
        </p:txBody>
      </p:sp>
      <p:graphicFrame>
        <p:nvGraphicFramePr>
          <p:cNvPr id="11" name="Table 6">
            <a:extLst>
              <a:ext uri="{FF2B5EF4-FFF2-40B4-BE49-F238E27FC236}">
                <a16:creationId xmlns:a16="http://schemas.microsoft.com/office/drawing/2014/main" id="{A657101B-7AAE-A1DB-5EBE-C771BA69DAD7}"/>
              </a:ext>
            </a:extLst>
          </p:cNvPr>
          <p:cNvGraphicFramePr>
            <a:graphicFrameLocks noGrp="1"/>
          </p:cNvGraphicFramePr>
          <p:nvPr>
            <p:extLst>
              <p:ext uri="{D42A27DB-BD31-4B8C-83A1-F6EECF244321}">
                <p14:modId xmlns:p14="http://schemas.microsoft.com/office/powerpoint/2010/main" val="1227780849"/>
              </p:ext>
            </p:extLst>
          </p:nvPr>
        </p:nvGraphicFramePr>
        <p:xfrm>
          <a:off x="470453" y="3650663"/>
          <a:ext cx="6844747" cy="5734430"/>
        </p:xfrm>
        <a:graphic>
          <a:graphicData uri="http://schemas.openxmlformats.org/drawingml/2006/table">
            <a:tbl>
              <a:tblPr firstRow="1" bandRow="1">
                <a:tableStyleId>{5C22544A-7EE6-4342-B048-85BDC9FD1C3A}</a:tableStyleId>
              </a:tblPr>
              <a:tblGrid>
                <a:gridCol w="687474">
                  <a:extLst>
                    <a:ext uri="{9D8B030D-6E8A-4147-A177-3AD203B41FA5}">
                      <a16:colId xmlns:a16="http://schemas.microsoft.com/office/drawing/2014/main" val="440958340"/>
                    </a:ext>
                  </a:extLst>
                </a:gridCol>
                <a:gridCol w="6157273">
                  <a:extLst>
                    <a:ext uri="{9D8B030D-6E8A-4147-A177-3AD203B41FA5}">
                      <a16:colId xmlns:a16="http://schemas.microsoft.com/office/drawing/2014/main" val="1866250015"/>
                    </a:ext>
                  </a:extLst>
                </a:gridCol>
              </a:tblGrid>
              <a:tr h="1273173">
                <a:tc>
                  <a:txBody>
                    <a:bodyPr/>
                    <a:lstStyle/>
                    <a:p>
                      <a:pPr algn="ctr"/>
                      <a:r>
                        <a:rPr lang="en-US" sz="6500" dirty="0"/>
                        <a:t>“</a:t>
                      </a:r>
                    </a:p>
                  </a:txBody>
                  <a:tcPr marL="182880" marR="182880"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tc>
                  <a:txBody>
                    <a:bodyPr/>
                    <a:lstStyle/>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300" b="1"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Buyers will continue to see less competition for homes </a:t>
                      </a:r>
                      <a:r>
                        <a:rPr kumimoji="0" lang="en-US" sz="1300" b="0"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and have more time to tour homes they like and consider their options</a:t>
                      </a:r>
                      <a:r>
                        <a:rPr lang="en-US" sz="1300" b="0"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a:t>
                      </a:r>
                      <a:endParaRPr kumimoji="0" lang="en-US" sz="1300" dirty="0"/>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50" b="0" i="1" u="none" strike="noStrike" kern="1200" cap="none" spc="0" normalizeH="0" baseline="0" noProof="0" dirty="0">
                          <a:ln>
                            <a:noFill/>
                          </a:ln>
                          <a:solidFill>
                            <a:schemeClr val="tx1"/>
                          </a:solidFill>
                          <a:effectLst/>
                          <a:uLnTx/>
                          <a:uFillTx/>
                          <a:latin typeface="Georgia"/>
                          <a:ea typeface="Helvetica Neue" panose="02000503000000020004" pitchFamily="2" charset="0"/>
                          <a:cs typeface="Arial"/>
                        </a:rPr>
                        <a:t>-</a:t>
                      </a:r>
                      <a:r>
                        <a:rPr kumimoji="0" lang="en-US" sz="1250" b="0" i="0" u="none" strike="noStrike" kern="1200" cap="none" spc="0" normalizeH="0" baseline="0" noProof="0" dirty="0">
                          <a:ln>
                            <a:noFill/>
                          </a:ln>
                          <a:solidFill>
                            <a:schemeClr val="tx1"/>
                          </a:solidFill>
                          <a:effectLst/>
                          <a:uLnTx/>
                          <a:uFillTx/>
                          <a:latin typeface="+mn-lt"/>
                          <a:ea typeface="Helvetica Neue" panose="02000503000000020004" pitchFamily="2" charset="0"/>
                          <a:cs typeface="Arial"/>
                        </a:rPr>
                        <a:t> Michael Lane, VP and General Manager, </a:t>
                      </a:r>
                      <a:r>
                        <a:rPr kumimoji="0" lang="en-US" sz="1250" b="0" i="1" u="none" strike="noStrike" kern="1200" cap="none" spc="0" normalizeH="0" baseline="0" noProof="0" dirty="0" err="1">
                          <a:ln>
                            <a:noFill/>
                          </a:ln>
                          <a:solidFill>
                            <a:schemeClr val="tx1"/>
                          </a:solidFill>
                          <a:effectLst/>
                          <a:uLnTx/>
                          <a:uFillTx/>
                          <a:latin typeface="+mn-lt"/>
                          <a:ea typeface="Helvetica Neue" panose="02000503000000020004" pitchFamily="2" charset="0"/>
                          <a:cs typeface="Arial"/>
                        </a:rPr>
                        <a:t>ShowingTime</a:t>
                      </a:r>
                      <a:endParaRPr kumimoji="0" lang="en-US" sz="1250" b="0" i="1" u="none" strike="noStrike" kern="1200" cap="none" spc="0" normalizeH="0" baseline="0" noProof="0" dirty="0">
                        <a:ln>
                          <a:noFill/>
                        </a:ln>
                        <a:solidFill>
                          <a:schemeClr val="tx1"/>
                        </a:solidFill>
                        <a:effectLst/>
                        <a:uLnTx/>
                        <a:uFillTx/>
                        <a:latin typeface="+mn-lt"/>
                        <a:ea typeface="Helvetica Neue" panose="02000503000000020004" pitchFamily="2" charset="0"/>
                        <a:cs typeface="Arial"/>
                      </a:endParaRPr>
                    </a:p>
                  </a:txBody>
                  <a:tcPr marL="182880" marR="182880" marT="182880" marB="18288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1657471"/>
                  </a:ext>
                </a:extLst>
              </a:tr>
              <a:tr h="82496">
                <a:tc gridSpan="2">
                  <a:txBody>
                    <a:bodyPr/>
                    <a:lstStyle/>
                    <a:p>
                      <a:endParaRPr lang="en-US" sz="600" dirty="0"/>
                    </a:p>
                  </a:txBody>
                  <a:tcPr marL="182880" marR="182880" marT="0" marB="0">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4062816639"/>
                  </a:ext>
                </a:extLst>
              </a:tr>
              <a:tr h="113525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rtl="0" eaLnBrk="1" fontAlgn="base" latinLnBrk="0" hangingPunct="1">
                        <a:lnSpc>
                          <a:spcPct val="114000"/>
                        </a:lnSpc>
                        <a:spcBef>
                          <a:spcPts val="1000"/>
                        </a:spcBef>
                        <a:spcAft>
                          <a:spcPts val="0"/>
                        </a:spcAft>
                        <a:buClrTx/>
                        <a:buSzTx/>
                        <a:buFontTx/>
                        <a:buNone/>
                      </a:pPr>
                      <a:r>
                        <a:rPr kumimoji="0" lang="en-US" sz="1300" b="0"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While mortgage rates are expected to continue to drift higher over the coming months, </a:t>
                      </a:r>
                      <a:r>
                        <a:rPr kumimoji="0" lang="en-US" sz="1300" b="1"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rPr>
                        <a:t>much of the rapid increase in rates is likely behind us.</a:t>
                      </a:r>
                    </a:p>
                    <a:p>
                      <a:pPr marL="127000" marR="0" lvl="0" indent="-127000" algn="l" defTabSz="909619" rtl="0" eaLnBrk="1" fontAlgn="base" latinLnBrk="0" hangingPunct="1">
                        <a:lnSpc>
                          <a:spcPct val="114000"/>
                        </a:lnSpc>
                        <a:spcBef>
                          <a:spcPts val="1000"/>
                        </a:spcBef>
                        <a:spcAft>
                          <a:spcPts val="0"/>
                        </a:spcAft>
                        <a:buClrTx/>
                        <a:buSzTx/>
                        <a:buFontTx/>
                        <a:buChar char="-"/>
                        <a:tabLst/>
                        <a:defRPr/>
                      </a:pP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Mark Fleming, Chief Economist, </a:t>
                      </a: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First American</a:t>
                      </a: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5695373"/>
                  </a:ext>
                </a:extLst>
              </a:tr>
              <a:tr h="82496">
                <a:tc gridSpan="2">
                  <a:txBody>
                    <a:bodyPr/>
                    <a:lstStyle/>
                    <a:p>
                      <a:endParaRPr lang="en-US" sz="600" dirty="0">
                        <a:highlight>
                          <a:srgbClr val="FF00FF"/>
                        </a:highlight>
                      </a:endParaRPr>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1834770972"/>
                  </a:ext>
                </a:extLst>
              </a:tr>
              <a:tr h="137249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mn-lt"/>
                          <a:ea typeface="+mn-ea"/>
                          <a:cs typeface="+mn-cs"/>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lvl="0" algn="l">
                        <a:lnSpc>
                          <a:spcPct val="100000"/>
                        </a:lnSpc>
                        <a:spcBef>
                          <a:spcPts val="0"/>
                        </a:spcBef>
                        <a:spcAft>
                          <a:spcPts val="0"/>
                        </a:spcAft>
                        <a:buNone/>
                      </a:pPr>
                      <a:r>
                        <a:rPr lang="en-US" sz="1300" b="0" i="1" u="none" strike="noStrike" kern="1200" cap="none" spc="0" normalizeH="0" baseline="0" noProof="0" dirty="0">
                          <a:ln>
                            <a:noFill/>
                          </a:ln>
                          <a:solidFill>
                            <a:schemeClr val="tx2"/>
                          </a:solidFill>
                          <a:effectLst/>
                          <a:uLnTx/>
                          <a:uFillTx/>
                        </a:rPr>
                        <a:t>The key to making a good decision in this challenging housing market is to </a:t>
                      </a:r>
                      <a:r>
                        <a:rPr lang="en-US" sz="1300" b="1" i="1" u="none" strike="noStrike" kern="1200" cap="none" spc="0" normalizeH="0" baseline="0" noProof="0" dirty="0">
                          <a:ln>
                            <a:noFill/>
                          </a:ln>
                          <a:solidFill>
                            <a:schemeClr val="tx2"/>
                          </a:solidFill>
                          <a:effectLst/>
                          <a:uLnTx/>
                          <a:uFillTx/>
                        </a:rPr>
                        <a:t>be laser focused on what you need now and in the years ahead</a:t>
                      </a:r>
                      <a:r>
                        <a:rPr lang="en-US" sz="1300" b="0" i="1" u="none" strike="noStrike" kern="1200" cap="none" spc="0" normalizeH="0" baseline="0" noProof="0" dirty="0">
                          <a:ln>
                            <a:noFill/>
                          </a:ln>
                          <a:solidFill>
                            <a:schemeClr val="tx2"/>
                          </a:solidFill>
                          <a:effectLst/>
                          <a:uLnTx/>
                          <a:uFillTx/>
                        </a:rPr>
                        <a:t>, so that you can stay in your home long enough that buying is a sound financial decision.</a:t>
                      </a:r>
                    </a:p>
                    <a:p>
                      <a:pPr lvl="0" algn="l">
                        <a:lnSpc>
                          <a:spcPct val="100000"/>
                        </a:lnSpc>
                        <a:spcBef>
                          <a:spcPts val="0"/>
                        </a:spcBef>
                        <a:spcAft>
                          <a:spcPts val="0"/>
                        </a:spcAft>
                        <a:buNone/>
                      </a:pPr>
                      <a:endParaRPr kumimoji="0" lang="en-US" sz="1400" b="0" i="1" u="none" strike="noStrike" kern="1200" cap="none" spc="0" normalizeH="0" baseline="0" noProof="0" dirty="0">
                        <a:ln>
                          <a:noFill/>
                        </a:ln>
                        <a:solidFill>
                          <a:schemeClr val="tx2"/>
                        </a:solidFill>
                        <a:effectLst/>
                        <a:uLnTx/>
                        <a:uFillTx/>
                        <a:latin typeface="Georgia"/>
                        <a:ea typeface="Helvetica Neue" panose="02000503000000020004" pitchFamily="2" charset="0"/>
                        <a:cs typeface="Arial"/>
                      </a:endParaRPr>
                    </a:p>
                    <a:p>
                      <a:pPr lvl="0" algn="l">
                        <a:lnSpc>
                          <a:spcPct val="100000"/>
                        </a:lnSpc>
                        <a:spcBef>
                          <a:spcPts val="0"/>
                        </a:spcBef>
                        <a:spcAft>
                          <a:spcPts val="0"/>
                        </a:spcAft>
                        <a:buNone/>
                      </a:pP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Danielle Hale</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Chief Economist</a:t>
                      </a:r>
                      <a:r>
                        <a:rPr kumimoji="0" lang="en-US" sz="1250" b="0" i="0"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a:t>
                      </a:r>
                      <a:r>
                        <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 </a:t>
                      </a:r>
                      <a:r>
                        <a:rPr lang="en-US" sz="1250" b="0" i="1" u="none" strike="noStrike" kern="1200" cap="none" spc="0" normalizeH="0" baseline="0" noProof="0" dirty="0" err="1">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rPr>
                        <a:t>realtor.com</a:t>
                      </a:r>
                      <a:endParaRPr kumimoji="0" lang="en-US" sz="1250" b="0" i="1" u="none" strike="noStrike" kern="1200" cap="none" spc="0" normalizeH="0" baseline="0" noProof="0" dirty="0">
                        <a:ln>
                          <a:noFill/>
                        </a:ln>
                        <a:solidFill>
                          <a:schemeClr val="tx1"/>
                        </a:solidFill>
                        <a:effectLst/>
                        <a:uLnTx/>
                        <a:uFillTx/>
                        <a:latin typeface="Arial" panose="020B0604020202020204" pitchFamily="34" charset="0"/>
                        <a:ea typeface="Helvetica Neue" panose="02000503000000020004" pitchFamily="2" charset="0"/>
                        <a:cs typeface="Arial" panose="020B0604020202020204" pitchFamily="34" charset="0"/>
                      </a:endParaRPr>
                    </a:p>
                  </a:txBody>
                  <a:tcPr marL="182880" marR="182880" marT="182880" marB="18288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9424169"/>
                  </a:ext>
                </a:extLst>
              </a:tr>
              <a:tr h="82496">
                <a:tc gridSpan="2">
                  <a:txBody>
                    <a:bodyPr/>
                    <a:lstStyle/>
                    <a:p>
                      <a:endParaRPr lang="en-US" sz="600" dirty="0">
                        <a:highlight>
                          <a:srgbClr val="FF00FF"/>
                        </a:highlight>
                      </a:endParaRPr>
                    </a:p>
                  </a:txBody>
                  <a:tcPr marL="182880" marR="182880"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3243603711"/>
                  </a:ext>
                </a:extLst>
              </a:tr>
              <a:tr h="0">
                <a:tc>
                  <a:txBody>
                    <a:bodyPr/>
                    <a:lstStyle/>
                    <a:p>
                      <a:pPr marL="0" marR="0" lvl="0" indent="0" algn="ctr" defTabSz="77724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a:txBody>
                  <a:tcPr marL="182880" marR="182880" marT="0" marB="2286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marL="0" marR="0" lvl="0" indent="0" algn="l">
                        <a:lnSpc>
                          <a:spcPct val="113999"/>
                        </a:lnSpc>
                        <a:spcBef>
                          <a:spcPts val="1000"/>
                        </a:spcBef>
                        <a:spcAft>
                          <a:spcPts val="0"/>
                        </a:spcAft>
                        <a:buNone/>
                      </a:pPr>
                      <a:r>
                        <a:rPr lang="en-US" sz="1300" b="1" i="1" u="none" strike="noStrike" kern="1200" cap="none" spc="0" normalizeH="0" baseline="0" noProof="0" dirty="0">
                          <a:ln>
                            <a:noFill/>
                          </a:ln>
                          <a:solidFill>
                            <a:schemeClr val="tx2"/>
                          </a:solidFill>
                          <a:effectLst/>
                          <a:uLnTx/>
                          <a:uFillTx/>
                        </a:rPr>
                        <a:t>Homeownership is still considered one of the most reliable ways to build wealth</a:t>
                      </a:r>
                      <a:r>
                        <a:rPr kumimoji="0" lang="en-US" sz="1300" b="1" i="1" u="none" strike="noStrike" kern="1200" cap="none" spc="0" normalizeH="0" baseline="0" noProof="0" dirty="0">
                          <a:ln>
                            <a:noFill/>
                          </a:ln>
                          <a:solidFill>
                            <a:schemeClr val="tx2"/>
                          </a:solidFill>
                          <a:effectLst/>
                          <a:uLnTx/>
                          <a:uFillTx/>
                        </a:rPr>
                        <a:t>. </a:t>
                      </a:r>
                      <a:r>
                        <a:rPr lang="en-US" sz="1300" b="0" i="1" u="none" strike="noStrike" kern="1200" cap="none" spc="0" normalizeH="0" baseline="0" noProof="0" dirty="0">
                          <a:ln>
                            <a:noFill/>
                          </a:ln>
                          <a:solidFill>
                            <a:schemeClr val="tx2"/>
                          </a:solidFill>
                          <a:effectLst/>
                          <a:uLnTx/>
                          <a:uFillTx/>
                        </a:rPr>
                        <a:t>When </a:t>
                      </a:r>
                      <a:r>
                        <a:rPr kumimoji="0" lang="en-US" sz="1300" b="0" i="1" u="none" strike="noStrike" kern="1200" cap="none" spc="0" normalizeH="0" baseline="0" noProof="0" dirty="0">
                          <a:ln>
                            <a:noFill/>
                          </a:ln>
                          <a:solidFill>
                            <a:schemeClr val="tx2"/>
                          </a:solidFill>
                          <a:effectLst/>
                          <a:uLnTx/>
                          <a:uFillTx/>
                        </a:rPr>
                        <a:t>you </a:t>
                      </a:r>
                      <a:r>
                        <a:rPr lang="en-US" sz="1300" b="0" i="1" u="none" strike="noStrike" kern="1200" cap="none" spc="0" normalizeH="0" baseline="0" noProof="0" dirty="0">
                          <a:ln>
                            <a:noFill/>
                          </a:ln>
                          <a:solidFill>
                            <a:schemeClr val="tx2"/>
                          </a:solidFill>
                          <a:effectLst/>
                          <a:uLnTx/>
                          <a:uFillTx/>
                        </a:rPr>
                        <a:t>make monthly </a:t>
                      </a:r>
                      <a:r>
                        <a:rPr kumimoji="0" lang="en-US" sz="1300" b="0" i="1" u="none" strike="noStrike" kern="1200" cap="none" spc="0" normalizeH="0" baseline="0" noProof="0" dirty="0">
                          <a:ln>
                            <a:noFill/>
                          </a:ln>
                          <a:solidFill>
                            <a:schemeClr val="tx2"/>
                          </a:solidFill>
                          <a:effectLst/>
                          <a:uLnTx/>
                          <a:uFillTx/>
                        </a:rPr>
                        <a:t>mortgage</a:t>
                      </a:r>
                      <a:r>
                        <a:rPr lang="en-US" sz="1300" b="0" i="1" u="none" strike="noStrike" kern="1200" cap="none" spc="0" normalizeH="0" baseline="0" noProof="0" dirty="0">
                          <a:ln>
                            <a:noFill/>
                          </a:ln>
                          <a:solidFill>
                            <a:schemeClr val="tx2"/>
                          </a:solidFill>
                          <a:effectLst/>
                          <a:uLnTx/>
                          <a:uFillTx/>
                        </a:rPr>
                        <a:t> payments</a:t>
                      </a:r>
                      <a:r>
                        <a:rPr kumimoji="0" lang="en-US" sz="1300" b="0" i="1" u="none" strike="noStrike" kern="1200" cap="none" spc="0" normalizeH="0" baseline="0" noProof="0" dirty="0">
                          <a:ln>
                            <a:noFill/>
                          </a:ln>
                          <a:solidFill>
                            <a:schemeClr val="tx2"/>
                          </a:solidFill>
                          <a:effectLst/>
                          <a:uLnTx/>
                          <a:uFillTx/>
                        </a:rPr>
                        <a:t>, </a:t>
                      </a:r>
                      <a:r>
                        <a:rPr lang="en-US" sz="1300" b="0" i="1" u="none" strike="noStrike" kern="1200" cap="none" spc="0" normalizeH="0" baseline="0" noProof="0" dirty="0">
                          <a:ln>
                            <a:noFill/>
                          </a:ln>
                          <a:solidFill>
                            <a:schemeClr val="tx2"/>
                          </a:solidFill>
                          <a:effectLst/>
                          <a:uLnTx/>
                          <a:uFillTx/>
                        </a:rPr>
                        <a:t>you're building equity in your home. . . . When you rent</a:t>
                      </a:r>
                      <a:r>
                        <a:rPr kumimoji="0" lang="en-US" sz="1300" b="0" i="1" u="none" strike="noStrike" kern="1200" cap="none" spc="0" normalizeH="0" baseline="0" noProof="0" dirty="0">
                          <a:ln>
                            <a:noFill/>
                          </a:ln>
                          <a:solidFill>
                            <a:schemeClr val="tx2"/>
                          </a:solidFill>
                          <a:effectLst/>
                          <a:uLnTx/>
                          <a:uFillTx/>
                        </a:rPr>
                        <a:t>, </a:t>
                      </a:r>
                      <a:r>
                        <a:rPr lang="en-US" sz="1300" b="0" i="1" u="none" strike="noStrike" kern="1200" cap="none" spc="0" normalizeH="0" baseline="0" noProof="0" dirty="0">
                          <a:ln>
                            <a:noFill/>
                          </a:ln>
                          <a:solidFill>
                            <a:schemeClr val="tx2"/>
                          </a:solidFill>
                          <a:effectLst/>
                          <a:uLnTx/>
                          <a:uFillTx/>
                        </a:rPr>
                        <a:t>you aren't investing in </a:t>
                      </a:r>
                      <a:r>
                        <a:rPr kumimoji="0" lang="en-US" sz="1300" b="0" i="1" u="none" strike="noStrike" kern="1200" cap="none" spc="0" normalizeH="0" baseline="0" noProof="0" dirty="0">
                          <a:ln>
                            <a:noFill/>
                          </a:ln>
                          <a:solidFill>
                            <a:schemeClr val="tx2"/>
                          </a:solidFill>
                          <a:effectLst/>
                          <a:uLnTx/>
                          <a:uFillTx/>
                        </a:rPr>
                        <a:t>your </a:t>
                      </a:r>
                      <a:r>
                        <a:rPr lang="en-US" sz="1300" b="0" i="1" u="none" strike="noStrike" kern="1200" cap="none" spc="0" normalizeH="0" baseline="0" noProof="0" dirty="0">
                          <a:ln>
                            <a:noFill/>
                          </a:ln>
                          <a:solidFill>
                            <a:schemeClr val="tx2"/>
                          </a:solidFill>
                          <a:effectLst/>
                          <a:uLnTx/>
                          <a:uFillTx/>
                        </a:rPr>
                        <a:t>financial future </a:t>
                      </a:r>
                      <a:r>
                        <a:rPr kumimoji="0" lang="en-US" sz="1300" b="0" i="1" u="none" strike="noStrike" kern="1200" cap="none" spc="0" normalizeH="0" baseline="0" noProof="0" dirty="0">
                          <a:ln>
                            <a:noFill/>
                          </a:ln>
                          <a:solidFill>
                            <a:schemeClr val="tx2"/>
                          </a:solidFill>
                          <a:effectLst/>
                          <a:uLnTx/>
                          <a:uFillTx/>
                        </a:rPr>
                        <a:t>the same </a:t>
                      </a:r>
                      <a:r>
                        <a:rPr lang="en-US" sz="1300" b="0" i="1" u="none" strike="noStrike" kern="1200" cap="none" spc="0" normalizeH="0" baseline="0" noProof="0" dirty="0">
                          <a:ln>
                            <a:noFill/>
                          </a:ln>
                          <a:solidFill>
                            <a:schemeClr val="tx2"/>
                          </a:solidFill>
                          <a:effectLst/>
                          <a:uLnTx/>
                          <a:uFillTx/>
                        </a:rPr>
                        <a:t>way you are when you're paying off </a:t>
                      </a:r>
                      <a:r>
                        <a:rPr kumimoji="0" lang="en-US" sz="1300" b="0" i="1" u="none" strike="noStrike" kern="1200" cap="none" spc="0" normalizeH="0" baseline="0" noProof="0" dirty="0">
                          <a:ln>
                            <a:noFill/>
                          </a:ln>
                          <a:solidFill>
                            <a:schemeClr val="tx2"/>
                          </a:solidFill>
                          <a:effectLst/>
                          <a:uLnTx/>
                          <a:uFillTx/>
                        </a:rPr>
                        <a:t>a </a:t>
                      </a:r>
                      <a:r>
                        <a:rPr lang="en-US" sz="1300" b="0" i="1" u="none" strike="noStrike" kern="1200" cap="none" spc="0" normalizeH="0" baseline="0" noProof="0" dirty="0">
                          <a:ln>
                            <a:noFill/>
                          </a:ln>
                          <a:solidFill>
                            <a:schemeClr val="tx2"/>
                          </a:solidFill>
                          <a:effectLst/>
                          <a:uLnTx/>
                          <a:uFillTx/>
                        </a:rPr>
                        <a:t>mortgage.</a:t>
                      </a:r>
                      <a:endParaRPr kumimoji="0" lang="en-US" sz="1300" b="0" i="1" u="none" strike="noStrike" kern="1200" cap="none" spc="0" normalizeH="0" baseline="0" noProof="0" dirty="0">
                        <a:ln>
                          <a:noFill/>
                        </a:ln>
                        <a:solidFill>
                          <a:schemeClr val="tx2"/>
                        </a:solidFill>
                        <a:effectLst/>
                        <a:uLnTx/>
                        <a:uFillTx/>
                        <a:latin typeface="+mn-lt"/>
                        <a:ea typeface="Helvetica Neue" panose="02000503000000020004" pitchFamily="2" charset="0"/>
                        <a:cs typeface="Arial"/>
                      </a:endParaRPr>
                    </a:p>
                    <a:p>
                      <a:pPr marL="0" marR="0" lvl="0" indent="0" algn="l" defTabSz="909619" rtl="0" eaLnBrk="1" fontAlgn="base" latinLnBrk="0" hangingPunct="1">
                        <a:lnSpc>
                          <a:spcPct val="114000"/>
                        </a:lnSpc>
                        <a:spcBef>
                          <a:spcPts val="1000"/>
                        </a:spcBef>
                        <a:spcAft>
                          <a:spcPts val="0"/>
                        </a:spcAft>
                        <a:buClrTx/>
                        <a:buSzTx/>
                        <a:buFontTx/>
                        <a:buNone/>
                        <a:tabLst/>
                        <a:defRPr/>
                      </a:pPr>
                      <a:r>
                        <a:rPr kumimoji="0" lang="en-US" sz="1200" b="0" i="1" u="none" strike="noStrike" kern="1200" cap="none" spc="0" normalizeH="0" baseline="0" noProof="0" dirty="0">
                          <a:ln>
                            <a:noFill/>
                          </a:ln>
                          <a:solidFill>
                            <a:schemeClr val="tx1"/>
                          </a:solidFill>
                          <a:effectLst/>
                          <a:uLnTx/>
                          <a:uFillTx/>
                          <a:latin typeface="Georgia"/>
                          <a:ea typeface="Helvetica Neue" panose="02000503000000020004" pitchFamily="2" charset="0"/>
                          <a:cs typeface="Arial"/>
                        </a:rPr>
                        <a:t>- </a:t>
                      </a:r>
                      <a:r>
                        <a:rPr kumimoji="0" lang="en-US" sz="1250" b="0" i="1" u="none" strike="noStrike" kern="1200" cap="none" spc="0" normalizeH="0" baseline="0" noProof="0" dirty="0">
                          <a:ln>
                            <a:noFill/>
                          </a:ln>
                          <a:solidFill>
                            <a:schemeClr val="tx1"/>
                          </a:solidFill>
                          <a:effectLst/>
                          <a:uLnTx/>
                          <a:uFillTx/>
                          <a:latin typeface="+mn-lt"/>
                          <a:ea typeface="Helvetica Neue" panose="02000503000000020004" pitchFamily="2" charset="0"/>
                          <a:cs typeface="Arial"/>
                        </a:rPr>
                        <a:t>CNET</a:t>
                      </a:r>
                    </a:p>
                  </a:txBody>
                  <a:tcPr marL="182880" marR="182880" marT="182880" marB="182880">
                    <a:lnL>
                      <a:noFill/>
                    </a:lnL>
                    <a:solidFill>
                      <a:schemeClr val="bg1">
                        <a:lumMod val="95000"/>
                      </a:schemeClr>
                    </a:solidFill>
                  </a:tcPr>
                </a:tc>
                <a:extLst>
                  <a:ext uri="{0D108BD9-81ED-4DB2-BD59-A6C34878D82A}">
                    <a16:rowId xmlns:a16="http://schemas.microsoft.com/office/drawing/2014/main" val="2935668797"/>
                  </a:ext>
                </a:extLst>
              </a:tr>
            </a:tbl>
          </a:graphicData>
        </a:graphic>
      </p:graphicFrame>
      <p:pic>
        <p:nvPicPr>
          <p:cNvPr id="4" name="Picture 3" descr="A person holding a cup&#10;&#10;Description automatically generated with low confidence">
            <a:extLst>
              <a:ext uri="{FF2B5EF4-FFF2-40B4-BE49-F238E27FC236}">
                <a16:creationId xmlns:a16="http://schemas.microsoft.com/office/drawing/2014/main" id="{64443375-4ACF-A16E-E3DC-DA22DA0264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33812" y="-9563"/>
            <a:ext cx="2838587" cy="2185214"/>
          </a:xfrm>
          <a:prstGeom prst="rect">
            <a:avLst/>
          </a:prstGeom>
        </p:spPr>
      </p:pic>
    </p:spTree>
    <p:extLst>
      <p:ext uri="{BB962C8B-B14F-4D97-AF65-F5344CB8AC3E}">
        <p14:creationId xmlns:p14="http://schemas.microsoft.com/office/powerpoint/2010/main" val="2975803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people sitting at a table&#10;&#10;Description automatically generated with medium confidence">
            <a:extLst>
              <a:ext uri="{FF2B5EF4-FFF2-40B4-BE49-F238E27FC236}">
                <a16:creationId xmlns:a16="http://schemas.microsoft.com/office/drawing/2014/main" id="{6F0DECE2-2D76-10FF-AE80-6AE8E16632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4310558"/>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72966" y="4324846"/>
            <a:ext cx="6858000" cy="16944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As the market has cooled, some of the intensity buyers faced during the peak frenzy of the pandemic has cooled too. Here are just a few trends that may be beneficial when you go to buy a home today.  </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6</a:t>
            </a:fld>
            <a:endParaRPr lang="en-US" dirty="0"/>
          </a:p>
        </p:txBody>
      </p:sp>
      <p:sp>
        <p:nvSpPr>
          <p:cNvPr id="2" name="Rectangle 1">
            <a:extLst>
              <a:ext uri="{FF2B5EF4-FFF2-40B4-BE49-F238E27FC236}">
                <a16:creationId xmlns:a16="http://schemas.microsoft.com/office/drawing/2014/main" id="{D8E36673-A58F-264C-9E5A-E89D0B9BA08E}"/>
              </a:ext>
            </a:extLst>
          </p:cNvPr>
          <p:cNvSpPr/>
          <p:nvPr/>
        </p:nvSpPr>
        <p:spPr>
          <a:xfrm>
            <a:off x="1068530" y="5658801"/>
            <a:ext cx="6246670" cy="4527073"/>
          </a:xfrm>
          <a:prstGeom prst="rect">
            <a:avLst/>
          </a:prstGeom>
        </p:spPr>
        <p:txBody>
          <a:bodyPr wrap="square">
            <a:spAutoFit/>
          </a:bodyPr>
          <a:lstStyle/>
          <a:p>
            <a:pPr>
              <a:lnSpc>
                <a:spcPct val="110000"/>
              </a:lnSpc>
              <a:spcAft>
                <a:spcPts val="1000"/>
              </a:spcAft>
            </a:pPr>
            <a:r>
              <a:rPr lang="en-US" sz="1500" b="1" dirty="0">
                <a:solidFill>
                  <a:schemeClr val="tx2"/>
                </a:solidFill>
              </a:rPr>
              <a:t>1.   More Homes To Choose From</a:t>
            </a:r>
          </a:p>
          <a:p>
            <a:pPr>
              <a:lnSpc>
                <a:spcPct val="110000"/>
              </a:lnSpc>
              <a:spcAft>
                <a:spcPts val="1000"/>
              </a:spcAft>
            </a:pPr>
            <a:r>
              <a:rPr lang="en-US" sz="1250" dirty="0"/>
              <a:t>During the pandemic, housing supply hit a record low at the same time buyer demand skyrocketed. This combination made it difficult to find a home because there just weren’t enough homes available for sale to meet buyer demand.  </a:t>
            </a:r>
          </a:p>
          <a:p>
            <a:pPr>
              <a:lnSpc>
                <a:spcPct val="110000"/>
              </a:lnSpc>
              <a:spcAft>
                <a:spcPts val="1000"/>
              </a:spcAft>
            </a:pPr>
            <a:r>
              <a:rPr lang="en-US" sz="1250" dirty="0"/>
              <a:t>According to </a:t>
            </a:r>
            <a:r>
              <a:rPr lang="en-US" sz="1250" i="1" dirty="0"/>
              <a:t>realtor.com</a:t>
            </a:r>
            <a:r>
              <a:rPr lang="en-US" sz="1250" dirty="0"/>
              <a:t>, the supply of homes for sale has increased by 46.8% compared to 2021. While supply is still lower than more normal years, you do have more to choose from in your home search today. That makes finding your dream home a bit less difficult. </a:t>
            </a:r>
          </a:p>
          <a:p>
            <a:pPr>
              <a:lnSpc>
                <a:spcPct val="110000"/>
              </a:lnSpc>
              <a:spcAft>
                <a:spcPts val="1000"/>
              </a:spcAft>
            </a:pPr>
            <a:r>
              <a:rPr lang="en-US" sz="1500" b="1" dirty="0">
                <a:solidFill>
                  <a:schemeClr val="tx2"/>
                </a:solidFill>
              </a:rPr>
              <a:t>2.   Bidding Wars Have Eased</a:t>
            </a:r>
          </a:p>
          <a:p>
            <a:pPr>
              <a:lnSpc>
                <a:spcPct val="110000"/>
              </a:lnSpc>
              <a:spcAft>
                <a:spcPts val="1000"/>
              </a:spcAft>
            </a:pPr>
            <a:r>
              <a:rPr lang="en-US" sz="1250" dirty="0"/>
              <a:t>One of the top stories in real estate headlines over the past two years was the intensity and frequency of bidding wars. But today, things are different. With more options, you’ll also likely see less competition from other buyers looking for homes. According to the </a:t>
            </a:r>
            <a:r>
              <a:rPr lang="en-US" sz="1250" i="1" dirty="0"/>
              <a:t>National Association of Realtors </a:t>
            </a:r>
            <a:r>
              <a:rPr lang="en-US" sz="1250" dirty="0"/>
              <a:t>(NAR), the average number of offers on recently sold homes has declined. In October 2022, the average was 2.4 offers per sale. In contrast, in October 2021, the average was 3.7 offers per sale. </a:t>
            </a:r>
          </a:p>
          <a:p>
            <a:pPr>
              <a:lnSpc>
                <a:spcPct val="110000"/>
              </a:lnSpc>
              <a:spcAft>
                <a:spcPts val="1000"/>
              </a:spcAft>
            </a:pPr>
            <a:r>
              <a:rPr lang="en-US" sz="1250" dirty="0"/>
              <a:t> </a:t>
            </a:r>
          </a:p>
          <a:p>
            <a:pPr>
              <a:lnSpc>
                <a:spcPct val="110000"/>
              </a:lnSpc>
              <a:spcAft>
                <a:spcPts val="1000"/>
              </a:spcAft>
            </a:pPr>
            <a:endParaRPr lang="en-US" sz="1250" dirty="0"/>
          </a:p>
        </p:txBody>
      </p:sp>
      <p:sp>
        <p:nvSpPr>
          <p:cNvPr id="8" name="Rectangle 7">
            <a:extLst>
              <a:ext uri="{FF2B5EF4-FFF2-40B4-BE49-F238E27FC236}">
                <a16:creationId xmlns:a16="http://schemas.microsoft.com/office/drawing/2014/main" id="{CFC07FC6-668C-C347-A8F7-4099C75CB944}"/>
              </a:ext>
            </a:extLst>
          </p:cNvPr>
          <p:cNvSpPr/>
          <p:nvPr/>
        </p:nvSpPr>
        <p:spPr>
          <a:xfrm>
            <a:off x="0" y="2864008"/>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3 Trends That Are Good News for Homebuyers</a:t>
            </a:r>
          </a:p>
        </p:txBody>
      </p:sp>
    </p:spTree>
    <p:extLst>
      <p:ext uri="{BB962C8B-B14F-4D97-AF65-F5344CB8AC3E}">
        <p14:creationId xmlns:p14="http://schemas.microsoft.com/office/powerpoint/2010/main" val="2097200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7</a:t>
            </a:fld>
            <a:endParaRPr lang="en-US" dirty="0"/>
          </a:p>
        </p:txBody>
      </p:sp>
      <p:graphicFrame>
        <p:nvGraphicFramePr>
          <p:cNvPr id="16" name="Table 10">
            <a:extLst>
              <a:ext uri="{FF2B5EF4-FFF2-40B4-BE49-F238E27FC236}">
                <a16:creationId xmlns:a16="http://schemas.microsoft.com/office/drawing/2014/main" id="{995C6B98-46FD-254C-830F-28D4F9FB0D1A}"/>
              </a:ext>
            </a:extLst>
          </p:cNvPr>
          <p:cNvGraphicFramePr>
            <a:graphicFrameLocks noGrp="1"/>
          </p:cNvGraphicFramePr>
          <p:nvPr>
            <p:extLst>
              <p:ext uri="{D42A27DB-BD31-4B8C-83A1-F6EECF244321}">
                <p14:modId xmlns:p14="http://schemas.microsoft.com/office/powerpoint/2010/main" val="3637199745"/>
              </p:ext>
            </p:extLst>
          </p:nvPr>
        </p:nvGraphicFramePr>
        <p:xfrm>
          <a:off x="457200" y="8226040"/>
          <a:ext cx="6858000" cy="1203325"/>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621653">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While buyers still face challenges today, they’re not necessarily the same ones you may have been up against just a year or so ago. If you’ve been outbid or had trouble finding a home in the past, now may be the moment you’ve been waiting for. Let’s connect to start the homebuying process today.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6" name="TextBox 5">
            <a:extLst>
              <a:ext uri="{FF2B5EF4-FFF2-40B4-BE49-F238E27FC236}">
                <a16:creationId xmlns:a16="http://schemas.microsoft.com/office/drawing/2014/main" id="{ADF4D003-23B3-2245-A0FC-3101599455D8}"/>
              </a:ext>
            </a:extLst>
          </p:cNvPr>
          <p:cNvSpPr txBox="1"/>
          <p:nvPr/>
        </p:nvSpPr>
        <p:spPr>
          <a:xfrm>
            <a:off x="1143000" y="3127768"/>
            <a:ext cx="6172200" cy="3200771"/>
          </a:xfrm>
          <a:prstGeom prst="rect">
            <a:avLst/>
          </a:prstGeom>
          <a:noFill/>
        </p:spPr>
        <p:txBody>
          <a:bodyPr wrap="square" lIns="0" tIns="320040" rIns="0" bIns="0" rtlCol="0" anchor="t">
            <a:noAutofit/>
          </a:bodyPr>
          <a:lstStyle/>
          <a:p>
            <a:pPr>
              <a:lnSpc>
                <a:spcPct val="112000"/>
              </a:lnSpc>
              <a:spcAft>
                <a:spcPts val="1000"/>
              </a:spcAft>
            </a:pPr>
            <a:r>
              <a:rPr lang="en-US" sz="1250" dirty="0"/>
              <a:t>If you tried to buy a house over the past two years, you probably experienced the bidding war frenzy firsthand, and may have been outbid on several homes along the way. Now, you have a chance to jump back into the market and enjoy searching for a home with less competition.  </a:t>
            </a:r>
          </a:p>
          <a:p>
            <a:pPr lvl="0">
              <a:lnSpc>
                <a:spcPct val="112000"/>
              </a:lnSpc>
              <a:spcAft>
                <a:spcPts val="1000"/>
              </a:spcAft>
            </a:pPr>
            <a:r>
              <a:rPr lang="en-US" sz="1500" b="1" dirty="0">
                <a:solidFill>
                  <a:schemeClr val="tx2"/>
                </a:solidFill>
              </a:rPr>
              <a:t>3.   More Negotiation Power</a:t>
            </a:r>
          </a:p>
          <a:p>
            <a:pPr>
              <a:lnSpc>
                <a:spcPct val="112000"/>
              </a:lnSpc>
              <a:spcAft>
                <a:spcPts val="1000"/>
              </a:spcAft>
            </a:pPr>
            <a:r>
              <a:rPr lang="en-US" sz="1250" dirty="0"/>
              <a:t>When you have less competition, you also have more negotiating power as a buyer. During the frenzy of the past few years, more buyers were willing to skip important steps in the homebuying process, like the appraisal or inspection, to try to win a bidding war. But NAR shows the percentage of buyers waiving those contingencies is down year over year.  </a:t>
            </a:r>
          </a:p>
          <a:p>
            <a:pPr>
              <a:lnSpc>
                <a:spcPct val="112000"/>
              </a:lnSpc>
              <a:spcAft>
                <a:spcPts val="1000"/>
              </a:spcAft>
            </a:pPr>
            <a:r>
              <a:rPr lang="en-US" sz="1250" dirty="0"/>
              <a:t>As a buyer, this is good news. The appraisal and the inspection give you important information about the value and condition of the home you’re buying. And, if something turns up in the inspection, you have more power today to re-negotiate with the seller.  </a:t>
            </a:r>
          </a:p>
          <a:p>
            <a:pPr>
              <a:lnSpc>
                <a:spcPct val="112000"/>
              </a:lnSpc>
              <a:spcAft>
                <a:spcPts val="1000"/>
              </a:spcAft>
            </a:pPr>
            <a:r>
              <a:rPr lang="en-US" sz="1250" dirty="0"/>
              <a:t>A survey from</a:t>
            </a:r>
            <a:r>
              <a:rPr lang="en-US" sz="1250" i="1" dirty="0"/>
              <a:t> </a:t>
            </a:r>
            <a:r>
              <a:rPr lang="en-US" sz="1250" i="1" dirty="0" err="1"/>
              <a:t>realtor.com</a:t>
            </a:r>
            <a:r>
              <a:rPr lang="en-US" sz="1250" dirty="0"/>
              <a:t> confirms more sellers are accepting offers that include contingencies. According to that report, 95% of sellers said buyers requested a home inspection, and 67% negotiated with buyers on repairs as a result of the inspection findings. </a:t>
            </a:r>
          </a:p>
        </p:txBody>
      </p:sp>
      <p:pic>
        <p:nvPicPr>
          <p:cNvPr id="3" name="Picture 2" descr="Two people sitting at a table&#10;&#10;Description automatically generated with medium confidence">
            <a:extLst>
              <a:ext uri="{FF2B5EF4-FFF2-40B4-BE49-F238E27FC236}">
                <a16:creationId xmlns:a16="http://schemas.microsoft.com/office/drawing/2014/main" id="{9E807DF6-8D03-E496-8DF7-15ED13A877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127768"/>
          </a:xfrm>
          <a:prstGeom prst="rect">
            <a:avLst/>
          </a:prstGeom>
        </p:spPr>
      </p:pic>
    </p:spTree>
    <p:extLst>
      <p:ext uri="{BB962C8B-B14F-4D97-AF65-F5344CB8AC3E}">
        <p14:creationId xmlns:p14="http://schemas.microsoft.com/office/powerpoint/2010/main" val="227989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walking down a sidewalk at night&#10;&#10;Description automatically generated with medium confidence">
            <a:extLst>
              <a:ext uri="{FF2B5EF4-FFF2-40B4-BE49-F238E27FC236}">
                <a16:creationId xmlns:a16="http://schemas.microsoft.com/office/drawing/2014/main" id="{7F120192-744B-801B-2455-3FF5B63E06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838833"/>
            <a:ext cx="6858000" cy="3724096"/>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000" i="1" dirty="0">
                <a:latin typeface="Georgia"/>
              </a:rPr>
              <a:t>“. . . winter shoppers will see lower prices than we saw this summer. . . . On top of that, shoppers in some markets may find sellers who are more willing to negotiate on price or other contract terms than they have been in recent years, especially for a home that has been on the market for a longer period of time.”</a:t>
            </a:r>
          </a:p>
          <a:p>
            <a:endParaRPr lang="en-US" sz="1600" i="1" dirty="0">
              <a:solidFill>
                <a:schemeClr val="bg1"/>
              </a:solidFill>
              <a:highlight>
                <a:srgbClr val="FFFF00"/>
              </a:highlight>
            </a:endParaRPr>
          </a:p>
          <a:p>
            <a:pPr>
              <a:spcAft>
                <a:spcPts val="2000"/>
              </a:spcAft>
            </a:pPr>
            <a:r>
              <a:rPr lang="en-US" sz="1400" b="0" dirty="0">
                <a:solidFill>
                  <a:schemeClr val="bg1"/>
                </a:solidFill>
                <a:effectLst/>
                <a:latin typeface="Arial" panose="020B0604020202020204" pitchFamily="34" charset="0"/>
                <a:cs typeface="Arial" panose="020B0604020202020204" pitchFamily="34" charset="0"/>
              </a:rPr>
              <a:t>- Danielle Hale, Chief Economist, </a:t>
            </a:r>
            <a:r>
              <a:rPr lang="en-US" sz="1400" b="0" i="1" dirty="0" err="1">
                <a:solidFill>
                  <a:schemeClr val="bg1"/>
                </a:solidFill>
                <a:effectLst/>
                <a:latin typeface="Arial" panose="020B0604020202020204" pitchFamily="34" charset="0"/>
                <a:cs typeface="Arial" panose="020B0604020202020204" pitchFamily="34" charset="0"/>
              </a:rPr>
              <a:t>realtor.com</a:t>
            </a:r>
            <a:endParaRPr lang="en-US" sz="1400" b="0" i="1" dirty="0">
              <a:solidFill>
                <a:schemeClr val="bg1"/>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457200"/>
            <a:ext cx="742082" cy="743154"/>
          </a:xfrm>
          <a:prstGeom prst="rect">
            <a:avLst/>
          </a:prstGeom>
        </p:spPr>
      </p:pic>
      <p:sp>
        <p:nvSpPr>
          <p:cNvPr id="4" name="Slide Number Placeholder 13">
            <a:extLst>
              <a:ext uri="{FF2B5EF4-FFF2-40B4-BE49-F238E27FC236}">
                <a16:creationId xmlns:a16="http://schemas.microsoft.com/office/drawing/2014/main" id="{310DAB42-262D-7633-7BFF-5A1ACB033B6E}"/>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8</a:t>
            </a:fld>
            <a:endParaRPr lang="en-US" dirty="0"/>
          </a:p>
        </p:txBody>
      </p:sp>
    </p:spTree>
    <p:extLst>
      <p:ext uri="{BB962C8B-B14F-4D97-AF65-F5344CB8AC3E}">
        <p14:creationId xmlns:p14="http://schemas.microsoft.com/office/powerpoint/2010/main" val="572776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DA0B0B-9EC4-B64B-8812-2FF7ACE8403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dirty="0" smtClean="0"/>
              <a:pPr/>
              <a:t>9</a:t>
            </a:fld>
            <a:endParaRPr lang="en-US" dirty="0"/>
          </a:p>
        </p:txBody>
      </p:sp>
    </p:spTree>
    <p:extLst>
      <p:ext uri="{BB962C8B-B14F-4D97-AF65-F5344CB8AC3E}">
        <p14:creationId xmlns:p14="http://schemas.microsoft.com/office/powerpoint/2010/main" val="3707686668"/>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50762</TotalTime>
  <Words>4102</Words>
  <Application>Microsoft Office PowerPoint</Application>
  <PresentationFormat>Custom</PresentationFormat>
  <Paragraphs>229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Georgia</vt:lpstr>
      <vt:lpstr>Segoe UI</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1079</cp:revision>
  <dcterms:created xsi:type="dcterms:W3CDTF">2021-07-16T16:38:04Z</dcterms:created>
  <dcterms:modified xsi:type="dcterms:W3CDTF">2022-12-06T16:40:14Z</dcterms:modified>
</cp:coreProperties>
</file>