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1.xml" ContentType="application/vnd.openxmlformats-officedocument.themeOverride+xml"/>
  <Override PartName="/ppt/notesSlides/notesSlide14.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7.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8.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6"/>
  </p:notesMasterIdLst>
  <p:sldIdLst>
    <p:sldId id="3262" r:id="rId2"/>
    <p:sldId id="261" r:id="rId3"/>
    <p:sldId id="3302" r:id="rId4"/>
    <p:sldId id="3303" r:id="rId5"/>
    <p:sldId id="3310" r:id="rId6"/>
    <p:sldId id="265" r:id="rId7"/>
    <p:sldId id="3294" r:id="rId8"/>
    <p:sldId id="3308" r:id="rId9"/>
    <p:sldId id="3312" r:id="rId10"/>
    <p:sldId id="3313" r:id="rId11"/>
    <p:sldId id="3287" r:id="rId12"/>
    <p:sldId id="3292" r:id="rId13"/>
    <p:sldId id="3293" r:id="rId14"/>
    <p:sldId id="3316" r:id="rId15"/>
    <p:sldId id="3317" r:id="rId16"/>
    <p:sldId id="3314" r:id="rId17"/>
    <p:sldId id="3309" r:id="rId18"/>
    <p:sldId id="3318" r:id="rId19"/>
    <p:sldId id="3289" r:id="rId20"/>
    <p:sldId id="3288" r:id="rId21"/>
    <p:sldId id="3271" r:id="rId22"/>
    <p:sldId id="3286" r:id="rId23"/>
    <p:sldId id="3282" r:id="rId24"/>
    <p:sldId id="3278" r:id="rId25"/>
  </p:sldIdLst>
  <p:sldSz cx="7772400" cy="100584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3875C42-2AA9-1295-96A5-EA7061602D6D}" name="Jeymy Idrovo-Gonzalez" initials="JIG" userId="fd5753afe29418f1" providerId="Windows Live"/>
  <p188:author id="{62062649-5152-CED5-BEB4-91A027F5E61C}" name="Jeymy Idrovo" initials="JI" userId="Jeymy Idrovo" providerId="None"/>
  <p188:author id="{6BBFFE90-92D4-2882-A70B-8C2CB9645044}" name="Kate Rezabek" initials="KR" userId="S::kate@keepingcurrentmatters.com::c82c6c9b-0862-4e9b-b07e-8ec0e0a445f7" providerId="AD"/>
  <p188:author id="{0272E9A7-D024-99C7-DB0B-8A7C79BB310A}" name="Caety Cox" initials="CC" userId="S::caety@keepingcurrentmatters.com::b6fa9b11-05f3-4d1a-86ee-89285bd8cf0f" providerId="AD"/>
  <p188:author id="{FA443FB4-748F-D942-9D0E-EE87C8DDC7EC}" name="Nikki Arpino" initials="NA" userId="WhutqSSPiFnB3YdNPNZ3vvYP7h2tGQzXDooSVebKFXQ=" providerId="None"/>
  <p188:author id="{F1F5C9EC-6132-2128-77E5-22A8EDD96165}" name="Nikki Arpino" initials="NA" userId="S::nikki@keepingcurrentmatters.com::dbfd9e7a-e7be-442f-91df-319a4bd6a35e"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Tommy Proffitt (he/him)" initials="TP(" lastIdx="2" clrIdx="6">
    <p:extLst>
      <p:ext uri="{19B8F6BF-5375-455C-9EA6-DF929625EA0E}">
        <p15:presenceInfo xmlns:p15="http://schemas.microsoft.com/office/powerpoint/2012/main" userId="S::tommy@keepingcurrentmatters.com::d8c11b56-f8b8-4a59-ab46-a7325032f9d2" providerId="AD"/>
      </p:ext>
    </p:extLst>
  </p:cmAuthor>
  <p:cmAuthor id="1" name="Caety Cox" initials="CC" lastIdx="31" clrIdx="0">
    <p:extLst>
      <p:ext uri="{19B8F6BF-5375-455C-9EA6-DF929625EA0E}">
        <p15:presenceInfo xmlns:p15="http://schemas.microsoft.com/office/powerpoint/2012/main" userId="S::caety@keepingcurrentmatters.com::b6fa9b11-05f3-4d1a-86ee-89285bd8cf0f" providerId="AD"/>
      </p:ext>
    </p:extLst>
  </p:cmAuthor>
  <p:cmAuthor id="2" name="Nikki Arpino" initials="NA" lastIdx="285" clrIdx="1">
    <p:extLst>
      <p:ext uri="{19B8F6BF-5375-455C-9EA6-DF929625EA0E}">
        <p15:presenceInfo xmlns:p15="http://schemas.microsoft.com/office/powerpoint/2012/main" userId="S::nikki@keepingcurrentmatters.com::dbfd9e7a-e7be-442f-91df-319a4bd6a35e" providerId="AD"/>
      </p:ext>
    </p:extLst>
  </p:cmAuthor>
  <p:cmAuthor id="3" name="Becca Rand" initials="BR" lastIdx="7" clrIdx="2">
    <p:extLst>
      <p:ext uri="{19B8F6BF-5375-455C-9EA6-DF929625EA0E}">
        <p15:presenceInfo xmlns:p15="http://schemas.microsoft.com/office/powerpoint/2012/main" userId="S::becca@keepingcurrentmatters.com::0f7e16d1-6d0f-49e0-b94a-678b82a6f1a8" providerId="AD"/>
      </p:ext>
    </p:extLst>
  </p:cmAuthor>
  <p:cmAuthor id="4" name="Nikki Arpino" initials="NA [2]" lastIdx="19" clrIdx="3">
    <p:extLst>
      <p:ext uri="{19B8F6BF-5375-455C-9EA6-DF929625EA0E}">
        <p15:presenceInfo xmlns:p15="http://schemas.microsoft.com/office/powerpoint/2012/main" userId="WhutqSSPiFnB3YdNPNZ3vvYP7h2tGQzXDooSVebKFXQ=" providerId="None"/>
      </p:ext>
    </p:extLst>
  </p:cmAuthor>
  <p:cmAuthor id="5" name="Jeymy Idrovo" initials="JI" lastIdx="86" clrIdx="4">
    <p:extLst>
      <p:ext uri="{19B8F6BF-5375-455C-9EA6-DF929625EA0E}">
        <p15:presenceInfo xmlns:p15="http://schemas.microsoft.com/office/powerpoint/2012/main" userId="Jeymy Idrovo" providerId="None"/>
      </p:ext>
    </p:extLst>
  </p:cmAuthor>
  <p:cmAuthor id="6" name="Kate Rezabek" initials="KR" lastIdx="78" clrIdx="5">
    <p:extLst>
      <p:ext uri="{19B8F6BF-5375-455C-9EA6-DF929625EA0E}">
        <p15:presenceInfo xmlns:p15="http://schemas.microsoft.com/office/powerpoint/2012/main" userId="S::kate@keepingcurrentmatters.com::c82c6c9b-0862-4e9b-b07e-8ec0e0a445f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a:srgbClr val="6C7E90"/>
    <a:srgbClr val="C9F0FF"/>
    <a:srgbClr val="F2F2F2"/>
    <a:srgbClr val="79797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1BEDDC9-63E4-4C67-9450-B5BD327DFE86}" v="15" dt="2022-08-19T21:01:23.80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9512" autoAdjust="0"/>
    <p:restoredTop sz="92177" autoAdjust="0"/>
  </p:normalViewPr>
  <p:slideViewPr>
    <p:cSldViewPr snapToGrid="0" snapToObjects="1">
      <p:cViewPr varScale="1">
        <p:scale>
          <a:sx n="72" d="100"/>
          <a:sy n="72" d="100"/>
        </p:scale>
        <p:origin x="2796" y="66"/>
      </p:cViewPr>
      <p:guideLst/>
    </p:cSldViewPr>
  </p:slideViewPr>
  <p:notesTextViewPr>
    <p:cViewPr>
      <p:scale>
        <a:sx n="1" d="1"/>
        <a:sy n="1" d="1"/>
      </p:scale>
      <p:origin x="0" y="0"/>
    </p:cViewPr>
  </p:notesTextViewPr>
  <p:sorterViewPr>
    <p:cViewPr>
      <p:scale>
        <a:sx n="70" d="100"/>
        <a:sy n="70" d="100"/>
      </p:scale>
      <p:origin x="0" y="-142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8/10/relationships/authors" Targe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commentAuthors" Target="commentAuthors.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5411222669286079E-2"/>
          <c:y val="6.4457800089926187E-2"/>
          <c:w val="0.92930574970604407"/>
          <c:h val="0.803805378699878"/>
        </c:manualLayout>
      </c:layout>
      <c:barChart>
        <c:barDir val="col"/>
        <c:grouping val="clustered"/>
        <c:varyColors val="0"/>
        <c:ser>
          <c:idx val="0"/>
          <c:order val="0"/>
          <c:tx>
            <c:strRef>
              <c:f>Sheet1!$B$1</c:f>
              <c:strCache>
                <c:ptCount val="1"/>
                <c:pt idx="0">
                  <c:v>Series 1</c:v>
                </c:pt>
              </c:strCache>
            </c:strRef>
          </c:tx>
          <c:spPr>
            <a:solidFill>
              <a:schemeClr val="tx2"/>
            </a:solidFill>
            <a:ln>
              <a:noFill/>
            </a:ln>
            <a:effectLst/>
          </c:spPr>
          <c:invertIfNegative val="0"/>
          <c:dPt>
            <c:idx val="0"/>
            <c:invertIfNegative val="0"/>
            <c:bubble3D val="0"/>
            <c:extLst>
              <c:ext xmlns:c16="http://schemas.microsoft.com/office/drawing/2014/chart" uri="{C3380CC4-5D6E-409C-BE32-E72D297353CC}">
                <c16:uniqueId val="{00000000-8E31-2943-A636-F9E1A07DA07B}"/>
              </c:ext>
            </c:extLst>
          </c:dPt>
          <c:dPt>
            <c:idx val="1"/>
            <c:invertIfNegative val="0"/>
            <c:bubble3D val="0"/>
            <c:extLst>
              <c:ext xmlns:c16="http://schemas.microsoft.com/office/drawing/2014/chart" uri="{C3380CC4-5D6E-409C-BE32-E72D297353CC}">
                <c16:uniqueId val="{00000001-8E31-2943-A636-F9E1A07DA07B}"/>
              </c:ext>
            </c:extLst>
          </c:dPt>
          <c:dPt>
            <c:idx val="2"/>
            <c:invertIfNegative val="0"/>
            <c:bubble3D val="0"/>
            <c:extLst>
              <c:ext xmlns:c16="http://schemas.microsoft.com/office/drawing/2014/chart" uri="{C3380CC4-5D6E-409C-BE32-E72D297353CC}">
                <c16:uniqueId val="{00000002-8E31-2943-A636-F9E1A07DA07B}"/>
              </c:ext>
            </c:extLst>
          </c:dPt>
          <c:dPt>
            <c:idx val="3"/>
            <c:invertIfNegative val="0"/>
            <c:bubble3D val="0"/>
            <c:extLst>
              <c:ext xmlns:c16="http://schemas.microsoft.com/office/drawing/2014/chart" uri="{C3380CC4-5D6E-409C-BE32-E72D297353CC}">
                <c16:uniqueId val="{00000003-8E31-2943-A636-F9E1A07DA07B}"/>
              </c:ext>
            </c:extLst>
          </c:dPt>
          <c:dPt>
            <c:idx val="4"/>
            <c:invertIfNegative val="0"/>
            <c:bubble3D val="0"/>
            <c:extLst>
              <c:ext xmlns:c16="http://schemas.microsoft.com/office/drawing/2014/chart" uri="{C3380CC4-5D6E-409C-BE32-E72D297353CC}">
                <c16:uniqueId val="{00000004-8E31-2943-A636-F9E1A07DA07B}"/>
              </c:ext>
            </c:extLst>
          </c:dPt>
          <c:dPt>
            <c:idx val="6"/>
            <c:invertIfNegative val="0"/>
            <c:bubble3D val="0"/>
            <c:spPr>
              <a:solidFill>
                <a:schemeClr val="tx2"/>
              </a:solidFill>
              <a:ln>
                <a:noFill/>
              </a:ln>
              <a:effectLst/>
            </c:spPr>
            <c:extLst>
              <c:ext xmlns:c16="http://schemas.microsoft.com/office/drawing/2014/chart" uri="{C3380CC4-5D6E-409C-BE32-E72D297353CC}">
                <c16:uniqueId val="{00000006-8E31-2943-A636-F9E1A07DA07B}"/>
              </c:ext>
            </c:extLst>
          </c:dPt>
          <c:dPt>
            <c:idx val="7"/>
            <c:invertIfNegative val="0"/>
            <c:bubble3D val="0"/>
            <c:spPr>
              <a:solidFill>
                <a:schemeClr val="tx2"/>
              </a:solidFill>
              <a:ln>
                <a:noFill/>
              </a:ln>
              <a:effectLst/>
            </c:spPr>
            <c:extLst>
              <c:ext xmlns:c16="http://schemas.microsoft.com/office/drawing/2014/chart" uri="{C3380CC4-5D6E-409C-BE32-E72D297353CC}">
                <c16:uniqueId val="{00000008-8E31-2943-A636-F9E1A07DA07B}"/>
              </c:ext>
            </c:extLst>
          </c:dPt>
          <c:dPt>
            <c:idx val="8"/>
            <c:invertIfNegative val="0"/>
            <c:bubble3D val="0"/>
            <c:spPr>
              <a:solidFill>
                <a:schemeClr val="tx2"/>
              </a:solidFill>
              <a:ln>
                <a:noFill/>
              </a:ln>
              <a:effectLst/>
            </c:spPr>
            <c:extLst>
              <c:ext xmlns:c16="http://schemas.microsoft.com/office/drawing/2014/chart" uri="{C3380CC4-5D6E-409C-BE32-E72D297353CC}">
                <c16:uniqueId val="{0000000A-8E31-2943-A636-F9E1A07DA07B}"/>
              </c:ext>
            </c:extLst>
          </c:dPt>
          <c:dPt>
            <c:idx val="9"/>
            <c:invertIfNegative val="0"/>
            <c:bubble3D val="0"/>
            <c:spPr>
              <a:solidFill>
                <a:schemeClr val="tx2"/>
              </a:solidFill>
              <a:ln>
                <a:noFill/>
              </a:ln>
              <a:effectLst/>
            </c:spPr>
            <c:extLst>
              <c:ext xmlns:c16="http://schemas.microsoft.com/office/drawing/2014/chart" uri="{C3380CC4-5D6E-409C-BE32-E72D297353CC}">
                <c16:uniqueId val="{0000000C-8E31-2943-A636-F9E1A07DA07B}"/>
              </c:ext>
            </c:extLst>
          </c:dPt>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January</c:v>
                </c:pt>
                <c:pt idx="1">
                  <c:v>February</c:v>
                </c:pt>
                <c:pt idx="2">
                  <c:v>March</c:v>
                </c:pt>
                <c:pt idx="3">
                  <c:v>April</c:v>
                </c:pt>
                <c:pt idx="4">
                  <c:v>May</c:v>
                </c:pt>
                <c:pt idx="5">
                  <c:v>June</c:v>
                </c:pt>
                <c:pt idx="6">
                  <c:v>July</c:v>
                </c:pt>
              </c:strCache>
            </c:strRef>
          </c:cat>
          <c:val>
            <c:numRef>
              <c:f>Sheet1!$B$2:$B$8</c:f>
              <c:numCache>
                <c:formatCode>0.0</c:formatCode>
                <c:ptCount val="7"/>
                <c:pt idx="0">
                  <c:v>1.6</c:v>
                </c:pt>
                <c:pt idx="1">
                  <c:v>1.7</c:v>
                </c:pt>
                <c:pt idx="2">
                  <c:v>1.9</c:v>
                </c:pt>
                <c:pt idx="3">
                  <c:v>2.2000000000000002</c:v>
                </c:pt>
                <c:pt idx="4">
                  <c:v>2.6</c:v>
                </c:pt>
                <c:pt idx="5">
                  <c:v>2.9</c:v>
                </c:pt>
                <c:pt idx="6">
                  <c:v>3.3</c:v>
                </c:pt>
              </c:numCache>
            </c:numRef>
          </c:val>
          <c:extLst>
            <c:ext xmlns:c16="http://schemas.microsoft.com/office/drawing/2014/chart" uri="{C3380CC4-5D6E-409C-BE32-E72D297353CC}">
              <c16:uniqueId val="{0000000D-8E31-2943-A636-F9E1A07DA07B}"/>
            </c:ext>
          </c:extLst>
        </c:ser>
        <c:dLbls>
          <c:dLblPos val="outEnd"/>
          <c:showLegendKey val="0"/>
          <c:showVal val="1"/>
          <c:showCatName val="0"/>
          <c:showSerName val="0"/>
          <c:showPercent val="0"/>
          <c:showBubbleSize val="0"/>
        </c:dLbls>
        <c:gapWidth val="20"/>
        <c:axId val="1225081456"/>
        <c:axId val="1225083232"/>
      </c:barChart>
      <c:catAx>
        <c:axId val="1225081456"/>
        <c:scaling>
          <c:orientation val="minMax"/>
        </c:scaling>
        <c:delete val="0"/>
        <c:axPos val="b"/>
        <c:numFmt formatCode="General" sourceLinked="1"/>
        <c:majorTickMark val="none"/>
        <c:minorTickMark val="none"/>
        <c:tickLblPos val="nextTo"/>
        <c:spPr>
          <a:noFill/>
          <a:ln w="12700" cap="flat" cmpd="sng" algn="ctr">
            <a:solidFill>
              <a:schemeClr val="tx1"/>
            </a:solidFill>
            <a:round/>
          </a:ln>
          <a:effectLst/>
        </c:spPr>
        <c:txPr>
          <a:bodyPr rot="-60000000" spcFirstLastPara="1" vertOverflow="ellipsis" vert="horz" wrap="square" anchor="t"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225083232"/>
        <c:crossesAt val="0"/>
        <c:auto val="1"/>
        <c:lblAlgn val="ctr"/>
        <c:lblOffset val="100"/>
        <c:noMultiLvlLbl val="0"/>
      </c:catAx>
      <c:valAx>
        <c:axId val="1225083232"/>
        <c:scaling>
          <c:orientation val="minMax"/>
          <c:max val="4"/>
          <c:min val="0"/>
        </c:scaling>
        <c:delete val="1"/>
        <c:axPos val="l"/>
        <c:numFmt formatCode="0" sourceLinked="0"/>
        <c:majorTickMark val="out"/>
        <c:minorTickMark val="none"/>
        <c:tickLblPos val="nextTo"/>
        <c:crossAx val="1225081456"/>
        <c:crosses val="autoZero"/>
        <c:crossBetween val="between"/>
      </c:valAx>
      <c:spPr>
        <a:noFill/>
        <a:ln>
          <a:noFill/>
        </a:ln>
        <a:effectLst/>
      </c:spPr>
    </c:plotArea>
    <c:plotVisOnly val="1"/>
    <c:dispBlanksAs val="gap"/>
    <c:showDLblsOverMax val="0"/>
  </c:chart>
  <c:spPr>
    <a:noFill/>
    <a:ln w="12700">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9478132345591856E-2"/>
          <c:y val="3.1894371097479321E-2"/>
          <c:w val="0.96703700679976767"/>
          <c:h val="0.87664022117415197"/>
        </c:manualLayout>
      </c:layout>
      <c:barChart>
        <c:barDir val="col"/>
        <c:grouping val="clustered"/>
        <c:varyColors val="0"/>
        <c:ser>
          <c:idx val="0"/>
          <c:order val="0"/>
          <c:tx>
            <c:strRef>
              <c:f>Sheet1!$B$1</c:f>
              <c:strCache>
                <c:ptCount val="1"/>
                <c:pt idx="0">
                  <c:v>Series 1</c:v>
                </c:pt>
              </c:strCache>
            </c:strRef>
          </c:tx>
          <c:spPr>
            <a:solidFill>
              <a:srgbClr val="0CADEF"/>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Fannie Mae</c:v>
                </c:pt>
                <c:pt idx="1">
                  <c:v>Freddie Mac</c:v>
                </c:pt>
                <c:pt idx="2">
                  <c:v>NAR</c:v>
                </c:pt>
                <c:pt idx="3">
                  <c:v>Zelman</c:v>
                </c:pt>
                <c:pt idx="4">
                  <c:v>MBA</c:v>
                </c:pt>
                <c:pt idx="5">
                  <c:v>CoreLogic</c:v>
                </c:pt>
                <c:pt idx="6">
                  <c:v>HPES</c:v>
                </c:pt>
              </c:strCache>
            </c:strRef>
          </c:cat>
          <c:val>
            <c:numRef>
              <c:f>Sheet1!$B$2:$B$8</c:f>
              <c:numCache>
                <c:formatCode>0.0%</c:formatCode>
                <c:ptCount val="7"/>
                <c:pt idx="0">
                  <c:v>0.16</c:v>
                </c:pt>
                <c:pt idx="1">
                  <c:v>0.128</c:v>
                </c:pt>
                <c:pt idx="2">
                  <c:v>0.115</c:v>
                </c:pt>
                <c:pt idx="3">
                  <c:v>0.1</c:v>
                </c:pt>
                <c:pt idx="4">
                  <c:v>9.9000000000000005E-2</c:v>
                </c:pt>
                <c:pt idx="5">
                  <c:v>9.6000000000000002E-2</c:v>
                </c:pt>
                <c:pt idx="6">
                  <c:v>9.2999999999999999E-2</c:v>
                </c:pt>
              </c:numCache>
            </c:numRef>
          </c:val>
          <c:extLst>
            <c:ext xmlns:c16="http://schemas.microsoft.com/office/drawing/2014/chart" uri="{C3380CC4-5D6E-409C-BE32-E72D297353CC}">
              <c16:uniqueId val="{00000000-0EA8-4690-9F31-D3BEC7EA7726}"/>
            </c:ext>
          </c:extLst>
        </c:ser>
        <c:dLbls>
          <c:showLegendKey val="0"/>
          <c:showVal val="0"/>
          <c:showCatName val="0"/>
          <c:showSerName val="0"/>
          <c:showPercent val="0"/>
          <c:showBubbleSize val="0"/>
        </c:dLbls>
        <c:gapWidth val="20"/>
        <c:overlap val="-27"/>
        <c:axId val="1026694144"/>
        <c:axId val="1023770976"/>
      </c:barChart>
      <c:catAx>
        <c:axId val="1026694144"/>
        <c:scaling>
          <c:orientation val="minMax"/>
        </c:scaling>
        <c:delete val="0"/>
        <c:axPos val="b"/>
        <c:numFmt formatCode="General" sourceLinked="1"/>
        <c:majorTickMark val="none"/>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1023770976"/>
        <c:crosses val="autoZero"/>
        <c:auto val="1"/>
        <c:lblAlgn val="ctr"/>
        <c:lblOffset val="100"/>
        <c:noMultiLvlLbl val="0"/>
      </c:catAx>
      <c:valAx>
        <c:axId val="1023770976"/>
        <c:scaling>
          <c:orientation val="minMax"/>
          <c:min val="0"/>
        </c:scaling>
        <c:delete val="1"/>
        <c:axPos val="l"/>
        <c:numFmt formatCode="0.0%" sourceLinked="1"/>
        <c:majorTickMark val="out"/>
        <c:minorTickMark val="none"/>
        <c:tickLblPos val="nextTo"/>
        <c:crossAx val="10266941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Series 1</c:v>
                </c:pt>
              </c:strCache>
            </c:strRef>
          </c:tx>
          <c:spPr>
            <a:solidFill>
              <a:srgbClr val="00AEEF"/>
            </a:solidFill>
            <a:ln>
              <a:noFill/>
            </a:ln>
            <a:effectLst/>
          </c:spPr>
          <c:invertIfNegative val="0"/>
          <c:dLbls>
            <c:spPr>
              <a:solidFill>
                <a:schemeClr val="bg1"/>
              </a:solid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2022</c:v>
                </c:pt>
                <c:pt idx="1">
                  <c:v>2023</c:v>
                </c:pt>
                <c:pt idx="2">
                  <c:v>2024</c:v>
                </c:pt>
                <c:pt idx="3">
                  <c:v>2025</c:v>
                </c:pt>
                <c:pt idx="4">
                  <c:v>2026</c:v>
                </c:pt>
                <c:pt idx="5">
                  <c:v>2027</c:v>
                </c:pt>
              </c:strCache>
            </c:strRef>
          </c:cat>
          <c:val>
            <c:numRef>
              <c:f>Sheet1!$B$2:$B$7</c:f>
              <c:numCache>
                <c:formatCode>"$"#,##0_);[Red]\("$"#,##0\)</c:formatCode>
                <c:ptCount val="6"/>
                <c:pt idx="0">
                  <c:v>390000</c:v>
                </c:pt>
                <c:pt idx="1">
                  <c:v>426270</c:v>
                </c:pt>
                <c:pt idx="2">
                  <c:v>444131</c:v>
                </c:pt>
                <c:pt idx="3">
                  <c:v>457988</c:v>
                </c:pt>
                <c:pt idx="4">
                  <c:v>473834</c:v>
                </c:pt>
                <c:pt idx="5">
                  <c:v>492787</c:v>
                </c:pt>
              </c:numCache>
            </c:numRef>
          </c:val>
          <c:extLst>
            <c:ext xmlns:c16="http://schemas.microsoft.com/office/drawing/2014/chart" uri="{C3380CC4-5D6E-409C-BE32-E72D297353CC}">
              <c16:uniqueId val="{00000000-B7BD-FE4D-8D19-B0B244FB15ED}"/>
            </c:ext>
          </c:extLst>
        </c:ser>
        <c:dLbls>
          <c:showLegendKey val="0"/>
          <c:showVal val="0"/>
          <c:showCatName val="0"/>
          <c:showSerName val="0"/>
          <c:showPercent val="0"/>
          <c:showBubbleSize val="0"/>
        </c:dLbls>
        <c:gapWidth val="20"/>
        <c:overlap val="-27"/>
        <c:axId val="386150880"/>
        <c:axId val="386154016"/>
      </c:barChart>
      <c:catAx>
        <c:axId val="386150880"/>
        <c:scaling>
          <c:orientation val="minMax"/>
        </c:scaling>
        <c:delete val="0"/>
        <c:axPos val="b"/>
        <c:numFmt formatCode="General" sourceLinked="1"/>
        <c:majorTickMark val="none"/>
        <c:minorTickMark val="none"/>
        <c:tickLblPos val="nextTo"/>
        <c:spPr>
          <a:noFill/>
          <a:ln w="12700" cap="flat" cmpd="sng" algn="ctr">
            <a:solidFill>
              <a:srgbClr val="000000"/>
            </a:solidFill>
            <a:round/>
          </a:ln>
          <a:effectLst/>
        </c:spPr>
        <c:txPr>
          <a:bodyPr rot="-60000000" spcFirstLastPara="1" vertOverflow="ellipsis" vert="horz" wrap="square" anchor="ctr" anchorCtr="1"/>
          <a:lstStyle/>
          <a:p>
            <a:pPr>
              <a:defRPr sz="12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386154016"/>
        <c:crosses val="autoZero"/>
        <c:auto val="1"/>
        <c:lblAlgn val="ctr"/>
        <c:lblOffset val="100"/>
        <c:noMultiLvlLbl val="1"/>
      </c:catAx>
      <c:valAx>
        <c:axId val="386154016"/>
        <c:scaling>
          <c:orientation val="minMax"/>
          <c:min val="200000"/>
        </c:scaling>
        <c:delete val="1"/>
        <c:axPos val="l"/>
        <c:numFmt formatCode="&quot;$&quot;#,##0_);[Red]\(&quot;$&quot;#,##0\)" sourceLinked="1"/>
        <c:majorTickMark val="out"/>
        <c:minorTickMark val="none"/>
        <c:tickLblPos val="nextTo"/>
        <c:crossAx val="3861508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Column2</c:v>
                </c:pt>
              </c:strCache>
            </c:strRef>
          </c:tx>
          <c:spPr>
            <a:solidFill>
              <a:schemeClr val="accent2"/>
            </a:solidFill>
            <a:ln>
              <a:noFill/>
            </a:ln>
            <a:effectLst/>
          </c:spPr>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B-DF46-1F4C-8FBC-C004247C8E49}"/>
              </c:ext>
            </c:extLst>
          </c:dPt>
          <c:dPt>
            <c:idx val="1"/>
            <c:invertIfNegative val="0"/>
            <c:bubble3D val="0"/>
            <c:spPr>
              <a:solidFill>
                <a:schemeClr val="accent1"/>
              </a:solidFill>
              <a:ln>
                <a:noFill/>
              </a:ln>
              <a:effectLst/>
            </c:spPr>
            <c:extLst>
              <c:ext xmlns:c16="http://schemas.microsoft.com/office/drawing/2014/chart" uri="{C3380CC4-5D6E-409C-BE32-E72D297353CC}">
                <c16:uniqueId val="{00000001-DF46-1F4C-8FBC-C004247C8E49}"/>
              </c:ext>
            </c:extLst>
          </c:dPt>
          <c:dPt>
            <c:idx val="2"/>
            <c:invertIfNegative val="0"/>
            <c:bubble3D val="0"/>
            <c:spPr>
              <a:solidFill>
                <a:srgbClr val="FF0000"/>
              </a:solidFill>
              <a:ln>
                <a:noFill/>
              </a:ln>
              <a:effectLst/>
            </c:spPr>
            <c:extLst>
              <c:ext xmlns:c16="http://schemas.microsoft.com/office/drawing/2014/chart" uri="{C3380CC4-5D6E-409C-BE32-E72D297353CC}">
                <c16:uniqueId val="{00000003-DF46-1F4C-8FBC-C004247C8E49}"/>
              </c:ext>
            </c:extLst>
          </c:dPt>
          <c:dPt>
            <c:idx val="3"/>
            <c:invertIfNegative val="0"/>
            <c:bubble3D val="0"/>
            <c:spPr>
              <a:solidFill>
                <a:schemeClr val="accent1"/>
              </a:solidFill>
              <a:ln>
                <a:noFill/>
              </a:ln>
              <a:effectLst/>
            </c:spPr>
            <c:extLst>
              <c:ext xmlns:c16="http://schemas.microsoft.com/office/drawing/2014/chart" uri="{C3380CC4-5D6E-409C-BE32-E72D297353CC}">
                <c16:uniqueId val="{00000005-DF46-1F4C-8FBC-C004247C8E49}"/>
              </c:ext>
            </c:extLst>
          </c:dPt>
          <c:dPt>
            <c:idx val="4"/>
            <c:invertIfNegative val="0"/>
            <c:bubble3D val="0"/>
            <c:spPr>
              <a:solidFill>
                <a:srgbClr val="FF0000"/>
              </a:solidFill>
              <a:ln>
                <a:noFill/>
              </a:ln>
              <a:effectLst/>
            </c:spPr>
            <c:extLst>
              <c:ext xmlns:c16="http://schemas.microsoft.com/office/drawing/2014/chart" uri="{C3380CC4-5D6E-409C-BE32-E72D297353CC}">
                <c16:uniqueId val="{00000007-DF46-1F4C-8FBC-C004247C8E49}"/>
              </c:ext>
            </c:extLst>
          </c:dPt>
          <c:dPt>
            <c:idx val="5"/>
            <c:invertIfNegative val="0"/>
            <c:bubble3D val="0"/>
            <c:spPr>
              <a:solidFill>
                <a:schemeClr val="accent1"/>
              </a:solidFill>
              <a:ln>
                <a:noFill/>
              </a:ln>
              <a:effectLst/>
            </c:spPr>
            <c:extLst>
              <c:ext xmlns:c16="http://schemas.microsoft.com/office/drawing/2014/chart" uri="{C3380CC4-5D6E-409C-BE32-E72D297353CC}">
                <c16:uniqueId val="{00000009-DF46-1F4C-8FBC-C004247C8E49}"/>
              </c:ext>
            </c:extLst>
          </c:dPt>
          <c:dLbls>
            <c:dLbl>
              <c:idx val="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accent1"/>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B-DF46-1F4C-8FBC-C004247C8E49}"/>
                </c:ext>
              </c:extLst>
            </c:dLbl>
            <c:dLbl>
              <c:idx val="1"/>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accent1"/>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1-DF46-1F4C-8FBC-C004247C8E49}"/>
                </c:ext>
              </c:extLst>
            </c:dLbl>
            <c:dLbl>
              <c:idx val="2"/>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rgbClr val="FF0000"/>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3-DF46-1F4C-8FBC-C004247C8E49}"/>
                </c:ext>
              </c:extLst>
            </c:dLbl>
            <c:dLbl>
              <c:idx val="3"/>
              <c:layout>
                <c:manualLayout>
                  <c:x val="-5.6163018155989534E-17"/>
                  <c:y val="-8.4518754382001005E-3"/>
                </c:manualLayout>
              </c:layout>
              <c:tx>
                <c:rich>
                  <a:bodyPr rot="0" spcFirstLastPara="1" vertOverflow="ellipsis" vert="horz" wrap="square" lIns="38100" tIns="19050" rIns="38100" bIns="19050" anchor="ctr" anchorCtr="1">
                    <a:spAutoFit/>
                  </a:bodyPr>
                  <a:lstStyle/>
                  <a:p>
                    <a:pPr>
                      <a:defRPr sz="1600" b="0" i="0" u="none" strike="noStrike" kern="1200" baseline="0">
                        <a:solidFill>
                          <a:schemeClr val="accent1"/>
                        </a:solidFill>
                        <a:latin typeface="+mn-lt"/>
                        <a:ea typeface="+mn-ea"/>
                        <a:cs typeface="+mn-cs"/>
                      </a:defRPr>
                    </a:pPr>
                    <a:r>
                      <a:rPr lang="en-US" sz="1600" dirty="0">
                        <a:solidFill>
                          <a:schemeClr val="accent1"/>
                        </a:solidFill>
                      </a:rPr>
                      <a:t>6.6%</a:t>
                    </a:r>
                  </a:p>
                </c:rich>
              </c:tx>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accent1"/>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DF46-1F4C-8FBC-C004247C8E49}"/>
                </c:ext>
              </c:extLst>
            </c:dLbl>
            <c:dLbl>
              <c:idx val="4"/>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rgbClr val="FF0000"/>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7-DF46-1F4C-8FBC-C004247C8E49}"/>
                </c:ext>
              </c:extLst>
            </c:dLbl>
            <c:dLbl>
              <c:idx val="5"/>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accent1"/>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9-DF46-1F4C-8FBC-C004247C8E49}"/>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Sheet1!$A$2:$A$7</c:f>
              <c:numCache>
                <c:formatCode>General</c:formatCode>
                <c:ptCount val="6"/>
                <c:pt idx="0">
                  <c:v>1980</c:v>
                </c:pt>
                <c:pt idx="1">
                  <c:v>1981</c:v>
                </c:pt>
                <c:pt idx="3">
                  <c:v>2001</c:v>
                </c:pt>
                <c:pt idx="5">
                  <c:v>2020</c:v>
                </c:pt>
              </c:numCache>
            </c:numRef>
          </c:cat>
          <c:val>
            <c:numRef>
              <c:f>Sheet1!$B$2:$B$7</c:f>
              <c:numCache>
                <c:formatCode>0.0%</c:formatCode>
                <c:ptCount val="6"/>
                <c:pt idx="0">
                  <c:v>6.0999999999999999E-2</c:v>
                </c:pt>
                <c:pt idx="1">
                  <c:v>3.5000000000000003E-2</c:v>
                </c:pt>
                <c:pt idx="2">
                  <c:v>-1.9E-2</c:v>
                </c:pt>
                <c:pt idx="3">
                  <c:v>6.6000000000000003E-2</c:v>
                </c:pt>
                <c:pt idx="4">
                  <c:v>-0.19700000000000001</c:v>
                </c:pt>
                <c:pt idx="5">
                  <c:v>0.06</c:v>
                </c:pt>
              </c:numCache>
            </c:numRef>
          </c:val>
          <c:extLst>
            <c:ext xmlns:c16="http://schemas.microsoft.com/office/drawing/2014/chart" uri="{C3380CC4-5D6E-409C-BE32-E72D297353CC}">
              <c16:uniqueId val="{0000000A-DF46-1F4C-8FBC-C004247C8E49}"/>
            </c:ext>
          </c:extLst>
        </c:ser>
        <c:dLbls>
          <c:showLegendKey val="0"/>
          <c:showVal val="0"/>
          <c:showCatName val="0"/>
          <c:showSerName val="0"/>
          <c:showPercent val="0"/>
          <c:showBubbleSize val="0"/>
        </c:dLbls>
        <c:gapWidth val="20"/>
        <c:overlap val="-27"/>
        <c:axId val="1216029360"/>
        <c:axId val="1148280032"/>
      </c:barChart>
      <c:catAx>
        <c:axId val="1216029360"/>
        <c:scaling>
          <c:orientation val="minMax"/>
        </c:scaling>
        <c:delete val="0"/>
        <c:axPos val="b"/>
        <c:numFmt formatCode="General" sourceLinked="1"/>
        <c:majorTickMark val="none"/>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bg2"/>
                </a:solidFill>
                <a:latin typeface="+mn-lt"/>
                <a:ea typeface="+mn-ea"/>
                <a:cs typeface="+mn-cs"/>
              </a:defRPr>
            </a:pPr>
            <a:endParaRPr lang="en-US"/>
          </a:p>
        </c:txPr>
        <c:crossAx val="1148280032"/>
        <c:crosses val="autoZero"/>
        <c:auto val="1"/>
        <c:lblAlgn val="ctr"/>
        <c:lblOffset val="100"/>
        <c:noMultiLvlLbl val="0"/>
      </c:catAx>
      <c:valAx>
        <c:axId val="1148280032"/>
        <c:scaling>
          <c:orientation val="minMax"/>
        </c:scaling>
        <c:delete val="1"/>
        <c:axPos val="l"/>
        <c:numFmt formatCode="0.0%" sourceLinked="1"/>
        <c:majorTickMark val="none"/>
        <c:minorTickMark val="none"/>
        <c:tickLblPos val="nextTo"/>
        <c:crossAx val="121602936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857147041888601E-2"/>
          <c:y val="2.9333333333333333E-2"/>
          <c:w val="0.96577380150304681"/>
          <c:h val="0.89262814875090046"/>
        </c:manualLayout>
      </c:layout>
      <c:barChart>
        <c:barDir val="col"/>
        <c:grouping val="clustered"/>
        <c:varyColors val="0"/>
        <c:ser>
          <c:idx val="0"/>
          <c:order val="0"/>
          <c:tx>
            <c:strRef>
              <c:f>Sheet1!$B$1</c:f>
              <c:strCache>
                <c:ptCount val="1"/>
                <c:pt idx="0">
                  <c:v>Months Supply</c:v>
                </c:pt>
              </c:strCache>
            </c:strRef>
          </c:tx>
          <c:spPr>
            <a:solidFill>
              <a:schemeClr val="bg2"/>
            </a:solidFill>
            <a:ln>
              <a:noFill/>
            </a:ln>
            <a:effectLst/>
          </c:spPr>
          <c:invertIfNegative val="0"/>
          <c:dPt>
            <c:idx val="8"/>
            <c:invertIfNegative val="0"/>
            <c:bubble3D val="0"/>
            <c:spPr>
              <a:solidFill>
                <a:srgbClr val="FF0000"/>
              </a:solidFill>
              <a:ln>
                <a:noFill/>
              </a:ln>
              <a:effectLst/>
            </c:spPr>
            <c:extLst>
              <c:ext xmlns:c16="http://schemas.microsoft.com/office/drawing/2014/chart" uri="{C3380CC4-5D6E-409C-BE32-E72D297353CC}">
                <c16:uniqueId val="{00000001-74DD-1343-B201-B55B625E912B}"/>
              </c:ext>
            </c:extLst>
          </c:dPt>
          <c:dPt>
            <c:idx val="9"/>
            <c:invertIfNegative val="0"/>
            <c:bubble3D val="0"/>
            <c:spPr>
              <a:solidFill>
                <a:srgbClr val="FF0000"/>
              </a:solidFill>
              <a:ln>
                <a:noFill/>
              </a:ln>
              <a:effectLst/>
            </c:spPr>
            <c:extLst>
              <c:ext xmlns:c16="http://schemas.microsoft.com/office/drawing/2014/chart" uri="{C3380CC4-5D6E-409C-BE32-E72D297353CC}">
                <c16:uniqueId val="{00000003-74DD-1343-B201-B55B625E912B}"/>
              </c:ext>
            </c:extLst>
          </c:dPt>
          <c:dPt>
            <c:idx val="10"/>
            <c:invertIfNegative val="0"/>
            <c:bubble3D val="0"/>
            <c:spPr>
              <a:solidFill>
                <a:srgbClr val="FF0000"/>
              </a:solidFill>
              <a:ln>
                <a:noFill/>
              </a:ln>
              <a:effectLst/>
            </c:spPr>
            <c:extLst>
              <c:ext xmlns:c16="http://schemas.microsoft.com/office/drawing/2014/chart" uri="{C3380CC4-5D6E-409C-BE32-E72D297353CC}">
                <c16:uniqueId val="{00000005-74DD-1343-B201-B55B625E912B}"/>
              </c:ext>
            </c:extLst>
          </c:dPt>
          <c:dPt>
            <c:idx val="11"/>
            <c:invertIfNegative val="0"/>
            <c:bubble3D val="0"/>
            <c:spPr>
              <a:solidFill>
                <a:srgbClr val="FF0000"/>
              </a:solidFill>
              <a:ln>
                <a:noFill/>
              </a:ln>
              <a:effectLst/>
            </c:spPr>
            <c:extLst>
              <c:ext xmlns:c16="http://schemas.microsoft.com/office/drawing/2014/chart" uri="{C3380CC4-5D6E-409C-BE32-E72D297353CC}">
                <c16:uniqueId val="{00000007-74DD-1343-B201-B55B625E912B}"/>
              </c:ext>
            </c:extLst>
          </c:dPt>
          <c:dPt>
            <c:idx val="20"/>
            <c:invertIfNegative val="0"/>
            <c:bubble3D val="0"/>
            <c:spPr>
              <a:solidFill>
                <a:schemeClr val="tx2"/>
              </a:solidFill>
              <a:ln>
                <a:noFill/>
              </a:ln>
              <a:effectLst/>
            </c:spPr>
            <c:extLst>
              <c:ext xmlns:c16="http://schemas.microsoft.com/office/drawing/2014/chart" uri="{C3380CC4-5D6E-409C-BE32-E72D297353CC}">
                <c16:uniqueId val="{00000009-74DD-1343-B201-B55B625E912B}"/>
              </c:ext>
            </c:extLst>
          </c:dPt>
          <c:dPt>
            <c:idx val="21"/>
            <c:invertIfNegative val="0"/>
            <c:bubble3D val="0"/>
            <c:spPr>
              <a:solidFill>
                <a:schemeClr val="tx2"/>
              </a:solidFill>
              <a:ln>
                <a:noFill/>
              </a:ln>
              <a:effectLst/>
            </c:spPr>
            <c:extLst>
              <c:ext xmlns:c16="http://schemas.microsoft.com/office/drawing/2014/chart" uri="{C3380CC4-5D6E-409C-BE32-E72D297353CC}">
                <c16:uniqueId val="{0000000B-74DD-1343-B201-B55B625E912B}"/>
              </c:ext>
            </c:extLst>
          </c:dPt>
          <c:dPt>
            <c:idx val="22"/>
            <c:invertIfNegative val="0"/>
            <c:bubble3D val="0"/>
            <c:spPr>
              <a:solidFill>
                <a:schemeClr val="tx2"/>
              </a:solidFill>
              <a:ln>
                <a:noFill/>
              </a:ln>
              <a:effectLst/>
            </c:spPr>
            <c:extLst>
              <c:ext xmlns:c16="http://schemas.microsoft.com/office/drawing/2014/chart" uri="{C3380CC4-5D6E-409C-BE32-E72D297353CC}">
                <c16:uniqueId val="{0000000D-74DD-1343-B201-B55B625E912B}"/>
              </c:ext>
            </c:extLst>
          </c:dPt>
          <c:dPt>
            <c:idx val="23"/>
            <c:invertIfNegative val="0"/>
            <c:bubble3D val="0"/>
            <c:spPr>
              <a:solidFill>
                <a:schemeClr val="tx2"/>
              </a:solidFill>
              <a:ln>
                <a:noFill/>
              </a:ln>
              <a:effectLst/>
            </c:spPr>
            <c:extLst>
              <c:ext xmlns:c16="http://schemas.microsoft.com/office/drawing/2014/chart" uri="{C3380CC4-5D6E-409C-BE32-E72D297353CC}">
                <c16:uniqueId val="{0000000F-74DD-1343-B201-B55B625E912B}"/>
              </c:ext>
            </c:extLst>
          </c:dPt>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Sheet1!$A$2:$A$25</c:f>
              <c:strCache>
                <c:ptCount val="24"/>
                <c:pt idx="0">
                  <c:v>1999</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pt idx="15">
                  <c:v>2014</c:v>
                </c:pt>
                <c:pt idx="16">
                  <c:v>2015</c:v>
                </c:pt>
                <c:pt idx="17">
                  <c:v>2016</c:v>
                </c:pt>
                <c:pt idx="18">
                  <c:v>2017</c:v>
                </c:pt>
                <c:pt idx="19">
                  <c:v>2018</c:v>
                </c:pt>
                <c:pt idx="20">
                  <c:v>2019</c:v>
                </c:pt>
                <c:pt idx="21">
                  <c:v>2020</c:v>
                </c:pt>
                <c:pt idx="22">
                  <c:v>2021</c:v>
                </c:pt>
                <c:pt idx="23">
                  <c:v>Today</c:v>
                </c:pt>
              </c:strCache>
            </c:strRef>
          </c:cat>
          <c:val>
            <c:numRef>
              <c:f>Sheet1!$B$2:$B$25</c:f>
              <c:numCache>
                <c:formatCode>0.0</c:formatCode>
                <c:ptCount val="24"/>
                <c:pt idx="0">
                  <c:v>4.8</c:v>
                </c:pt>
                <c:pt idx="1">
                  <c:v>4.5</c:v>
                </c:pt>
                <c:pt idx="2">
                  <c:v>4.5999999999999996</c:v>
                </c:pt>
                <c:pt idx="3">
                  <c:v>4.7</c:v>
                </c:pt>
                <c:pt idx="4">
                  <c:v>4.5999999999999996</c:v>
                </c:pt>
                <c:pt idx="5">
                  <c:v>4.3</c:v>
                </c:pt>
                <c:pt idx="6">
                  <c:v>4.5</c:v>
                </c:pt>
                <c:pt idx="7">
                  <c:v>6.5</c:v>
                </c:pt>
                <c:pt idx="8">
                  <c:v>8.9</c:v>
                </c:pt>
                <c:pt idx="9">
                  <c:v>10.4</c:v>
                </c:pt>
                <c:pt idx="10">
                  <c:v>8.8000000000000007</c:v>
                </c:pt>
                <c:pt idx="11">
                  <c:v>9.4</c:v>
                </c:pt>
                <c:pt idx="12">
                  <c:v>8.3000000000000007</c:v>
                </c:pt>
                <c:pt idx="13">
                  <c:v>5.9</c:v>
                </c:pt>
                <c:pt idx="14">
                  <c:v>4.9000000000000004</c:v>
                </c:pt>
                <c:pt idx="15">
                  <c:v>5.2</c:v>
                </c:pt>
                <c:pt idx="16">
                  <c:v>4.8</c:v>
                </c:pt>
                <c:pt idx="17">
                  <c:v>4.4000000000000004</c:v>
                </c:pt>
                <c:pt idx="18">
                  <c:v>3.9</c:v>
                </c:pt>
                <c:pt idx="19">
                  <c:v>4</c:v>
                </c:pt>
                <c:pt idx="20" formatCode="General">
                  <c:v>3.9</c:v>
                </c:pt>
                <c:pt idx="21" formatCode="General">
                  <c:v>3.1</c:v>
                </c:pt>
                <c:pt idx="22" formatCode="General">
                  <c:v>2.2999999999999998</c:v>
                </c:pt>
                <c:pt idx="23">
                  <c:v>3.3</c:v>
                </c:pt>
              </c:numCache>
            </c:numRef>
          </c:val>
          <c:extLst>
            <c:ext xmlns:c16="http://schemas.microsoft.com/office/drawing/2014/chart" uri="{C3380CC4-5D6E-409C-BE32-E72D297353CC}">
              <c16:uniqueId val="{00000010-74DD-1343-B201-B55B625E912B}"/>
            </c:ext>
          </c:extLst>
        </c:ser>
        <c:dLbls>
          <c:showLegendKey val="0"/>
          <c:showVal val="0"/>
          <c:showCatName val="0"/>
          <c:showSerName val="0"/>
          <c:showPercent val="0"/>
          <c:showBubbleSize val="0"/>
        </c:dLbls>
        <c:gapWidth val="50"/>
        <c:overlap val="-27"/>
        <c:axId val="1383528656"/>
        <c:axId val="1383531984"/>
      </c:barChart>
      <c:catAx>
        <c:axId val="1383528656"/>
        <c:scaling>
          <c:orientation val="minMax"/>
        </c:scaling>
        <c:delete val="0"/>
        <c:axPos val="b"/>
        <c:numFmt formatCode="General" sourceLinked="1"/>
        <c:majorTickMark val="none"/>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en-US"/>
          </a:p>
        </c:txPr>
        <c:crossAx val="1383531984"/>
        <c:crossesAt val="0"/>
        <c:auto val="1"/>
        <c:lblAlgn val="ctr"/>
        <c:lblOffset val="100"/>
        <c:noMultiLvlLbl val="0"/>
      </c:catAx>
      <c:valAx>
        <c:axId val="1383531984"/>
        <c:scaling>
          <c:orientation val="minMax"/>
          <c:max val="12"/>
        </c:scaling>
        <c:delete val="1"/>
        <c:axPos val="l"/>
        <c:numFmt formatCode="0" sourceLinked="0"/>
        <c:majorTickMark val="none"/>
        <c:minorTickMark val="none"/>
        <c:tickLblPos val="nextTo"/>
        <c:crossAx val="138352865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7298929074752298E-2"/>
          <c:y val="2.6384153271635E-2"/>
          <c:w val="0.93374177965406524"/>
          <c:h val="0.87265007870720446"/>
        </c:manualLayout>
      </c:layout>
      <c:lineChart>
        <c:grouping val="standard"/>
        <c:varyColors val="0"/>
        <c:ser>
          <c:idx val="0"/>
          <c:order val="0"/>
          <c:tx>
            <c:strRef>
              <c:f>Sheet1!$B$1</c:f>
              <c:strCache>
                <c:ptCount val="1"/>
                <c:pt idx="0">
                  <c:v>Series 1</c:v>
                </c:pt>
              </c:strCache>
            </c:strRef>
          </c:tx>
          <c:spPr>
            <a:ln w="28575" cap="rnd">
              <a:solidFill>
                <a:schemeClr val="tx2"/>
              </a:solidFill>
              <a:round/>
            </a:ln>
            <a:effectLst/>
          </c:spPr>
          <c:marker>
            <c:symbol val="none"/>
          </c:marker>
          <c:cat>
            <c:strRef>
              <c:f>Sheet1!$A$2:$A$21</c:f>
              <c:strCache>
                <c:ptCount val="20"/>
                <c:pt idx="0">
                  <c:v>June 2004</c:v>
                </c:pt>
                <c:pt idx="1">
                  <c:v>June 2005</c:v>
                </c:pt>
                <c:pt idx="2">
                  <c:v>June 2006 </c:v>
                </c:pt>
                <c:pt idx="3">
                  <c:v>June 2007</c:v>
                </c:pt>
                <c:pt idx="4">
                  <c:v>June 2008</c:v>
                </c:pt>
                <c:pt idx="5">
                  <c:v>June 2009</c:v>
                </c:pt>
                <c:pt idx="6">
                  <c:v>June 2010</c:v>
                </c:pt>
                <c:pt idx="7">
                  <c:v>June 2011</c:v>
                </c:pt>
                <c:pt idx="8">
                  <c:v>June 2012</c:v>
                </c:pt>
                <c:pt idx="9">
                  <c:v>June 2013</c:v>
                </c:pt>
                <c:pt idx="10">
                  <c:v>June 2014</c:v>
                </c:pt>
                <c:pt idx="11">
                  <c:v>June 2015</c:v>
                </c:pt>
                <c:pt idx="12">
                  <c:v>June 2016</c:v>
                </c:pt>
                <c:pt idx="13">
                  <c:v>June 2017</c:v>
                </c:pt>
                <c:pt idx="14">
                  <c:v>June 2018</c:v>
                </c:pt>
                <c:pt idx="15">
                  <c:v>June 2019</c:v>
                </c:pt>
                <c:pt idx="16">
                  <c:v>June 2020</c:v>
                </c:pt>
                <c:pt idx="17">
                  <c:v>June 2021</c:v>
                </c:pt>
                <c:pt idx="18">
                  <c:v>June 2022</c:v>
                </c:pt>
                <c:pt idx="19">
                  <c:v>July 2022</c:v>
                </c:pt>
              </c:strCache>
            </c:strRef>
          </c:cat>
          <c:val>
            <c:numRef>
              <c:f>Sheet1!$B$2:$B$21</c:f>
              <c:numCache>
                <c:formatCode>General</c:formatCode>
                <c:ptCount val="20"/>
                <c:pt idx="0">
                  <c:v>378.3</c:v>
                </c:pt>
                <c:pt idx="1">
                  <c:v>802.6</c:v>
                </c:pt>
                <c:pt idx="2">
                  <c:v>868.7</c:v>
                </c:pt>
                <c:pt idx="3">
                  <c:v>547.79999999999995</c:v>
                </c:pt>
                <c:pt idx="4">
                  <c:v>117.7</c:v>
                </c:pt>
                <c:pt idx="5">
                  <c:v>126.2</c:v>
                </c:pt>
                <c:pt idx="6">
                  <c:v>97.7</c:v>
                </c:pt>
                <c:pt idx="7">
                  <c:v>92.6</c:v>
                </c:pt>
                <c:pt idx="8">
                  <c:v>101.7</c:v>
                </c:pt>
                <c:pt idx="9">
                  <c:v>110.8</c:v>
                </c:pt>
                <c:pt idx="10">
                  <c:v>127.5</c:v>
                </c:pt>
                <c:pt idx="11">
                  <c:v>150.69999999999999</c:v>
                </c:pt>
                <c:pt idx="12">
                  <c:v>163.69999999999999</c:v>
                </c:pt>
                <c:pt idx="13">
                  <c:v>178.5</c:v>
                </c:pt>
                <c:pt idx="14">
                  <c:v>181</c:v>
                </c:pt>
                <c:pt idx="15">
                  <c:v>189.8</c:v>
                </c:pt>
                <c:pt idx="16" formatCode="0.0">
                  <c:v>125</c:v>
                </c:pt>
                <c:pt idx="17">
                  <c:v>118.8</c:v>
                </c:pt>
                <c:pt idx="18" formatCode="0.0">
                  <c:v>119.6</c:v>
                </c:pt>
                <c:pt idx="19" formatCode="0.0">
                  <c:v>108.8</c:v>
                </c:pt>
              </c:numCache>
            </c:numRef>
          </c:val>
          <c:smooth val="0"/>
          <c:extLst>
            <c:ext xmlns:c16="http://schemas.microsoft.com/office/drawing/2014/chart" uri="{C3380CC4-5D6E-409C-BE32-E72D297353CC}">
              <c16:uniqueId val="{00000000-A446-0F4C-851E-69B1A61C92C6}"/>
            </c:ext>
          </c:extLst>
        </c:ser>
        <c:dLbls>
          <c:showLegendKey val="0"/>
          <c:showVal val="0"/>
          <c:showCatName val="0"/>
          <c:showSerName val="0"/>
          <c:showPercent val="0"/>
          <c:showBubbleSize val="0"/>
        </c:dLbls>
        <c:smooth val="0"/>
        <c:axId val="-1198290624"/>
        <c:axId val="-1197634048"/>
      </c:lineChart>
      <c:catAx>
        <c:axId val="-1198290624"/>
        <c:scaling>
          <c:orientation val="minMax"/>
        </c:scaling>
        <c:delete val="0"/>
        <c:axPos val="b"/>
        <c:numFmt formatCode="General" sourceLinked="1"/>
        <c:majorTickMark val="none"/>
        <c:minorTickMark val="none"/>
        <c:tickLblPos val="nextTo"/>
        <c:spPr>
          <a:noFill/>
          <a:ln w="19050" cap="flat" cmpd="sng" algn="ctr">
            <a:solidFill>
              <a:schemeClr val="tx1"/>
            </a:solidFill>
            <a:prstDash val="solid"/>
            <a:round/>
          </a:ln>
          <a:effectLst/>
        </c:spPr>
        <c:txPr>
          <a:bodyPr rot="0" spcFirstLastPara="1" vertOverflow="ellipsis"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1197634048"/>
        <c:crosses val="autoZero"/>
        <c:auto val="1"/>
        <c:lblAlgn val="ctr"/>
        <c:lblOffset val="100"/>
        <c:tickMarkSkip val="1"/>
        <c:noMultiLvlLbl val="0"/>
      </c:catAx>
      <c:valAx>
        <c:axId val="-1197634048"/>
        <c:scaling>
          <c:orientation val="minMax"/>
          <c:max val="900"/>
        </c:scaling>
        <c:delete val="0"/>
        <c:axPos val="l"/>
        <c:majorGridlines>
          <c:spPr>
            <a:ln w="9525" cap="flat" cmpd="sng" algn="ctr">
              <a:solidFill>
                <a:schemeClr val="tx1">
                  <a:lumMod val="15000"/>
                  <a:lumOff val="85000"/>
                </a:schemeClr>
              </a:solidFill>
              <a:round/>
            </a:ln>
            <a:effectLst/>
          </c:spPr>
        </c:majorGridlines>
        <c:numFmt formatCode="General" sourceLinked="0"/>
        <c:majorTickMark val="out"/>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1198290624"/>
        <c:crosses val="autoZero"/>
        <c:crossBetween val="between"/>
      </c:valAx>
      <c:spPr>
        <a:noFill/>
        <a:ln>
          <a:noFill/>
        </a:ln>
        <a:effectLst/>
      </c:spPr>
    </c:plotArea>
    <c:plotVisOnly val="1"/>
    <c:dispBlanksAs val="span"/>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0"/>
            <c:invertIfNegative val="0"/>
            <c:bubble3D val="0"/>
            <c:spPr>
              <a:solidFill>
                <a:schemeClr val="tx2"/>
              </a:solidFill>
              <a:ln>
                <a:noFill/>
              </a:ln>
              <a:effectLst/>
            </c:spPr>
            <c:extLst>
              <c:ext xmlns:c16="http://schemas.microsoft.com/office/drawing/2014/chart" uri="{C3380CC4-5D6E-409C-BE32-E72D297353CC}">
                <c16:uniqueId val="{00000012-34A5-FB42-82C9-81AB8053581F}"/>
              </c:ext>
            </c:extLst>
          </c:dPt>
          <c:dPt>
            <c:idx val="1"/>
            <c:invertIfNegative val="0"/>
            <c:bubble3D val="0"/>
            <c:spPr>
              <a:solidFill>
                <a:schemeClr val="tx2"/>
              </a:solidFill>
              <a:ln>
                <a:noFill/>
              </a:ln>
              <a:effectLst/>
            </c:spPr>
            <c:extLst>
              <c:ext xmlns:c16="http://schemas.microsoft.com/office/drawing/2014/chart" uri="{C3380CC4-5D6E-409C-BE32-E72D297353CC}">
                <c16:uniqueId val="{00000013-34A5-FB42-82C9-81AB8053581F}"/>
              </c:ext>
            </c:extLst>
          </c:dPt>
          <c:dPt>
            <c:idx val="2"/>
            <c:invertIfNegative val="0"/>
            <c:bubble3D val="0"/>
            <c:spPr>
              <a:solidFill>
                <a:srgbClr val="FF0000"/>
              </a:solidFill>
              <a:ln>
                <a:noFill/>
              </a:ln>
              <a:effectLst/>
            </c:spPr>
            <c:extLst>
              <c:ext xmlns:c16="http://schemas.microsoft.com/office/drawing/2014/chart" uri="{C3380CC4-5D6E-409C-BE32-E72D297353CC}">
                <c16:uniqueId val="{00000001-34A5-FB42-82C9-81AB8053581F}"/>
              </c:ext>
            </c:extLst>
          </c:dPt>
          <c:dPt>
            <c:idx val="3"/>
            <c:invertIfNegative val="0"/>
            <c:bubble3D val="0"/>
            <c:spPr>
              <a:solidFill>
                <a:srgbClr val="FF0000"/>
              </a:solidFill>
              <a:ln>
                <a:noFill/>
              </a:ln>
              <a:effectLst/>
            </c:spPr>
            <c:extLst>
              <c:ext xmlns:c16="http://schemas.microsoft.com/office/drawing/2014/chart" uri="{C3380CC4-5D6E-409C-BE32-E72D297353CC}">
                <c16:uniqueId val="{00000003-34A5-FB42-82C9-81AB8053581F}"/>
              </c:ext>
            </c:extLst>
          </c:dPt>
          <c:dPt>
            <c:idx val="4"/>
            <c:invertIfNegative val="0"/>
            <c:bubble3D val="0"/>
            <c:spPr>
              <a:solidFill>
                <a:srgbClr val="FF0000"/>
              </a:solidFill>
              <a:ln>
                <a:noFill/>
              </a:ln>
              <a:effectLst/>
            </c:spPr>
            <c:extLst>
              <c:ext xmlns:c16="http://schemas.microsoft.com/office/drawing/2014/chart" uri="{C3380CC4-5D6E-409C-BE32-E72D297353CC}">
                <c16:uniqueId val="{00000005-34A5-FB42-82C9-81AB8053581F}"/>
              </c:ext>
            </c:extLst>
          </c:dPt>
          <c:dPt>
            <c:idx val="5"/>
            <c:invertIfNegative val="0"/>
            <c:bubble3D val="0"/>
            <c:spPr>
              <a:solidFill>
                <a:srgbClr val="FF0000"/>
              </a:solidFill>
              <a:ln>
                <a:noFill/>
              </a:ln>
              <a:effectLst/>
            </c:spPr>
            <c:extLst>
              <c:ext xmlns:c16="http://schemas.microsoft.com/office/drawing/2014/chart" uri="{C3380CC4-5D6E-409C-BE32-E72D297353CC}">
                <c16:uniqueId val="{00000007-34A5-FB42-82C9-81AB8053581F}"/>
              </c:ext>
            </c:extLst>
          </c:dPt>
          <c:dPt>
            <c:idx val="6"/>
            <c:invertIfNegative val="0"/>
            <c:bubble3D val="0"/>
            <c:spPr>
              <a:solidFill>
                <a:srgbClr val="FF0000"/>
              </a:solidFill>
              <a:ln>
                <a:noFill/>
              </a:ln>
              <a:effectLst/>
            </c:spPr>
            <c:extLst>
              <c:ext xmlns:c16="http://schemas.microsoft.com/office/drawing/2014/chart" uri="{C3380CC4-5D6E-409C-BE32-E72D297353CC}">
                <c16:uniqueId val="{00000009-34A5-FB42-82C9-81AB8053581F}"/>
              </c:ext>
            </c:extLst>
          </c:dPt>
          <c:dPt>
            <c:idx val="7"/>
            <c:invertIfNegative val="0"/>
            <c:bubble3D val="0"/>
            <c:spPr>
              <a:solidFill>
                <a:srgbClr val="FF0000"/>
              </a:solidFill>
              <a:ln>
                <a:noFill/>
              </a:ln>
              <a:effectLst/>
            </c:spPr>
            <c:extLst>
              <c:ext xmlns:c16="http://schemas.microsoft.com/office/drawing/2014/chart" uri="{C3380CC4-5D6E-409C-BE32-E72D297353CC}">
                <c16:uniqueId val="{0000000B-34A5-FB42-82C9-81AB8053581F}"/>
              </c:ext>
            </c:extLst>
          </c:dPt>
          <c:dPt>
            <c:idx val="8"/>
            <c:invertIfNegative val="0"/>
            <c:bubble3D val="0"/>
            <c:spPr>
              <a:solidFill>
                <a:srgbClr val="FF0000"/>
              </a:solidFill>
              <a:ln>
                <a:noFill/>
              </a:ln>
              <a:effectLst/>
            </c:spPr>
            <c:extLst>
              <c:ext xmlns:c16="http://schemas.microsoft.com/office/drawing/2014/chart" uri="{C3380CC4-5D6E-409C-BE32-E72D297353CC}">
                <c16:uniqueId val="{0000000D-34A5-FB42-82C9-81AB8053581F}"/>
              </c:ext>
            </c:extLst>
          </c:dPt>
          <c:dPt>
            <c:idx val="9"/>
            <c:invertIfNegative val="0"/>
            <c:bubble3D val="0"/>
            <c:spPr>
              <a:solidFill>
                <a:srgbClr val="FF0000"/>
              </a:solidFill>
              <a:ln>
                <a:noFill/>
              </a:ln>
              <a:effectLst/>
            </c:spPr>
            <c:extLst>
              <c:ext xmlns:c16="http://schemas.microsoft.com/office/drawing/2014/chart" uri="{C3380CC4-5D6E-409C-BE32-E72D297353CC}">
                <c16:uniqueId val="{0000000F-34A5-FB42-82C9-81AB8053581F}"/>
              </c:ext>
            </c:extLst>
          </c:dPt>
          <c:dPt>
            <c:idx val="10"/>
            <c:invertIfNegative val="0"/>
            <c:bubble3D val="0"/>
            <c:spPr>
              <a:solidFill>
                <a:srgbClr val="FF0000"/>
              </a:solidFill>
              <a:ln>
                <a:noFill/>
              </a:ln>
              <a:effectLst/>
            </c:spPr>
            <c:extLst>
              <c:ext xmlns:c16="http://schemas.microsoft.com/office/drawing/2014/chart" uri="{C3380CC4-5D6E-409C-BE32-E72D297353CC}">
                <c16:uniqueId val="{00000011-34A5-FB42-82C9-81AB8053581F}"/>
              </c:ext>
            </c:extLst>
          </c:dPt>
          <c:dPt>
            <c:idx val="11"/>
            <c:invertIfNegative val="0"/>
            <c:bubble3D val="0"/>
            <c:spPr>
              <a:solidFill>
                <a:schemeClr val="tx2"/>
              </a:solidFill>
              <a:ln>
                <a:noFill/>
              </a:ln>
              <a:effectLst/>
            </c:spPr>
            <c:extLst>
              <c:ext xmlns:c16="http://schemas.microsoft.com/office/drawing/2014/chart" uri="{C3380CC4-5D6E-409C-BE32-E72D297353CC}">
                <c16:uniqueId val="{00000014-34A5-FB42-82C9-81AB8053581F}"/>
              </c:ext>
            </c:extLst>
          </c:dPt>
          <c:dPt>
            <c:idx val="12"/>
            <c:invertIfNegative val="0"/>
            <c:bubble3D val="0"/>
            <c:spPr>
              <a:solidFill>
                <a:schemeClr val="tx2"/>
              </a:solidFill>
              <a:ln>
                <a:noFill/>
              </a:ln>
              <a:effectLst/>
            </c:spPr>
            <c:extLst>
              <c:ext xmlns:c16="http://schemas.microsoft.com/office/drawing/2014/chart" uri="{C3380CC4-5D6E-409C-BE32-E72D297353CC}">
                <c16:uniqueId val="{00000015-34A5-FB42-82C9-81AB8053581F}"/>
              </c:ext>
            </c:extLst>
          </c:dPt>
          <c:dPt>
            <c:idx val="13"/>
            <c:invertIfNegative val="0"/>
            <c:bubble3D val="0"/>
            <c:spPr>
              <a:solidFill>
                <a:schemeClr val="tx2"/>
              </a:solidFill>
              <a:ln>
                <a:noFill/>
              </a:ln>
              <a:effectLst/>
            </c:spPr>
            <c:extLst>
              <c:ext xmlns:c16="http://schemas.microsoft.com/office/drawing/2014/chart" uri="{C3380CC4-5D6E-409C-BE32-E72D297353CC}">
                <c16:uniqueId val="{00000016-34A5-FB42-82C9-81AB8053581F}"/>
              </c:ext>
            </c:extLst>
          </c:dPt>
          <c:dPt>
            <c:idx val="14"/>
            <c:invertIfNegative val="0"/>
            <c:bubble3D val="0"/>
            <c:spPr>
              <a:solidFill>
                <a:schemeClr val="tx2"/>
              </a:solidFill>
              <a:ln>
                <a:noFill/>
              </a:ln>
              <a:effectLst/>
            </c:spPr>
            <c:extLst>
              <c:ext xmlns:c16="http://schemas.microsoft.com/office/drawing/2014/chart" uri="{C3380CC4-5D6E-409C-BE32-E72D297353CC}">
                <c16:uniqueId val="{00000017-34A5-FB42-82C9-81AB8053581F}"/>
              </c:ext>
            </c:extLst>
          </c:dPt>
          <c:dPt>
            <c:idx val="15"/>
            <c:invertIfNegative val="0"/>
            <c:bubble3D val="0"/>
            <c:spPr>
              <a:solidFill>
                <a:schemeClr val="tx2"/>
              </a:solidFill>
              <a:ln>
                <a:noFill/>
              </a:ln>
              <a:effectLst/>
            </c:spPr>
            <c:extLst>
              <c:ext xmlns:c16="http://schemas.microsoft.com/office/drawing/2014/chart" uri="{C3380CC4-5D6E-409C-BE32-E72D297353CC}">
                <c16:uniqueId val="{00000018-34A5-FB42-82C9-81AB8053581F}"/>
              </c:ext>
            </c:extLst>
          </c:dPt>
          <c:dPt>
            <c:idx val="16"/>
            <c:invertIfNegative val="0"/>
            <c:bubble3D val="0"/>
            <c:spPr>
              <a:solidFill>
                <a:schemeClr val="tx2"/>
              </a:solidFill>
              <a:ln>
                <a:noFill/>
              </a:ln>
              <a:effectLst/>
            </c:spPr>
            <c:extLst>
              <c:ext xmlns:c16="http://schemas.microsoft.com/office/drawing/2014/chart" uri="{C3380CC4-5D6E-409C-BE32-E72D297353CC}">
                <c16:uniqueId val="{00000019-34A5-FB42-82C9-81AB8053581F}"/>
              </c:ext>
            </c:extLst>
          </c:dPt>
          <c:dLbls>
            <c:dLbl>
              <c:idx val="0"/>
              <c:tx>
                <c:rich>
                  <a:bodyPr/>
                  <a:lstStyle/>
                  <a:p>
                    <a:r>
                      <a:rPr lang="en-US"/>
                      <a:t>533K</a:t>
                    </a:r>
                    <a:endParaRPr lang="en-US" dirty="0"/>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2-34A5-FB42-82C9-81AB8053581F}"/>
                </c:ext>
              </c:extLst>
            </c:dLbl>
            <c:dLbl>
              <c:idx val="1"/>
              <c:tx>
                <c:rich>
                  <a:bodyPr/>
                  <a:lstStyle/>
                  <a:p>
                    <a:r>
                      <a:rPr lang="en-US"/>
                      <a:t>718K</a:t>
                    </a:r>
                    <a:endParaRPr lang="en-US" dirty="0"/>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3-34A5-FB42-82C9-81AB8053581F}"/>
                </c:ext>
              </c:extLst>
            </c:dLbl>
            <c:dLbl>
              <c:idx val="2"/>
              <c:tx>
                <c:rich>
                  <a:bodyPr/>
                  <a:lstStyle/>
                  <a:p>
                    <a:r>
                      <a:rPr lang="en-US"/>
                      <a:t>1.3M</a:t>
                    </a:r>
                    <a:endParaRPr lang="en-US" dirty="0"/>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34A5-FB42-82C9-81AB8053581F}"/>
                </c:ext>
              </c:extLst>
            </c:dLbl>
            <c:dLbl>
              <c:idx val="3"/>
              <c:tx>
                <c:rich>
                  <a:bodyPr/>
                  <a:lstStyle/>
                  <a:p>
                    <a:r>
                      <a:rPr lang="en-US"/>
                      <a:t>2.3M</a:t>
                    </a:r>
                    <a:endParaRPr lang="en-US" dirty="0"/>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34A5-FB42-82C9-81AB8053581F}"/>
                </c:ext>
              </c:extLst>
            </c:dLbl>
            <c:dLbl>
              <c:idx val="4"/>
              <c:tx>
                <c:rich>
                  <a:bodyPr/>
                  <a:lstStyle/>
                  <a:p>
                    <a:r>
                      <a:rPr lang="en-US"/>
                      <a:t>2.8M</a:t>
                    </a:r>
                    <a:endParaRPr lang="en-US" dirty="0"/>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34A5-FB42-82C9-81AB8053581F}"/>
                </c:ext>
              </c:extLst>
            </c:dLbl>
            <c:dLbl>
              <c:idx val="5"/>
              <c:tx>
                <c:rich>
                  <a:bodyPr/>
                  <a:lstStyle/>
                  <a:p>
                    <a:r>
                      <a:rPr lang="en-US"/>
                      <a:t>2.9M</a:t>
                    </a:r>
                    <a:endParaRPr lang="en-US" dirty="0"/>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34A5-FB42-82C9-81AB8053581F}"/>
                </c:ext>
              </c:extLst>
            </c:dLbl>
            <c:dLbl>
              <c:idx val="6"/>
              <c:tx>
                <c:rich>
                  <a:bodyPr/>
                  <a:lstStyle/>
                  <a:p>
                    <a:r>
                      <a:rPr lang="en-US"/>
                      <a:t>1.9M</a:t>
                    </a:r>
                    <a:endParaRPr lang="en-US" dirty="0"/>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9-34A5-FB42-82C9-81AB8053581F}"/>
                </c:ext>
              </c:extLst>
            </c:dLbl>
            <c:dLbl>
              <c:idx val="7"/>
              <c:tx>
                <c:rich>
                  <a:bodyPr/>
                  <a:lstStyle/>
                  <a:p>
                    <a:r>
                      <a:rPr lang="en-US"/>
                      <a:t>1.8M</a:t>
                    </a:r>
                    <a:endParaRPr lang="en-US" dirty="0"/>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B-34A5-FB42-82C9-81AB8053581F}"/>
                </c:ext>
              </c:extLst>
            </c:dLbl>
            <c:dLbl>
              <c:idx val="8"/>
              <c:tx>
                <c:rich>
                  <a:bodyPr/>
                  <a:lstStyle/>
                  <a:p>
                    <a:r>
                      <a:rPr lang="en-US"/>
                      <a:t>1.4M</a:t>
                    </a:r>
                    <a:endParaRPr lang="en-US" dirty="0"/>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D-34A5-FB42-82C9-81AB8053581F}"/>
                </c:ext>
              </c:extLst>
            </c:dLbl>
            <c:dLbl>
              <c:idx val="9"/>
              <c:tx>
                <c:rich>
                  <a:bodyPr/>
                  <a:lstStyle/>
                  <a:p>
                    <a:r>
                      <a:rPr lang="en-US"/>
                      <a:t>1.1M</a:t>
                    </a:r>
                    <a:endParaRPr lang="en-US" dirty="0"/>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F-34A5-FB42-82C9-81AB8053581F}"/>
                </c:ext>
              </c:extLst>
            </c:dLbl>
            <c:dLbl>
              <c:idx val="10"/>
              <c:tx>
                <c:rich>
                  <a:bodyPr/>
                  <a:lstStyle/>
                  <a:p>
                    <a:r>
                      <a:rPr lang="en-US"/>
                      <a:t>1.1M</a:t>
                    </a:r>
                    <a:endParaRPr lang="en-US" dirty="0"/>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1-34A5-FB42-82C9-81AB8053581F}"/>
                </c:ext>
              </c:extLst>
            </c:dLbl>
            <c:dLbl>
              <c:idx val="11"/>
              <c:tx>
                <c:rich>
                  <a:bodyPr/>
                  <a:lstStyle/>
                  <a:p>
                    <a:r>
                      <a:rPr lang="en-US"/>
                      <a:t>933K</a:t>
                    </a:r>
                    <a:endParaRPr lang="en-US" dirty="0"/>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4-34A5-FB42-82C9-81AB8053581F}"/>
                </c:ext>
              </c:extLst>
            </c:dLbl>
            <c:dLbl>
              <c:idx val="12"/>
              <c:tx>
                <c:rich>
                  <a:bodyPr/>
                  <a:lstStyle/>
                  <a:p>
                    <a:r>
                      <a:rPr lang="en-US"/>
                      <a:t>677K</a:t>
                    </a:r>
                    <a:endParaRPr lang="en-US" dirty="0"/>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5-34A5-FB42-82C9-81AB8053581F}"/>
                </c:ext>
              </c:extLst>
            </c:dLbl>
            <c:dLbl>
              <c:idx val="13"/>
              <c:tx>
                <c:rich>
                  <a:bodyPr/>
                  <a:lstStyle/>
                  <a:p>
                    <a:r>
                      <a:rPr lang="en-US"/>
                      <a:t>624K</a:t>
                    </a:r>
                    <a:endParaRPr lang="en-US" dirty="0"/>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6-34A5-FB42-82C9-81AB8053581F}"/>
                </c:ext>
              </c:extLst>
            </c:dLbl>
            <c:dLbl>
              <c:idx val="14"/>
              <c:tx>
                <c:rich>
                  <a:bodyPr/>
                  <a:lstStyle/>
                  <a:p>
                    <a:r>
                      <a:rPr lang="en-US"/>
                      <a:t>493K</a:t>
                    </a:r>
                    <a:endParaRPr lang="en-US" dirty="0"/>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7-34A5-FB42-82C9-81AB8053581F}"/>
                </c:ext>
              </c:extLst>
            </c:dLbl>
            <c:dLbl>
              <c:idx val="15"/>
              <c:tx>
                <c:rich>
                  <a:bodyPr/>
                  <a:lstStyle/>
                  <a:p>
                    <a:r>
                      <a:rPr lang="en-US"/>
                      <a:t>214K</a:t>
                    </a:r>
                    <a:endParaRPr lang="en-US" dirty="0"/>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8-34A5-FB42-82C9-81AB8053581F}"/>
                </c:ext>
              </c:extLst>
            </c:dLbl>
            <c:dLbl>
              <c:idx val="16"/>
              <c:tx>
                <c:rich>
                  <a:bodyPr/>
                  <a:lstStyle/>
                  <a:p>
                    <a:r>
                      <a:rPr lang="en-US"/>
                      <a:t>151K</a:t>
                    </a:r>
                    <a:endParaRPr lang="en-US" dirty="0"/>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9-34A5-FB42-82C9-81AB8053581F}"/>
                </c:ext>
              </c:extLst>
            </c:dLbl>
            <c:spPr>
              <a:solidFill>
                <a:schemeClr val="bg1"/>
              </a:solid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Sheet1!$A$2:$A$18</c:f>
              <c:numCache>
                <c:formatCode>General</c:formatCode>
                <c:ptCount val="17"/>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pt idx="15">
                  <c:v>2020</c:v>
                </c:pt>
                <c:pt idx="16">
                  <c:v>2021</c:v>
                </c:pt>
              </c:numCache>
            </c:numRef>
          </c:cat>
          <c:val>
            <c:numRef>
              <c:f>Sheet1!$B$2:$B$18</c:f>
              <c:numCache>
                <c:formatCode>General</c:formatCode>
                <c:ptCount val="17"/>
                <c:pt idx="0">
                  <c:v>532833</c:v>
                </c:pt>
                <c:pt idx="1">
                  <c:v>717522</c:v>
                </c:pt>
                <c:pt idx="2">
                  <c:v>1285873</c:v>
                </c:pt>
                <c:pt idx="3">
                  <c:v>2330483</c:v>
                </c:pt>
                <c:pt idx="4">
                  <c:v>2824674</c:v>
                </c:pt>
                <c:pt idx="5">
                  <c:v>2871891</c:v>
                </c:pt>
                <c:pt idx="6">
                  <c:v>1887777</c:v>
                </c:pt>
                <c:pt idx="7">
                  <c:v>1836634</c:v>
                </c:pt>
                <c:pt idx="8">
                  <c:v>1361795</c:v>
                </c:pt>
                <c:pt idx="9">
                  <c:v>1117426</c:v>
                </c:pt>
                <c:pt idx="10">
                  <c:v>1083572</c:v>
                </c:pt>
                <c:pt idx="11">
                  <c:v>933045</c:v>
                </c:pt>
                <c:pt idx="12">
                  <c:v>676535</c:v>
                </c:pt>
                <c:pt idx="13">
                  <c:v>624753</c:v>
                </c:pt>
                <c:pt idx="14">
                  <c:v>493066</c:v>
                </c:pt>
                <c:pt idx="15">
                  <c:v>214323</c:v>
                </c:pt>
                <c:pt idx="16">
                  <c:v>151153</c:v>
                </c:pt>
              </c:numCache>
            </c:numRef>
          </c:val>
          <c:extLst>
            <c:ext xmlns:c16="http://schemas.microsoft.com/office/drawing/2014/chart" uri="{C3380CC4-5D6E-409C-BE32-E72D297353CC}">
              <c16:uniqueId val="{0000001A-34A5-FB42-82C9-81AB8053581F}"/>
            </c:ext>
          </c:extLst>
        </c:ser>
        <c:dLbls>
          <c:showLegendKey val="0"/>
          <c:showVal val="0"/>
          <c:showCatName val="0"/>
          <c:showSerName val="0"/>
          <c:showPercent val="0"/>
          <c:showBubbleSize val="0"/>
        </c:dLbls>
        <c:gapWidth val="20"/>
        <c:overlap val="-27"/>
        <c:axId val="2059373952"/>
        <c:axId val="2059368544"/>
      </c:barChart>
      <c:catAx>
        <c:axId val="2059373952"/>
        <c:scaling>
          <c:orientation val="minMax"/>
        </c:scaling>
        <c:delete val="0"/>
        <c:axPos val="b"/>
        <c:numFmt formatCode="General" sourceLinked="1"/>
        <c:majorTickMark val="none"/>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2059368544"/>
        <c:crosses val="autoZero"/>
        <c:auto val="1"/>
        <c:lblAlgn val="ctr"/>
        <c:lblOffset val="100"/>
        <c:noMultiLvlLbl val="0"/>
      </c:catAx>
      <c:valAx>
        <c:axId val="2059368544"/>
        <c:scaling>
          <c:orientation val="minMax"/>
          <c:max val="3250000"/>
          <c:min val="0"/>
        </c:scaling>
        <c:delete val="1"/>
        <c:axPos val="l"/>
        <c:numFmt formatCode="General" sourceLinked="1"/>
        <c:majorTickMark val="out"/>
        <c:minorTickMark val="none"/>
        <c:tickLblPos val="nextTo"/>
        <c:crossAx val="205937395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42B215-6A3D-C144-AA41-6AEAB0F45F33}" type="datetimeFigureOut">
              <a:rPr lang="en-US" smtClean="0"/>
              <a:t>9/9/2022</a:t>
            </a:fld>
            <a:endParaRPr lang="en-US"/>
          </a:p>
        </p:txBody>
      </p:sp>
      <p:sp>
        <p:nvSpPr>
          <p:cNvPr id="4" name="Slide Image Placeholder 3"/>
          <p:cNvSpPr>
            <a:spLocks noGrp="1" noRot="1" noChangeAspect="1"/>
          </p:cNvSpPr>
          <p:nvPr>
            <p:ph type="sldImg" idx="2"/>
          </p:nvPr>
        </p:nvSpPr>
        <p:spPr>
          <a:xfrm>
            <a:off x="2236788" y="1143000"/>
            <a:ext cx="23844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C440E9-C5F8-5A47-ADAD-0B6988DC1603}" type="slidenum">
              <a:rPr lang="en-US" smtClean="0"/>
              <a:t>‹#›</a:t>
            </a:fld>
            <a:endParaRPr lang="en-US"/>
          </a:p>
        </p:txBody>
      </p:sp>
    </p:spTree>
    <p:extLst>
      <p:ext uri="{BB962C8B-B14F-4D97-AF65-F5344CB8AC3E}">
        <p14:creationId xmlns:p14="http://schemas.microsoft.com/office/powerpoint/2010/main" val="30358148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C440E9-C5F8-5A47-ADAD-0B6988DC1603}" type="slidenum">
              <a:rPr lang="en-US" smtClean="0"/>
              <a:t>1</a:t>
            </a:fld>
            <a:endParaRPr lang="en-US"/>
          </a:p>
        </p:txBody>
      </p:sp>
    </p:spTree>
    <p:extLst>
      <p:ext uri="{BB962C8B-B14F-4D97-AF65-F5344CB8AC3E}">
        <p14:creationId xmlns:p14="http://schemas.microsoft.com/office/powerpoint/2010/main" val="18799133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https://www.fanniemae.com/media/44466/display</a:t>
            </a:r>
          </a:p>
          <a:p>
            <a:r>
              <a:rPr lang="fr-FR" dirty="0"/>
              <a:t>https://www.freddiemac.com/research/forecast/20220720-quarterly-forecast-market-slowdown-will-continue-high-rates-and-prices-exacerbate</a:t>
            </a:r>
          </a:p>
          <a:p>
            <a:r>
              <a:rPr lang="fr-FR" dirty="0"/>
              <a:t>https://cdn.nar.realtor/sites/default/files/documents/forecast-q3-2022-us-economic-outlook-07-27-2022.pdf</a:t>
            </a:r>
          </a:p>
          <a:p>
            <a:r>
              <a:rPr lang="fr-FR" dirty="0"/>
              <a:t>https://www.zelmanassociates.com/ (by </a:t>
            </a:r>
            <a:r>
              <a:rPr lang="fr-FR" dirty="0" err="1"/>
              <a:t>subscription</a:t>
            </a:r>
            <a:r>
              <a:rPr lang="fr-FR" dirty="0"/>
              <a:t>)</a:t>
            </a:r>
          </a:p>
          <a:p>
            <a:r>
              <a:rPr lang="fr-FR" dirty="0"/>
              <a:t>https://www.mba.org/docs/default-source/research-and-forecasts/forecasts/mortgage-finance-forecast-aug-2022.pdf</a:t>
            </a:r>
          </a:p>
          <a:p>
            <a:r>
              <a:rPr lang="fr-FR" dirty="0"/>
              <a:t>https://pulsenomics.com/surveys/#home-</a:t>
            </a:r>
            <a:r>
              <a:rPr lang="fr-FR" dirty="0" err="1"/>
              <a:t>price</a:t>
            </a:r>
            <a:r>
              <a:rPr lang="fr-FR" dirty="0"/>
              <a:t>-expectations</a:t>
            </a:r>
          </a:p>
          <a:p>
            <a:r>
              <a:rPr lang="fr-FR" dirty="0"/>
              <a:t>https://</a:t>
            </a:r>
            <a:r>
              <a:rPr lang="fr-FR" dirty="0" err="1"/>
              <a:t>www.forbes.com</a:t>
            </a:r>
            <a:r>
              <a:rPr lang="fr-FR" dirty="0"/>
              <a:t>/sites/</a:t>
            </a:r>
            <a:r>
              <a:rPr lang="fr-FR" dirty="0" err="1"/>
              <a:t>brendarichardson</a:t>
            </a:r>
            <a:r>
              <a:rPr lang="fr-FR" dirty="0"/>
              <a:t>/2022/06/07/rising-rates-and-buyer-urgency-keep-home-price-gains-above-20-in-april/?sh=4dd5b3c229ec</a:t>
            </a:r>
          </a:p>
          <a:p>
            <a:r>
              <a:rPr lang="fr-FR" dirty="0"/>
              <a:t>https://</a:t>
            </a:r>
            <a:r>
              <a:rPr lang="fr-FR" dirty="0" err="1"/>
              <a:t>www.blackknightinc.com</a:t>
            </a:r>
            <a:r>
              <a:rPr lang="fr-FR" dirty="0"/>
              <a:t>/black-knights-june-2022-mortgage-monitor/?</a:t>
            </a:r>
          </a:p>
        </p:txBody>
      </p:sp>
      <p:sp>
        <p:nvSpPr>
          <p:cNvPr id="4" name="Slide Number Placeholder 3"/>
          <p:cNvSpPr>
            <a:spLocks noGrp="1"/>
          </p:cNvSpPr>
          <p:nvPr>
            <p:ph type="sldNum" sz="quarter" idx="5"/>
          </p:nvPr>
        </p:nvSpPr>
        <p:spPr/>
        <p:txBody>
          <a:bodyPr/>
          <a:lstStyle/>
          <a:p>
            <a:fld id="{1CC440E9-C5F8-5A47-ADAD-0B6988DC1603}" type="slidenum">
              <a:rPr lang="en-US" smtClean="0"/>
              <a:t>10</a:t>
            </a:fld>
            <a:endParaRPr lang="en-US"/>
          </a:p>
        </p:txBody>
      </p:sp>
    </p:spTree>
    <p:extLst>
      <p:ext uri="{BB962C8B-B14F-4D97-AF65-F5344CB8AC3E}">
        <p14:creationId xmlns:p14="http://schemas.microsoft.com/office/powerpoint/2010/main" val="24031538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www.nar.realtor</a:t>
            </a:r>
            <a:r>
              <a:rPr lang="en-US" dirty="0"/>
              <a:t>/determining-asking-price</a:t>
            </a:r>
          </a:p>
        </p:txBody>
      </p:sp>
      <p:sp>
        <p:nvSpPr>
          <p:cNvPr id="4" name="Slide Number Placeholder 3"/>
          <p:cNvSpPr>
            <a:spLocks noGrp="1"/>
          </p:cNvSpPr>
          <p:nvPr>
            <p:ph type="sldNum" sz="quarter" idx="5"/>
          </p:nvPr>
        </p:nvSpPr>
        <p:spPr/>
        <p:txBody>
          <a:bodyPr/>
          <a:lstStyle/>
          <a:p>
            <a:fld id="{1CC440E9-C5F8-5A47-ADAD-0B6988DC1603}" type="slidenum">
              <a:rPr lang="en-US" smtClean="0"/>
              <a:t>11</a:t>
            </a:fld>
            <a:endParaRPr lang="en-US"/>
          </a:p>
        </p:txBody>
      </p:sp>
    </p:spTree>
    <p:extLst>
      <p:ext uri="{BB962C8B-B14F-4D97-AF65-F5344CB8AC3E}">
        <p14:creationId xmlns:p14="http://schemas.microsoft.com/office/powerpoint/2010/main" val="5787069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https://www.corelogic.com/intelligence/homeowner-equity-insights/</a:t>
            </a:r>
          </a:p>
        </p:txBody>
      </p:sp>
      <p:sp>
        <p:nvSpPr>
          <p:cNvPr id="4" name="Slide Number Placeholder 3"/>
          <p:cNvSpPr>
            <a:spLocks noGrp="1"/>
          </p:cNvSpPr>
          <p:nvPr>
            <p:ph type="sldNum" sz="quarter" idx="5"/>
          </p:nvPr>
        </p:nvSpPr>
        <p:spPr/>
        <p:txBody>
          <a:bodyPr/>
          <a:lstStyle/>
          <a:p>
            <a:fld id="{1CC440E9-C5F8-5A47-ADAD-0B6988DC1603}" type="slidenum">
              <a:rPr lang="en-US" smtClean="0"/>
              <a:t>12</a:t>
            </a:fld>
            <a:endParaRPr lang="en-US"/>
          </a:p>
        </p:txBody>
      </p:sp>
    </p:spTree>
    <p:extLst>
      <p:ext uri="{BB962C8B-B14F-4D97-AF65-F5344CB8AC3E}">
        <p14:creationId xmlns:p14="http://schemas.microsoft.com/office/powerpoint/2010/main" val="16752180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https://pulsenomics.com/surveys/#home-price-expectations</a:t>
            </a:r>
          </a:p>
          <a:p>
            <a:endParaRPr lang="en-US" dirty="0"/>
          </a:p>
          <a:p>
            <a:endParaRPr lang="en-US" dirty="0"/>
          </a:p>
        </p:txBody>
      </p:sp>
      <p:sp>
        <p:nvSpPr>
          <p:cNvPr id="4" name="Slide Number Placeholder 3"/>
          <p:cNvSpPr>
            <a:spLocks noGrp="1"/>
          </p:cNvSpPr>
          <p:nvPr>
            <p:ph type="sldNum" sz="quarter" idx="5"/>
          </p:nvPr>
        </p:nvSpPr>
        <p:spPr/>
        <p:txBody>
          <a:bodyPr/>
          <a:lstStyle/>
          <a:p>
            <a:fld id="{1CC440E9-C5F8-5A47-ADAD-0B6988DC1603}" type="slidenum">
              <a:rPr lang="en-US" smtClean="0"/>
              <a:t>13</a:t>
            </a:fld>
            <a:endParaRPr lang="en-US"/>
          </a:p>
        </p:txBody>
      </p:sp>
    </p:spTree>
    <p:extLst>
      <p:ext uri="{BB962C8B-B14F-4D97-AF65-F5344CB8AC3E}">
        <p14:creationId xmlns:p14="http://schemas.microsoft.com/office/powerpoint/2010/main" val="3134505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https://www.corelogic.com/blog/2019/03/housing-recessions-and-recoveries.aspx</a:t>
            </a:r>
          </a:p>
          <a:p>
            <a:r>
              <a:rPr lang="en-US" dirty="0"/>
              <a:t>https://www.thebalance.com/the-history-of-recessions-in-the-united-states-3306011</a:t>
            </a:r>
          </a:p>
          <a:p>
            <a:r>
              <a:rPr lang="en-US" dirty="0"/>
              <a:t>https://www.corelogic.com/intelligence/find-stories/corelogic-hpi-posted-record-year-over-year-growth-in-2021/</a:t>
            </a:r>
          </a:p>
          <a:p>
            <a:endParaRPr lang="en-US" dirty="0"/>
          </a:p>
        </p:txBody>
      </p:sp>
      <p:sp>
        <p:nvSpPr>
          <p:cNvPr id="4" name="Slide Number Placeholder 3"/>
          <p:cNvSpPr>
            <a:spLocks noGrp="1"/>
          </p:cNvSpPr>
          <p:nvPr>
            <p:ph type="sldNum" sz="quarter" idx="5"/>
          </p:nvPr>
        </p:nvSpPr>
        <p:spPr/>
        <p:txBody>
          <a:bodyPr/>
          <a:lstStyle/>
          <a:p>
            <a:fld id="{1CC440E9-C5F8-5A47-ADAD-0B6988DC1603}" type="slidenum">
              <a:rPr lang="en-US" smtClean="0"/>
              <a:t>14</a:t>
            </a:fld>
            <a:endParaRPr lang="en-US"/>
          </a:p>
        </p:txBody>
      </p:sp>
    </p:spTree>
    <p:extLst>
      <p:ext uri="{BB962C8B-B14F-4D97-AF65-F5344CB8AC3E}">
        <p14:creationId xmlns:p14="http://schemas.microsoft.com/office/powerpoint/2010/main" val="943310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1CC440E9-C5F8-5A47-ADAD-0B6988DC1603}" type="slidenum">
              <a:rPr lang="en-US" smtClean="0"/>
              <a:t>15</a:t>
            </a:fld>
            <a:endParaRPr lang="en-US"/>
          </a:p>
        </p:txBody>
      </p:sp>
    </p:spTree>
    <p:extLst>
      <p:ext uri="{BB962C8B-B14F-4D97-AF65-F5344CB8AC3E}">
        <p14:creationId xmlns:p14="http://schemas.microsoft.com/office/powerpoint/2010/main" val="20186681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www.nar.realtor</a:t>
            </a:r>
            <a:r>
              <a:rPr lang="en-US" dirty="0"/>
              <a:t>/research-and-statistics/housing-statistics/existing-home-sales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www.nar.realtor</a:t>
            </a:r>
            <a:r>
              <a:rPr lang="en-US" dirty="0"/>
              <a:t>/newsroom/existing-home-sales-retreated-5-9-in-july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1CC440E9-C5F8-5A47-ADAD-0B6988DC1603}" type="slidenum">
              <a:rPr lang="en-US" smtClean="0"/>
              <a:t>16</a:t>
            </a:fld>
            <a:endParaRPr lang="en-US"/>
          </a:p>
        </p:txBody>
      </p:sp>
    </p:spTree>
    <p:extLst>
      <p:ext uri="{BB962C8B-B14F-4D97-AF65-F5344CB8AC3E}">
        <p14:creationId xmlns:p14="http://schemas.microsoft.com/office/powerpoint/2010/main" val="6472501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https://www.mba.org/news-and-research/newsroom/news/2022/08/09/mortgage-credit-availability-decreased-in-july</a:t>
            </a:r>
          </a:p>
          <a:p>
            <a:r>
              <a:rPr lang="en-US" dirty="0"/>
              <a:t>https://blog.firstam.com/economics/how-the-fundamentals-influencing-housing-market-potential-have-changed</a:t>
            </a:r>
          </a:p>
          <a:p>
            <a:endParaRPr lang="en-US" dirty="0"/>
          </a:p>
        </p:txBody>
      </p:sp>
      <p:sp>
        <p:nvSpPr>
          <p:cNvPr id="4" name="Slide Number Placeholder 3"/>
          <p:cNvSpPr>
            <a:spLocks noGrp="1"/>
          </p:cNvSpPr>
          <p:nvPr>
            <p:ph type="sldNum" sz="quarter" idx="5"/>
          </p:nvPr>
        </p:nvSpPr>
        <p:spPr/>
        <p:txBody>
          <a:bodyPr/>
          <a:lstStyle/>
          <a:p>
            <a:fld id="{1CC440E9-C5F8-5A47-ADAD-0B6988DC1603}" type="slidenum">
              <a:rPr lang="en-US" smtClean="0"/>
              <a:t>17</a:t>
            </a:fld>
            <a:endParaRPr lang="en-US"/>
          </a:p>
        </p:txBody>
      </p:sp>
    </p:spTree>
    <p:extLst>
      <p:ext uri="{BB962C8B-B14F-4D97-AF65-F5344CB8AC3E}">
        <p14:creationId xmlns:p14="http://schemas.microsoft.com/office/powerpoint/2010/main" val="39650575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www.attomdata.com</a:t>
            </a:r>
            <a:r>
              <a:rPr lang="en-US" dirty="0"/>
              <a:t>/news/market-trends/foreclosures/attom-year-end-2021-u-s-foreclosure-market-report/</a:t>
            </a:r>
          </a:p>
        </p:txBody>
      </p:sp>
      <p:sp>
        <p:nvSpPr>
          <p:cNvPr id="4" name="Slide Number Placeholder 3"/>
          <p:cNvSpPr>
            <a:spLocks noGrp="1"/>
          </p:cNvSpPr>
          <p:nvPr>
            <p:ph type="sldNum" sz="quarter" idx="5"/>
          </p:nvPr>
        </p:nvSpPr>
        <p:spPr/>
        <p:txBody>
          <a:bodyPr/>
          <a:lstStyle/>
          <a:p>
            <a:fld id="{1CC440E9-C5F8-5A47-ADAD-0B6988DC1603}" type="slidenum">
              <a:rPr lang="en-US" smtClean="0"/>
              <a:t>18</a:t>
            </a:fld>
            <a:endParaRPr lang="en-US"/>
          </a:p>
        </p:txBody>
      </p:sp>
    </p:spTree>
    <p:extLst>
      <p:ext uri="{BB962C8B-B14F-4D97-AF65-F5344CB8AC3E}">
        <p14:creationId xmlns:p14="http://schemas.microsoft.com/office/powerpoint/2010/main" val="21589577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www.investopedia.com</a:t>
            </a:r>
            <a:r>
              <a:rPr lang="en-US" dirty="0"/>
              <a:t>/articles/personal-finance/071514/8-reasons-not-sell-your-home-without-agent.asp#toc-4-agents-access-large-networks</a:t>
            </a:r>
          </a:p>
          <a:p>
            <a:endParaRPr lang="en-US" dirty="0"/>
          </a:p>
        </p:txBody>
      </p:sp>
      <p:sp>
        <p:nvSpPr>
          <p:cNvPr id="4" name="Slide Number Placeholder 3"/>
          <p:cNvSpPr>
            <a:spLocks noGrp="1"/>
          </p:cNvSpPr>
          <p:nvPr>
            <p:ph type="sldNum" sz="quarter" idx="5"/>
          </p:nvPr>
        </p:nvSpPr>
        <p:spPr/>
        <p:txBody>
          <a:bodyPr/>
          <a:lstStyle/>
          <a:p>
            <a:fld id="{1CC440E9-C5F8-5A47-ADAD-0B6988DC1603}" type="slidenum">
              <a:rPr lang="en-US" smtClean="0"/>
              <a:t>19</a:t>
            </a:fld>
            <a:endParaRPr lang="en-US"/>
          </a:p>
        </p:txBody>
      </p:sp>
    </p:spTree>
    <p:extLst>
      <p:ext uri="{BB962C8B-B14F-4D97-AF65-F5344CB8AC3E}">
        <p14:creationId xmlns:p14="http://schemas.microsoft.com/office/powerpoint/2010/main" val="21829575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C440E9-C5F8-5A47-ADAD-0B6988DC1603}" type="slidenum">
              <a:rPr lang="en-US" smtClean="0"/>
              <a:t>2</a:t>
            </a:fld>
            <a:endParaRPr lang="en-US"/>
          </a:p>
        </p:txBody>
      </p:sp>
    </p:spTree>
    <p:extLst>
      <p:ext uri="{BB962C8B-B14F-4D97-AF65-F5344CB8AC3E}">
        <p14:creationId xmlns:p14="http://schemas.microsoft.com/office/powerpoint/2010/main" val="29094108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magazine.realtor</a:t>
            </a:r>
            <a:r>
              <a:rPr lang="en-US" dirty="0"/>
              <a:t>/sales-and-marketing/handouts-for-customers/for-sellers/8-reasons-to-work-with-a-realtor</a:t>
            </a:r>
          </a:p>
        </p:txBody>
      </p:sp>
      <p:sp>
        <p:nvSpPr>
          <p:cNvPr id="4" name="Slide Number Placeholder 3"/>
          <p:cNvSpPr>
            <a:spLocks noGrp="1"/>
          </p:cNvSpPr>
          <p:nvPr>
            <p:ph type="sldNum" sz="quarter" idx="5"/>
          </p:nvPr>
        </p:nvSpPr>
        <p:spPr/>
        <p:txBody>
          <a:bodyPr/>
          <a:lstStyle/>
          <a:p>
            <a:fld id="{1CC440E9-C5F8-5A47-ADAD-0B6988DC1603}" type="slidenum">
              <a:rPr lang="en-US" smtClean="0"/>
              <a:t>20</a:t>
            </a:fld>
            <a:endParaRPr lang="en-US"/>
          </a:p>
        </p:txBody>
      </p:sp>
    </p:spTree>
    <p:extLst>
      <p:ext uri="{BB962C8B-B14F-4D97-AF65-F5344CB8AC3E}">
        <p14:creationId xmlns:p14="http://schemas.microsoft.com/office/powerpoint/2010/main" val="14366465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C440E9-C5F8-5A47-ADAD-0B6988DC1603}" type="slidenum">
              <a:rPr lang="en-US" smtClean="0"/>
              <a:t>21</a:t>
            </a:fld>
            <a:endParaRPr lang="en-US"/>
          </a:p>
        </p:txBody>
      </p:sp>
    </p:spTree>
    <p:extLst>
      <p:ext uri="{BB962C8B-B14F-4D97-AF65-F5344CB8AC3E}">
        <p14:creationId xmlns:p14="http://schemas.microsoft.com/office/powerpoint/2010/main" val="26464183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C440E9-C5F8-5A47-ADAD-0B6988DC1603}" type="slidenum">
              <a:rPr lang="en-US" smtClean="0"/>
              <a:t>22</a:t>
            </a:fld>
            <a:endParaRPr lang="en-US"/>
          </a:p>
        </p:txBody>
      </p:sp>
    </p:spTree>
    <p:extLst>
      <p:ext uri="{BB962C8B-B14F-4D97-AF65-F5344CB8AC3E}">
        <p14:creationId xmlns:p14="http://schemas.microsoft.com/office/powerpoint/2010/main" val="919573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www.realtor.com</a:t>
            </a:r>
            <a:r>
              <a:rPr lang="en-US" dirty="0"/>
              <a:t>/news/trends/housing-market-showing-signs-of-correction-what-buyers-sellers-need-to-know/</a:t>
            </a:r>
          </a:p>
        </p:txBody>
      </p:sp>
      <p:sp>
        <p:nvSpPr>
          <p:cNvPr id="4" name="Slide Number Placeholder 3"/>
          <p:cNvSpPr>
            <a:spLocks noGrp="1"/>
          </p:cNvSpPr>
          <p:nvPr>
            <p:ph type="sldNum" sz="quarter" idx="5"/>
          </p:nvPr>
        </p:nvSpPr>
        <p:spPr/>
        <p:txBody>
          <a:bodyPr/>
          <a:lstStyle/>
          <a:p>
            <a:fld id="{1CC440E9-C5F8-5A47-ADAD-0B6988DC1603}" type="slidenum">
              <a:rPr lang="en-US" smtClean="0"/>
              <a:t>23</a:t>
            </a:fld>
            <a:endParaRPr lang="en-US"/>
          </a:p>
        </p:txBody>
      </p:sp>
    </p:spTree>
    <p:extLst>
      <p:ext uri="{BB962C8B-B14F-4D97-AF65-F5344CB8AC3E}">
        <p14:creationId xmlns:p14="http://schemas.microsoft.com/office/powerpoint/2010/main" val="26708507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www.nar.realtor</a:t>
            </a:r>
            <a:r>
              <a:rPr lang="en-US" dirty="0"/>
              <a:t>/research-and-statistics/housing-statistics/existing-home-sales</a:t>
            </a:r>
          </a:p>
          <a:p>
            <a:r>
              <a:rPr lang="en-US" dirty="0"/>
              <a:t>https://</a:t>
            </a:r>
            <a:r>
              <a:rPr lang="en-US" dirty="0" err="1"/>
              <a:t>www.nar.realtor</a:t>
            </a:r>
            <a:r>
              <a:rPr lang="en-US" dirty="0"/>
              <a:t>/newsroom/existing-home-sales-retreated-5-9-in-july</a:t>
            </a:r>
          </a:p>
        </p:txBody>
      </p:sp>
      <p:sp>
        <p:nvSpPr>
          <p:cNvPr id="4" name="Slide Number Placeholder 3"/>
          <p:cNvSpPr>
            <a:spLocks noGrp="1"/>
          </p:cNvSpPr>
          <p:nvPr>
            <p:ph type="sldNum" sz="quarter" idx="5"/>
          </p:nvPr>
        </p:nvSpPr>
        <p:spPr/>
        <p:txBody>
          <a:bodyPr/>
          <a:lstStyle/>
          <a:p>
            <a:fld id="{1CC440E9-C5F8-5A47-ADAD-0B6988DC1603}" type="slidenum">
              <a:rPr lang="en-US" smtClean="0"/>
              <a:t>3</a:t>
            </a:fld>
            <a:endParaRPr lang="en-US"/>
          </a:p>
        </p:txBody>
      </p:sp>
    </p:spTree>
    <p:extLst>
      <p:ext uri="{BB962C8B-B14F-4D97-AF65-F5344CB8AC3E}">
        <p14:creationId xmlns:p14="http://schemas.microsoft.com/office/powerpoint/2010/main" val="574282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www.realtor.com</a:t>
            </a:r>
            <a:r>
              <a:rPr lang="en-US" dirty="0"/>
              <a:t>/research/weekly-housing-trends-view-data-week-july-2-2022/</a:t>
            </a:r>
          </a:p>
          <a:p>
            <a:endParaRPr lang="en-US" dirty="0"/>
          </a:p>
        </p:txBody>
      </p:sp>
      <p:sp>
        <p:nvSpPr>
          <p:cNvPr id="4" name="Slide Number Placeholder 3"/>
          <p:cNvSpPr>
            <a:spLocks noGrp="1"/>
          </p:cNvSpPr>
          <p:nvPr>
            <p:ph type="sldNum" sz="quarter" idx="5"/>
          </p:nvPr>
        </p:nvSpPr>
        <p:spPr/>
        <p:txBody>
          <a:bodyPr/>
          <a:lstStyle/>
          <a:p>
            <a:fld id="{1CC440E9-C5F8-5A47-ADAD-0B6988DC1603}" type="slidenum">
              <a:rPr lang="en-US" smtClean="0"/>
              <a:t>4</a:t>
            </a:fld>
            <a:endParaRPr lang="en-US"/>
          </a:p>
        </p:txBody>
      </p:sp>
    </p:spTree>
    <p:extLst>
      <p:ext uri="{BB962C8B-B14F-4D97-AF65-F5344CB8AC3E}">
        <p14:creationId xmlns:p14="http://schemas.microsoft.com/office/powerpoint/2010/main" val="27951633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www.nar.realtor</a:t>
            </a:r>
            <a:r>
              <a:rPr lang="en-US" dirty="0"/>
              <a:t>/research-and-statistics/research-reports/metro-area-housing-wealth-gains</a:t>
            </a:r>
          </a:p>
        </p:txBody>
      </p:sp>
      <p:sp>
        <p:nvSpPr>
          <p:cNvPr id="4" name="Slide Number Placeholder 3"/>
          <p:cNvSpPr>
            <a:spLocks noGrp="1"/>
          </p:cNvSpPr>
          <p:nvPr>
            <p:ph type="sldNum" sz="quarter" idx="5"/>
          </p:nvPr>
        </p:nvSpPr>
        <p:spPr/>
        <p:txBody>
          <a:bodyPr/>
          <a:lstStyle/>
          <a:p>
            <a:fld id="{1CC440E9-C5F8-5A47-ADAD-0B6988DC1603}" type="slidenum">
              <a:rPr lang="en-US" smtClean="0"/>
              <a:t>5</a:t>
            </a:fld>
            <a:endParaRPr lang="en-US"/>
          </a:p>
        </p:txBody>
      </p:sp>
    </p:spTree>
    <p:extLst>
      <p:ext uri="{BB962C8B-B14F-4D97-AF65-F5344CB8AC3E}">
        <p14:creationId xmlns:p14="http://schemas.microsoft.com/office/powerpoint/2010/main" val="26019569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https://</a:t>
            </a:r>
            <a:r>
              <a:rPr lang="en-US" sz="1200" b="0" kern="1200" dirty="0" err="1">
                <a:solidFill>
                  <a:schemeClr val="tx1"/>
                </a:solidFill>
                <a:effectLst/>
                <a:latin typeface="+mn-lt"/>
                <a:ea typeface="+mn-ea"/>
                <a:cs typeface="+mn-cs"/>
              </a:rPr>
              <a:t>www.realtor.com</a:t>
            </a:r>
            <a:r>
              <a:rPr lang="en-US" sz="1200" b="0" kern="1200" dirty="0">
                <a:solidFill>
                  <a:schemeClr val="tx1"/>
                </a:solidFill>
                <a:effectLst/>
                <a:latin typeface="+mn-lt"/>
                <a:ea typeface="+mn-ea"/>
                <a:cs typeface="+mn-cs"/>
              </a:rPr>
              <a:t>/research/weekly-housing-trends-view-data-week-june-18-2022/</a:t>
            </a:r>
            <a:r>
              <a:rPr lang="en-US" b="0" dirty="0">
                <a:effectLst/>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fortune.com</a:t>
            </a:r>
            <a:r>
              <a:rPr lang="en-US" dirty="0"/>
              <a:t>/2022/06/26/housing-market-outlook-prices-appreciation/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https://</a:t>
            </a:r>
            <a:r>
              <a:rPr lang="en-US" sz="1200" dirty="0" err="1">
                <a:effectLst/>
                <a:latin typeface="Calibri" panose="020F0502020204030204" pitchFamily="34" charset="0"/>
                <a:ea typeface="Times New Roman" panose="02020603050405020304" pitchFamily="18" charset="0"/>
                <a:cs typeface="Times New Roman" panose="02020603050405020304" pitchFamily="18" charset="0"/>
              </a:rPr>
              <a:t>twitter.com</a:t>
            </a: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a:t>
            </a:r>
            <a:r>
              <a:rPr lang="en-US" sz="1200" dirty="0" err="1">
                <a:effectLst/>
                <a:latin typeface="Calibri" panose="020F0502020204030204" pitchFamily="34" charset="0"/>
                <a:ea typeface="Times New Roman" panose="02020603050405020304" pitchFamily="18" charset="0"/>
                <a:cs typeface="Times New Roman" panose="02020603050405020304" pitchFamily="18" charset="0"/>
              </a:rPr>
              <a:t>YahooFinance</a:t>
            </a: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/status/1545073046393802757</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www.realtor.com</a:t>
            </a:r>
            <a:r>
              <a:rPr lang="en-US" dirty="0"/>
              <a:t>/news/trends/housing-market-showing-signs-of-correction-what-buyers-sellers-need-to-know/</a:t>
            </a:r>
          </a:p>
        </p:txBody>
      </p:sp>
      <p:sp>
        <p:nvSpPr>
          <p:cNvPr id="4" name="Slide Number Placeholder 3"/>
          <p:cNvSpPr>
            <a:spLocks noGrp="1"/>
          </p:cNvSpPr>
          <p:nvPr>
            <p:ph type="sldNum" sz="quarter" idx="5"/>
          </p:nvPr>
        </p:nvSpPr>
        <p:spPr/>
        <p:txBody>
          <a:bodyPr/>
          <a:lstStyle/>
          <a:p>
            <a:fld id="{1CC440E9-C5F8-5A47-ADAD-0B6988DC1603}" type="slidenum">
              <a:rPr lang="en-US" smtClean="0"/>
              <a:t>6</a:t>
            </a:fld>
            <a:endParaRPr lang="en-US"/>
          </a:p>
        </p:txBody>
      </p:sp>
    </p:spTree>
    <p:extLst>
      <p:ext uri="{BB962C8B-B14F-4D97-AF65-F5344CB8AC3E}">
        <p14:creationId xmlns:p14="http://schemas.microsoft.com/office/powerpoint/2010/main" val="20096077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https://</a:t>
            </a:r>
            <a:r>
              <a:rPr lang="en-US" sz="1200" dirty="0" err="1"/>
              <a:t>www.nar.realtor</a:t>
            </a:r>
            <a:r>
              <a:rPr lang="en-US" sz="1200" dirty="0"/>
              <a:t>/topics/existing-home-sales</a:t>
            </a:r>
          </a:p>
          <a:p>
            <a:r>
              <a:rPr lang="en-US" sz="1200" dirty="0"/>
              <a:t>https://www.nar.realtor/newsroom/existing-home-sales-retreated-5-9-in-july</a:t>
            </a:r>
          </a:p>
          <a:p>
            <a:endParaRPr lang="en-US" dirty="0"/>
          </a:p>
        </p:txBody>
      </p:sp>
      <p:sp>
        <p:nvSpPr>
          <p:cNvPr id="4" name="Slide Number Placeholder 3"/>
          <p:cNvSpPr>
            <a:spLocks noGrp="1"/>
          </p:cNvSpPr>
          <p:nvPr>
            <p:ph type="sldNum" sz="quarter" idx="5"/>
          </p:nvPr>
        </p:nvSpPr>
        <p:spPr/>
        <p:txBody>
          <a:bodyPr/>
          <a:lstStyle/>
          <a:p>
            <a:fld id="{1CC440E9-C5F8-5A47-ADAD-0B6988DC1603}" type="slidenum">
              <a:rPr lang="en-US" smtClean="0"/>
              <a:t>7</a:t>
            </a:fld>
            <a:endParaRPr lang="en-US"/>
          </a:p>
        </p:txBody>
      </p:sp>
    </p:spTree>
    <p:extLst>
      <p:ext uri="{BB962C8B-B14F-4D97-AF65-F5344CB8AC3E}">
        <p14:creationId xmlns:p14="http://schemas.microsoft.com/office/powerpoint/2010/main" val="17924824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https://</a:t>
            </a:r>
            <a:r>
              <a:rPr lang="fr-FR" dirty="0" err="1"/>
              <a:t>news.move.com</a:t>
            </a:r>
            <a:r>
              <a:rPr lang="fr-FR" dirty="0"/>
              <a:t>/2022-06-13-Realtor-com-R-2022-Forecast-Update-Real-Estate-Gets-a-Refresh-from-the-Frenzy</a:t>
            </a:r>
          </a:p>
          <a:p>
            <a:r>
              <a:rPr lang="fr-FR" dirty="0"/>
              <a:t>https://</a:t>
            </a:r>
            <a:r>
              <a:rPr lang="fr-FR" dirty="0" err="1"/>
              <a:t>www.housingwire.com</a:t>
            </a:r>
            <a:r>
              <a:rPr lang="fr-FR" dirty="0"/>
              <a:t>/articles/</a:t>
            </a:r>
            <a:r>
              <a:rPr lang="fr-FR" dirty="0" err="1"/>
              <a:t>mike</a:t>
            </a:r>
            <a:r>
              <a:rPr lang="fr-FR" dirty="0"/>
              <a:t>-</a:t>
            </a:r>
            <a:r>
              <a:rPr lang="fr-FR" dirty="0" err="1"/>
              <a:t>simonsen</a:t>
            </a:r>
            <a:r>
              <a:rPr lang="fr-FR" dirty="0"/>
              <a:t>-</a:t>
            </a:r>
            <a:r>
              <a:rPr lang="fr-FR" dirty="0" err="1"/>
              <a:t>inventory</a:t>
            </a:r>
            <a:r>
              <a:rPr lang="fr-FR" dirty="0"/>
              <a:t>-</a:t>
            </a:r>
            <a:r>
              <a:rPr lang="fr-FR" dirty="0" err="1"/>
              <a:t>is</a:t>
            </a:r>
            <a:r>
              <a:rPr lang="fr-FR" dirty="0"/>
              <a:t>-</a:t>
            </a:r>
            <a:r>
              <a:rPr lang="fr-FR" dirty="0" err="1"/>
              <a:t>climbing</a:t>
            </a:r>
            <a:r>
              <a:rPr lang="fr-FR" dirty="0"/>
              <a:t>-</a:t>
            </a:r>
            <a:r>
              <a:rPr lang="fr-FR" dirty="0" err="1"/>
              <a:t>is</a:t>
            </a:r>
            <a:r>
              <a:rPr lang="fr-FR" dirty="0"/>
              <a:t>-the-</a:t>
            </a:r>
            <a:r>
              <a:rPr lang="fr-FR" dirty="0" err="1"/>
              <a:t>supply</a:t>
            </a:r>
            <a:r>
              <a:rPr lang="fr-FR" dirty="0"/>
              <a:t>-</a:t>
            </a:r>
            <a:r>
              <a:rPr lang="fr-FR" dirty="0" err="1"/>
              <a:t>crisis</a:t>
            </a:r>
            <a:r>
              <a:rPr lang="fr-FR" dirty="0"/>
              <a:t>-over/</a:t>
            </a:r>
          </a:p>
        </p:txBody>
      </p:sp>
      <p:sp>
        <p:nvSpPr>
          <p:cNvPr id="4" name="Slide Number Placeholder 3"/>
          <p:cNvSpPr>
            <a:spLocks noGrp="1"/>
          </p:cNvSpPr>
          <p:nvPr>
            <p:ph type="sldNum" sz="quarter" idx="5"/>
          </p:nvPr>
        </p:nvSpPr>
        <p:spPr/>
        <p:txBody>
          <a:bodyPr/>
          <a:lstStyle/>
          <a:p>
            <a:fld id="{1CC440E9-C5F8-5A47-ADAD-0B6988DC1603}" type="slidenum">
              <a:rPr lang="en-US" smtClean="0"/>
              <a:t>8</a:t>
            </a:fld>
            <a:endParaRPr lang="en-US"/>
          </a:p>
        </p:txBody>
      </p:sp>
    </p:spTree>
    <p:extLst>
      <p:ext uri="{BB962C8B-B14F-4D97-AF65-F5344CB8AC3E}">
        <p14:creationId xmlns:p14="http://schemas.microsoft.com/office/powerpoint/2010/main" val="33431241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https://www.fhfa.gov/DataTools/Downloads/Pages/House-Price-Index-Datasets.aspx#mpo</a:t>
            </a:r>
          </a:p>
          <a:p>
            <a:r>
              <a:rPr lang="en-US" dirty="0"/>
              <a:t>https://www.corelogic.com/intelligence/corelogic-hpi-posted-record-year-over-year-growth-in-2021/</a:t>
            </a:r>
          </a:p>
        </p:txBody>
      </p:sp>
      <p:sp>
        <p:nvSpPr>
          <p:cNvPr id="4" name="Slide Number Placeholder 3"/>
          <p:cNvSpPr>
            <a:spLocks noGrp="1"/>
          </p:cNvSpPr>
          <p:nvPr>
            <p:ph type="sldNum" sz="quarter" idx="5"/>
          </p:nvPr>
        </p:nvSpPr>
        <p:spPr/>
        <p:txBody>
          <a:bodyPr/>
          <a:lstStyle/>
          <a:p>
            <a:fld id="{1CC440E9-C5F8-5A47-ADAD-0B6988DC1603}" type="slidenum">
              <a:rPr lang="en-US" smtClean="0"/>
              <a:t>9</a:t>
            </a:fld>
            <a:endParaRPr lang="en-US"/>
          </a:p>
        </p:txBody>
      </p:sp>
    </p:spTree>
    <p:extLst>
      <p:ext uri="{BB962C8B-B14F-4D97-AF65-F5344CB8AC3E}">
        <p14:creationId xmlns:p14="http://schemas.microsoft.com/office/powerpoint/2010/main" val="9265058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3443991" y="9372600"/>
            <a:ext cx="884419" cy="685801"/>
          </a:xfrm>
        </p:spPr>
        <p:txBody>
          <a:bodyPr/>
          <a:lstStyle>
            <a:lvl1pPr algn="ctr">
              <a:defRPr sz="900">
                <a:solidFill>
                  <a:schemeClr val="bg2"/>
                </a:solidFill>
                <a:latin typeface="Arial" panose="020B0604020202020204" pitchFamily="34" charset="0"/>
                <a:cs typeface="Arial" panose="020B0604020202020204" pitchFamily="34" charset="0"/>
              </a:defRPr>
            </a:lvl1pPr>
          </a:lstStyle>
          <a:p>
            <a:fld id="{D9C681BF-E0B0-FE40-97D6-3440D5EE15D9}" type="slidenum">
              <a:rPr lang="en-US" smtClean="0"/>
              <a:pPr/>
              <a:t>‹#›</a:t>
            </a:fld>
            <a:endParaRPr lang="en-US" dirty="0"/>
          </a:p>
        </p:txBody>
      </p:sp>
    </p:spTree>
    <p:extLst>
      <p:ext uri="{BB962C8B-B14F-4D97-AF65-F5344CB8AC3E}">
        <p14:creationId xmlns:p14="http://schemas.microsoft.com/office/powerpoint/2010/main" val="3969676468"/>
      </p:ext>
    </p:extLst>
  </p:cSld>
  <p:clrMapOvr>
    <a:masterClrMapping/>
  </p:clrMapOvr>
  <p:extLst>
    <p:ext uri="{DCECCB84-F9BA-43D5-87BE-67443E8EF086}">
      <p15:sldGuideLst xmlns:p15="http://schemas.microsoft.com/office/powerpoint/2012/main">
        <p15:guide id="1" orient="horz" pos="5904" userDrawn="1">
          <p15:clr>
            <a:srgbClr val="FBAE40"/>
          </p15:clr>
        </p15:guide>
        <p15:guide id="2" orient="horz" pos="432"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34353" y="535519"/>
            <a:ext cx="6703695" cy="1944159"/>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534353" y="2677584"/>
            <a:ext cx="6703695" cy="6381962"/>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534353" y="9322649"/>
            <a:ext cx="1748790" cy="535517"/>
          </a:xfrm>
          <a:prstGeom prst="rect">
            <a:avLst/>
          </a:prstGeom>
        </p:spPr>
        <p:txBody>
          <a:bodyPr/>
          <a:lstStyle/>
          <a:p>
            <a:endParaRPr lang="en-US"/>
          </a:p>
        </p:txBody>
      </p:sp>
      <p:sp>
        <p:nvSpPr>
          <p:cNvPr id="5" name="Footer Placeholder 4"/>
          <p:cNvSpPr>
            <a:spLocks noGrp="1"/>
          </p:cNvSpPr>
          <p:nvPr>
            <p:ph type="ftr" sz="quarter" idx="11"/>
          </p:nvPr>
        </p:nvSpPr>
        <p:spPr>
          <a:xfrm>
            <a:off x="2574608" y="9322649"/>
            <a:ext cx="2623185" cy="535517"/>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D9C681BF-E0B0-FE40-97D6-3440D5EE15D9}" type="slidenum">
              <a:rPr lang="en-US" smtClean="0"/>
              <a:t>‹#›</a:t>
            </a:fld>
            <a:endParaRPr lang="en-US"/>
          </a:p>
        </p:txBody>
      </p:sp>
    </p:spTree>
    <p:extLst>
      <p:ext uri="{BB962C8B-B14F-4D97-AF65-F5344CB8AC3E}">
        <p14:creationId xmlns:p14="http://schemas.microsoft.com/office/powerpoint/2010/main" val="39531762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562124" y="535517"/>
            <a:ext cx="1675924" cy="8524029"/>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34353" y="535517"/>
            <a:ext cx="4930616" cy="852402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534353" y="9322649"/>
            <a:ext cx="1748790" cy="535517"/>
          </a:xfrm>
          <a:prstGeom prst="rect">
            <a:avLst/>
          </a:prstGeom>
        </p:spPr>
        <p:txBody>
          <a:bodyPr/>
          <a:lstStyle/>
          <a:p>
            <a:endParaRPr lang="en-US"/>
          </a:p>
        </p:txBody>
      </p:sp>
      <p:sp>
        <p:nvSpPr>
          <p:cNvPr id="5" name="Footer Placeholder 4"/>
          <p:cNvSpPr>
            <a:spLocks noGrp="1"/>
          </p:cNvSpPr>
          <p:nvPr>
            <p:ph type="ftr" sz="quarter" idx="11"/>
          </p:nvPr>
        </p:nvSpPr>
        <p:spPr>
          <a:xfrm>
            <a:off x="2574608" y="9322649"/>
            <a:ext cx="2623185" cy="535517"/>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D9C681BF-E0B0-FE40-97D6-3440D5EE15D9}" type="slidenum">
              <a:rPr lang="en-US" smtClean="0"/>
              <a:t>‹#›</a:t>
            </a:fld>
            <a:endParaRPr lang="en-US"/>
          </a:p>
        </p:txBody>
      </p:sp>
    </p:spTree>
    <p:extLst>
      <p:ext uri="{BB962C8B-B14F-4D97-AF65-F5344CB8AC3E}">
        <p14:creationId xmlns:p14="http://schemas.microsoft.com/office/powerpoint/2010/main" val="10506348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4353" y="535519"/>
            <a:ext cx="6703695" cy="1944159"/>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534353" y="2677584"/>
            <a:ext cx="6703695" cy="63819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534353" y="9322649"/>
            <a:ext cx="1748790" cy="535517"/>
          </a:xfrm>
          <a:prstGeom prst="rect">
            <a:avLst/>
          </a:prstGeom>
        </p:spPr>
        <p:txBody>
          <a:bodyPr/>
          <a:lstStyle/>
          <a:p>
            <a:endParaRPr lang="en-US"/>
          </a:p>
        </p:txBody>
      </p:sp>
      <p:sp>
        <p:nvSpPr>
          <p:cNvPr id="5" name="Footer Placeholder 4"/>
          <p:cNvSpPr>
            <a:spLocks noGrp="1"/>
          </p:cNvSpPr>
          <p:nvPr>
            <p:ph type="ftr" sz="quarter" idx="11"/>
          </p:nvPr>
        </p:nvSpPr>
        <p:spPr>
          <a:xfrm>
            <a:off x="2574608" y="9322649"/>
            <a:ext cx="2623185" cy="535517"/>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D9C681BF-E0B0-FE40-97D6-3440D5EE15D9}" type="slidenum">
              <a:rPr lang="en-US" smtClean="0"/>
              <a:t>‹#›</a:t>
            </a:fld>
            <a:endParaRPr lang="en-US"/>
          </a:p>
        </p:txBody>
      </p:sp>
    </p:spTree>
    <p:extLst>
      <p:ext uri="{BB962C8B-B14F-4D97-AF65-F5344CB8AC3E}">
        <p14:creationId xmlns:p14="http://schemas.microsoft.com/office/powerpoint/2010/main" val="32313256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05" y="2507618"/>
            <a:ext cx="6703695" cy="4184014"/>
          </a:xfrm>
          <a:prstGeom prst="rect">
            <a:avLst/>
          </a:prstGeom>
        </p:spPr>
        <p:txBody>
          <a:bodyPr anchor="b"/>
          <a:lstStyle>
            <a:lvl1pPr>
              <a:defRPr sz="5100"/>
            </a:lvl1pPr>
          </a:lstStyle>
          <a:p>
            <a:r>
              <a:rPr lang="en-US"/>
              <a:t>Click to edit Master title style</a:t>
            </a:r>
            <a:endParaRPr lang="en-US" dirty="0"/>
          </a:p>
        </p:txBody>
      </p:sp>
      <p:sp>
        <p:nvSpPr>
          <p:cNvPr id="3" name="Text Placeholder 2"/>
          <p:cNvSpPr>
            <a:spLocks noGrp="1"/>
          </p:cNvSpPr>
          <p:nvPr>
            <p:ph type="body" idx="1"/>
          </p:nvPr>
        </p:nvSpPr>
        <p:spPr>
          <a:xfrm>
            <a:off x="530305" y="6731215"/>
            <a:ext cx="6703695" cy="2200274"/>
          </a:xfrm>
          <a:prstGeom prst="rect">
            <a:avLst/>
          </a:prstGeom>
        </p:spPr>
        <p:txBody>
          <a:bodyPr/>
          <a:lstStyle>
            <a:lvl1pPr marL="0" indent="0">
              <a:buNone/>
              <a:defRPr sz="2040">
                <a:solidFill>
                  <a:schemeClr val="tx1"/>
                </a:solidFill>
              </a:defRPr>
            </a:lvl1pPr>
            <a:lvl2pPr marL="388620" indent="0">
              <a:buNone/>
              <a:defRPr sz="1700">
                <a:solidFill>
                  <a:schemeClr val="tx1">
                    <a:tint val="75000"/>
                  </a:schemeClr>
                </a:solidFill>
              </a:defRPr>
            </a:lvl2pPr>
            <a:lvl3pPr marL="777240" indent="0">
              <a:buNone/>
              <a:defRPr sz="1530">
                <a:solidFill>
                  <a:schemeClr val="tx1">
                    <a:tint val="75000"/>
                  </a:schemeClr>
                </a:solidFill>
              </a:defRPr>
            </a:lvl3pPr>
            <a:lvl4pPr marL="1165860" indent="0">
              <a:buNone/>
              <a:defRPr sz="1360">
                <a:solidFill>
                  <a:schemeClr val="tx1">
                    <a:tint val="75000"/>
                  </a:schemeClr>
                </a:solidFill>
              </a:defRPr>
            </a:lvl4pPr>
            <a:lvl5pPr marL="1554480" indent="0">
              <a:buNone/>
              <a:defRPr sz="1360">
                <a:solidFill>
                  <a:schemeClr val="tx1">
                    <a:tint val="75000"/>
                  </a:schemeClr>
                </a:solidFill>
              </a:defRPr>
            </a:lvl5pPr>
            <a:lvl6pPr marL="1943100" indent="0">
              <a:buNone/>
              <a:defRPr sz="1360">
                <a:solidFill>
                  <a:schemeClr val="tx1">
                    <a:tint val="75000"/>
                  </a:schemeClr>
                </a:solidFill>
              </a:defRPr>
            </a:lvl6pPr>
            <a:lvl7pPr marL="2331720" indent="0">
              <a:buNone/>
              <a:defRPr sz="1360">
                <a:solidFill>
                  <a:schemeClr val="tx1">
                    <a:tint val="75000"/>
                  </a:schemeClr>
                </a:solidFill>
              </a:defRPr>
            </a:lvl7pPr>
            <a:lvl8pPr marL="2720340" indent="0">
              <a:buNone/>
              <a:defRPr sz="1360">
                <a:solidFill>
                  <a:schemeClr val="tx1">
                    <a:tint val="75000"/>
                  </a:schemeClr>
                </a:solidFill>
              </a:defRPr>
            </a:lvl8pPr>
            <a:lvl9pPr marL="3108960" indent="0">
              <a:buNone/>
              <a:defRPr sz="136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4353" y="9322649"/>
            <a:ext cx="1748790" cy="535517"/>
          </a:xfrm>
          <a:prstGeom prst="rect">
            <a:avLst/>
          </a:prstGeom>
        </p:spPr>
        <p:txBody>
          <a:bodyPr/>
          <a:lstStyle/>
          <a:p>
            <a:endParaRPr lang="en-US"/>
          </a:p>
        </p:txBody>
      </p:sp>
      <p:sp>
        <p:nvSpPr>
          <p:cNvPr id="5" name="Footer Placeholder 4"/>
          <p:cNvSpPr>
            <a:spLocks noGrp="1"/>
          </p:cNvSpPr>
          <p:nvPr>
            <p:ph type="ftr" sz="quarter" idx="11"/>
          </p:nvPr>
        </p:nvSpPr>
        <p:spPr>
          <a:xfrm>
            <a:off x="2574608" y="9322649"/>
            <a:ext cx="2623185" cy="535517"/>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D9C681BF-E0B0-FE40-97D6-3440D5EE15D9}" type="slidenum">
              <a:rPr lang="en-US" smtClean="0"/>
              <a:t>‹#›</a:t>
            </a:fld>
            <a:endParaRPr lang="en-US"/>
          </a:p>
        </p:txBody>
      </p:sp>
    </p:spTree>
    <p:extLst>
      <p:ext uri="{BB962C8B-B14F-4D97-AF65-F5344CB8AC3E}">
        <p14:creationId xmlns:p14="http://schemas.microsoft.com/office/powerpoint/2010/main" val="5303132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34353" y="535519"/>
            <a:ext cx="6703695" cy="1944159"/>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534353" y="2677584"/>
            <a:ext cx="3303270" cy="63819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934778" y="2677584"/>
            <a:ext cx="3303270" cy="63819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534353" y="9322649"/>
            <a:ext cx="1748790" cy="535517"/>
          </a:xfrm>
          <a:prstGeom prst="rect">
            <a:avLst/>
          </a:prstGeom>
        </p:spPr>
        <p:txBody>
          <a:bodyPr/>
          <a:lstStyle/>
          <a:p>
            <a:endParaRPr lang="en-US"/>
          </a:p>
        </p:txBody>
      </p:sp>
      <p:sp>
        <p:nvSpPr>
          <p:cNvPr id="6" name="Footer Placeholder 5"/>
          <p:cNvSpPr>
            <a:spLocks noGrp="1"/>
          </p:cNvSpPr>
          <p:nvPr>
            <p:ph type="ftr" sz="quarter" idx="11"/>
          </p:nvPr>
        </p:nvSpPr>
        <p:spPr>
          <a:xfrm>
            <a:off x="2574608" y="9322649"/>
            <a:ext cx="2623185" cy="535517"/>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D9C681BF-E0B0-FE40-97D6-3440D5EE15D9}" type="slidenum">
              <a:rPr lang="en-US" smtClean="0"/>
              <a:t>‹#›</a:t>
            </a:fld>
            <a:endParaRPr lang="en-US"/>
          </a:p>
        </p:txBody>
      </p:sp>
    </p:spTree>
    <p:extLst>
      <p:ext uri="{BB962C8B-B14F-4D97-AF65-F5344CB8AC3E}">
        <p14:creationId xmlns:p14="http://schemas.microsoft.com/office/powerpoint/2010/main" val="31598126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5365" y="535519"/>
            <a:ext cx="6703695" cy="1944159"/>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535366" y="2465706"/>
            <a:ext cx="3288089" cy="1208404"/>
          </a:xfrm>
          <a:prstGeom prst="rect">
            <a:avLst/>
          </a:prstGeo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Click to edit Master text styles</a:t>
            </a:r>
          </a:p>
        </p:txBody>
      </p:sp>
      <p:sp>
        <p:nvSpPr>
          <p:cNvPr id="4" name="Content Placeholder 3"/>
          <p:cNvSpPr>
            <a:spLocks noGrp="1"/>
          </p:cNvSpPr>
          <p:nvPr>
            <p:ph sz="half" idx="2"/>
          </p:nvPr>
        </p:nvSpPr>
        <p:spPr>
          <a:xfrm>
            <a:off x="535366" y="3674110"/>
            <a:ext cx="3288089" cy="54040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934778" y="2465706"/>
            <a:ext cx="3304282" cy="1208404"/>
          </a:xfrm>
          <a:prstGeom prst="rect">
            <a:avLst/>
          </a:prstGeo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Click to edit Master text styles</a:t>
            </a:r>
          </a:p>
        </p:txBody>
      </p:sp>
      <p:sp>
        <p:nvSpPr>
          <p:cNvPr id="6" name="Content Placeholder 5"/>
          <p:cNvSpPr>
            <a:spLocks noGrp="1"/>
          </p:cNvSpPr>
          <p:nvPr>
            <p:ph sz="quarter" idx="4"/>
          </p:nvPr>
        </p:nvSpPr>
        <p:spPr>
          <a:xfrm>
            <a:off x="3934778" y="3674110"/>
            <a:ext cx="3304282" cy="54040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534353" y="9322649"/>
            <a:ext cx="1748790" cy="535517"/>
          </a:xfrm>
          <a:prstGeom prst="rect">
            <a:avLst/>
          </a:prstGeom>
        </p:spPr>
        <p:txBody>
          <a:bodyPr/>
          <a:lstStyle/>
          <a:p>
            <a:endParaRPr lang="en-US"/>
          </a:p>
        </p:txBody>
      </p:sp>
      <p:sp>
        <p:nvSpPr>
          <p:cNvPr id="8" name="Footer Placeholder 7"/>
          <p:cNvSpPr>
            <a:spLocks noGrp="1"/>
          </p:cNvSpPr>
          <p:nvPr>
            <p:ph type="ftr" sz="quarter" idx="11"/>
          </p:nvPr>
        </p:nvSpPr>
        <p:spPr>
          <a:xfrm>
            <a:off x="2574608" y="9322649"/>
            <a:ext cx="2623185" cy="535517"/>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D9C681BF-E0B0-FE40-97D6-3440D5EE15D9}" type="slidenum">
              <a:rPr lang="en-US" smtClean="0"/>
              <a:t>‹#›</a:t>
            </a:fld>
            <a:endParaRPr lang="en-US"/>
          </a:p>
        </p:txBody>
      </p:sp>
    </p:spTree>
    <p:extLst>
      <p:ext uri="{BB962C8B-B14F-4D97-AF65-F5344CB8AC3E}">
        <p14:creationId xmlns:p14="http://schemas.microsoft.com/office/powerpoint/2010/main" val="25606579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34353" y="535519"/>
            <a:ext cx="6703695" cy="1944159"/>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a:xfrm>
            <a:off x="534353" y="9322649"/>
            <a:ext cx="1748790" cy="535517"/>
          </a:xfrm>
          <a:prstGeom prst="rect">
            <a:avLst/>
          </a:prstGeom>
        </p:spPr>
        <p:txBody>
          <a:bodyPr/>
          <a:lstStyle/>
          <a:p>
            <a:endParaRPr lang="en-US"/>
          </a:p>
        </p:txBody>
      </p:sp>
      <p:sp>
        <p:nvSpPr>
          <p:cNvPr id="4" name="Footer Placeholder 3"/>
          <p:cNvSpPr>
            <a:spLocks noGrp="1"/>
          </p:cNvSpPr>
          <p:nvPr>
            <p:ph type="ftr" sz="quarter" idx="11"/>
          </p:nvPr>
        </p:nvSpPr>
        <p:spPr>
          <a:xfrm>
            <a:off x="2574608" y="9322649"/>
            <a:ext cx="2623185" cy="535517"/>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D9C681BF-E0B0-FE40-97D6-3440D5EE15D9}" type="slidenum">
              <a:rPr lang="en-US" smtClean="0"/>
              <a:t>‹#›</a:t>
            </a:fld>
            <a:endParaRPr lang="en-US"/>
          </a:p>
        </p:txBody>
      </p:sp>
    </p:spTree>
    <p:extLst>
      <p:ext uri="{BB962C8B-B14F-4D97-AF65-F5344CB8AC3E}">
        <p14:creationId xmlns:p14="http://schemas.microsoft.com/office/powerpoint/2010/main" val="38635056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534353" y="9322649"/>
            <a:ext cx="1748790" cy="535517"/>
          </a:xfrm>
          <a:prstGeom prst="rect">
            <a:avLst/>
          </a:prstGeom>
        </p:spPr>
        <p:txBody>
          <a:bodyPr/>
          <a:lstStyle/>
          <a:p>
            <a:endParaRPr lang="en-US"/>
          </a:p>
        </p:txBody>
      </p:sp>
      <p:sp>
        <p:nvSpPr>
          <p:cNvPr id="3" name="Footer Placeholder 2"/>
          <p:cNvSpPr>
            <a:spLocks noGrp="1"/>
          </p:cNvSpPr>
          <p:nvPr>
            <p:ph type="ftr" sz="quarter" idx="11"/>
          </p:nvPr>
        </p:nvSpPr>
        <p:spPr>
          <a:xfrm>
            <a:off x="2574608" y="9322649"/>
            <a:ext cx="2623185" cy="535517"/>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D9C681BF-E0B0-FE40-97D6-3440D5EE15D9}" type="slidenum">
              <a:rPr lang="en-US" smtClean="0"/>
              <a:t>‹#›</a:t>
            </a:fld>
            <a:endParaRPr lang="en-US"/>
          </a:p>
        </p:txBody>
      </p:sp>
    </p:spTree>
    <p:extLst>
      <p:ext uri="{BB962C8B-B14F-4D97-AF65-F5344CB8AC3E}">
        <p14:creationId xmlns:p14="http://schemas.microsoft.com/office/powerpoint/2010/main" val="8396404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a:prstGeom prst="rect">
            <a:avLst/>
          </a:prstGeom>
        </p:spPr>
        <p:txBody>
          <a:bodyPr anchor="b"/>
          <a:lstStyle>
            <a:lvl1pPr>
              <a:defRPr sz="2720"/>
            </a:lvl1pPr>
          </a:lstStyle>
          <a:p>
            <a:r>
              <a:rPr lang="en-US"/>
              <a:t>Click to edit Master title style</a:t>
            </a:r>
            <a:endParaRPr lang="en-US" dirty="0"/>
          </a:p>
        </p:txBody>
      </p:sp>
      <p:sp>
        <p:nvSpPr>
          <p:cNvPr id="3" name="Content Placeholder 2"/>
          <p:cNvSpPr>
            <a:spLocks noGrp="1"/>
          </p:cNvSpPr>
          <p:nvPr>
            <p:ph idx="1"/>
          </p:nvPr>
        </p:nvSpPr>
        <p:spPr>
          <a:xfrm>
            <a:off x="3304282" y="1448226"/>
            <a:ext cx="3934778" cy="7147983"/>
          </a:xfrm>
          <a:prstGeom prst="rect">
            <a:avLst/>
          </a:prstGeom>
        </p:spPr>
        <p:txBody>
          <a:bodyPr/>
          <a:lstStyle>
            <a:lvl1pPr>
              <a:defRPr sz="2720"/>
            </a:lvl1pPr>
            <a:lvl2pPr>
              <a:defRPr sz="2380"/>
            </a:lvl2pPr>
            <a:lvl3pPr>
              <a:defRPr sz="204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35365" y="3017520"/>
            <a:ext cx="2506801" cy="5590329"/>
          </a:xfrm>
          <a:prstGeom prst="rect">
            <a:avLst/>
          </a:prstGeo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a:t>Click to edit Master text styles</a:t>
            </a:r>
          </a:p>
        </p:txBody>
      </p:sp>
      <p:sp>
        <p:nvSpPr>
          <p:cNvPr id="5" name="Date Placeholder 4"/>
          <p:cNvSpPr>
            <a:spLocks noGrp="1"/>
          </p:cNvSpPr>
          <p:nvPr>
            <p:ph type="dt" sz="half" idx="10"/>
          </p:nvPr>
        </p:nvSpPr>
        <p:spPr>
          <a:xfrm>
            <a:off x="534353" y="9322649"/>
            <a:ext cx="1748790" cy="535517"/>
          </a:xfrm>
          <a:prstGeom prst="rect">
            <a:avLst/>
          </a:prstGeom>
        </p:spPr>
        <p:txBody>
          <a:bodyPr/>
          <a:lstStyle/>
          <a:p>
            <a:endParaRPr lang="en-US"/>
          </a:p>
        </p:txBody>
      </p:sp>
      <p:sp>
        <p:nvSpPr>
          <p:cNvPr id="6" name="Footer Placeholder 5"/>
          <p:cNvSpPr>
            <a:spLocks noGrp="1"/>
          </p:cNvSpPr>
          <p:nvPr>
            <p:ph type="ftr" sz="quarter" idx="11"/>
          </p:nvPr>
        </p:nvSpPr>
        <p:spPr>
          <a:xfrm>
            <a:off x="2574608" y="9322649"/>
            <a:ext cx="2623185" cy="535517"/>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D9C681BF-E0B0-FE40-97D6-3440D5EE15D9}" type="slidenum">
              <a:rPr lang="en-US" smtClean="0"/>
              <a:t>‹#›</a:t>
            </a:fld>
            <a:endParaRPr lang="en-US"/>
          </a:p>
        </p:txBody>
      </p:sp>
    </p:spTree>
    <p:extLst>
      <p:ext uri="{BB962C8B-B14F-4D97-AF65-F5344CB8AC3E}">
        <p14:creationId xmlns:p14="http://schemas.microsoft.com/office/powerpoint/2010/main" val="40574358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a:prstGeom prst="rect">
            <a:avLst/>
          </a:prstGeom>
        </p:spPr>
        <p:txBody>
          <a:bodyPr anchor="b"/>
          <a:lstStyle>
            <a:lvl1pPr>
              <a:defRPr sz="2720"/>
            </a:lvl1pPr>
          </a:lstStyle>
          <a:p>
            <a:r>
              <a:rPr lang="en-US"/>
              <a:t>Click to edit Master title style</a:t>
            </a:r>
            <a:endParaRPr lang="en-US" dirty="0"/>
          </a:p>
        </p:txBody>
      </p:sp>
      <p:sp>
        <p:nvSpPr>
          <p:cNvPr id="3" name="Picture Placeholder 2"/>
          <p:cNvSpPr>
            <a:spLocks noGrp="1" noChangeAspect="1"/>
          </p:cNvSpPr>
          <p:nvPr>
            <p:ph type="pic" idx="1"/>
          </p:nvPr>
        </p:nvSpPr>
        <p:spPr>
          <a:xfrm>
            <a:off x="3304282" y="1448226"/>
            <a:ext cx="3934778" cy="7147983"/>
          </a:xfrm>
          <a:prstGeom prst="rect">
            <a:avLst/>
          </a:prstGeom>
        </p:spPr>
        <p:txBody>
          <a:bodyPr anchor="t"/>
          <a:lstStyle>
            <a:lvl1pPr marL="0" indent="0">
              <a:buNone/>
              <a:defRPr sz="2720"/>
            </a:lvl1pPr>
            <a:lvl2pPr marL="388620" indent="0">
              <a:buNone/>
              <a:defRPr sz="2380"/>
            </a:lvl2pPr>
            <a:lvl3pPr marL="777240" indent="0">
              <a:buNone/>
              <a:defRPr sz="2040"/>
            </a:lvl3pPr>
            <a:lvl4pPr marL="1165860" indent="0">
              <a:buNone/>
              <a:defRPr sz="1700"/>
            </a:lvl4pPr>
            <a:lvl5pPr marL="1554480" indent="0">
              <a:buNone/>
              <a:defRPr sz="1700"/>
            </a:lvl5pPr>
            <a:lvl6pPr marL="1943100" indent="0">
              <a:buNone/>
              <a:defRPr sz="1700"/>
            </a:lvl6pPr>
            <a:lvl7pPr marL="2331720" indent="0">
              <a:buNone/>
              <a:defRPr sz="1700"/>
            </a:lvl7pPr>
            <a:lvl8pPr marL="2720340" indent="0">
              <a:buNone/>
              <a:defRPr sz="1700"/>
            </a:lvl8pPr>
            <a:lvl9pPr marL="3108960" indent="0">
              <a:buNone/>
              <a:defRPr sz="1700"/>
            </a:lvl9pPr>
          </a:lstStyle>
          <a:p>
            <a:r>
              <a:rPr lang="en-US"/>
              <a:t>Click icon to add picture</a:t>
            </a:r>
          </a:p>
        </p:txBody>
      </p:sp>
      <p:sp>
        <p:nvSpPr>
          <p:cNvPr id="4" name="Text Placeholder 3"/>
          <p:cNvSpPr>
            <a:spLocks noGrp="1"/>
          </p:cNvSpPr>
          <p:nvPr>
            <p:ph type="body" sz="half" idx="2"/>
          </p:nvPr>
        </p:nvSpPr>
        <p:spPr>
          <a:xfrm>
            <a:off x="535365" y="3017520"/>
            <a:ext cx="2506801" cy="5590329"/>
          </a:xfrm>
          <a:prstGeom prst="rect">
            <a:avLst/>
          </a:prstGeo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a:t>Click to edit Master text styles</a:t>
            </a:r>
          </a:p>
        </p:txBody>
      </p:sp>
      <p:sp>
        <p:nvSpPr>
          <p:cNvPr id="5" name="Date Placeholder 4"/>
          <p:cNvSpPr>
            <a:spLocks noGrp="1"/>
          </p:cNvSpPr>
          <p:nvPr>
            <p:ph type="dt" sz="half" idx="10"/>
          </p:nvPr>
        </p:nvSpPr>
        <p:spPr>
          <a:xfrm>
            <a:off x="534353" y="9322649"/>
            <a:ext cx="1748790" cy="535517"/>
          </a:xfrm>
          <a:prstGeom prst="rect">
            <a:avLst/>
          </a:prstGeom>
        </p:spPr>
        <p:txBody>
          <a:bodyPr/>
          <a:lstStyle/>
          <a:p>
            <a:endParaRPr lang="en-US"/>
          </a:p>
        </p:txBody>
      </p:sp>
      <p:sp>
        <p:nvSpPr>
          <p:cNvPr id="6" name="Footer Placeholder 5"/>
          <p:cNvSpPr>
            <a:spLocks noGrp="1"/>
          </p:cNvSpPr>
          <p:nvPr>
            <p:ph type="ftr" sz="quarter" idx="11"/>
          </p:nvPr>
        </p:nvSpPr>
        <p:spPr>
          <a:xfrm>
            <a:off x="2574608" y="9322649"/>
            <a:ext cx="2623185" cy="535517"/>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D9C681BF-E0B0-FE40-97D6-3440D5EE15D9}" type="slidenum">
              <a:rPr lang="en-US" smtClean="0"/>
              <a:t>‹#›</a:t>
            </a:fld>
            <a:endParaRPr lang="en-US"/>
          </a:p>
        </p:txBody>
      </p:sp>
    </p:spTree>
    <p:extLst>
      <p:ext uri="{BB962C8B-B14F-4D97-AF65-F5344CB8AC3E}">
        <p14:creationId xmlns:p14="http://schemas.microsoft.com/office/powerpoint/2010/main" val="42783795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5489258" y="9322649"/>
            <a:ext cx="1748790" cy="535517"/>
          </a:xfrm>
          <a:prstGeom prst="rect">
            <a:avLst/>
          </a:prstGeom>
        </p:spPr>
        <p:txBody>
          <a:bodyPr vert="horz" lIns="91440" tIns="45720" rIns="91440" bIns="45720" rtlCol="0" anchor="ctr"/>
          <a:lstStyle>
            <a:lvl1pPr algn="r">
              <a:defRPr sz="1020">
                <a:solidFill>
                  <a:schemeClr val="tx1">
                    <a:tint val="75000"/>
                  </a:schemeClr>
                </a:solidFill>
                <a:latin typeface="Arial" panose="020B0604020202020204" pitchFamily="34" charset="0"/>
                <a:cs typeface="Arial" panose="020B0604020202020204" pitchFamily="34" charset="0"/>
              </a:defRPr>
            </a:lvl1pPr>
          </a:lstStyle>
          <a:p>
            <a:fld id="{D9C681BF-E0B0-FE40-97D6-3440D5EE15D9}" type="slidenum">
              <a:rPr lang="en-US" smtClean="0"/>
              <a:pPr/>
              <a:t>‹#›</a:t>
            </a:fld>
            <a:endParaRPr lang="en-US"/>
          </a:p>
        </p:txBody>
      </p:sp>
    </p:spTree>
    <p:extLst>
      <p:ext uri="{BB962C8B-B14F-4D97-AF65-F5344CB8AC3E}">
        <p14:creationId xmlns:p14="http://schemas.microsoft.com/office/powerpoint/2010/main" val="41468030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777240" rtl="0" eaLnBrk="1" latinLnBrk="0" hangingPunct="1">
        <a:lnSpc>
          <a:spcPct val="90000"/>
        </a:lnSpc>
        <a:spcBef>
          <a:spcPct val="0"/>
        </a:spcBef>
        <a:buNone/>
        <a:defRPr sz="3740" kern="1200">
          <a:solidFill>
            <a:schemeClr val="tx1"/>
          </a:solidFill>
          <a:latin typeface="+mj-lt"/>
          <a:ea typeface="+mj-ea"/>
          <a:cs typeface="+mj-cs"/>
        </a:defRPr>
      </a:lvl1pPr>
    </p:titleStyle>
    <p:body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p:bodyStyle>
    <p:otherStyle>
      <a:defPPr>
        <a:defRPr lang="en-US"/>
      </a:defPPr>
      <a:lvl1pPr marL="0" algn="l" defTabSz="777240" rtl="0" eaLnBrk="1" latinLnBrk="0" hangingPunct="1">
        <a:defRPr sz="1530" kern="1200">
          <a:solidFill>
            <a:schemeClr val="tx1"/>
          </a:solidFill>
          <a:latin typeface="+mn-lt"/>
          <a:ea typeface="+mn-ea"/>
          <a:cs typeface="+mn-cs"/>
        </a:defRPr>
      </a:lvl1pPr>
      <a:lvl2pPr marL="388620" algn="l" defTabSz="777240" rtl="0" eaLnBrk="1" latinLnBrk="0" hangingPunct="1">
        <a:defRPr sz="1530" kern="1200">
          <a:solidFill>
            <a:schemeClr val="tx1"/>
          </a:solidFill>
          <a:latin typeface="+mn-lt"/>
          <a:ea typeface="+mn-ea"/>
          <a:cs typeface="+mn-cs"/>
        </a:defRPr>
      </a:lvl2pPr>
      <a:lvl3pPr marL="777240" algn="l" defTabSz="777240" rtl="0" eaLnBrk="1" latinLnBrk="0" hangingPunct="1">
        <a:defRPr sz="1530" kern="1200">
          <a:solidFill>
            <a:schemeClr val="tx1"/>
          </a:solidFill>
          <a:latin typeface="+mn-lt"/>
          <a:ea typeface="+mn-ea"/>
          <a:cs typeface="+mn-cs"/>
        </a:defRPr>
      </a:lvl3pPr>
      <a:lvl4pPr marL="1165860" algn="l" defTabSz="777240" rtl="0" eaLnBrk="1" latinLnBrk="0" hangingPunct="1">
        <a:defRPr sz="1530" kern="1200">
          <a:solidFill>
            <a:schemeClr val="tx1"/>
          </a:solidFill>
          <a:latin typeface="+mn-lt"/>
          <a:ea typeface="+mn-ea"/>
          <a:cs typeface="+mn-cs"/>
        </a:defRPr>
      </a:lvl4pPr>
      <a:lvl5pPr marL="1554480" algn="l" defTabSz="777240" rtl="0" eaLnBrk="1" latinLnBrk="0" hangingPunct="1">
        <a:defRPr sz="1530" kern="1200">
          <a:solidFill>
            <a:schemeClr val="tx1"/>
          </a:solidFill>
          <a:latin typeface="+mn-lt"/>
          <a:ea typeface="+mn-ea"/>
          <a:cs typeface="+mn-cs"/>
        </a:defRPr>
      </a:lvl5pPr>
      <a:lvl6pPr marL="1943100" algn="l" defTabSz="777240" rtl="0" eaLnBrk="1" latinLnBrk="0" hangingPunct="1">
        <a:defRPr sz="1530" kern="1200">
          <a:solidFill>
            <a:schemeClr val="tx1"/>
          </a:solidFill>
          <a:latin typeface="+mn-lt"/>
          <a:ea typeface="+mn-ea"/>
          <a:cs typeface="+mn-cs"/>
        </a:defRPr>
      </a:lvl6pPr>
      <a:lvl7pPr marL="2331720" algn="l" defTabSz="777240" rtl="0" eaLnBrk="1" latinLnBrk="0" hangingPunct="1">
        <a:defRPr sz="1530" kern="1200">
          <a:solidFill>
            <a:schemeClr val="tx1"/>
          </a:solidFill>
          <a:latin typeface="+mn-lt"/>
          <a:ea typeface="+mn-ea"/>
          <a:cs typeface="+mn-cs"/>
        </a:defRPr>
      </a:lvl7pPr>
      <a:lvl8pPr marL="2720340" algn="l" defTabSz="777240" rtl="0" eaLnBrk="1" latinLnBrk="0" hangingPunct="1">
        <a:defRPr sz="1530" kern="1200">
          <a:solidFill>
            <a:schemeClr val="tx1"/>
          </a:solidFill>
          <a:latin typeface="+mn-lt"/>
          <a:ea typeface="+mn-ea"/>
          <a:cs typeface="+mn-cs"/>
        </a:defRPr>
      </a:lvl8pPr>
      <a:lvl9pPr marL="3108960" algn="l" defTabSz="777240" rtl="0" eaLnBrk="1" latinLnBrk="0" hangingPunct="1">
        <a:defRPr sz="153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8" userDrawn="1">
          <p15:clr>
            <a:srgbClr val="F26B43"/>
          </p15:clr>
        </p15:guide>
        <p15:guide id="2" pos="288" userDrawn="1">
          <p15:clr>
            <a:srgbClr val="F26B43"/>
          </p15:clr>
        </p15:guide>
        <p15:guide id="3" pos="4608" userDrawn="1">
          <p15:clr>
            <a:srgbClr val="F26B43"/>
          </p15:clr>
        </p15:guide>
        <p15:guide id="4" orient="horz" pos="6048" userDrawn="1">
          <p15:clr>
            <a:srgbClr val="F26B43"/>
          </p15:clr>
        </p15:guide>
        <p15:guide id="5" pos="720" userDrawn="1">
          <p15:clr>
            <a:srgbClr val="F26B43"/>
          </p15:clr>
        </p15:guide>
        <p15:guide id="6" pos="417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chart" Target="../charts/chart4.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chart" Target="../charts/chart5.xml"/></Relationships>
</file>

<file path=ppt/slides/_rels/slide17.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jpeg"/><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chart" Target="../charts/chart1.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able, floor, chair, wooden&#10;&#10;Description automatically generated">
            <a:extLst>
              <a:ext uri="{FF2B5EF4-FFF2-40B4-BE49-F238E27FC236}">
                <a16:creationId xmlns:a16="http://schemas.microsoft.com/office/drawing/2014/main" id="{63F5FF4F-B16E-D515-5C3C-8D2E3A7B4FE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8" y="-1"/>
            <a:ext cx="7772372" cy="10058401"/>
          </a:xfrm>
          <a:prstGeom prst="rect">
            <a:avLst/>
          </a:prstGeom>
        </p:spPr>
      </p:pic>
      <p:sp>
        <p:nvSpPr>
          <p:cNvPr id="13" name="Rectangle 12">
            <a:extLst>
              <a:ext uri="{FF2B5EF4-FFF2-40B4-BE49-F238E27FC236}">
                <a16:creationId xmlns:a16="http://schemas.microsoft.com/office/drawing/2014/main" id="{44CCAA74-71C3-4749-9497-6DB7A25EB524}"/>
              </a:ext>
            </a:extLst>
          </p:cNvPr>
          <p:cNvSpPr/>
          <p:nvPr/>
        </p:nvSpPr>
        <p:spPr>
          <a:xfrm>
            <a:off x="0" y="0"/>
            <a:ext cx="5486400" cy="1981200"/>
          </a:xfrm>
          <a:prstGeom prst="rect">
            <a:avLst/>
          </a:prstGeom>
          <a:solidFill>
            <a:sysClr val="window" lastClr="FFFFFF"/>
          </a:solidFill>
          <a:ln w="25400" cap="flat" cmpd="sng" algn="ctr">
            <a:noFill/>
            <a:prstDash val="solid"/>
          </a:ln>
          <a:effectLst/>
        </p:spPr>
        <p:txBody>
          <a:bodyPr rtlCol="0" anchor="ctr"/>
          <a:lstStyle/>
          <a:p>
            <a:pPr marL="0" marR="0" lvl="0" indent="0" algn="ctr" defTabSz="909619" eaLnBrk="1" fontAlgn="auto" latinLnBrk="0" hangingPunct="1">
              <a:lnSpc>
                <a:spcPct val="100000"/>
              </a:lnSpc>
              <a:spcBef>
                <a:spcPts val="0"/>
              </a:spcBef>
              <a:spcAft>
                <a:spcPts val="0"/>
              </a:spcAft>
              <a:buClrTx/>
              <a:buSzTx/>
              <a:buFontTx/>
              <a:buNone/>
              <a:tabLst/>
              <a:defRPr/>
            </a:pPr>
            <a:endParaRPr kumimoji="0" lang="en-US" sz="1790" b="0" i="0" u="none" strike="noStrike" kern="0" cap="none" spc="0" normalizeH="0" baseline="0" noProof="0">
              <a:ln>
                <a:noFill/>
              </a:ln>
              <a:solidFill>
                <a:prstClr val="white"/>
              </a:solidFill>
              <a:effectLst/>
              <a:uLnTx/>
              <a:uFillTx/>
              <a:latin typeface="Calibri"/>
              <a:ea typeface="+mn-ea"/>
              <a:cs typeface="+mn-cs"/>
            </a:endParaRPr>
          </a:p>
        </p:txBody>
      </p:sp>
      <p:sp>
        <p:nvSpPr>
          <p:cNvPr id="14" name="object 5">
            <a:extLst>
              <a:ext uri="{FF2B5EF4-FFF2-40B4-BE49-F238E27FC236}">
                <a16:creationId xmlns:a16="http://schemas.microsoft.com/office/drawing/2014/main" id="{8A48278D-CDF1-F449-9894-6D50D4022071}"/>
              </a:ext>
            </a:extLst>
          </p:cNvPr>
          <p:cNvSpPr txBox="1"/>
          <p:nvPr/>
        </p:nvSpPr>
        <p:spPr>
          <a:xfrm>
            <a:off x="441702" y="442992"/>
            <a:ext cx="4812530" cy="505265"/>
          </a:xfrm>
          <a:prstGeom prst="rect">
            <a:avLst/>
          </a:prstGeom>
        </p:spPr>
        <p:txBody>
          <a:bodyPr vert="horz" wrap="square" lIns="0" tIns="12698" rIns="0" bIns="0" rtlCol="0">
            <a:spAutoFit/>
          </a:bodyPr>
          <a:lstStyle/>
          <a:p>
            <a:pPr marL="12699" defTabSz="909619">
              <a:spcBef>
                <a:spcPts val="99"/>
              </a:spcBef>
            </a:pPr>
            <a:r>
              <a:rPr lang="en-US" sz="3200" dirty="0">
                <a:solidFill>
                  <a:srgbClr val="00B0F0"/>
                </a:solidFill>
                <a:ea typeface="Helvetica Neue Thin" panose="020B0403020202020204" pitchFamily="34" charset="0"/>
                <a:cs typeface="Arial" panose="020B0604020202020204" pitchFamily="34" charset="0"/>
              </a:rPr>
              <a:t>Things To Consider When</a:t>
            </a:r>
          </a:p>
        </p:txBody>
      </p:sp>
      <p:sp>
        <p:nvSpPr>
          <p:cNvPr id="15" name="object 6">
            <a:extLst>
              <a:ext uri="{FF2B5EF4-FFF2-40B4-BE49-F238E27FC236}">
                <a16:creationId xmlns:a16="http://schemas.microsoft.com/office/drawing/2014/main" id="{E115D482-DCD5-1A44-93CA-7F9520B3B522}"/>
              </a:ext>
            </a:extLst>
          </p:cNvPr>
          <p:cNvSpPr txBox="1">
            <a:spLocks/>
          </p:cNvSpPr>
          <p:nvPr/>
        </p:nvSpPr>
        <p:spPr>
          <a:xfrm>
            <a:off x="445882" y="956129"/>
            <a:ext cx="4823542" cy="628375"/>
          </a:xfrm>
          <a:prstGeom prst="rect">
            <a:avLst/>
          </a:prstGeom>
        </p:spPr>
        <p:txBody>
          <a:bodyPr vert="horz" wrap="square" lIns="0" tIns="12698" rIns="0" bIns="0" rtlCol="0">
            <a:spAutoFit/>
          </a:bodyPr>
          <a:lstStyle>
            <a:lvl1pPr>
              <a:defRPr sz="3200" b="0" i="0">
                <a:solidFill>
                  <a:srgbClr val="00AEEF"/>
                </a:solidFill>
                <a:latin typeface="Arial" panose="020B0604020202020204" pitchFamily="34" charset="0"/>
                <a:ea typeface="+mj-ea"/>
                <a:cs typeface="Arial" panose="020B0604020202020204" pitchFamily="34" charset="0"/>
              </a:defRPr>
            </a:lvl1pPr>
          </a:lstStyle>
          <a:p>
            <a:pPr marL="12699" defTabSz="914400">
              <a:spcBef>
                <a:spcPts val="99"/>
              </a:spcBef>
            </a:pPr>
            <a:r>
              <a:rPr lang="en-US" sz="3950" b="1" kern="0" dirty="0">
                <a:solidFill>
                  <a:srgbClr val="00B0F0"/>
                </a:solidFill>
                <a:ea typeface="Helvetica Neue" panose="02000503000000020004" pitchFamily="2" charset="0"/>
              </a:rPr>
              <a:t>Selling Your House</a:t>
            </a:r>
          </a:p>
        </p:txBody>
      </p:sp>
      <p:sp>
        <p:nvSpPr>
          <p:cNvPr id="16" name="Rectangle 15">
            <a:extLst>
              <a:ext uri="{FF2B5EF4-FFF2-40B4-BE49-F238E27FC236}">
                <a16:creationId xmlns:a16="http://schemas.microsoft.com/office/drawing/2014/main" id="{D8C3CD35-E5EB-694E-B51A-8E08C0AA0A38}"/>
              </a:ext>
            </a:extLst>
          </p:cNvPr>
          <p:cNvSpPr/>
          <p:nvPr/>
        </p:nvSpPr>
        <p:spPr>
          <a:xfrm>
            <a:off x="5486400" y="0"/>
            <a:ext cx="2286000" cy="1981200"/>
          </a:xfrm>
          <a:prstGeom prst="rect">
            <a:avLst/>
          </a:prstGeom>
          <a:solidFill>
            <a:srgbClr val="00B0F0"/>
          </a:solidFill>
          <a:ln w="25400" cap="flat" cmpd="sng" algn="ctr">
            <a:noFill/>
            <a:prstDash val="solid"/>
          </a:ln>
          <a:effectLst/>
        </p:spPr>
        <p:txBody>
          <a:bodyPr rtlCol="0" anchor="ctr"/>
          <a:lstStyle/>
          <a:p>
            <a:pPr marL="0" marR="0" lvl="0" indent="0" algn="ctr" defTabSz="909619" eaLnBrk="1" fontAlgn="auto" latinLnBrk="0" hangingPunct="1">
              <a:lnSpc>
                <a:spcPct val="100000"/>
              </a:lnSpc>
              <a:spcBef>
                <a:spcPts val="0"/>
              </a:spcBef>
              <a:spcAft>
                <a:spcPts val="0"/>
              </a:spcAft>
              <a:buClrTx/>
              <a:buSzTx/>
              <a:buFontTx/>
              <a:buNone/>
              <a:tabLst/>
              <a:defRPr/>
            </a:pPr>
            <a:endParaRPr kumimoji="0" lang="en-US" sz="1790" b="0" i="0" u="none" strike="noStrike" kern="0" cap="none" spc="0" normalizeH="0" baseline="0" noProof="0">
              <a:ln>
                <a:noFill/>
              </a:ln>
              <a:solidFill>
                <a:srgbClr val="FEFF06"/>
              </a:solidFill>
              <a:effectLst/>
              <a:uLnTx/>
              <a:uFillTx/>
              <a:latin typeface="Calibri"/>
              <a:ea typeface="+mn-ea"/>
              <a:cs typeface="+mn-cs"/>
            </a:endParaRPr>
          </a:p>
        </p:txBody>
      </p:sp>
      <p:sp>
        <p:nvSpPr>
          <p:cNvPr id="18" name="object 7">
            <a:extLst>
              <a:ext uri="{FF2B5EF4-FFF2-40B4-BE49-F238E27FC236}">
                <a16:creationId xmlns:a16="http://schemas.microsoft.com/office/drawing/2014/main" id="{6CE22C37-88CA-5947-86E8-7828B59B8C13}"/>
              </a:ext>
            </a:extLst>
          </p:cNvPr>
          <p:cNvSpPr txBox="1"/>
          <p:nvPr/>
        </p:nvSpPr>
        <p:spPr>
          <a:xfrm>
            <a:off x="5726633" y="914017"/>
            <a:ext cx="1805534" cy="833560"/>
          </a:xfrm>
          <a:prstGeom prst="rect">
            <a:avLst/>
          </a:prstGeom>
        </p:spPr>
        <p:txBody>
          <a:bodyPr vert="horz" wrap="square" lIns="0" tIns="12698" rIns="0" bIns="0" rtlCol="0">
            <a:spAutoFit/>
          </a:bodyPr>
          <a:lstStyle/>
          <a:p>
            <a:pPr marL="12699" algn="ctr" defTabSz="909619">
              <a:lnSpc>
                <a:spcPts val="3100"/>
              </a:lnSpc>
              <a:spcBef>
                <a:spcPts val="99"/>
              </a:spcBef>
            </a:pPr>
            <a:r>
              <a:rPr lang="en-US" spc="100" dirty="0">
                <a:solidFill>
                  <a:prstClr val="white"/>
                </a:solidFill>
                <a:ea typeface="Helvetica Neue Light" panose="02000403000000020004" pitchFamily="2" charset="0"/>
                <a:cs typeface="Arial" panose="020B0604020202020204" pitchFamily="34" charset="0"/>
              </a:rPr>
              <a:t>FALL 2022</a:t>
            </a:r>
          </a:p>
          <a:p>
            <a:pPr marL="13971" algn="ctr" defTabSz="909619">
              <a:lnSpc>
                <a:spcPts val="3100"/>
              </a:lnSpc>
            </a:pPr>
            <a:r>
              <a:rPr sz="3000" b="1" spc="100" dirty="0">
                <a:solidFill>
                  <a:prstClr val="white"/>
                </a:solidFill>
                <a:ea typeface="Helvetica Neue Light" panose="02000403000000020004" pitchFamily="2" charset="0"/>
                <a:cs typeface="Arial" panose="020B0604020202020204" pitchFamily="34" charset="0"/>
              </a:rPr>
              <a:t>EDITION</a:t>
            </a:r>
          </a:p>
        </p:txBody>
      </p:sp>
      <p:pic>
        <p:nvPicPr>
          <p:cNvPr id="17" name="Picture 16">
            <a:extLst>
              <a:ext uri="{FF2B5EF4-FFF2-40B4-BE49-F238E27FC236}">
                <a16:creationId xmlns:a16="http://schemas.microsoft.com/office/drawing/2014/main" id="{B7E45199-602F-FA4B-B208-1A13235AB3F4}"/>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6391268" y="386355"/>
            <a:ext cx="476264" cy="476264"/>
          </a:xfrm>
          <a:prstGeom prst="rect">
            <a:avLst/>
          </a:prstGeom>
        </p:spPr>
      </p:pic>
    </p:spTree>
    <p:extLst>
      <p:ext uri="{BB962C8B-B14F-4D97-AF65-F5344CB8AC3E}">
        <p14:creationId xmlns:p14="http://schemas.microsoft.com/office/powerpoint/2010/main" val="15581305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smtClean="0"/>
              <a:pPr/>
              <a:t>10</a:t>
            </a:fld>
            <a:endParaRPr lang="en-US" dirty="0"/>
          </a:p>
        </p:txBody>
      </p:sp>
      <p:graphicFrame>
        <p:nvGraphicFramePr>
          <p:cNvPr id="12" name="Table 10">
            <a:extLst>
              <a:ext uri="{FF2B5EF4-FFF2-40B4-BE49-F238E27FC236}">
                <a16:creationId xmlns:a16="http://schemas.microsoft.com/office/drawing/2014/main" id="{05651B72-319D-E149-AE04-7231F4FEF218}"/>
              </a:ext>
            </a:extLst>
          </p:cNvPr>
          <p:cNvGraphicFramePr>
            <a:graphicFrameLocks noGrp="1"/>
          </p:cNvGraphicFramePr>
          <p:nvPr>
            <p:extLst>
              <p:ext uri="{D42A27DB-BD31-4B8C-83A1-F6EECF244321}">
                <p14:modId xmlns:p14="http://schemas.microsoft.com/office/powerpoint/2010/main" val="1347229439"/>
              </p:ext>
            </p:extLst>
          </p:nvPr>
        </p:nvGraphicFramePr>
        <p:xfrm>
          <a:off x="442479" y="8428247"/>
          <a:ext cx="6841785" cy="977011"/>
        </p:xfrm>
        <a:graphic>
          <a:graphicData uri="http://schemas.openxmlformats.org/drawingml/2006/table">
            <a:tbl>
              <a:tblPr firstRow="1" bandRow="1">
                <a:tableStyleId>{5C22544A-7EE6-4342-B048-85BDC9FD1C3A}</a:tableStyleId>
              </a:tblPr>
              <a:tblGrid>
                <a:gridCol w="6841785">
                  <a:extLst>
                    <a:ext uri="{9D8B030D-6E8A-4147-A177-3AD203B41FA5}">
                      <a16:colId xmlns:a16="http://schemas.microsoft.com/office/drawing/2014/main" val="1303912461"/>
                    </a:ext>
                  </a:extLst>
                </a:gridCol>
              </a:tblGrid>
              <a:tr h="0">
                <a:tc>
                  <a:txBody>
                    <a:bodyPr/>
                    <a:lstStyle/>
                    <a:p>
                      <a:pPr>
                        <a:lnSpc>
                          <a:spcPct val="110000"/>
                        </a:lnSpc>
                        <a:spcAft>
                          <a:spcPts val="500"/>
                        </a:spcAft>
                      </a:pPr>
                      <a:r>
                        <a:rPr lang="en-US" sz="1500" dirty="0">
                          <a:solidFill>
                            <a:schemeClr val="accent2"/>
                          </a:solidFill>
                        </a:rPr>
                        <a:t>Bottom Line</a:t>
                      </a:r>
                    </a:p>
                    <a:p>
                      <a:pPr marL="0" marR="0" indent="0" algn="l" defTabSz="777240" rtl="0" eaLnBrk="1" fontAlgn="auto" latinLnBrk="0" hangingPunct="1">
                        <a:lnSpc>
                          <a:spcPct val="110000"/>
                        </a:lnSpc>
                        <a:spcBef>
                          <a:spcPts val="0"/>
                        </a:spcBef>
                        <a:spcAft>
                          <a:spcPts val="500"/>
                        </a:spcAft>
                        <a:buClrTx/>
                        <a:buSzTx/>
                        <a:buFontTx/>
                        <a:buNone/>
                        <a:tabLst/>
                        <a:defRPr/>
                      </a:pPr>
                      <a:r>
                        <a:rPr lang="en-US" sz="1350" b="0" i="1" dirty="0">
                          <a:solidFill>
                            <a:schemeClr val="bg2"/>
                          </a:solidFill>
                          <a:latin typeface="Georgia" panose="02040502050405020303" pitchFamily="18" charset="0"/>
                        </a:rPr>
                        <a:t>Experts forecast price deceleration, not depreciation. If you’re ready to sell, let’s connect so you have a full picture of what’s happening with home prices in our local market and what that means for you.</a:t>
                      </a:r>
                    </a:p>
                  </a:txBody>
                  <a:tcPr marL="182880" marR="0" marT="0" marB="0">
                    <a:lnL w="28575" cap="flat" cmpd="sng" algn="ctr">
                      <a:solidFill>
                        <a:schemeClr val="accent2"/>
                      </a:solidFill>
                      <a:prstDash val="sysDot"/>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67170411"/>
                  </a:ext>
                </a:extLst>
              </a:tr>
            </a:tbl>
          </a:graphicData>
        </a:graphic>
      </p:graphicFrame>
      <p:sp>
        <p:nvSpPr>
          <p:cNvPr id="7" name="TextBox 6">
            <a:extLst>
              <a:ext uri="{FF2B5EF4-FFF2-40B4-BE49-F238E27FC236}">
                <a16:creationId xmlns:a16="http://schemas.microsoft.com/office/drawing/2014/main" id="{6868D691-3061-4D40-8AA5-7A6A13E6CB78}"/>
              </a:ext>
            </a:extLst>
          </p:cNvPr>
          <p:cNvSpPr txBox="1"/>
          <p:nvPr/>
        </p:nvSpPr>
        <p:spPr>
          <a:xfrm>
            <a:off x="442911" y="335205"/>
            <a:ext cx="6935180" cy="1370131"/>
          </a:xfrm>
          <a:prstGeom prst="rect">
            <a:avLst/>
          </a:prstGeom>
          <a:noFill/>
        </p:spPr>
        <p:txBody>
          <a:bodyPr wrap="square" lIns="0" tIns="320040" rIns="0" bIns="0" numCol="1" spcCol="457200" rtlCol="0" anchor="t">
            <a:noAutofit/>
          </a:bodyPr>
          <a:lstStyle/>
          <a:p>
            <a:pPr fontAlgn="base">
              <a:lnSpc>
                <a:spcPct val="110000"/>
              </a:lnSpc>
              <a:spcAft>
                <a:spcPts val="1000"/>
              </a:spcAft>
            </a:pPr>
            <a:r>
              <a:rPr lang="en-US" sz="1250" dirty="0">
                <a:cs typeface="Arial"/>
              </a:rPr>
              <a:t>Experts agree that, nationally, what we’re seeing today is </a:t>
            </a:r>
            <a:r>
              <a:rPr lang="en-US" sz="1250" b="1" dirty="0">
                <a:cs typeface="Arial"/>
              </a:rPr>
              <a:t>deceleration</a:t>
            </a:r>
            <a:r>
              <a:rPr lang="en-US" sz="1250" dirty="0">
                <a:cs typeface="Arial"/>
              </a:rPr>
              <a:t>. That means home prices are appreciating, just not at the record-breaking pace they have over the past year. The graph below shows home price forecasts from seven industry leaders. </a:t>
            </a:r>
            <a:r>
              <a:rPr lang="en-US" sz="1250" b="1" dirty="0">
                <a:cs typeface="Arial"/>
              </a:rPr>
              <a:t>This year, experts project home prices will appreciate at a decelerated pace of around 11%, on average </a:t>
            </a:r>
            <a:r>
              <a:rPr lang="en-US" sz="1250" dirty="0">
                <a:cs typeface="Arial"/>
              </a:rPr>
              <a:t>(</a:t>
            </a:r>
            <a:r>
              <a:rPr lang="en-US" sz="1250" i="1" dirty="0">
                <a:cs typeface="Arial"/>
              </a:rPr>
              <a:t>see graph below</a:t>
            </a:r>
            <a:r>
              <a:rPr lang="en-US" sz="1250" dirty="0">
                <a:cs typeface="Arial"/>
              </a:rPr>
              <a:t>):</a:t>
            </a:r>
            <a:endParaRPr lang="en-US" sz="1250" dirty="0">
              <a:solidFill>
                <a:srgbClr val="000000"/>
              </a:solidFill>
              <a:latin typeface="Arial" panose="020B0604020202020204" pitchFamily="34" charset="0"/>
              <a:cs typeface="Arial" panose="020B0604020202020204" pitchFamily="34" charset="0"/>
            </a:endParaRPr>
          </a:p>
          <a:p>
            <a:pPr fontAlgn="base">
              <a:lnSpc>
                <a:spcPct val="110000"/>
              </a:lnSpc>
              <a:spcAft>
                <a:spcPts val="1000"/>
              </a:spcAft>
            </a:pPr>
            <a:endParaRPr lang="en-US" sz="1250" dirty="0">
              <a:latin typeface="Arial" panose="020B0604020202020204" pitchFamily="34" charset="0"/>
              <a:cs typeface="Arial" panose="020B0604020202020204" pitchFamily="34" charset="0"/>
            </a:endParaRPr>
          </a:p>
          <a:p>
            <a:pPr>
              <a:lnSpc>
                <a:spcPct val="110000"/>
              </a:lnSpc>
              <a:spcAft>
                <a:spcPts val="1000"/>
              </a:spcAft>
            </a:pPr>
            <a:endParaRPr lang="en-US" sz="1250" dirty="0">
              <a:solidFill>
                <a:srgbClr val="000000"/>
              </a:solidFill>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D0AD98A9-668B-E54B-A03B-AE84BC154A3C}"/>
              </a:ext>
            </a:extLst>
          </p:cNvPr>
          <p:cNvSpPr/>
          <p:nvPr/>
        </p:nvSpPr>
        <p:spPr>
          <a:xfrm>
            <a:off x="3830714" y="2218331"/>
            <a:ext cx="242374" cy="369332"/>
          </a:xfrm>
          <a:prstGeom prst="rect">
            <a:avLst/>
          </a:prstGeom>
        </p:spPr>
        <p:txBody>
          <a:bodyPr wrap="none">
            <a:spAutoFit/>
          </a:bodyPr>
          <a:lstStyle/>
          <a:p>
            <a:r>
              <a:rPr lang="en-US" dirty="0">
                <a:solidFill>
                  <a:srgbClr val="000000"/>
                </a:solidFill>
                <a:latin typeface="Times" pitchFamily="2" charset="0"/>
              </a:rPr>
              <a:t> </a:t>
            </a:r>
            <a:endParaRPr lang="en-US" dirty="0"/>
          </a:p>
        </p:txBody>
      </p:sp>
      <p:sp>
        <p:nvSpPr>
          <p:cNvPr id="9" name="Rectangle 8">
            <a:extLst>
              <a:ext uri="{FF2B5EF4-FFF2-40B4-BE49-F238E27FC236}">
                <a16:creationId xmlns:a16="http://schemas.microsoft.com/office/drawing/2014/main" id="{55ADBB3A-0A0F-8042-8758-6C0AFF97728E}"/>
              </a:ext>
            </a:extLst>
          </p:cNvPr>
          <p:cNvSpPr/>
          <p:nvPr/>
        </p:nvSpPr>
        <p:spPr>
          <a:xfrm>
            <a:off x="3830714" y="1954520"/>
            <a:ext cx="242374" cy="369332"/>
          </a:xfrm>
          <a:prstGeom prst="rect">
            <a:avLst/>
          </a:prstGeom>
        </p:spPr>
        <p:txBody>
          <a:bodyPr wrap="none">
            <a:spAutoFit/>
          </a:bodyPr>
          <a:lstStyle/>
          <a:p>
            <a:r>
              <a:rPr lang="en-US" dirty="0">
                <a:solidFill>
                  <a:srgbClr val="000000"/>
                </a:solidFill>
                <a:latin typeface="Times" pitchFamily="2" charset="0"/>
              </a:rPr>
              <a:t> </a:t>
            </a:r>
            <a:endParaRPr lang="en-US" dirty="0"/>
          </a:p>
        </p:txBody>
      </p:sp>
      <p:sp>
        <p:nvSpPr>
          <p:cNvPr id="28" name="Rectangle 27">
            <a:extLst>
              <a:ext uri="{FF2B5EF4-FFF2-40B4-BE49-F238E27FC236}">
                <a16:creationId xmlns:a16="http://schemas.microsoft.com/office/drawing/2014/main" id="{3C0F767A-D11B-B5C4-48D7-806411211053}"/>
              </a:ext>
            </a:extLst>
          </p:cNvPr>
          <p:cNvSpPr/>
          <p:nvPr/>
        </p:nvSpPr>
        <p:spPr>
          <a:xfrm>
            <a:off x="456225" y="1864088"/>
            <a:ext cx="6858000" cy="3150483"/>
          </a:xfrm>
          <a:prstGeom prst="rect">
            <a:avLst/>
          </a:pr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000"/>
              </a:spcAft>
            </a:pPr>
            <a:endParaRPr lang="en-US" dirty="0"/>
          </a:p>
        </p:txBody>
      </p:sp>
      <p:sp>
        <p:nvSpPr>
          <p:cNvPr id="29" name="TextBox 28">
            <a:extLst>
              <a:ext uri="{FF2B5EF4-FFF2-40B4-BE49-F238E27FC236}">
                <a16:creationId xmlns:a16="http://schemas.microsoft.com/office/drawing/2014/main" id="{0233420F-B754-1EB4-A200-945C4E67A088}"/>
              </a:ext>
            </a:extLst>
          </p:cNvPr>
          <p:cNvSpPr txBox="1"/>
          <p:nvPr/>
        </p:nvSpPr>
        <p:spPr>
          <a:xfrm>
            <a:off x="675179" y="1968262"/>
            <a:ext cx="6536347" cy="500137"/>
          </a:xfrm>
          <a:prstGeom prst="rect">
            <a:avLst/>
          </a:prstGeom>
          <a:noFill/>
        </p:spPr>
        <p:txBody>
          <a:bodyPr wrap="square" lIns="0" tIns="0" rIns="0" bIns="0" rtlCol="0">
            <a:spAutoFit/>
          </a:bodyPr>
          <a:lstStyle/>
          <a:p>
            <a:pPr algn="ctr">
              <a:spcAft>
                <a:spcPts val="600"/>
              </a:spcAft>
            </a:pPr>
            <a:r>
              <a:rPr lang="en-US" sz="1500" b="1" dirty="0">
                <a:solidFill>
                  <a:schemeClr val="bg2"/>
                </a:solidFill>
                <a:latin typeface="Arial" panose="020B0604020202020204" pitchFamily="34" charset="0"/>
                <a:cs typeface="Arial" panose="020B0604020202020204" pitchFamily="34" charset="0"/>
              </a:rPr>
              <a:t>2022 Home Price Forecasts</a:t>
            </a:r>
          </a:p>
          <a:p>
            <a:pPr algn="ctr">
              <a:spcAft>
                <a:spcPts val="1000"/>
              </a:spcAft>
              <a:defRPr/>
            </a:pPr>
            <a:r>
              <a:rPr lang="en-US" sz="1250" i="1" dirty="0">
                <a:solidFill>
                  <a:schemeClr val="bg2"/>
                </a:solidFill>
                <a:latin typeface="Georgia" panose="02040502050405020303" pitchFamily="18" charset="0"/>
                <a:cs typeface="Calibri" panose="020F0502020204030204" pitchFamily="34" charset="0"/>
              </a:rPr>
              <a:t>Based on Expert Projections</a:t>
            </a:r>
          </a:p>
        </p:txBody>
      </p:sp>
      <p:sp>
        <p:nvSpPr>
          <p:cNvPr id="2" name="Rectangle 1">
            <a:extLst>
              <a:ext uri="{FF2B5EF4-FFF2-40B4-BE49-F238E27FC236}">
                <a16:creationId xmlns:a16="http://schemas.microsoft.com/office/drawing/2014/main" id="{067C9197-B1FB-5D48-9660-7CF8B577BE63}"/>
              </a:ext>
            </a:extLst>
          </p:cNvPr>
          <p:cNvSpPr/>
          <p:nvPr/>
        </p:nvSpPr>
        <p:spPr>
          <a:xfrm>
            <a:off x="360209" y="5324208"/>
            <a:ext cx="6993306" cy="2785378"/>
          </a:xfrm>
          <a:prstGeom prst="rect">
            <a:avLst/>
          </a:prstGeom>
        </p:spPr>
        <p:txBody>
          <a:bodyPr wrap="square">
            <a:spAutoFit/>
          </a:bodyPr>
          <a:lstStyle/>
          <a:p>
            <a:r>
              <a:rPr lang="en-US" sz="1250" dirty="0"/>
              <a:t>While moderating, home prices are still far above the norm. In fact, we’d have to see a lot more </a:t>
            </a:r>
            <a:r>
              <a:rPr lang="en-US" sz="1250" b="1" dirty="0"/>
              <a:t>deceleration</a:t>
            </a:r>
            <a:r>
              <a:rPr lang="en-US" sz="1250" dirty="0"/>
              <a:t> to even fall in line with the more typical rates of home price growth that we’ve seen historically (3.8%). As </a:t>
            </a:r>
            <a:r>
              <a:rPr lang="en-US" sz="1250" i="1" dirty="0"/>
              <a:t>Black Knight </a:t>
            </a:r>
            <a:r>
              <a:rPr lang="en-US" sz="1250" dirty="0"/>
              <a:t>explains:</a:t>
            </a:r>
          </a:p>
          <a:p>
            <a:endParaRPr lang="en-US" sz="1250" dirty="0">
              <a:solidFill>
                <a:srgbClr val="313940"/>
              </a:solidFill>
            </a:endParaRPr>
          </a:p>
          <a:p>
            <a:pPr lvl="1"/>
            <a:r>
              <a:rPr lang="en-US" sz="1250" i="1" dirty="0">
                <a:solidFill>
                  <a:schemeClr val="bg2"/>
                </a:solidFill>
              </a:rPr>
              <a:t>“Annual home price growth dropped by nearly two percentage points . . . – the greatest single-month slowdown on record since at least the early 1970s . . . While June’s slowdown was record-breaking, home price growth would need to decelerate at this pace for six more months to drive annual appreciation back to 5%, a rate more in line with long-run averages.”</a:t>
            </a:r>
          </a:p>
          <a:p>
            <a:r>
              <a:rPr lang="en-US" sz="1250" dirty="0">
                <a:solidFill>
                  <a:srgbClr val="313940"/>
                </a:solidFill>
              </a:rPr>
              <a:t> </a:t>
            </a:r>
          </a:p>
          <a:p>
            <a:r>
              <a:rPr lang="en-US" sz="1250" dirty="0"/>
              <a:t>The big takeaway is home prices haven’t fallen or </a:t>
            </a:r>
            <a:r>
              <a:rPr lang="en-US" sz="1250" b="1" dirty="0"/>
              <a:t>depreciated</a:t>
            </a:r>
            <a:r>
              <a:rPr lang="en-US" sz="1250" dirty="0"/>
              <a:t> nationwide, they’re just </a:t>
            </a:r>
            <a:r>
              <a:rPr lang="en-US" sz="1250" b="1" dirty="0"/>
              <a:t>decelerating</a:t>
            </a:r>
            <a:r>
              <a:rPr lang="en-US" sz="1250" dirty="0"/>
              <a:t>. While some unique and overheated markets may see declines, nationally, home prices are forecast to appreciate. And when we look at the country as a whole, none of the experts project home prices will net depreciate or fall. </a:t>
            </a:r>
          </a:p>
        </p:txBody>
      </p:sp>
      <p:graphicFrame>
        <p:nvGraphicFramePr>
          <p:cNvPr id="4" name="Chart 3">
            <a:extLst>
              <a:ext uri="{FF2B5EF4-FFF2-40B4-BE49-F238E27FC236}">
                <a16:creationId xmlns:a16="http://schemas.microsoft.com/office/drawing/2014/main" id="{C9555167-43AE-849F-74CB-0BB766506C2B}"/>
              </a:ext>
            </a:extLst>
          </p:cNvPr>
          <p:cNvGraphicFramePr/>
          <p:nvPr>
            <p:extLst>
              <p:ext uri="{D42A27DB-BD31-4B8C-83A1-F6EECF244321}">
                <p14:modId xmlns:p14="http://schemas.microsoft.com/office/powerpoint/2010/main" val="1066531760"/>
              </p:ext>
            </p:extLst>
          </p:nvPr>
        </p:nvGraphicFramePr>
        <p:xfrm>
          <a:off x="755618" y="1834277"/>
          <a:ext cx="6417174" cy="3011093"/>
        </p:xfrm>
        <a:graphic>
          <a:graphicData uri="http://schemas.openxmlformats.org/drawingml/2006/chart">
            <c:chart xmlns:c="http://schemas.openxmlformats.org/drawingml/2006/chart" xmlns:r="http://schemas.openxmlformats.org/officeDocument/2006/relationships" r:id="rId3"/>
          </a:graphicData>
        </a:graphic>
      </p:graphicFrame>
      <p:grpSp>
        <p:nvGrpSpPr>
          <p:cNvPr id="5" name="Group 4">
            <a:extLst>
              <a:ext uri="{FF2B5EF4-FFF2-40B4-BE49-F238E27FC236}">
                <a16:creationId xmlns:a16="http://schemas.microsoft.com/office/drawing/2014/main" id="{31F22303-F52C-F511-CAC2-C24C68D67005}"/>
              </a:ext>
            </a:extLst>
          </p:cNvPr>
          <p:cNvGrpSpPr/>
          <p:nvPr/>
        </p:nvGrpSpPr>
        <p:grpSpPr>
          <a:xfrm>
            <a:off x="925580" y="2786338"/>
            <a:ext cx="6328356" cy="261610"/>
            <a:chOff x="35232" y="2765163"/>
            <a:chExt cx="9523547" cy="166371"/>
          </a:xfrm>
        </p:grpSpPr>
        <p:cxnSp>
          <p:nvCxnSpPr>
            <p:cNvPr id="6" name="Straight Connector 5">
              <a:extLst>
                <a:ext uri="{FF2B5EF4-FFF2-40B4-BE49-F238E27FC236}">
                  <a16:creationId xmlns:a16="http://schemas.microsoft.com/office/drawing/2014/main" id="{C90434A0-1F62-F48D-B631-DCC8A90978EA}"/>
                </a:ext>
              </a:extLst>
            </p:cNvPr>
            <p:cNvCxnSpPr>
              <a:cxnSpLocks/>
            </p:cNvCxnSpPr>
            <p:nvPr/>
          </p:nvCxnSpPr>
          <p:spPr>
            <a:xfrm>
              <a:off x="35232" y="2879435"/>
              <a:ext cx="9073536" cy="0"/>
            </a:xfrm>
            <a:prstGeom prst="line">
              <a:avLst/>
            </a:prstGeom>
            <a:ln w="38100">
              <a:solidFill>
                <a:srgbClr val="FD8700"/>
              </a:solidFill>
              <a:prstDash val="dash"/>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75838019-08F9-5E56-D143-417843994034}"/>
                </a:ext>
              </a:extLst>
            </p:cNvPr>
            <p:cNvSpPr txBox="1"/>
            <p:nvPr/>
          </p:nvSpPr>
          <p:spPr>
            <a:xfrm>
              <a:off x="5335086" y="2765163"/>
              <a:ext cx="4223693" cy="166371"/>
            </a:xfrm>
            <a:prstGeom prst="rect">
              <a:avLst/>
            </a:prstGeom>
            <a:solidFill>
              <a:schemeClr val="accent2"/>
            </a:solidFill>
            <a:ln>
              <a:noFill/>
            </a:ln>
          </p:spPr>
          <p:txBody>
            <a:bodyPr wrap="square" rtlCol="0">
              <a:spAutoFit/>
            </a:bodyPr>
            <a:lstStyle/>
            <a:p>
              <a:pPr algn="ctr"/>
              <a:r>
                <a:rPr lang="en-US" sz="1100">
                  <a:solidFill>
                    <a:schemeClr val="bg1"/>
                  </a:solidFill>
                </a:rPr>
                <a:t>Average of All Forecasts: 11.3%</a:t>
              </a:r>
            </a:p>
          </p:txBody>
        </p:sp>
      </p:grpSp>
    </p:spTree>
    <p:extLst>
      <p:ext uri="{BB962C8B-B14F-4D97-AF65-F5344CB8AC3E}">
        <p14:creationId xmlns:p14="http://schemas.microsoft.com/office/powerpoint/2010/main" val="34243987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55122C-A9BE-B14F-BC90-6BC0397CEB01}"/>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0" y="0"/>
            <a:ext cx="7772400" cy="10058400"/>
          </a:xfrm>
          <a:prstGeom prst="rect">
            <a:avLst/>
          </a:prstGeom>
        </p:spPr>
      </p:pic>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smtClean="0"/>
              <a:pPr/>
              <a:t>11</a:t>
            </a:fld>
            <a:endParaRPr lang="en-US" dirty="0"/>
          </a:p>
        </p:txBody>
      </p:sp>
      <p:sp>
        <p:nvSpPr>
          <p:cNvPr id="15" name="TextBox 14">
            <a:extLst>
              <a:ext uri="{FF2B5EF4-FFF2-40B4-BE49-F238E27FC236}">
                <a16:creationId xmlns:a16="http://schemas.microsoft.com/office/drawing/2014/main" id="{6E2BB329-4E02-6841-A96D-8EB5BD7A64AB}"/>
              </a:ext>
            </a:extLst>
          </p:cNvPr>
          <p:cNvSpPr txBox="1"/>
          <p:nvPr/>
        </p:nvSpPr>
        <p:spPr>
          <a:xfrm>
            <a:off x="8554065" y="6725265"/>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5547080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C6D895E-D872-A649-8D1F-2C10CFF35718}"/>
              </a:ext>
            </a:extLst>
          </p:cNvPr>
          <p:cNvSpPr txBox="1"/>
          <p:nvPr/>
        </p:nvSpPr>
        <p:spPr>
          <a:xfrm>
            <a:off x="465665" y="2362577"/>
            <a:ext cx="6858000" cy="1181169"/>
          </a:xfrm>
          <a:prstGeom prst="rect">
            <a:avLst/>
          </a:prstGeom>
          <a:noFill/>
        </p:spPr>
        <p:txBody>
          <a:bodyPr wrap="square" lIns="0" tIns="320040" rIns="0" bIns="0" rtlCol="0">
            <a:noAutofit/>
          </a:bodyPr>
          <a:lstStyle/>
          <a:p>
            <a:pPr>
              <a:lnSpc>
                <a:spcPct val="114000"/>
              </a:lnSpc>
              <a:spcAft>
                <a:spcPts val="1000"/>
              </a:spcAft>
            </a:pPr>
            <a:r>
              <a:rPr lang="en-US" sz="1500" i="1" dirty="0">
                <a:solidFill>
                  <a:schemeClr val="bg2"/>
                </a:solidFill>
                <a:latin typeface="Georgia" panose="02040502050405020303" pitchFamily="18" charset="0"/>
              </a:rPr>
              <a:t>Equity can be a real game-changer if you’re planning to make a move. According to the latest data from CoreLogic, the average homeowner gained $64,000 in equity over the past year, a number that grew substantially as home values appreciated.</a:t>
            </a:r>
          </a:p>
        </p:txBody>
      </p:sp>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smtClean="0"/>
              <a:pPr/>
              <a:t>12</a:t>
            </a:fld>
            <a:endParaRPr lang="en-US" dirty="0"/>
          </a:p>
        </p:txBody>
      </p:sp>
      <p:grpSp>
        <p:nvGrpSpPr>
          <p:cNvPr id="16" name="Group 15">
            <a:extLst>
              <a:ext uri="{FF2B5EF4-FFF2-40B4-BE49-F238E27FC236}">
                <a16:creationId xmlns:a16="http://schemas.microsoft.com/office/drawing/2014/main" id="{F90F109A-F8A7-F940-A543-06791D68DFCB}"/>
              </a:ext>
            </a:extLst>
          </p:cNvPr>
          <p:cNvGrpSpPr/>
          <p:nvPr/>
        </p:nvGrpSpPr>
        <p:grpSpPr>
          <a:xfrm>
            <a:off x="465307" y="4263924"/>
            <a:ext cx="6841785" cy="5103986"/>
            <a:chOff x="381907" y="1271926"/>
            <a:chExt cx="6841785" cy="5103986"/>
          </a:xfrm>
        </p:grpSpPr>
        <p:sp>
          <p:nvSpPr>
            <p:cNvPr id="17" name="Rectangle 16">
              <a:extLst>
                <a:ext uri="{FF2B5EF4-FFF2-40B4-BE49-F238E27FC236}">
                  <a16:creationId xmlns:a16="http://schemas.microsoft.com/office/drawing/2014/main" id="{2F73B935-419C-1F48-8DEC-D2D4474EA176}"/>
                </a:ext>
              </a:extLst>
            </p:cNvPr>
            <p:cNvSpPr/>
            <p:nvPr/>
          </p:nvSpPr>
          <p:spPr>
            <a:xfrm>
              <a:off x="381907" y="1271926"/>
              <a:ext cx="6841785" cy="5103986"/>
            </a:xfrm>
            <a:prstGeom prst="rect">
              <a:avLst/>
            </a:pr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000"/>
                </a:spcAft>
              </a:pPr>
              <a:endParaRPr lang="en-US" dirty="0"/>
            </a:p>
          </p:txBody>
        </p:sp>
        <p:sp>
          <p:nvSpPr>
            <p:cNvPr id="18" name="TextBox 17">
              <a:extLst>
                <a:ext uri="{FF2B5EF4-FFF2-40B4-BE49-F238E27FC236}">
                  <a16:creationId xmlns:a16="http://schemas.microsoft.com/office/drawing/2014/main" id="{E464C1A5-F9AF-A340-BF2E-14EB1DCC8B7F}"/>
                </a:ext>
              </a:extLst>
            </p:cNvPr>
            <p:cNvSpPr txBox="1"/>
            <p:nvPr/>
          </p:nvSpPr>
          <p:spPr>
            <a:xfrm>
              <a:off x="568374" y="1428580"/>
              <a:ext cx="6536347" cy="230832"/>
            </a:xfrm>
            <a:prstGeom prst="rect">
              <a:avLst/>
            </a:prstGeom>
            <a:noFill/>
          </p:spPr>
          <p:txBody>
            <a:bodyPr wrap="square" lIns="0" tIns="0" rIns="0" bIns="0" rtlCol="0">
              <a:spAutoFit/>
            </a:bodyPr>
            <a:lstStyle/>
            <a:p>
              <a:pPr algn="ctr">
                <a:spcAft>
                  <a:spcPts val="1000"/>
                </a:spcAft>
              </a:pPr>
              <a:r>
                <a:rPr lang="en-US" sz="1500" b="1" dirty="0">
                  <a:solidFill>
                    <a:schemeClr val="bg2"/>
                  </a:solidFill>
                  <a:latin typeface="Arial" panose="020B0604020202020204" pitchFamily="34" charset="0"/>
                  <a:cs typeface="Arial" panose="020B0604020202020204" pitchFamily="34" charset="0"/>
                </a:rPr>
                <a:t>Homeowner Equity Gains Over the Past Year</a:t>
              </a:r>
            </a:p>
          </p:txBody>
        </p:sp>
      </p:grpSp>
      <p:sp>
        <p:nvSpPr>
          <p:cNvPr id="21" name="TextBox 20">
            <a:extLst>
              <a:ext uri="{FF2B5EF4-FFF2-40B4-BE49-F238E27FC236}">
                <a16:creationId xmlns:a16="http://schemas.microsoft.com/office/drawing/2014/main" id="{C59EAB3D-C2DE-1C41-B376-CAD97FAC0BFA}"/>
              </a:ext>
            </a:extLst>
          </p:cNvPr>
          <p:cNvSpPr txBox="1"/>
          <p:nvPr/>
        </p:nvSpPr>
        <p:spPr>
          <a:xfrm>
            <a:off x="5988525" y="9104257"/>
            <a:ext cx="1148712" cy="246221"/>
          </a:xfrm>
          <a:prstGeom prst="rect">
            <a:avLst/>
          </a:prstGeom>
          <a:noFill/>
        </p:spPr>
        <p:txBody>
          <a:bodyPr wrap="none" lIns="45720" tIns="45720" rIns="45720" bIns="45720" rtlCol="0">
            <a:spAutoFit/>
          </a:bodyPr>
          <a:lstStyle/>
          <a:p>
            <a:pPr algn="r"/>
            <a:r>
              <a:rPr lang="en-US" sz="1000" dirty="0">
                <a:solidFill>
                  <a:schemeClr val="bg1">
                    <a:lumMod val="75000"/>
                  </a:schemeClr>
                </a:solidFill>
              </a:rPr>
              <a:t>Source: CoreLogic</a:t>
            </a:r>
          </a:p>
        </p:txBody>
      </p:sp>
      <p:pic>
        <p:nvPicPr>
          <p:cNvPr id="7" name="Picture 6">
            <a:extLst>
              <a:ext uri="{FF2B5EF4-FFF2-40B4-BE49-F238E27FC236}">
                <a16:creationId xmlns:a16="http://schemas.microsoft.com/office/drawing/2014/main" id="{958CAA6A-243E-C84F-AD45-EA9A90963637}"/>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578035" y="4945398"/>
            <a:ext cx="6653836" cy="3992302"/>
          </a:xfrm>
          <a:prstGeom prst="rect">
            <a:avLst/>
          </a:prstGeom>
        </p:spPr>
      </p:pic>
      <p:sp>
        <p:nvSpPr>
          <p:cNvPr id="13" name="Rectangle 12">
            <a:extLst>
              <a:ext uri="{FF2B5EF4-FFF2-40B4-BE49-F238E27FC236}">
                <a16:creationId xmlns:a16="http://schemas.microsoft.com/office/drawing/2014/main" id="{DB60BE9C-8898-8E4A-B988-E41013746545}"/>
              </a:ext>
            </a:extLst>
          </p:cNvPr>
          <p:cNvSpPr/>
          <p:nvPr/>
        </p:nvSpPr>
        <p:spPr>
          <a:xfrm>
            <a:off x="0" y="-10130"/>
            <a:ext cx="7772400" cy="2185214"/>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502920" tIns="594360" rIns="502920" bIns="594360" rtlCol="0" anchor="t" anchorCtr="0">
            <a:spAutoFit/>
          </a:bodyPr>
          <a:lstStyle/>
          <a:p>
            <a:pPr lvl="0">
              <a:spcAft>
                <a:spcPts val="1000"/>
              </a:spcAft>
            </a:pPr>
            <a:r>
              <a:rPr lang="en-US" sz="3200" dirty="0">
                <a:solidFill>
                  <a:srgbClr val="FFFFFF"/>
                </a:solidFill>
              </a:rPr>
              <a:t>Record Equity Gains Can</a:t>
            </a:r>
            <a:br>
              <a:rPr lang="en-US" sz="3200" dirty="0">
                <a:solidFill>
                  <a:srgbClr val="FFFFFF"/>
                </a:solidFill>
              </a:rPr>
            </a:br>
            <a:r>
              <a:rPr lang="en-US" sz="3200" dirty="0">
                <a:solidFill>
                  <a:srgbClr val="FFFFFF"/>
                </a:solidFill>
              </a:rPr>
              <a:t>Power Your Next Move</a:t>
            </a:r>
          </a:p>
        </p:txBody>
      </p:sp>
      <p:pic>
        <p:nvPicPr>
          <p:cNvPr id="4" name="Picture 3" descr="A picture containing outdoor, red&#10;&#10;Description automatically generated">
            <a:extLst>
              <a:ext uri="{FF2B5EF4-FFF2-40B4-BE49-F238E27FC236}">
                <a16:creationId xmlns:a16="http://schemas.microsoft.com/office/drawing/2014/main" id="{908AACC3-47AD-C9C1-4B0B-86C3D69F63B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658165" y="-14820"/>
            <a:ext cx="2114233" cy="2185214"/>
          </a:xfrm>
          <a:prstGeom prst="rect">
            <a:avLst/>
          </a:prstGeom>
        </p:spPr>
      </p:pic>
    </p:spTree>
    <p:extLst>
      <p:ext uri="{BB962C8B-B14F-4D97-AF65-F5344CB8AC3E}">
        <p14:creationId xmlns:p14="http://schemas.microsoft.com/office/powerpoint/2010/main" val="30124039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smtClean="0"/>
              <a:pPr/>
              <a:t>13</a:t>
            </a:fld>
            <a:endParaRPr lang="en-US" dirty="0"/>
          </a:p>
        </p:txBody>
      </p:sp>
      <p:sp>
        <p:nvSpPr>
          <p:cNvPr id="6" name="TextBox 5">
            <a:extLst>
              <a:ext uri="{FF2B5EF4-FFF2-40B4-BE49-F238E27FC236}">
                <a16:creationId xmlns:a16="http://schemas.microsoft.com/office/drawing/2014/main" id="{ADF4D003-23B3-2245-A0FC-3101599455D8}"/>
              </a:ext>
            </a:extLst>
          </p:cNvPr>
          <p:cNvSpPr txBox="1"/>
          <p:nvPr/>
        </p:nvSpPr>
        <p:spPr>
          <a:xfrm>
            <a:off x="462892" y="349556"/>
            <a:ext cx="6852308" cy="5230577"/>
          </a:xfrm>
          <a:prstGeom prst="rect">
            <a:avLst/>
          </a:prstGeom>
          <a:noFill/>
        </p:spPr>
        <p:txBody>
          <a:bodyPr wrap="square" lIns="0" tIns="320040" rIns="0" bIns="0" numCol="1" spcCol="457200" rtlCol="0" anchor="t">
            <a:noAutofit/>
          </a:bodyPr>
          <a:lstStyle/>
          <a:p>
            <a:pPr>
              <a:lnSpc>
                <a:spcPct val="110000"/>
              </a:lnSpc>
              <a:spcAft>
                <a:spcPts val="1000"/>
              </a:spcAft>
            </a:pPr>
            <a:r>
              <a:rPr lang="en-US" sz="1500" b="1" dirty="0">
                <a:solidFill>
                  <a:schemeClr val="tx2"/>
                </a:solidFill>
              </a:rPr>
              <a:t>Why Equity Is Growing Today</a:t>
            </a:r>
          </a:p>
          <a:p>
            <a:pPr>
              <a:lnSpc>
                <a:spcPct val="110000"/>
              </a:lnSpc>
              <a:spcAft>
                <a:spcPts val="1000"/>
              </a:spcAft>
            </a:pPr>
            <a:r>
              <a:rPr lang="en-US" sz="1250" b="1" dirty="0"/>
              <a:t>For a homeowner, your equity is the current value of your home minus what you owe on the loan. </a:t>
            </a:r>
            <a:r>
              <a:rPr lang="en-US" sz="1250" dirty="0"/>
              <a:t>While experts say price growth will moderate due to the shifting market, ongoing appreciation is expected nationally and that should continue to give your equity a boost.</a:t>
            </a:r>
          </a:p>
          <a:p>
            <a:pPr>
              <a:lnSpc>
                <a:spcPct val="110000"/>
              </a:lnSpc>
              <a:spcAft>
                <a:spcPts val="1000"/>
              </a:spcAft>
            </a:pPr>
            <a:r>
              <a:rPr lang="en-US" sz="1250" dirty="0"/>
              <a:t>The graph below uses projections from the </a:t>
            </a:r>
            <a:r>
              <a:rPr lang="en-US" sz="1250" i="1" dirty="0"/>
              <a:t>Home Price Expectation Survey </a:t>
            </a:r>
            <a:r>
              <a:rPr lang="en-US" sz="1250" dirty="0"/>
              <a:t>(HPES) by</a:t>
            </a:r>
            <a:r>
              <a:rPr lang="en-US" sz="1250" i="1" dirty="0"/>
              <a:t> </a:t>
            </a:r>
            <a:r>
              <a:rPr lang="en-US" sz="1250" i="1" dirty="0" err="1"/>
              <a:t>Pulsenomics</a:t>
            </a:r>
            <a:r>
              <a:rPr lang="en-US" sz="1250" i="1" dirty="0"/>
              <a:t> </a:t>
            </a:r>
            <a:r>
              <a:rPr lang="en-US" sz="1250" dirty="0"/>
              <a:t>to</a:t>
            </a:r>
            <a:r>
              <a:rPr lang="en-US" sz="1250" i="1" dirty="0"/>
              <a:t> </a:t>
            </a:r>
            <a:r>
              <a:rPr lang="en-US" sz="1250" dirty="0"/>
              <a:t>show that if someone purchased a median priced home in January 2022 how their home value is expected to grow over the next five years.</a:t>
            </a:r>
          </a:p>
        </p:txBody>
      </p:sp>
      <p:graphicFrame>
        <p:nvGraphicFramePr>
          <p:cNvPr id="15" name="Table 10">
            <a:extLst>
              <a:ext uri="{FF2B5EF4-FFF2-40B4-BE49-F238E27FC236}">
                <a16:creationId xmlns:a16="http://schemas.microsoft.com/office/drawing/2014/main" id="{BCC00ABC-B01E-4743-BB91-BA6877E4CF5D}"/>
              </a:ext>
            </a:extLst>
          </p:cNvPr>
          <p:cNvGraphicFramePr>
            <a:graphicFrameLocks noGrp="1"/>
          </p:cNvGraphicFramePr>
          <p:nvPr>
            <p:extLst>
              <p:ext uri="{D42A27DB-BD31-4B8C-83A1-F6EECF244321}">
                <p14:modId xmlns:p14="http://schemas.microsoft.com/office/powerpoint/2010/main" val="216582709"/>
              </p:ext>
            </p:extLst>
          </p:nvPr>
        </p:nvGraphicFramePr>
        <p:xfrm>
          <a:off x="451508" y="8643727"/>
          <a:ext cx="6858000" cy="833803"/>
        </p:xfrm>
        <a:graphic>
          <a:graphicData uri="http://schemas.openxmlformats.org/drawingml/2006/table">
            <a:tbl>
              <a:tblPr firstRow="1" bandRow="1">
                <a:tableStyleId>{5C22544A-7EE6-4342-B048-85BDC9FD1C3A}</a:tableStyleId>
              </a:tblPr>
              <a:tblGrid>
                <a:gridCol w="6858000">
                  <a:extLst>
                    <a:ext uri="{9D8B030D-6E8A-4147-A177-3AD203B41FA5}">
                      <a16:colId xmlns:a16="http://schemas.microsoft.com/office/drawing/2014/main" val="1303912461"/>
                    </a:ext>
                  </a:extLst>
                </a:gridCol>
              </a:tblGrid>
              <a:tr h="833803">
                <a:tc>
                  <a:txBody>
                    <a:bodyPr/>
                    <a:lstStyle/>
                    <a:p>
                      <a:pPr>
                        <a:lnSpc>
                          <a:spcPct val="110000"/>
                        </a:lnSpc>
                        <a:spcAft>
                          <a:spcPts val="500"/>
                        </a:spcAft>
                      </a:pPr>
                      <a:r>
                        <a:rPr lang="en-US" sz="1500" dirty="0">
                          <a:solidFill>
                            <a:schemeClr val="accent2"/>
                          </a:solidFill>
                        </a:rPr>
                        <a:t>Bottom Line</a:t>
                      </a:r>
                    </a:p>
                    <a:p>
                      <a:pPr marL="0" marR="0" indent="0" algn="l" defTabSz="777240" rtl="0" eaLnBrk="1" fontAlgn="auto" latinLnBrk="0" hangingPunct="1">
                        <a:lnSpc>
                          <a:spcPct val="110000"/>
                        </a:lnSpc>
                        <a:spcBef>
                          <a:spcPts val="0"/>
                        </a:spcBef>
                        <a:spcAft>
                          <a:spcPts val="500"/>
                        </a:spcAft>
                        <a:buClrTx/>
                        <a:buSzTx/>
                        <a:buFontTx/>
                        <a:buNone/>
                        <a:tabLst/>
                        <a:defRPr/>
                      </a:pPr>
                      <a:r>
                        <a:rPr lang="en-US" sz="1350" b="0" i="1" dirty="0">
                          <a:solidFill>
                            <a:schemeClr val="bg2"/>
                          </a:solidFill>
                          <a:latin typeface="Georgia" panose="02040502050405020303" pitchFamily="18" charset="0"/>
                        </a:rPr>
                        <a:t>Let’s connect to determine how much equity you have in your current home and </a:t>
                      </a:r>
                      <a:br>
                        <a:rPr lang="en-US" sz="1350" b="0" i="1" dirty="0">
                          <a:solidFill>
                            <a:schemeClr val="bg2"/>
                          </a:solidFill>
                          <a:latin typeface="Georgia" panose="02040502050405020303" pitchFamily="18" charset="0"/>
                        </a:rPr>
                      </a:br>
                      <a:r>
                        <a:rPr lang="en-US" sz="1350" b="0" i="1" dirty="0">
                          <a:solidFill>
                            <a:schemeClr val="bg2"/>
                          </a:solidFill>
                          <a:latin typeface="Georgia" panose="02040502050405020303" pitchFamily="18" charset="0"/>
                        </a:rPr>
                        <a:t>how you can use it to help you make your next move today.</a:t>
                      </a:r>
                    </a:p>
                  </a:txBody>
                  <a:tcPr marL="182880" marR="0" marT="0" marB="0">
                    <a:lnL w="28575" cap="flat" cmpd="sng" algn="ctr">
                      <a:solidFill>
                        <a:schemeClr val="accent2"/>
                      </a:solidFill>
                      <a:prstDash val="sysDot"/>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67170411"/>
                  </a:ext>
                </a:extLst>
              </a:tr>
            </a:tbl>
          </a:graphicData>
        </a:graphic>
      </p:graphicFrame>
      <p:sp>
        <p:nvSpPr>
          <p:cNvPr id="11" name="TextBox 10">
            <a:extLst>
              <a:ext uri="{FF2B5EF4-FFF2-40B4-BE49-F238E27FC236}">
                <a16:creationId xmlns:a16="http://schemas.microsoft.com/office/drawing/2014/main" id="{50AA7F63-2F50-D649-9421-9A73477AB78A}"/>
              </a:ext>
            </a:extLst>
          </p:cNvPr>
          <p:cNvSpPr txBox="1"/>
          <p:nvPr/>
        </p:nvSpPr>
        <p:spPr>
          <a:xfrm>
            <a:off x="5763197" y="5586882"/>
            <a:ext cx="1437253" cy="246221"/>
          </a:xfrm>
          <a:prstGeom prst="rect">
            <a:avLst/>
          </a:prstGeom>
          <a:noFill/>
        </p:spPr>
        <p:txBody>
          <a:bodyPr wrap="none" lIns="45720" tIns="45720" rIns="45720" bIns="45720" rtlCol="0">
            <a:spAutoFit/>
          </a:bodyPr>
          <a:lstStyle/>
          <a:p>
            <a:pPr algn="r"/>
            <a:r>
              <a:rPr lang="en-US" sz="1000" dirty="0">
                <a:solidFill>
                  <a:schemeClr val="bg1">
                    <a:lumMod val="75000"/>
                  </a:schemeClr>
                </a:solidFill>
              </a:rPr>
              <a:t>Source: HPES 2022 2Q</a:t>
            </a:r>
          </a:p>
        </p:txBody>
      </p:sp>
      <p:sp>
        <p:nvSpPr>
          <p:cNvPr id="9" name="Rectangle 8">
            <a:extLst>
              <a:ext uri="{FF2B5EF4-FFF2-40B4-BE49-F238E27FC236}">
                <a16:creationId xmlns:a16="http://schemas.microsoft.com/office/drawing/2014/main" id="{A8D30FAC-6E3A-7E49-ACA2-F74E8FCC60E9}"/>
              </a:ext>
            </a:extLst>
          </p:cNvPr>
          <p:cNvSpPr/>
          <p:nvPr/>
        </p:nvSpPr>
        <p:spPr>
          <a:xfrm>
            <a:off x="467723" y="2748556"/>
            <a:ext cx="6841785" cy="3080207"/>
          </a:xfrm>
          <a:prstGeom prst="rect">
            <a:avLst/>
          </a:pr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000"/>
              </a:spcAft>
            </a:pPr>
            <a:endParaRPr lang="en-US" dirty="0"/>
          </a:p>
        </p:txBody>
      </p:sp>
      <p:sp>
        <p:nvSpPr>
          <p:cNvPr id="10" name="TextBox 9">
            <a:extLst>
              <a:ext uri="{FF2B5EF4-FFF2-40B4-BE49-F238E27FC236}">
                <a16:creationId xmlns:a16="http://schemas.microsoft.com/office/drawing/2014/main" id="{499088BE-D285-9C42-88A8-78FD92F970A1}"/>
              </a:ext>
            </a:extLst>
          </p:cNvPr>
          <p:cNvSpPr txBox="1"/>
          <p:nvPr/>
        </p:nvSpPr>
        <p:spPr>
          <a:xfrm>
            <a:off x="654189" y="2905210"/>
            <a:ext cx="5949051" cy="782265"/>
          </a:xfrm>
          <a:prstGeom prst="rect">
            <a:avLst/>
          </a:prstGeom>
          <a:noFill/>
        </p:spPr>
        <p:txBody>
          <a:bodyPr wrap="square" lIns="0" tIns="0" rIns="0" bIns="0" rtlCol="0">
            <a:spAutoFit/>
          </a:bodyPr>
          <a:lstStyle/>
          <a:p>
            <a:pPr>
              <a:spcAft>
                <a:spcPts val="1000"/>
              </a:spcAft>
            </a:pPr>
            <a:r>
              <a:rPr lang="en-US" sz="1500" b="1" dirty="0">
                <a:solidFill>
                  <a:schemeClr val="bg2"/>
                </a:solidFill>
                <a:latin typeface="Arial" panose="020B0604020202020204" pitchFamily="34" charset="0"/>
                <a:cs typeface="Arial" panose="020B0604020202020204" pitchFamily="34" charset="0"/>
              </a:rPr>
              <a:t>Potential Home Price Growth Over the Next 5 Years</a:t>
            </a:r>
            <a:br>
              <a:rPr lang="en-US" sz="1500" b="1" dirty="0">
                <a:solidFill>
                  <a:schemeClr val="bg2"/>
                </a:solidFill>
                <a:latin typeface="Arial" panose="020B0604020202020204" pitchFamily="34" charset="0"/>
                <a:cs typeface="Arial" panose="020B0604020202020204" pitchFamily="34" charset="0"/>
              </a:rPr>
            </a:br>
            <a:r>
              <a:rPr lang="en-US" sz="1250" i="1" dirty="0">
                <a:solidFill>
                  <a:srgbClr val="797979"/>
                </a:solidFill>
                <a:latin typeface="Georgia" panose="02040502050405020303" pitchFamily="18" charset="0"/>
                <a:cs typeface="Calibri" panose="020F0502020204030204" pitchFamily="34" charset="0"/>
              </a:rPr>
              <a:t>Based on Projections from the Home Price Expectation Survey</a:t>
            </a:r>
          </a:p>
          <a:p>
            <a:pPr>
              <a:spcAft>
                <a:spcPts val="1000"/>
              </a:spcAft>
            </a:pPr>
            <a:endParaRPr lang="en-US" sz="1500" b="1" dirty="0">
              <a:solidFill>
                <a:schemeClr val="bg2"/>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66CB981E-1EFB-F649-868D-97DB89ECDAC5}"/>
              </a:ext>
            </a:extLst>
          </p:cNvPr>
          <p:cNvSpPr txBox="1"/>
          <p:nvPr/>
        </p:nvSpPr>
        <p:spPr>
          <a:xfrm>
            <a:off x="5242385" y="4214663"/>
            <a:ext cx="1943940" cy="1154162"/>
          </a:xfrm>
          <a:prstGeom prst="rect">
            <a:avLst/>
          </a:prstGeom>
          <a:noFill/>
        </p:spPr>
        <p:txBody>
          <a:bodyPr wrap="square" lIns="0" tIns="0" rIns="0" bIns="0" rtlCol="0">
            <a:spAutoFit/>
          </a:bodyPr>
          <a:lstStyle/>
          <a:p>
            <a:pPr>
              <a:defRPr/>
            </a:pPr>
            <a:r>
              <a:rPr lang="en-US" sz="1250" i="1" dirty="0">
                <a:solidFill>
                  <a:schemeClr val="bg2"/>
                </a:solidFill>
                <a:latin typeface="Georgia" panose="02040502050405020303" pitchFamily="18" charset="0"/>
                <a:cs typeface="Calibri" panose="020F0502020204030204" pitchFamily="34" charset="0"/>
              </a:rPr>
              <a:t>Potential growth in household wealth over the next five years based solely on increased home equity if you purchased </a:t>
            </a:r>
            <a:r>
              <a:rPr lang="en-US" sz="1250" i="1" dirty="0">
                <a:latin typeface="Georgia" panose="02040502050405020303" pitchFamily="18" charset="0"/>
                <a:cs typeface="Calibri" panose="020F0502020204030204" pitchFamily="34" charset="0"/>
              </a:rPr>
              <a:t>a $390K </a:t>
            </a:r>
            <a:r>
              <a:rPr lang="en-US" sz="1250" i="1" dirty="0">
                <a:solidFill>
                  <a:schemeClr val="bg2"/>
                </a:solidFill>
                <a:latin typeface="Georgia" panose="02040502050405020303" pitchFamily="18" charset="0"/>
                <a:cs typeface="Calibri" panose="020F0502020204030204" pitchFamily="34" charset="0"/>
              </a:rPr>
              <a:t>home in January of 2022.  </a:t>
            </a:r>
          </a:p>
        </p:txBody>
      </p:sp>
      <p:sp>
        <p:nvSpPr>
          <p:cNvPr id="17" name="TextBox 16">
            <a:extLst>
              <a:ext uri="{FF2B5EF4-FFF2-40B4-BE49-F238E27FC236}">
                <a16:creationId xmlns:a16="http://schemas.microsoft.com/office/drawing/2014/main" id="{8690E91D-C234-D243-B809-6298AA61854E}"/>
              </a:ext>
            </a:extLst>
          </p:cNvPr>
          <p:cNvSpPr txBox="1"/>
          <p:nvPr/>
        </p:nvSpPr>
        <p:spPr>
          <a:xfrm>
            <a:off x="5240843" y="3847093"/>
            <a:ext cx="1781709" cy="276999"/>
          </a:xfrm>
          <a:prstGeom prst="rect">
            <a:avLst/>
          </a:prstGeom>
          <a:noFill/>
        </p:spPr>
        <p:txBody>
          <a:bodyPr wrap="square" lIns="0" tIns="0" rIns="0" bIns="0" rtlCol="0">
            <a:spAutoFit/>
          </a:bodyPr>
          <a:lstStyle/>
          <a:p>
            <a:pPr>
              <a:defRPr/>
            </a:pPr>
            <a:r>
              <a:rPr lang="en-US" b="1" dirty="0">
                <a:solidFill>
                  <a:schemeClr val="tx2"/>
                </a:solidFill>
                <a:latin typeface="Arial" panose="020B0604020202020204" pitchFamily="34" charset="0"/>
                <a:cs typeface="Arial" panose="020B0604020202020204" pitchFamily="34" charset="0"/>
              </a:rPr>
              <a:t>$102,787</a:t>
            </a:r>
          </a:p>
        </p:txBody>
      </p:sp>
      <p:graphicFrame>
        <p:nvGraphicFramePr>
          <p:cNvPr id="12" name="Chart 11">
            <a:extLst>
              <a:ext uri="{FF2B5EF4-FFF2-40B4-BE49-F238E27FC236}">
                <a16:creationId xmlns:a16="http://schemas.microsoft.com/office/drawing/2014/main" id="{16F3AB48-6D29-5448-B5BD-C5F41506100E}"/>
              </a:ext>
            </a:extLst>
          </p:cNvPr>
          <p:cNvGraphicFramePr/>
          <p:nvPr>
            <p:extLst>
              <p:ext uri="{D42A27DB-BD31-4B8C-83A1-F6EECF244321}">
                <p14:modId xmlns:p14="http://schemas.microsoft.com/office/powerpoint/2010/main" val="1324189268"/>
              </p:ext>
            </p:extLst>
          </p:nvPr>
        </p:nvGraphicFramePr>
        <p:xfrm>
          <a:off x="516423" y="3376158"/>
          <a:ext cx="4646929" cy="2290559"/>
        </p:xfrm>
        <a:graphic>
          <a:graphicData uri="http://schemas.openxmlformats.org/drawingml/2006/chart">
            <c:chart xmlns:c="http://schemas.openxmlformats.org/drawingml/2006/chart" xmlns:r="http://schemas.openxmlformats.org/officeDocument/2006/relationships" r:id="rId3"/>
          </a:graphicData>
        </a:graphic>
      </p:graphicFrame>
      <p:cxnSp>
        <p:nvCxnSpPr>
          <p:cNvPr id="3" name="Straight Connector 2">
            <a:extLst>
              <a:ext uri="{FF2B5EF4-FFF2-40B4-BE49-F238E27FC236}">
                <a16:creationId xmlns:a16="http://schemas.microsoft.com/office/drawing/2014/main" id="{9ECDE379-ECDE-1643-A9AB-4A55410BA955}"/>
              </a:ext>
            </a:extLst>
          </p:cNvPr>
          <p:cNvCxnSpPr/>
          <p:nvPr/>
        </p:nvCxnSpPr>
        <p:spPr>
          <a:xfrm>
            <a:off x="5240843" y="4154947"/>
            <a:ext cx="1859797"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B8F0B6B8-9C18-9D44-9252-6616DD70A89A}"/>
              </a:ext>
            </a:extLst>
          </p:cNvPr>
          <p:cNvSpPr txBox="1"/>
          <p:nvPr/>
        </p:nvSpPr>
        <p:spPr>
          <a:xfrm>
            <a:off x="462892" y="5862228"/>
            <a:ext cx="6841785" cy="2000367"/>
          </a:xfrm>
          <a:prstGeom prst="rect">
            <a:avLst/>
          </a:prstGeom>
          <a:noFill/>
        </p:spPr>
        <p:txBody>
          <a:bodyPr wrap="square" lIns="0" tIns="320040" rIns="0" bIns="0" numCol="1" spcCol="457200" rtlCol="0">
            <a:noAutofit/>
          </a:bodyPr>
          <a:lstStyle/>
          <a:p>
            <a:pPr>
              <a:lnSpc>
                <a:spcPct val="110000"/>
              </a:lnSpc>
              <a:spcAft>
                <a:spcPts val="1000"/>
              </a:spcAft>
            </a:pPr>
            <a:r>
              <a:rPr lang="en-US" sz="1500" b="1" dirty="0">
                <a:solidFill>
                  <a:schemeClr val="tx2"/>
                </a:solidFill>
              </a:rPr>
              <a:t>The Opportunity Your Rising Home Equity Provides</a:t>
            </a:r>
          </a:p>
          <a:p>
            <a:pPr>
              <a:lnSpc>
                <a:spcPct val="110000"/>
              </a:lnSpc>
              <a:spcAft>
                <a:spcPts val="1000"/>
              </a:spcAft>
            </a:pPr>
            <a:r>
              <a:rPr lang="en-US" sz="1250" dirty="0"/>
              <a:t>In addition to building your overall net worth, equity can also help you achieve other goals like buying your next home. When you sell your current house, the equity you’ve built up comes back to you in the sale, and it may be just what you need to cover a large portion – if not all – of the down payment on your next home.</a:t>
            </a:r>
          </a:p>
          <a:p>
            <a:pPr>
              <a:lnSpc>
                <a:spcPct val="110000"/>
              </a:lnSpc>
              <a:spcAft>
                <a:spcPts val="1000"/>
              </a:spcAft>
            </a:pPr>
            <a:r>
              <a:rPr lang="en-US" sz="1250" dirty="0"/>
              <a:t>So, if you’ve been holding off on selling or you’re worried about being priced out of your next home because of home price appreciation, rest assured your equity can help fuel your move.</a:t>
            </a:r>
          </a:p>
        </p:txBody>
      </p:sp>
    </p:spTree>
    <p:extLst>
      <p:ext uri="{BB962C8B-B14F-4D97-AF65-F5344CB8AC3E}">
        <p14:creationId xmlns:p14="http://schemas.microsoft.com/office/powerpoint/2010/main" val="31487912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D7F63BB-0678-55EA-508A-C8043770A7C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7772400" cy="3232581"/>
          </a:xfrm>
          <a:prstGeom prst="rect">
            <a:avLst/>
          </a:prstGeom>
        </p:spPr>
      </p:pic>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a:xfrm>
            <a:off x="3467269" y="9353166"/>
            <a:ext cx="884419" cy="685801"/>
          </a:xfrm>
        </p:spPr>
        <p:txBody>
          <a:bodyPr/>
          <a:lstStyle/>
          <a:p>
            <a:fld id="{D9C681BF-E0B0-FE40-97D6-3440D5EE15D9}" type="slidenum">
              <a:rPr lang="en-US" smtClean="0"/>
              <a:pPr/>
              <a:t>14</a:t>
            </a:fld>
            <a:endParaRPr lang="en-US" dirty="0"/>
          </a:p>
        </p:txBody>
      </p:sp>
      <p:sp>
        <p:nvSpPr>
          <p:cNvPr id="3" name="TextBox 2">
            <a:extLst>
              <a:ext uri="{FF2B5EF4-FFF2-40B4-BE49-F238E27FC236}">
                <a16:creationId xmlns:a16="http://schemas.microsoft.com/office/drawing/2014/main" id="{DC6D895E-D872-A649-8D1F-2C10CFF35718}"/>
              </a:ext>
            </a:extLst>
          </p:cNvPr>
          <p:cNvSpPr txBox="1"/>
          <p:nvPr/>
        </p:nvSpPr>
        <p:spPr>
          <a:xfrm>
            <a:off x="457200" y="3232581"/>
            <a:ext cx="6858000" cy="1083667"/>
          </a:xfrm>
          <a:prstGeom prst="rect">
            <a:avLst/>
          </a:prstGeom>
          <a:noFill/>
        </p:spPr>
        <p:txBody>
          <a:bodyPr wrap="square" lIns="0" tIns="320040" rIns="0" bIns="0" rtlCol="0">
            <a:noAutofit/>
          </a:bodyPr>
          <a:lstStyle/>
          <a:p>
            <a:pPr>
              <a:lnSpc>
                <a:spcPct val="114000"/>
              </a:lnSpc>
              <a:spcAft>
                <a:spcPts val="1000"/>
              </a:spcAft>
            </a:pPr>
            <a:r>
              <a:rPr lang="en-US" sz="1500" i="1" dirty="0">
                <a:solidFill>
                  <a:schemeClr val="bg2"/>
                </a:solidFill>
                <a:latin typeface="Georgia" panose="02040502050405020303" pitchFamily="18" charset="0"/>
              </a:rPr>
              <a:t>The one thing you need to know as you watch the news and read the headlines today is that a recession does not mean falling prices. </a:t>
            </a:r>
          </a:p>
        </p:txBody>
      </p:sp>
      <p:sp>
        <p:nvSpPr>
          <p:cNvPr id="8" name="Rectangle 7">
            <a:extLst>
              <a:ext uri="{FF2B5EF4-FFF2-40B4-BE49-F238E27FC236}">
                <a16:creationId xmlns:a16="http://schemas.microsoft.com/office/drawing/2014/main" id="{CFC07FC6-668C-C347-A8F7-4099C75CB944}"/>
              </a:ext>
            </a:extLst>
          </p:cNvPr>
          <p:cNvSpPr/>
          <p:nvPr/>
        </p:nvSpPr>
        <p:spPr>
          <a:xfrm>
            <a:off x="0" y="1786031"/>
            <a:ext cx="7772400" cy="1446550"/>
          </a:xfrm>
          <a:prstGeom prst="rect">
            <a:avLst/>
          </a:prstGeom>
          <a:solidFill>
            <a:srgbClr val="00AEE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502920" tIns="228600" rIns="502920" bIns="228600" rtlCol="0" anchor="b" anchorCtr="0">
            <a:spAutoFit/>
          </a:bodyPr>
          <a:lstStyle/>
          <a:p>
            <a:pPr lvl="0">
              <a:spcAft>
                <a:spcPts val="1000"/>
              </a:spcAft>
            </a:pPr>
            <a:r>
              <a:rPr lang="en-US" sz="3200" dirty="0">
                <a:solidFill>
                  <a:srgbClr val="FFFFFF"/>
                </a:solidFill>
              </a:rPr>
              <a:t>The One Thing Every Homeowner Needs To Know About a Recession</a:t>
            </a:r>
          </a:p>
        </p:txBody>
      </p:sp>
      <p:grpSp>
        <p:nvGrpSpPr>
          <p:cNvPr id="54" name="Group 53">
            <a:extLst>
              <a:ext uri="{FF2B5EF4-FFF2-40B4-BE49-F238E27FC236}">
                <a16:creationId xmlns:a16="http://schemas.microsoft.com/office/drawing/2014/main" id="{C3B06FFA-F68E-B24D-8E94-A2C9CCDDFEE0}"/>
              </a:ext>
            </a:extLst>
          </p:cNvPr>
          <p:cNvGrpSpPr/>
          <p:nvPr/>
        </p:nvGrpSpPr>
        <p:grpSpPr>
          <a:xfrm>
            <a:off x="474801" y="6071016"/>
            <a:ext cx="6854741" cy="3292082"/>
            <a:chOff x="381907" y="1471630"/>
            <a:chExt cx="6841785" cy="4904282"/>
          </a:xfrm>
        </p:grpSpPr>
        <p:sp>
          <p:nvSpPr>
            <p:cNvPr id="55" name="Rectangle 54">
              <a:extLst>
                <a:ext uri="{FF2B5EF4-FFF2-40B4-BE49-F238E27FC236}">
                  <a16:creationId xmlns:a16="http://schemas.microsoft.com/office/drawing/2014/main" id="{8400DC83-4B13-0642-9594-609B9720FA66}"/>
                </a:ext>
              </a:extLst>
            </p:cNvPr>
            <p:cNvSpPr/>
            <p:nvPr/>
          </p:nvSpPr>
          <p:spPr>
            <a:xfrm>
              <a:off x="381907" y="1471630"/>
              <a:ext cx="6841785" cy="4904282"/>
            </a:xfrm>
            <a:prstGeom prst="rect">
              <a:avLst/>
            </a:pr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000"/>
                </a:spcAft>
              </a:pPr>
              <a:endParaRPr lang="en-US" dirty="0"/>
            </a:p>
          </p:txBody>
        </p:sp>
        <p:sp>
          <p:nvSpPr>
            <p:cNvPr id="56" name="TextBox 55">
              <a:extLst>
                <a:ext uri="{FF2B5EF4-FFF2-40B4-BE49-F238E27FC236}">
                  <a16:creationId xmlns:a16="http://schemas.microsoft.com/office/drawing/2014/main" id="{51E810DA-D1B5-9844-8EE9-15A5AE5EFF3B}"/>
                </a:ext>
              </a:extLst>
            </p:cNvPr>
            <p:cNvSpPr txBox="1"/>
            <p:nvPr/>
          </p:nvSpPr>
          <p:spPr>
            <a:xfrm>
              <a:off x="568374" y="1621277"/>
              <a:ext cx="6536347" cy="725333"/>
            </a:xfrm>
            <a:prstGeom prst="rect">
              <a:avLst/>
            </a:prstGeom>
            <a:noFill/>
          </p:spPr>
          <p:txBody>
            <a:bodyPr wrap="square" lIns="0" tIns="0" rIns="0" bIns="0" rtlCol="0">
              <a:spAutoFit/>
            </a:bodyPr>
            <a:lstStyle/>
            <a:p>
              <a:pPr algn="ctr">
                <a:spcAft>
                  <a:spcPts val="600"/>
                </a:spcAft>
              </a:pPr>
              <a:r>
                <a:rPr lang="en-US" sz="1500" b="1" dirty="0">
                  <a:solidFill>
                    <a:schemeClr val="bg2"/>
                  </a:solidFill>
                  <a:latin typeface="Arial" panose="020B0604020202020204" pitchFamily="34" charset="0"/>
                  <a:cs typeface="Arial" panose="020B0604020202020204" pitchFamily="34" charset="0"/>
                </a:rPr>
                <a:t>Recession Does Not Mean Falling Prices</a:t>
              </a:r>
            </a:p>
            <a:p>
              <a:pPr algn="ctr">
                <a:spcAft>
                  <a:spcPts val="1000"/>
                </a:spcAft>
              </a:pPr>
              <a:r>
                <a:rPr lang="en-US" sz="1250" i="1" dirty="0">
                  <a:solidFill>
                    <a:schemeClr val="bg2"/>
                  </a:solidFill>
                  <a:latin typeface="Georgia" panose="02040502050405020303" pitchFamily="18" charset="0"/>
                  <a:cs typeface="Arial" panose="020B0604020202020204" pitchFamily="34" charset="0"/>
                </a:rPr>
                <a:t>Home Price Change During the Last 6 Recessions</a:t>
              </a:r>
            </a:p>
          </p:txBody>
        </p:sp>
      </p:grpSp>
      <p:sp>
        <p:nvSpPr>
          <p:cNvPr id="57" name="TextBox 56">
            <a:extLst>
              <a:ext uri="{FF2B5EF4-FFF2-40B4-BE49-F238E27FC236}">
                <a16:creationId xmlns:a16="http://schemas.microsoft.com/office/drawing/2014/main" id="{34B0F640-7A09-644A-A5F2-6B271AD25E80}"/>
              </a:ext>
            </a:extLst>
          </p:cNvPr>
          <p:cNvSpPr txBox="1"/>
          <p:nvPr/>
        </p:nvSpPr>
        <p:spPr>
          <a:xfrm>
            <a:off x="4853685" y="9090138"/>
            <a:ext cx="2356661" cy="207400"/>
          </a:xfrm>
          <a:prstGeom prst="rect">
            <a:avLst/>
          </a:prstGeom>
          <a:noFill/>
        </p:spPr>
        <p:txBody>
          <a:bodyPr wrap="square" lIns="26497" tIns="26497" rIns="26497" bIns="26497" rtlCol="0">
            <a:spAutoFit/>
          </a:bodyPr>
          <a:lstStyle/>
          <a:p>
            <a:pPr algn="r"/>
            <a:r>
              <a:rPr lang="en-US" sz="1000" dirty="0">
                <a:solidFill>
                  <a:schemeClr val="bg1">
                    <a:lumMod val="75000"/>
                  </a:schemeClr>
                </a:solidFill>
              </a:rPr>
              <a:t>Sources: CoreLogic, The Balance</a:t>
            </a:r>
          </a:p>
        </p:txBody>
      </p:sp>
      <p:graphicFrame>
        <p:nvGraphicFramePr>
          <p:cNvPr id="59" name="Chart 58">
            <a:extLst>
              <a:ext uri="{FF2B5EF4-FFF2-40B4-BE49-F238E27FC236}">
                <a16:creationId xmlns:a16="http://schemas.microsoft.com/office/drawing/2014/main" id="{306479C7-94EA-2E40-8996-081B160B457A}"/>
              </a:ext>
            </a:extLst>
          </p:cNvPr>
          <p:cNvGraphicFramePr/>
          <p:nvPr>
            <p:extLst>
              <p:ext uri="{D42A27DB-BD31-4B8C-83A1-F6EECF244321}">
                <p14:modId xmlns:p14="http://schemas.microsoft.com/office/powerpoint/2010/main" val="12675696"/>
              </p:ext>
            </p:extLst>
          </p:nvPr>
        </p:nvGraphicFramePr>
        <p:xfrm>
          <a:off x="661620" y="6787300"/>
          <a:ext cx="6548725" cy="2427267"/>
        </p:xfrm>
        <a:graphic>
          <a:graphicData uri="http://schemas.openxmlformats.org/drawingml/2006/chart">
            <c:chart xmlns:c="http://schemas.openxmlformats.org/drawingml/2006/chart" xmlns:r="http://schemas.openxmlformats.org/officeDocument/2006/relationships" r:id="rId4"/>
          </a:graphicData>
        </a:graphic>
      </p:graphicFrame>
      <p:sp>
        <p:nvSpPr>
          <p:cNvPr id="60" name="TextBox 59">
            <a:extLst>
              <a:ext uri="{FF2B5EF4-FFF2-40B4-BE49-F238E27FC236}">
                <a16:creationId xmlns:a16="http://schemas.microsoft.com/office/drawing/2014/main" id="{5ADBBD89-2B15-0747-ACF8-6F3C5F4AED1C}"/>
              </a:ext>
            </a:extLst>
          </p:cNvPr>
          <p:cNvSpPr txBox="1"/>
          <p:nvPr/>
        </p:nvSpPr>
        <p:spPr>
          <a:xfrm>
            <a:off x="5220372" y="7221618"/>
            <a:ext cx="582211" cy="307777"/>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bg2"/>
                </a:solidFill>
                <a:effectLst/>
                <a:uLnTx/>
                <a:uFillTx/>
                <a:latin typeface="Arial" panose="020B0604020202020204"/>
                <a:ea typeface="+mn-ea"/>
                <a:cs typeface="+mn-cs"/>
              </a:rPr>
              <a:t>2008</a:t>
            </a:r>
          </a:p>
        </p:txBody>
      </p:sp>
      <p:sp>
        <p:nvSpPr>
          <p:cNvPr id="61" name="TextBox 60">
            <a:extLst>
              <a:ext uri="{FF2B5EF4-FFF2-40B4-BE49-F238E27FC236}">
                <a16:creationId xmlns:a16="http://schemas.microsoft.com/office/drawing/2014/main" id="{3D6AF925-D64D-A943-909D-CF6AFE50DC86}"/>
              </a:ext>
            </a:extLst>
          </p:cNvPr>
          <p:cNvSpPr txBox="1"/>
          <p:nvPr/>
        </p:nvSpPr>
        <p:spPr>
          <a:xfrm>
            <a:off x="3124732" y="7215005"/>
            <a:ext cx="582211" cy="307777"/>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bg2"/>
                </a:solidFill>
                <a:effectLst/>
                <a:uLnTx/>
                <a:uFillTx/>
                <a:latin typeface="Arial" panose="020B0604020202020204"/>
                <a:ea typeface="+mn-ea"/>
                <a:cs typeface="+mn-cs"/>
              </a:rPr>
              <a:t>1991</a:t>
            </a:r>
          </a:p>
        </p:txBody>
      </p:sp>
      <p:sp>
        <p:nvSpPr>
          <p:cNvPr id="15" name="Rectangle 14">
            <a:extLst>
              <a:ext uri="{FF2B5EF4-FFF2-40B4-BE49-F238E27FC236}">
                <a16:creationId xmlns:a16="http://schemas.microsoft.com/office/drawing/2014/main" id="{FAD105D8-B823-8646-8176-E44F76053486}"/>
              </a:ext>
            </a:extLst>
          </p:cNvPr>
          <p:cNvSpPr/>
          <p:nvPr/>
        </p:nvSpPr>
        <p:spPr>
          <a:xfrm>
            <a:off x="1053121" y="4250833"/>
            <a:ext cx="6262079" cy="1631216"/>
          </a:xfrm>
          <a:prstGeom prst="rect">
            <a:avLst/>
          </a:prstGeom>
        </p:spPr>
        <p:txBody>
          <a:bodyPr wrap="square" lIns="91440" tIns="45720" rIns="91440" bIns="45720" anchor="t">
            <a:spAutoFit/>
          </a:bodyPr>
          <a:lstStyle/>
          <a:p>
            <a:r>
              <a:rPr lang="en-US" sz="1250" dirty="0"/>
              <a:t>Most people remember the housing crisis in 2008 and some worry a recession now would lead to a similar situation. But this housing market isn’t a bubble that’s about to burst. Today, conditions in the housing market are very different. One big difference is there’s far less available inventory this time. In 2008, we had a surplus of inventory and that’s why prices fell. </a:t>
            </a:r>
          </a:p>
          <a:p>
            <a:br>
              <a:rPr lang="en-US" sz="1250" dirty="0"/>
            </a:br>
            <a:r>
              <a:rPr lang="en-US" sz="1250" dirty="0"/>
              <a:t>To help show that home prices don’t fall every time there’s a recession, take a look at the historical data (</a:t>
            </a:r>
            <a:r>
              <a:rPr lang="en-US" sz="1250" i="1" dirty="0"/>
              <a:t>see graph below</a:t>
            </a:r>
            <a:r>
              <a:rPr lang="en-US" sz="1250" dirty="0"/>
              <a:t>):</a:t>
            </a:r>
            <a:endParaRPr lang="en-US" sz="1250" dirty="0">
              <a:highlight>
                <a:srgbClr val="FFFF00"/>
              </a:highlight>
            </a:endParaRPr>
          </a:p>
        </p:txBody>
      </p:sp>
    </p:spTree>
    <p:extLst>
      <p:ext uri="{BB962C8B-B14F-4D97-AF65-F5344CB8AC3E}">
        <p14:creationId xmlns:p14="http://schemas.microsoft.com/office/powerpoint/2010/main" val="12720770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smtClean="0"/>
              <a:pPr/>
              <a:t>15</a:t>
            </a:fld>
            <a:endParaRPr lang="en-US" dirty="0"/>
          </a:p>
        </p:txBody>
      </p:sp>
      <p:graphicFrame>
        <p:nvGraphicFramePr>
          <p:cNvPr id="15" name="Table 10">
            <a:extLst>
              <a:ext uri="{FF2B5EF4-FFF2-40B4-BE49-F238E27FC236}">
                <a16:creationId xmlns:a16="http://schemas.microsoft.com/office/drawing/2014/main" id="{BCC00ABC-B01E-4743-BB91-BA6877E4CF5D}"/>
              </a:ext>
            </a:extLst>
          </p:cNvPr>
          <p:cNvGraphicFramePr>
            <a:graphicFrameLocks noGrp="1"/>
          </p:cNvGraphicFramePr>
          <p:nvPr>
            <p:extLst>
              <p:ext uri="{D42A27DB-BD31-4B8C-83A1-F6EECF244321}">
                <p14:modId xmlns:p14="http://schemas.microsoft.com/office/powerpoint/2010/main" val="3846450791"/>
              </p:ext>
            </p:extLst>
          </p:nvPr>
        </p:nvGraphicFramePr>
        <p:xfrm>
          <a:off x="460732" y="6748018"/>
          <a:ext cx="2485388" cy="2624582"/>
        </p:xfrm>
        <a:graphic>
          <a:graphicData uri="http://schemas.openxmlformats.org/drawingml/2006/table">
            <a:tbl>
              <a:tblPr firstRow="1" bandRow="1">
                <a:tableStyleId>{5C22544A-7EE6-4342-B048-85BDC9FD1C3A}</a:tableStyleId>
              </a:tblPr>
              <a:tblGrid>
                <a:gridCol w="2485388">
                  <a:extLst>
                    <a:ext uri="{9D8B030D-6E8A-4147-A177-3AD203B41FA5}">
                      <a16:colId xmlns:a16="http://schemas.microsoft.com/office/drawing/2014/main" val="1303912461"/>
                    </a:ext>
                  </a:extLst>
                </a:gridCol>
              </a:tblGrid>
              <a:tr h="62625">
                <a:tc>
                  <a:txBody>
                    <a:bodyPr/>
                    <a:lstStyle/>
                    <a:p>
                      <a:pPr>
                        <a:lnSpc>
                          <a:spcPct val="110000"/>
                        </a:lnSpc>
                        <a:spcAft>
                          <a:spcPts val="500"/>
                        </a:spcAft>
                      </a:pPr>
                      <a:r>
                        <a:rPr lang="en-US" sz="1500" dirty="0">
                          <a:solidFill>
                            <a:schemeClr val="accent2"/>
                          </a:solidFill>
                        </a:rPr>
                        <a:t>Bottom Line</a:t>
                      </a:r>
                    </a:p>
                    <a:p>
                      <a:pPr marL="0" marR="0" indent="0" algn="l" rtl="0" eaLnBrk="1" fontAlgn="auto" latinLnBrk="0" hangingPunct="1">
                        <a:lnSpc>
                          <a:spcPct val="110000"/>
                        </a:lnSpc>
                        <a:spcBef>
                          <a:spcPts val="0"/>
                        </a:spcBef>
                        <a:spcAft>
                          <a:spcPts val="500"/>
                        </a:spcAft>
                        <a:buClrTx/>
                        <a:buSzTx/>
                        <a:buFontTx/>
                        <a:buNone/>
                      </a:pPr>
                      <a:r>
                        <a:rPr lang="en-US" sz="1350" b="0" i="1" kern="1200" dirty="0">
                          <a:solidFill>
                            <a:schemeClr val="bg2"/>
                          </a:solidFill>
                          <a:effectLst/>
                          <a:latin typeface="Georgia"/>
                          <a:ea typeface="+mn-ea"/>
                          <a:cs typeface="+mn-cs"/>
                        </a:rPr>
                        <a:t>If you're wondering what a recession would mean for the housing market, you should know history can help give us important context for what could happen next. </a:t>
                      </a:r>
                    </a:p>
                    <a:p>
                      <a:pPr marL="0" marR="0" lvl="0" indent="0" algn="l">
                        <a:lnSpc>
                          <a:spcPct val="110000"/>
                        </a:lnSpc>
                        <a:spcBef>
                          <a:spcPts val="0"/>
                        </a:spcBef>
                        <a:spcAft>
                          <a:spcPts val="500"/>
                        </a:spcAft>
                        <a:buClrTx/>
                        <a:buSzTx/>
                        <a:buFontTx/>
                        <a:buNone/>
                      </a:pPr>
                      <a:r>
                        <a:rPr lang="en-US" sz="1350" b="0" i="1" kern="1200" dirty="0">
                          <a:solidFill>
                            <a:schemeClr val="bg2"/>
                          </a:solidFill>
                          <a:effectLst/>
                          <a:latin typeface="Georgia"/>
                          <a:ea typeface="+mn-ea"/>
                          <a:cs typeface="+mn-cs"/>
                        </a:rPr>
                        <a:t>Looking back at the past six recessions, the data proves a recession doesn’t mean home prices will fall. </a:t>
                      </a:r>
                      <a:endParaRPr lang="en-US" dirty="0"/>
                    </a:p>
                  </a:txBody>
                  <a:tcPr marL="182880" marR="0" marT="0" marB="0">
                    <a:lnL w="28575" cap="flat" cmpd="sng" algn="ctr">
                      <a:solidFill>
                        <a:schemeClr val="accent2"/>
                      </a:solidFill>
                      <a:prstDash val="sysDot"/>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67170411"/>
                  </a:ext>
                </a:extLst>
              </a:tr>
            </a:tbl>
          </a:graphicData>
        </a:graphic>
      </p:graphicFrame>
      <p:sp>
        <p:nvSpPr>
          <p:cNvPr id="11" name="TextBox 10">
            <a:extLst>
              <a:ext uri="{FF2B5EF4-FFF2-40B4-BE49-F238E27FC236}">
                <a16:creationId xmlns:a16="http://schemas.microsoft.com/office/drawing/2014/main" id="{C21556AE-2DDF-8745-AF6A-575B8AFB937D}"/>
              </a:ext>
            </a:extLst>
          </p:cNvPr>
          <p:cNvSpPr txBox="1"/>
          <p:nvPr/>
        </p:nvSpPr>
        <p:spPr>
          <a:xfrm>
            <a:off x="491728" y="361519"/>
            <a:ext cx="2485388" cy="1481419"/>
          </a:xfrm>
          <a:prstGeom prst="rect">
            <a:avLst/>
          </a:prstGeom>
          <a:noFill/>
        </p:spPr>
        <p:txBody>
          <a:bodyPr wrap="square" lIns="0" tIns="320040" rIns="0" bIns="0" numCol="1" spcCol="457200" rtlCol="0" anchor="t">
            <a:noAutofit/>
          </a:bodyPr>
          <a:lstStyle/>
          <a:p>
            <a:pPr>
              <a:lnSpc>
                <a:spcPct val="112000"/>
              </a:lnSpc>
              <a:spcAft>
                <a:spcPts val="1000"/>
              </a:spcAft>
            </a:pPr>
            <a:r>
              <a:rPr lang="en-US" sz="1250" dirty="0"/>
              <a:t>There have been six recessions</a:t>
            </a:r>
            <a:br>
              <a:rPr lang="en-US" sz="1250" dirty="0"/>
            </a:br>
            <a:r>
              <a:rPr lang="en-US" sz="1250" dirty="0"/>
              <a:t>in this country over the past</a:t>
            </a:r>
            <a:br>
              <a:rPr lang="en-US" sz="1250" dirty="0"/>
            </a:br>
            <a:r>
              <a:rPr lang="en-US" sz="1250" dirty="0"/>
              <a:t>four decades.</a:t>
            </a:r>
          </a:p>
          <a:p>
            <a:pPr>
              <a:lnSpc>
                <a:spcPct val="112000"/>
              </a:lnSpc>
              <a:spcAft>
                <a:spcPts val="1000"/>
              </a:spcAft>
            </a:pPr>
            <a:r>
              <a:rPr lang="en-US" sz="1250" dirty="0"/>
              <a:t>As the graph on the previous page  shows, looking at the recessions going all the way back to the 1980s, home prices appreciated four times and depreciated only two times.</a:t>
            </a:r>
            <a:endParaRPr lang="en-US" sz="1250" b="1" dirty="0"/>
          </a:p>
          <a:p>
            <a:pPr>
              <a:lnSpc>
                <a:spcPct val="112000"/>
              </a:lnSpc>
              <a:spcAft>
                <a:spcPts val="1000"/>
              </a:spcAft>
            </a:pPr>
            <a:r>
              <a:rPr lang="en-US" sz="1250" b="1" dirty="0"/>
              <a:t>So, historically, there’s proof that when there’s a recession, it doesn’t mean home values will fall or depreciate.</a:t>
            </a:r>
          </a:p>
        </p:txBody>
      </p:sp>
      <p:pic>
        <p:nvPicPr>
          <p:cNvPr id="2" name="Picture 1">
            <a:extLst>
              <a:ext uri="{FF2B5EF4-FFF2-40B4-BE49-F238E27FC236}">
                <a16:creationId xmlns:a16="http://schemas.microsoft.com/office/drawing/2014/main" id="{BDD694F6-9BD5-5BFD-C445-0622624FBB1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795286" y="0"/>
            <a:ext cx="2977114" cy="10058400"/>
          </a:xfrm>
          <a:prstGeom prst="rect">
            <a:avLst/>
          </a:prstGeom>
        </p:spPr>
      </p:pic>
    </p:spTree>
    <p:extLst>
      <p:ext uri="{BB962C8B-B14F-4D97-AF65-F5344CB8AC3E}">
        <p14:creationId xmlns:p14="http://schemas.microsoft.com/office/powerpoint/2010/main" val="29947661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ree, outdoor, grass&#10;&#10;Description automatically generated">
            <a:extLst>
              <a:ext uri="{FF2B5EF4-FFF2-40B4-BE49-F238E27FC236}">
                <a16:creationId xmlns:a16="http://schemas.microsoft.com/office/drawing/2014/main" id="{9AE3DAE7-92E7-5A8B-5E75-E87ECD9D172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7772400" cy="3063937"/>
          </a:xfrm>
          <a:prstGeom prst="rect">
            <a:avLst/>
          </a:prstGeom>
        </p:spPr>
      </p:pic>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smtClean="0"/>
              <a:pPr/>
              <a:t>16</a:t>
            </a:fld>
            <a:endParaRPr lang="en-US" dirty="0"/>
          </a:p>
        </p:txBody>
      </p:sp>
      <p:sp>
        <p:nvSpPr>
          <p:cNvPr id="6" name="TextBox 5">
            <a:extLst>
              <a:ext uri="{FF2B5EF4-FFF2-40B4-BE49-F238E27FC236}">
                <a16:creationId xmlns:a16="http://schemas.microsoft.com/office/drawing/2014/main" id="{ADF4D003-23B3-2245-A0FC-3101599455D8}"/>
              </a:ext>
            </a:extLst>
          </p:cNvPr>
          <p:cNvSpPr txBox="1"/>
          <p:nvPr/>
        </p:nvSpPr>
        <p:spPr>
          <a:xfrm>
            <a:off x="457200" y="2965482"/>
            <a:ext cx="6858000" cy="1142306"/>
          </a:xfrm>
          <a:prstGeom prst="rect">
            <a:avLst/>
          </a:prstGeom>
          <a:noFill/>
        </p:spPr>
        <p:txBody>
          <a:bodyPr wrap="square" lIns="0" tIns="320040" rIns="0" bIns="0" numCol="1" spcCol="457200" rtlCol="0" anchor="t">
            <a:noAutofit/>
          </a:bodyPr>
          <a:lstStyle/>
          <a:p>
            <a:pPr>
              <a:lnSpc>
                <a:spcPct val="110000"/>
              </a:lnSpc>
              <a:spcAft>
                <a:spcPts val="1000"/>
              </a:spcAft>
            </a:pPr>
            <a:r>
              <a:rPr lang="en-US" sz="1500" i="1" dirty="0">
                <a:solidFill>
                  <a:schemeClr val="bg2"/>
                </a:solidFill>
                <a:latin typeface="Georgia"/>
              </a:rPr>
              <a:t>With all the buzz in the media, you may start to worry the housing market is in a bubble. While it’s only natural for concerns to creep in that there could be a repeat of what took place in 2008, the good news is, there’s concrete data to show why this is nothing like the last time.</a:t>
            </a:r>
            <a:endParaRPr lang="en-US" sz="1250" dirty="0"/>
          </a:p>
        </p:txBody>
      </p:sp>
      <p:sp>
        <p:nvSpPr>
          <p:cNvPr id="7" name="TextBox 6">
            <a:extLst>
              <a:ext uri="{FF2B5EF4-FFF2-40B4-BE49-F238E27FC236}">
                <a16:creationId xmlns:a16="http://schemas.microsoft.com/office/drawing/2014/main" id="{50F79562-9FF5-AF49-BA7E-9B47440641F0}"/>
              </a:ext>
            </a:extLst>
          </p:cNvPr>
          <p:cNvSpPr txBox="1"/>
          <p:nvPr/>
        </p:nvSpPr>
        <p:spPr>
          <a:xfrm>
            <a:off x="457200" y="4173153"/>
            <a:ext cx="6858000" cy="2218714"/>
          </a:xfrm>
          <a:prstGeom prst="rect">
            <a:avLst/>
          </a:prstGeom>
          <a:noFill/>
        </p:spPr>
        <p:txBody>
          <a:bodyPr wrap="square" lIns="0" tIns="320040" rIns="0" bIns="0" numCol="1" spcCol="457200" rtlCol="0" anchor="t">
            <a:noAutofit/>
          </a:bodyPr>
          <a:lstStyle/>
          <a:p>
            <a:pPr>
              <a:lnSpc>
                <a:spcPct val="110000"/>
              </a:lnSpc>
              <a:spcAft>
                <a:spcPts val="1000"/>
              </a:spcAft>
            </a:pPr>
            <a:r>
              <a:rPr lang="en-US" sz="1500" b="1" dirty="0">
                <a:solidFill>
                  <a:srgbClr val="00AEEF"/>
                </a:solidFill>
              </a:rPr>
              <a:t>There’s a Shortage of Homes on the Market Today, Not a Surplus</a:t>
            </a:r>
          </a:p>
          <a:p>
            <a:pPr>
              <a:lnSpc>
                <a:spcPct val="110000"/>
              </a:lnSpc>
              <a:spcAft>
                <a:spcPts val="1000"/>
              </a:spcAft>
            </a:pPr>
            <a:r>
              <a:rPr lang="en-US" sz="1250" dirty="0"/>
              <a:t>The supply of inventory needed to sustain a normal real estate market is approximately six months. Anything more than that is an overabundance and will cause prices to fall. Anything less than that is a shortage and will lead to continued price appreciation.</a:t>
            </a:r>
          </a:p>
          <a:p>
            <a:pPr>
              <a:lnSpc>
                <a:spcPct val="110000"/>
              </a:lnSpc>
              <a:spcAft>
                <a:spcPts val="1000"/>
              </a:spcAft>
            </a:pPr>
            <a:r>
              <a:rPr lang="en-US" sz="1250" dirty="0"/>
              <a:t>For historical context, there were too many homes for sale during the housing crisis, and that caused prices to tumble. Today, supply has grown, but there’s still a shortage of inventory available (</a:t>
            </a:r>
            <a:r>
              <a:rPr lang="en-US" sz="1250" i="1" dirty="0"/>
              <a:t>see graph below</a:t>
            </a:r>
            <a:r>
              <a:rPr lang="en-US" sz="1250" dirty="0"/>
              <a:t>): </a:t>
            </a:r>
          </a:p>
          <a:p>
            <a:pPr>
              <a:lnSpc>
                <a:spcPct val="110000"/>
              </a:lnSpc>
              <a:spcAft>
                <a:spcPts val="1000"/>
              </a:spcAft>
            </a:pPr>
            <a:endParaRPr lang="en-US" sz="1250" dirty="0"/>
          </a:p>
        </p:txBody>
      </p:sp>
      <p:sp>
        <p:nvSpPr>
          <p:cNvPr id="9" name="Rectangle 8">
            <a:extLst>
              <a:ext uri="{FF2B5EF4-FFF2-40B4-BE49-F238E27FC236}">
                <a16:creationId xmlns:a16="http://schemas.microsoft.com/office/drawing/2014/main" id="{3504E803-5C21-A6C4-BF4F-355568621739}"/>
              </a:ext>
            </a:extLst>
          </p:cNvPr>
          <p:cNvSpPr/>
          <p:nvPr/>
        </p:nvSpPr>
        <p:spPr>
          <a:xfrm>
            <a:off x="0" y="2117524"/>
            <a:ext cx="7772400" cy="946413"/>
          </a:xfrm>
          <a:prstGeom prst="rect">
            <a:avLst/>
          </a:prstGeom>
          <a:solidFill>
            <a:srgbClr val="00AEE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502920" tIns="228600" rIns="502920" bIns="228600" rtlCol="0" anchor="b" anchorCtr="0">
            <a:spAutoFit/>
          </a:bodyPr>
          <a:lstStyle/>
          <a:p>
            <a:pPr lvl="0">
              <a:spcAft>
                <a:spcPts val="1000"/>
              </a:spcAft>
            </a:pPr>
            <a:r>
              <a:rPr lang="en-US" sz="3150" dirty="0">
                <a:solidFill>
                  <a:srgbClr val="FFFFFF"/>
                </a:solidFill>
              </a:rPr>
              <a:t>Why the Housing Market Won’t Crash</a:t>
            </a:r>
          </a:p>
        </p:txBody>
      </p:sp>
      <p:graphicFrame>
        <p:nvGraphicFramePr>
          <p:cNvPr id="13" name="Chart 12">
            <a:extLst>
              <a:ext uri="{FF2B5EF4-FFF2-40B4-BE49-F238E27FC236}">
                <a16:creationId xmlns:a16="http://schemas.microsoft.com/office/drawing/2014/main" id="{DDC8E38B-19F6-454D-B0F3-E069B88707D8}"/>
              </a:ext>
            </a:extLst>
          </p:cNvPr>
          <p:cNvGraphicFramePr/>
          <p:nvPr>
            <p:extLst>
              <p:ext uri="{D42A27DB-BD31-4B8C-83A1-F6EECF244321}">
                <p14:modId xmlns:p14="http://schemas.microsoft.com/office/powerpoint/2010/main" val="2823083059"/>
              </p:ext>
            </p:extLst>
          </p:nvPr>
        </p:nvGraphicFramePr>
        <p:xfrm>
          <a:off x="552736" y="6959398"/>
          <a:ext cx="6718300" cy="2304017"/>
        </p:xfrm>
        <a:graphic>
          <a:graphicData uri="http://schemas.openxmlformats.org/drawingml/2006/chart">
            <c:chart xmlns:c="http://schemas.openxmlformats.org/drawingml/2006/chart" xmlns:r="http://schemas.openxmlformats.org/officeDocument/2006/relationships" r:id="rId4"/>
          </a:graphicData>
        </a:graphic>
      </p:graphicFrame>
      <p:sp>
        <p:nvSpPr>
          <p:cNvPr id="15" name="Rectangle 14">
            <a:extLst>
              <a:ext uri="{FF2B5EF4-FFF2-40B4-BE49-F238E27FC236}">
                <a16:creationId xmlns:a16="http://schemas.microsoft.com/office/drawing/2014/main" id="{D257F73F-C6A7-C14E-8D39-748FE6A933C4}"/>
              </a:ext>
            </a:extLst>
          </p:cNvPr>
          <p:cNvSpPr/>
          <p:nvPr/>
        </p:nvSpPr>
        <p:spPr>
          <a:xfrm>
            <a:off x="474297" y="6425514"/>
            <a:ext cx="6841785" cy="3005536"/>
          </a:xfrm>
          <a:prstGeom prst="rect">
            <a:avLst/>
          </a:pr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000"/>
              </a:spcAft>
            </a:pPr>
            <a:r>
              <a:rPr lang="en-US" dirty="0"/>
              <a:t> </a:t>
            </a:r>
          </a:p>
        </p:txBody>
      </p:sp>
      <p:sp>
        <p:nvSpPr>
          <p:cNvPr id="16" name="TextBox 15">
            <a:extLst>
              <a:ext uri="{FF2B5EF4-FFF2-40B4-BE49-F238E27FC236}">
                <a16:creationId xmlns:a16="http://schemas.microsoft.com/office/drawing/2014/main" id="{2DA81E0E-850C-2641-B500-15319512C79F}"/>
              </a:ext>
            </a:extLst>
          </p:cNvPr>
          <p:cNvSpPr txBox="1"/>
          <p:nvPr/>
        </p:nvSpPr>
        <p:spPr>
          <a:xfrm>
            <a:off x="618908" y="6484508"/>
            <a:ext cx="6536347" cy="474489"/>
          </a:xfrm>
          <a:prstGeom prst="rect">
            <a:avLst/>
          </a:prstGeom>
          <a:noFill/>
        </p:spPr>
        <p:txBody>
          <a:bodyPr wrap="square" lIns="0" tIns="0" rIns="0" bIns="0" rtlCol="0">
            <a:spAutoFit/>
          </a:bodyPr>
          <a:lstStyle/>
          <a:p>
            <a:pPr algn="ctr">
              <a:spcAft>
                <a:spcPts val="400"/>
              </a:spcAft>
            </a:pPr>
            <a:r>
              <a:rPr lang="en-US" sz="1500" b="1" dirty="0">
                <a:solidFill>
                  <a:schemeClr val="bg2"/>
                </a:solidFill>
                <a:latin typeface="Arial" panose="020B0604020202020204" pitchFamily="34" charset="0"/>
                <a:cs typeface="Arial" panose="020B0604020202020204" pitchFamily="34" charset="0"/>
              </a:rPr>
              <a:t>Supply of Homes Is Nothing Like Last Time</a:t>
            </a:r>
          </a:p>
          <a:p>
            <a:pPr algn="ctr">
              <a:spcAft>
                <a:spcPts val="400"/>
              </a:spcAft>
            </a:pPr>
            <a:r>
              <a:rPr lang="en-US" sz="1250" i="1" dirty="0">
                <a:solidFill>
                  <a:schemeClr val="bg2"/>
                </a:solidFill>
                <a:latin typeface="Georgia" panose="02040502050405020303" pitchFamily="18" charset="0"/>
                <a:cs typeface="Calibri" panose="020F0502020204030204" pitchFamily="34" charset="0"/>
              </a:rPr>
              <a:t>Annual Average of Months’ Supply for 1999-2021</a:t>
            </a:r>
          </a:p>
        </p:txBody>
      </p:sp>
      <p:sp>
        <p:nvSpPr>
          <p:cNvPr id="17" name="TextBox 16">
            <a:extLst>
              <a:ext uri="{FF2B5EF4-FFF2-40B4-BE49-F238E27FC236}">
                <a16:creationId xmlns:a16="http://schemas.microsoft.com/office/drawing/2014/main" id="{0DB2EDBC-C8A9-EA4A-A1CA-AB2161C0948C}"/>
              </a:ext>
            </a:extLst>
          </p:cNvPr>
          <p:cNvSpPr txBox="1"/>
          <p:nvPr/>
        </p:nvSpPr>
        <p:spPr>
          <a:xfrm>
            <a:off x="6354867" y="9215825"/>
            <a:ext cx="837730" cy="246221"/>
          </a:xfrm>
          <a:prstGeom prst="rect">
            <a:avLst/>
          </a:prstGeom>
          <a:noFill/>
        </p:spPr>
        <p:txBody>
          <a:bodyPr wrap="none" lIns="45720" tIns="45720" rIns="45720" bIns="45720" rtlCol="0">
            <a:spAutoFit/>
          </a:bodyPr>
          <a:lstStyle/>
          <a:p>
            <a:pPr algn="r"/>
            <a:r>
              <a:rPr lang="en-US" sz="1000" dirty="0">
                <a:solidFill>
                  <a:schemeClr val="bg1">
                    <a:lumMod val="75000"/>
                  </a:schemeClr>
                </a:solidFill>
              </a:rPr>
              <a:t>Source: NAR</a:t>
            </a:r>
          </a:p>
        </p:txBody>
      </p:sp>
    </p:spTree>
    <p:extLst>
      <p:ext uri="{BB962C8B-B14F-4D97-AF65-F5344CB8AC3E}">
        <p14:creationId xmlns:p14="http://schemas.microsoft.com/office/powerpoint/2010/main" val="8992001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smtClean="0"/>
              <a:pPr/>
              <a:t>17</a:t>
            </a:fld>
            <a:endParaRPr lang="en-US" dirty="0"/>
          </a:p>
        </p:txBody>
      </p:sp>
      <p:sp>
        <p:nvSpPr>
          <p:cNvPr id="8" name="Rectangle 7">
            <a:extLst>
              <a:ext uri="{FF2B5EF4-FFF2-40B4-BE49-F238E27FC236}">
                <a16:creationId xmlns:a16="http://schemas.microsoft.com/office/drawing/2014/main" id="{D0AD98A9-668B-E54B-A03B-AE84BC154A3C}"/>
              </a:ext>
            </a:extLst>
          </p:cNvPr>
          <p:cNvSpPr/>
          <p:nvPr/>
        </p:nvSpPr>
        <p:spPr>
          <a:xfrm>
            <a:off x="3774003" y="3000593"/>
            <a:ext cx="242374" cy="369332"/>
          </a:xfrm>
          <a:prstGeom prst="rect">
            <a:avLst/>
          </a:prstGeom>
        </p:spPr>
        <p:txBody>
          <a:bodyPr wrap="none">
            <a:spAutoFit/>
          </a:bodyPr>
          <a:lstStyle/>
          <a:p>
            <a:r>
              <a:rPr lang="en-US" dirty="0">
                <a:solidFill>
                  <a:srgbClr val="000000"/>
                </a:solidFill>
                <a:latin typeface="Times" pitchFamily="2" charset="0"/>
              </a:rPr>
              <a:t> </a:t>
            </a:r>
            <a:endParaRPr lang="en-US" dirty="0"/>
          </a:p>
        </p:txBody>
      </p:sp>
      <p:sp>
        <p:nvSpPr>
          <p:cNvPr id="9" name="Rectangle 8">
            <a:extLst>
              <a:ext uri="{FF2B5EF4-FFF2-40B4-BE49-F238E27FC236}">
                <a16:creationId xmlns:a16="http://schemas.microsoft.com/office/drawing/2014/main" id="{55ADBB3A-0A0F-8042-8758-6C0AFF97728E}"/>
              </a:ext>
            </a:extLst>
          </p:cNvPr>
          <p:cNvSpPr/>
          <p:nvPr/>
        </p:nvSpPr>
        <p:spPr>
          <a:xfrm>
            <a:off x="3774003" y="2424998"/>
            <a:ext cx="242374" cy="369332"/>
          </a:xfrm>
          <a:prstGeom prst="rect">
            <a:avLst/>
          </a:prstGeom>
        </p:spPr>
        <p:txBody>
          <a:bodyPr wrap="none">
            <a:spAutoFit/>
          </a:bodyPr>
          <a:lstStyle/>
          <a:p>
            <a:r>
              <a:rPr lang="en-US" dirty="0">
                <a:solidFill>
                  <a:srgbClr val="000000"/>
                </a:solidFill>
                <a:latin typeface="Times" pitchFamily="2" charset="0"/>
              </a:rPr>
              <a:t> </a:t>
            </a:r>
            <a:endParaRPr lang="en-US" dirty="0"/>
          </a:p>
        </p:txBody>
      </p:sp>
      <p:sp>
        <p:nvSpPr>
          <p:cNvPr id="15" name="Rectangle 14">
            <a:extLst>
              <a:ext uri="{FF2B5EF4-FFF2-40B4-BE49-F238E27FC236}">
                <a16:creationId xmlns:a16="http://schemas.microsoft.com/office/drawing/2014/main" id="{B78F51CC-EEFC-064B-A0C8-A64205985E73}"/>
              </a:ext>
            </a:extLst>
          </p:cNvPr>
          <p:cNvSpPr/>
          <p:nvPr/>
        </p:nvSpPr>
        <p:spPr>
          <a:xfrm>
            <a:off x="474297" y="3000593"/>
            <a:ext cx="6841785" cy="3929743"/>
          </a:xfrm>
          <a:prstGeom prst="rect">
            <a:avLst/>
          </a:pr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000"/>
              </a:spcAft>
            </a:pPr>
            <a:r>
              <a:rPr lang="en-US" dirty="0"/>
              <a:t> </a:t>
            </a:r>
          </a:p>
        </p:txBody>
      </p:sp>
      <p:sp>
        <p:nvSpPr>
          <p:cNvPr id="17" name="TextBox 16">
            <a:extLst>
              <a:ext uri="{FF2B5EF4-FFF2-40B4-BE49-F238E27FC236}">
                <a16:creationId xmlns:a16="http://schemas.microsoft.com/office/drawing/2014/main" id="{86AF7CEB-48EF-944D-BA3D-CAE503EC5238}"/>
              </a:ext>
            </a:extLst>
          </p:cNvPr>
          <p:cNvSpPr txBox="1"/>
          <p:nvPr/>
        </p:nvSpPr>
        <p:spPr>
          <a:xfrm>
            <a:off x="618908" y="3128468"/>
            <a:ext cx="6536347" cy="500137"/>
          </a:xfrm>
          <a:prstGeom prst="rect">
            <a:avLst/>
          </a:prstGeom>
          <a:noFill/>
        </p:spPr>
        <p:txBody>
          <a:bodyPr wrap="square" lIns="0" tIns="0" rIns="0" bIns="0" rtlCol="0">
            <a:spAutoFit/>
          </a:bodyPr>
          <a:lstStyle/>
          <a:p>
            <a:pPr algn="ctr">
              <a:spcAft>
                <a:spcPts val="600"/>
              </a:spcAft>
            </a:pPr>
            <a:r>
              <a:rPr lang="en-US" sz="1500" b="1" dirty="0">
                <a:solidFill>
                  <a:schemeClr val="bg2"/>
                </a:solidFill>
                <a:latin typeface="Arial" panose="020B0604020202020204" pitchFamily="34" charset="0"/>
                <a:cs typeface="Arial" panose="020B0604020202020204" pitchFamily="34" charset="0"/>
              </a:rPr>
              <a:t>Lending Standards Today Are Under Control</a:t>
            </a:r>
          </a:p>
          <a:p>
            <a:pPr algn="ctr">
              <a:spcAft>
                <a:spcPts val="600"/>
              </a:spcAft>
            </a:pPr>
            <a:r>
              <a:rPr lang="en-US" sz="1250" i="1" dirty="0">
                <a:solidFill>
                  <a:schemeClr val="bg2"/>
                </a:solidFill>
                <a:latin typeface="Georgia" panose="02040502050405020303" pitchFamily="18" charset="0"/>
                <a:cs typeface="Calibri" panose="020F0502020204030204" pitchFamily="34" charset="0"/>
              </a:rPr>
              <a:t>Historic Data for the Mortgage Credit Availability Index (MCAI)</a:t>
            </a:r>
          </a:p>
        </p:txBody>
      </p:sp>
      <p:sp>
        <p:nvSpPr>
          <p:cNvPr id="18" name="TextBox 17">
            <a:extLst>
              <a:ext uri="{FF2B5EF4-FFF2-40B4-BE49-F238E27FC236}">
                <a16:creationId xmlns:a16="http://schemas.microsoft.com/office/drawing/2014/main" id="{05F68FB2-90A7-564A-8DAB-BC4415CACEBD}"/>
              </a:ext>
            </a:extLst>
          </p:cNvPr>
          <p:cNvSpPr txBox="1"/>
          <p:nvPr/>
        </p:nvSpPr>
        <p:spPr>
          <a:xfrm>
            <a:off x="6311113" y="6650351"/>
            <a:ext cx="844142" cy="246221"/>
          </a:xfrm>
          <a:prstGeom prst="rect">
            <a:avLst/>
          </a:prstGeom>
          <a:noFill/>
        </p:spPr>
        <p:txBody>
          <a:bodyPr wrap="none" lIns="45720" tIns="45720" rIns="45720" bIns="45720" rtlCol="0">
            <a:spAutoFit/>
          </a:bodyPr>
          <a:lstStyle/>
          <a:p>
            <a:pPr algn="r"/>
            <a:r>
              <a:rPr lang="en-US" sz="1000" dirty="0">
                <a:solidFill>
                  <a:schemeClr val="bg1">
                    <a:lumMod val="75000"/>
                  </a:schemeClr>
                </a:solidFill>
              </a:rPr>
              <a:t>Source: MBA</a:t>
            </a:r>
          </a:p>
        </p:txBody>
      </p:sp>
      <p:graphicFrame>
        <p:nvGraphicFramePr>
          <p:cNvPr id="13" name="Chart 12">
            <a:extLst>
              <a:ext uri="{FF2B5EF4-FFF2-40B4-BE49-F238E27FC236}">
                <a16:creationId xmlns:a16="http://schemas.microsoft.com/office/drawing/2014/main" id="{DBB0F74C-7EB0-4F42-A3F2-8B893C4E5D19}"/>
              </a:ext>
            </a:extLst>
          </p:cNvPr>
          <p:cNvGraphicFramePr/>
          <p:nvPr>
            <p:extLst>
              <p:ext uri="{D42A27DB-BD31-4B8C-83A1-F6EECF244321}">
                <p14:modId xmlns:p14="http://schemas.microsoft.com/office/powerpoint/2010/main" val="756673045"/>
              </p:ext>
            </p:extLst>
          </p:nvPr>
        </p:nvGraphicFramePr>
        <p:xfrm>
          <a:off x="901699" y="3743318"/>
          <a:ext cx="6253555" cy="2907033"/>
        </p:xfrm>
        <a:graphic>
          <a:graphicData uri="http://schemas.openxmlformats.org/drawingml/2006/chart">
            <c:chart xmlns:c="http://schemas.openxmlformats.org/drawingml/2006/chart" xmlns:r="http://schemas.openxmlformats.org/officeDocument/2006/relationships" r:id="rId3"/>
          </a:graphicData>
        </a:graphic>
      </p:graphicFrame>
      <p:cxnSp>
        <p:nvCxnSpPr>
          <p:cNvPr id="20" name="Straight Connector 19">
            <a:extLst>
              <a:ext uri="{FF2B5EF4-FFF2-40B4-BE49-F238E27FC236}">
                <a16:creationId xmlns:a16="http://schemas.microsoft.com/office/drawing/2014/main" id="{E1AE5B4F-5B8D-DA48-89B7-F751B4ADFA36}"/>
              </a:ext>
            </a:extLst>
          </p:cNvPr>
          <p:cNvCxnSpPr>
            <a:cxnSpLocks/>
          </p:cNvCxnSpPr>
          <p:nvPr/>
        </p:nvCxnSpPr>
        <p:spPr bwMode="auto">
          <a:xfrm>
            <a:off x="1240614" y="3900485"/>
            <a:ext cx="5820586" cy="0"/>
          </a:xfrm>
          <a:prstGeom prst="line">
            <a:avLst/>
          </a:prstGeom>
          <a:ln w="57150" cap="rnd">
            <a:solidFill>
              <a:schemeClr val="tx1"/>
            </a:solidFill>
            <a:prstDash val="sysDot"/>
          </a:ln>
          <a:effectLst/>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D89AD354-6672-C74E-B000-E9C84C778CAB}"/>
              </a:ext>
            </a:extLst>
          </p:cNvPr>
          <p:cNvSpPr/>
          <p:nvPr/>
        </p:nvSpPr>
        <p:spPr>
          <a:xfrm>
            <a:off x="2222273" y="3750483"/>
            <a:ext cx="1794104" cy="28073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Housing Bubble: 868.7</a:t>
            </a:r>
          </a:p>
        </p:txBody>
      </p:sp>
      <p:sp>
        <p:nvSpPr>
          <p:cNvPr id="22" name="TextBox 21">
            <a:extLst>
              <a:ext uri="{FF2B5EF4-FFF2-40B4-BE49-F238E27FC236}">
                <a16:creationId xmlns:a16="http://schemas.microsoft.com/office/drawing/2014/main" id="{D369CD39-0A34-E642-A370-1F7A87CCC648}"/>
              </a:ext>
            </a:extLst>
          </p:cNvPr>
          <p:cNvSpPr txBox="1"/>
          <p:nvPr/>
        </p:nvSpPr>
        <p:spPr>
          <a:xfrm>
            <a:off x="486997" y="7034944"/>
            <a:ext cx="6849892" cy="1695781"/>
          </a:xfrm>
          <a:prstGeom prst="rect">
            <a:avLst/>
          </a:prstGeom>
          <a:noFill/>
        </p:spPr>
        <p:txBody>
          <a:bodyPr wrap="square" lIns="0" tIns="320040" rIns="0" bIns="0" numCol="1" spcCol="457200" rtlCol="0" anchor="t">
            <a:noAutofit/>
          </a:bodyPr>
          <a:lstStyle/>
          <a:p>
            <a:pPr>
              <a:lnSpc>
                <a:spcPct val="110000"/>
              </a:lnSpc>
              <a:spcAft>
                <a:spcPts val="1000"/>
              </a:spcAft>
            </a:pPr>
            <a:r>
              <a:rPr lang="en-US" sz="1250" dirty="0"/>
              <a:t>Leading up to 2006, banks were creating artificial demand by lowering lending standards and making it easy for just about anyone to qualify for a home loan or refinance their current home. That led to mass defaults, foreclosures, and falling prices.</a:t>
            </a:r>
          </a:p>
          <a:p>
            <a:pPr>
              <a:lnSpc>
                <a:spcPct val="110000"/>
              </a:lnSpc>
              <a:spcAft>
                <a:spcPts val="1000"/>
              </a:spcAft>
            </a:pPr>
            <a:r>
              <a:rPr lang="en-US" sz="1250" dirty="0"/>
              <a:t>Today, things are different. Purchasers face much higher standards from mortgage companies and buyers are more qualified. Mark Fleming, Chief Economist at </a:t>
            </a:r>
            <a:r>
              <a:rPr lang="en-US" sz="1250" i="1" dirty="0"/>
              <a:t>First American</a:t>
            </a:r>
            <a:r>
              <a:rPr lang="en-US" sz="1250" dirty="0"/>
              <a:t>, says:</a:t>
            </a:r>
          </a:p>
          <a:p>
            <a:pPr lvl="1">
              <a:lnSpc>
                <a:spcPct val="110000"/>
              </a:lnSpc>
              <a:spcAft>
                <a:spcPts val="1000"/>
              </a:spcAft>
            </a:pPr>
            <a:r>
              <a:rPr lang="en-US" sz="1250" i="1" dirty="0">
                <a:solidFill>
                  <a:schemeClr val="tx1">
                    <a:lumMod val="50000"/>
                    <a:lumOff val="50000"/>
                  </a:schemeClr>
                </a:solidFill>
              </a:rPr>
              <a:t>“Credit standards tightened in recent months due to increasing economic uncertainty and monetary policy tightening.” </a:t>
            </a:r>
          </a:p>
          <a:p>
            <a:pPr>
              <a:lnSpc>
                <a:spcPct val="110000"/>
              </a:lnSpc>
              <a:spcAft>
                <a:spcPts val="1000"/>
              </a:spcAft>
            </a:pPr>
            <a:r>
              <a:rPr lang="en-US" sz="1250" dirty="0"/>
              <a:t>Those stricter standards help prevent a wave of foreclosures like last time.</a:t>
            </a:r>
          </a:p>
          <a:p>
            <a:pPr>
              <a:lnSpc>
                <a:spcPct val="110000"/>
              </a:lnSpc>
              <a:spcAft>
                <a:spcPts val="1000"/>
              </a:spcAft>
            </a:pPr>
            <a:br>
              <a:rPr lang="en-US" sz="1250" dirty="0"/>
            </a:br>
            <a:endParaRPr lang="en-US" sz="1250" dirty="0"/>
          </a:p>
        </p:txBody>
      </p:sp>
      <p:sp>
        <p:nvSpPr>
          <p:cNvPr id="23" name="TextBox 22">
            <a:extLst>
              <a:ext uri="{FF2B5EF4-FFF2-40B4-BE49-F238E27FC236}">
                <a16:creationId xmlns:a16="http://schemas.microsoft.com/office/drawing/2014/main" id="{66115C23-6628-5740-98C8-18D761F223D9}"/>
              </a:ext>
            </a:extLst>
          </p:cNvPr>
          <p:cNvSpPr txBox="1"/>
          <p:nvPr/>
        </p:nvSpPr>
        <p:spPr>
          <a:xfrm>
            <a:off x="457200" y="334864"/>
            <a:ext cx="6849892" cy="1287461"/>
          </a:xfrm>
          <a:prstGeom prst="rect">
            <a:avLst/>
          </a:prstGeom>
          <a:noFill/>
        </p:spPr>
        <p:txBody>
          <a:bodyPr wrap="square" lIns="0" tIns="320040" rIns="0" bIns="0" numCol="1" spcCol="457200" rtlCol="0" anchor="t">
            <a:noAutofit/>
          </a:bodyPr>
          <a:lstStyle/>
          <a:p>
            <a:pPr>
              <a:lnSpc>
                <a:spcPct val="110000"/>
              </a:lnSpc>
              <a:spcAft>
                <a:spcPts val="1000"/>
              </a:spcAft>
            </a:pPr>
            <a:r>
              <a:rPr lang="en-US" sz="1250" dirty="0"/>
              <a:t>One of the reasons inventory is still low is because of sustained underbuilding. When you couple that with ongoing buyer demand as millennials age into their peak homebuying years, it continues to put upward pressure on home prices. That limited supply compared to buyer demand is one of the reasons why experts forecast, nationally, home prices won’t fall this time.</a:t>
            </a:r>
          </a:p>
          <a:p>
            <a:pPr>
              <a:lnSpc>
                <a:spcPct val="110000"/>
              </a:lnSpc>
              <a:spcAft>
                <a:spcPts val="1000"/>
              </a:spcAft>
            </a:pPr>
            <a:r>
              <a:rPr lang="en-US" sz="1500" b="1" dirty="0">
                <a:solidFill>
                  <a:schemeClr val="tx2"/>
                </a:solidFill>
              </a:rPr>
              <a:t>Mortgage Standards Were Much More Relaxed During the Crash</a:t>
            </a:r>
          </a:p>
          <a:p>
            <a:pPr>
              <a:lnSpc>
                <a:spcPct val="110000"/>
              </a:lnSpc>
              <a:spcAft>
                <a:spcPts val="1000"/>
              </a:spcAft>
            </a:pPr>
            <a:r>
              <a:rPr lang="en-US" sz="1250" dirty="0"/>
              <a:t>During the lead-up to the housing crisis, it was much easier to get a home loan than it is today. The graph below shows data on the </a:t>
            </a:r>
            <a:r>
              <a:rPr lang="en-US" sz="1250" i="1" dirty="0"/>
              <a:t>Mortgage Credit Availability Index </a:t>
            </a:r>
            <a:r>
              <a:rPr lang="en-US" sz="1250" dirty="0"/>
              <a:t>(MCAI) from the</a:t>
            </a:r>
            <a:r>
              <a:rPr lang="en-US" sz="1250" i="1" dirty="0"/>
              <a:t> Mortgage Bankers Association </a:t>
            </a:r>
            <a:r>
              <a:rPr lang="en-US" sz="1250" dirty="0"/>
              <a:t>(MBA). The higher the number, the easier it is to get a mortgage.</a:t>
            </a:r>
          </a:p>
        </p:txBody>
      </p:sp>
    </p:spTree>
    <p:extLst>
      <p:ext uri="{BB962C8B-B14F-4D97-AF65-F5344CB8AC3E}">
        <p14:creationId xmlns:p14="http://schemas.microsoft.com/office/powerpoint/2010/main" val="1342911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smtClean="0"/>
              <a:pPr/>
              <a:t>18</a:t>
            </a:fld>
            <a:endParaRPr lang="en-US" dirty="0"/>
          </a:p>
        </p:txBody>
      </p:sp>
      <p:sp>
        <p:nvSpPr>
          <p:cNvPr id="7" name="TextBox 6">
            <a:extLst>
              <a:ext uri="{FF2B5EF4-FFF2-40B4-BE49-F238E27FC236}">
                <a16:creationId xmlns:a16="http://schemas.microsoft.com/office/drawing/2014/main" id="{6868D691-3061-4D40-8AA5-7A6A13E6CB78}"/>
              </a:ext>
            </a:extLst>
          </p:cNvPr>
          <p:cNvSpPr txBox="1"/>
          <p:nvPr/>
        </p:nvSpPr>
        <p:spPr>
          <a:xfrm>
            <a:off x="457200" y="336219"/>
            <a:ext cx="6849892" cy="1695781"/>
          </a:xfrm>
          <a:prstGeom prst="rect">
            <a:avLst/>
          </a:prstGeom>
          <a:noFill/>
        </p:spPr>
        <p:txBody>
          <a:bodyPr wrap="square" lIns="0" tIns="320040" rIns="0" bIns="0" numCol="1" spcCol="457200" rtlCol="0" anchor="t">
            <a:noAutofit/>
          </a:bodyPr>
          <a:lstStyle/>
          <a:p>
            <a:pPr>
              <a:lnSpc>
                <a:spcPct val="110000"/>
              </a:lnSpc>
              <a:spcAft>
                <a:spcPts val="1000"/>
              </a:spcAft>
            </a:pPr>
            <a:r>
              <a:rPr lang="en-US" sz="1500" b="1" dirty="0">
                <a:solidFill>
                  <a:schemeClr val="tx2"/>
                </a:solidFill>
              </a:rPr>
              <a:t>The Foreclosure Volume Is Nothing Like It Was During the Crash</a:t>
            </a:r>
          </a:p>
          <a:p>
            <a:pPr>
              <a:lnSpc>
                <a:spcPct val="110000"/>
              </a:lnSpc>
              <a:spcAft>
                <a:spcPts val="1000"/>
              </a:spcAft>
            </a:pPr>
            <a:r>
              <a:rPr lang="en-US" sz="1250" dirty="0"/>
              <a:t>The most obvious difference is the number of homeowners that were facing foreclosure after the housing bubble burst. Foreclosure activity has been on the way down since the crash because buyers today are more qualified and less likely to default on their loans. The graph below helps tell the story:</a:t>
            </a:r>
          </a:p>
        </p:txBody>
      </p:sp>
      <p:sp>
        <p:nvSpPr>
          <p:cNvPr id="8" name="Rectangle 7">
            <a:extLst>
              <a:ext uri="{FF2B5EF4-FFF2-40B4-BE49-F238E27FC236}">
                <a16:creationId xmlns:a16="http://schemas.microsoft.com/office/drawing/2014/main" id="{D0AD98A9-668B-E54B-A03B-AE84BC154A3C}"/>
              </a:ext>
            </a:extLst>
          </p:cNvPr>
          <p:cNvSpPr/>
          <p:nvPr/>
        </p:nvSpPr>
        <p:spPr>
          <a:xfrm>
            <a:off x="3774003" y="2160307"/>
            <a:ext cx="242374" cy="369332"/>
          </a:xfrm>
          <a:prstGeom prst="rect">
            <a:avLst/>
          </a:prstGeom>
        </p:spPr>
        <p:txBody>
          <a:bodyPr wrap="none">
            <a:spAutoFit/>
          </a:bodyPr>
          <a:lstStyle/>
          <a:p>
            <a:r>
              <a:rPr lang="en-US" dirty="0">
                <a:solidFill>
                  <a:srgbClr val="000000"/>
                </a:solidFill>
                <a:latin typeface="Times" pitchFamily="2" charset="0"/>
              </a:rPr>
              <a:t> </a:t>
            </a:r>
            <a:endParaRPr lang="en-US" dirty="0"/>
          </a:p>
        </p:txBody>
      </p:sp>
      <p:sp>
        <p:nvSpPr>
          <p:cNvPr id="9" name="Rectangle 8">
            <a:extLst>
              <a:ext uri="{FF2B5EF4-FFF2-40B4-BE49-F238E27FC236}">
                <a16:creationId xmlns:a16="http://schemas.microsoft.com/office/drawing/2014/main" id="{55ADBB3A-0A0F-8042-8758-6C0AFF97728E}"/>
              </a:ext>
            </a:extLst>
          </p:cNvPr>
          <p:cNvSpPr/>
          <p:nvPr/>
        </p:nvSpPr>
        <p:spPr>
          <a:xfrm>
            <a:off x="3774003" y="1417582"/>
            <a:ext cx="242374" cy="369332"/>
          </a:xfrm>
          <a:prstGeom prst="rect">
            <a:avLst/>
          </a:prstGeom>
        </p:spPr>
        <p:txBody>
          <a:bodyPr wrap="none">
            <a:spAutoFit/>
          </a:bodyPr>
          <a:lstStyle/>
          <a:p>
            <a:r>
              <a:rPr lang="en-US" dirty="0">
                <a:solidFill>
                  <a:srgbClr val="000000"/>
                </a:solidFill>
                <a:latin typeface="Times" pitchFamily="2" charset="0"/>
              </a:rPr>
              <a:t> </a:t>
            </a:r>
            <a:endParaRPr lang="en-US" dirty="0"/>
          </a:p>
        </p:txBody>
      </p:sp>
      <p:sp>
        <p:nvSpPr>
          <p:cNvPr id="15" name="Rectangle 14">
            <a:extLst>
              <a:ext uri="{FF2B5EF4-FFF2-40B4-BE49-F238E27FC236}">
                <a16:creationId xmlns:a16="http://schemas.microsoft.com/office/drawing/2014/main" id="{B78F51CC-EEFC-064B-A0C8-A64205985E73}"/>
              </a:ext>
            </a:extLst>
          </p:cNvPr>
          <p:cNvSpPr/>
          <p:nvPr/>
        </p:nvSpPr>
        <p:spPr>
          <a:xfrm>
            <a:off x="474297" y="2160308"/>
            <a:ext cx="6841785" cy="3416864"/>
          </a:xfrm>
          <a:prstGeom prst="rect">
            <a:avLst/>
          </a:pr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000"/>
              </a:spcAft>
            </a:pPr>
            <a:r>
              <a:rPr lang="en-US" dirty="0"/>
              <a:t> </a:t>
            </a:r>
          </a:p>
        </p:txBody>
      </p:sp>
      <p:sp>
        <p:nvSpPr>
          <p:cNvPr id="17" name="TextBox 16">
            <a:extLst>
              <a:ext uri="{FF2B5EF4-FFF2-40B4-BE49-F238E27FC236}">
                <a16:creationId xmlns:a16="http://schemas.microsoft.com/office/drawing/2014/main" id="{86AF7CEB-48EF-944D-BA3D-CAE503EC5238}"/>
              </a:ext>
            </a:extLst>
          </p:cNvPr>
          <p:cNvSpPr txBox="1"/>
          <p:nvPr/>
        </p:nvSpPr>
        <p:spPr>
          <a:xfrm>
            <a:off x="618908" y="2288182"/>
            <a:ext cx="6536347" cy="500137"/>
          </a:xfrm>
          <a:prstGeom prst="rect">
            <a:avLst/>
          </a:prstGeom>
          <a:noFill/>
        </p:spPr>
        <p:txBody>
          <a:bodyPr wrap="square" lIns="0" tIns="0" rIns="0" bIns="0" rtlCol="0">
            <a:spAutoFit/>
          </a:bodyPr>
          <a:lstStyle/>
          <a:p>
            <a:pPr algn="ctr">
              <a:spcAft>
                <a:spcPts val="600"/>
              </a:spcAft>
            </a:pPr>
            <a:r>
              <a:rPr lang="en-US" sz="1500" b="1" dirty="0">
                <a:solidFill>
                  <a:schemeClr val="bg2"/>
                </a:solidFill>
                <a:latin typeface="Arial" panose="020B0604020202020204" pitchFamily="34" charset="0"/>
                <a:cs typeface="Arial" panose="020B0604020202020204" pitchFamily="34" charset="0"/>
              </a:rPr>
              <a:t>Foreclosure Activity Then and Now</a:t>
            </a:r>
          </a:p>
          <a:p>
            <a:pPr algn="ctr">
              <a:spcAft>
                <a:spcPts val="600"/>
              </a:spcAft>
            </a:pPr>
            <a:r>
              <a:rPr lang="en-US" sz="1250" i="1" dirty="0">
                <a:solidFill>
                  <a:schemeClr val="bg2"/>
                </a:solidFill>
                <a:latin typeface="Georgia" panose="02040502050405020303" pitchFamily="18" charset="0"/>
                <a:cs typeface="Calibri" panose="020F0502020204030204" pitchFamily="34" charset="0"/>
              </a:rPr>
              <a:t>U.S. Properties with Foreclosure Filings: ATTOM 2021 Year-End Report</a:t>
            </a:r>
          </a:p>
        </p:txBody>
      </p:sp>
      <p:sp>
        <p:nvSpPr>
          <p:cNvPr id="18" name="TextBox 17">
            <a:extLst>
              <a:ext uri="{FF2B5EF4-FFF2-40B4-BE49-F238E27FC236}">
                <a16:creationId xmlns:a16="http://schemas.microsoft.com/office/drawing/2014/main" id="{05F68FB2-90A7-564A-8DAB-BC4415CACEBD}"/>
              </a:ext>
            </a:extLst>
          </p:cNvPr>
          <p:cNvSpPr txBox="1"/>
          <p:nvPr/>
        </p:nvSpPr>
        <p:spPr>
          <a:xfrm>
            <a:off x="5273810" y="5250846"/>
            <a:ext cx="1879682" cy="246221"/>
          </a:xfrm>
          <a:prstGeom prst="rect">
            <a:avLst/>
          </a:prstGeom>
          <a:noFill/>
        </p:spPr>
        <p:txBody>
          <a:bodyPr wrap="none" lIns="45720" tIns="45720" rIns="45720" bIns="45720" rtlCol="0">
            <a:spAutoFit/>
          </a:bodyPr>
          <a:lstStyle/>
          <a:p>
            <a:pPr algn="r"/>
            <a:r>
              <a:rPr lang="en-US" sz="1000" dirty="0">
                <a:solidFill>
                  <a:schemeClr val="bg1">
                    <a:lumMod val="75000"/>
                  </a:schemeClr>
                </a:solidFill>
              </a:rPr>
              <a:t>Source: ATTOM Data Solutions</a:t>
            </a:r>
          </a:p>
        </p:txBody>
      </p:sp>
      <p:graphicFrame>
        <p:nvGraphicFramePr>
          <p:cNvPr id="25" name="Table 10">
            <a:extLst>
              <a:ext uri="{FF2B5EF4-FFF2-40B4-BE49-F238E27FC236}">
                <a16:creationId xmlns:a16="http://schemas.microsoft.com/office/drawing/2014/main" id="{0CB13656-A7B7-684F-9FF9-22E96524C404}"/>
              </a:ext>
            </a:extLst>
          </p:cNvPr>
          <p:cNvGraphicFramePr>
            <a:graphicFrameLocks noGrp="1"/>
          </p:cNvGraphicFramePr>
          <p:nvPr>
            <p:extLst>
              <p:ext uri="{D42A27DB-BD31-4B8C-83A1-F6EECF244321}">
                <p14:modId xmlns:p14="http://schemas.microsoft.com/office/powerpoint/2010/main" val="150418113"/>
              </p:ext>
            </p:extLst>
          </p:nvPr>
        </p:nvGraphicFramePr>
        <p:xfrm>
          <a:off x="461449" y="8411809"/>
          <a:ext cx="6858000" cy="977011"/>
        </p:xfrm>
        <a:graphic>
          <a:graphicData uri="http://schemas.openxmlformats.org/drawingml/2006/table">
            <a:tbl>
              <a:tblPr firstRow="1" bandRow="1">
                <a:tableStyleId>{5C22544A-7EE6-4342-B048-85BDC9FD1C3A}</a:tableStyleId>
              </a:tblPr>
              <a:tblGrid>
                <a:gridCol w="6858000">
                  <a:extLst>
                    <a:ext uri="{9D8B030D-6E8A-4147-A177-3AD203B41FA5}">
                      <a16:colId xmlns:a16="http://schemas.microsoft.com/office/drawing/2014/main" val="1303912461"/>
                    </a:ext>
                  </a:extLst>
                </a:gridCol>
              </a:tblGrid>
              <a:tr h="97958">
                <a:tc>
                  <a:txBody>
                    <a:bodyPr/>
                    <a:lstStyle/>
                    <a:p>
                      <a:pPr>
                        <a:lnSpc>
                          <a:spcPct val="110000"/>
                        </a:lnSpc>
                        <a:spcAft>
                          <a:spcPts val="500"/>
                        </a:spcAft>
                      </a:pPr>
                      <a:r>
                        <a:rPr lang="en-US" sz="1500" dirty="0">
                          <a:solidFill>
                            <a:schemeClr val="accent2"/>
                          </a:solidFill>
                        </a:rPr>
                        <a:t>Bottom Line</a:t>
                      </a:r>
                    </a:p>
                    <a:p>
                      <a:pPr marL="0" marR="0" indent="0" algn="l" defTabSz="777240" rtl="0" eaLnBrk="1" fontAlgn="auto" latinLnBrk="0" hangingPunct="1">
                        <a:lnSpc>
                          <a:spcPct val="110000"/>
                        </a:lnSpc>
                        <a:spcBef>
                          <a:spcPts val="0"/>
                        </a:spcBef>
                        <a:spcAft>
                          <a:spcPts val="500"/>
                        </a:spcAft>
                        <a:buClrTx/>
                        <a:buSzTx/>
                        <a:buFontTx/>
                        <a:buNone/>
                        <a:tabLst/>
                        <a:defRPr/>
                      </a:pPr>
                      <a:r>
                        <a:rPr lang="en-US" sz="1350" b="0" i="1" dirty="0">
                          <a:solidFill>
                            <a:schemeClr val="bg2"/>
                          </a:solidFill>
                          <a:latin typeface="Georgia" panose="02040502050405020303" pitchFamily="18" charset="0"/>
                        </a:rPr>
                        <a:t>If you’re worried we’re making the same mistakes that led to the housing crash, these graphs should help alleviate your concerns. Concrete data and expert insights clearly show why this is nothing like the last time.</a:t>
                      </a:r>
                    </a:p>
                  </a:txBody>
                  <a:tcPr marL="182880" marR="0" marT="0" marB="0">
                    <a:lnL w="28575" cap="flat" cmpd="sng" algn="ctr">
                      <a:solidFill>
                        <a:schemeClr val="accent2"/>
                      </a:solidFill>
                      <a:prstDash val="sysDot"/>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67170411"/>
                  </a:ext>
                </a:extLst>
              </a:tr>
            </a:tbl>
          </a:graphicData>
        </a:graphic>
      </p:graphicFrame>
      <p:graphicFrame>
        <p:nvGraphicFramePr>
          <p:cNvPr id="16" name="Chart 15">
            <a:extLst>
              <a:ext uri="{FF2B5EF4-FFF2-40B4-BE49-F238E27FC236}">
                <a16:creationId xmlns:a16="http://schemas.microsoft.com/office/drawing/2014/main" id="{590900F3-DD27-3841-9BB2-499F07621BB1}"/>
              </a:ext>
            </a:extLst>
          </p:cNvPr>
          <p:cNvGraphicFramePr/>
          <p:nvPr>
            <p:extLst>
              <p:ext uri="{D42A27DB-BD31-4B8C-83A1-F6EECF244321}">
                <p14:modId xmlns:p14="http://schemas.microsoft.com/office/powerpoint/2010/main" val="493143046"/>
              </p:ext>
            </p:extLst>
          </p:nvPr>
        </p:nvGraphicFramePr>
        <p:xfrm>
          <a:off x="722137" y="2716259"/>
          <a:ext cx="6431355" cy="2503440"/>
        </p:xfrm>
        <a:graphic>
          <a:graphicData uri="http://schemas.openxmlformats.org/drawingml/2006/chart">
            <c:chart xmlns:c="http://schemas.openxmlformats.org/drawingml/2006/chart" xmlns:r="http://schemas.openxmlformats.org/officeDocument/2006/relationships" r:id="rId3"/>
          </a:graphicData>
        </a:graphic>
      </p:graphicFrame>
      <p:grpSp>
        <p:nvGrpSpPr>
          <p:cNvPr id="19" name="Group 18">
            <a:extLst>
              <a:ext uri="{FF2B5EF4-FFF2-40B4-BE49-F238E27FC236}">
                <a16:creationId xmlns:a16="http://schemas.microsoft.com/office/drawing/2014/main" id="{AD797830-ABC3-6F4C-BB58-8856395C5A48}"/>
              </a:ext>
            </a:extLst>
          </p:cNvPr>
          <p:cNvGrpSpPr/>
          <p:nvPr/>
        </p:nvGrpSpPr>
        <p:grpSpPr>
          <a:xfrm>
            <a:off x="5255061" y="3082699"/>
            <a:ext cx="1335792" cy="277000"/>
            <a:chOff x="5732980" y="1815802"/>
            <a:chExt cx="1672345" cy="513097"/>
          </a:xfrm>
        </p:grpSpPr>
        <p:sp>
          <p:nvSpPr>
            <p:cNvPr id="22" name="Rectangle 21">
              <a:extLst>
                <a:ext uri="{FF2B5EF4-FFF2-40B4-BE49-F238E27FC236}">
                  <a16:creationId xmlns:a16="http://schemas.microsoft.com/office/drawing/2014/main" id="{FE4ACE82-9A5A-944E-AED0-4D2D4D14F296}"/>
                </a:ext>
              </a:extLst>
            </p:cNvPr>
            <p:cNvSpPr/>
            <p:nvPr/>
          </p:nvSpPr>
          <p:spPr>
            <a:xfrm>
              <a:off x="5732980" y="1892077"/>
              <a:ext cx="267127" cy="36933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3" name="TextBox 22">
              <a:extLst>
                <a:ext uri="{FF2B5EF4-FFF2-40B4-BE49-F238E27FC236}">
                  <a16:creationId xmlns:a16="http://schemas.microsoft.com/office/drawing/2014/main" id="{C08FBC34-3A8D-2D4D-B33B-386F48A1ABA4}"/>
                </a:ext>
              </a:extLst>
            </p:cNvPr>
            <p:cNvSpPr txBox="1"/>
            <p:nvPr/>
          </p:nvSpPr>
          <p:spPr>
            <a:xfrm>
              <a:off x="6000107" y="1815802"/>
              <a:ext cx="1405218" cy="51309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303840"/>
                  </a:solidFill>
                  <a:effectLst/>
                  <a:uLnTx/>
                  <a:uFillTx/>
                  <a:latin typeface="Arial" panose="020B0604020202020204"/>
                  <a:ea typeface="+mn-ea"/>
                  <a:cs typeface="+mn-cs"/>
                </a:rPr>
                <a:t>Over 1 Million</a:t>
              </a:r>
            </a:p>
          </p:txBody>
        </p:sp>
      </p:grpSp>
      <p:sp>
        <p:nvSpPr>
          <p:cNvPr id="24" name="TextBox 23">
            <a:extLst>
              <a:ext uri="{FF2B5EF4-FFF2-40B4-BE49-F238E27FC236}">
                <a16:creationId xmlns:a16="http://schemas.microsoft.com/office/drawing/2014/main" id="{C7D11174-2C18-A84E-A0F9-0110627180AC}"/>
              </a:ext>
            </a:extLst>
          </p:cNvPr>
          <p:cNvSpPr txBox="1"/>
          <p:nvPr/>
        </p:nvSpPr>
        <p:spPr>
          <a:xfrm>
            <a:off x="483287" y="5600578"/>
            <a:ext cx="6849892" cy="2680581"/>
          </a:xfrm>
          <a:prstGeom prst="rect">
            <a:avLst/>
          </a:prstGeom>
          <a:noFill/>
        </p:spPr>
        <p:txBody>
          <a:bodyPr wrap="square" lIns="0" tIns="320040" rIns="0" bIns="0" numCol="1" spcCol="457200" rtlCol="0" anchor="t">
            <a:noAutofit/>
          </a:bodyPr>
          <a:lstStyle/>
          <a:p>
            <a:pPr>
              <a:lnSpc>
                <a:spcPct val="110000"/>
              </a:lnSpc>
              <a:spcAft>
                <a:spcPts val="1000"/>
              </a:spcAft>
            </a:pPr>
            <a:r>
              <a:rPr lang="en-US" sz="1250" dirty="0"/>
              <a:t>Not to mention, homeowners today have options they just didn’t have in the housing crisis when so many people owed more on their mortgages than their homes were worth. With the pandemic and the forbearance program, many people were able to stay in their homes and work out alternative options.</a:t>
            </a:r>
          </a:p>
          <a:p>
            <a:pPr>
              <a:lnSpc>
                <a:spcPct val="110000"/>
              </a:lnSpc>
              <a:spcAft>
                <a:spcPts val="1000"/>
              </a:spcAft>
            </a:pPr>
            <a:r>
              <a:rPr lang="en-US" sz="1250" dirty="0"/>
              <a:t>And for those homeowners who still need to make a change due to financial hardship or other challenges, today’s record-level of equity is giving them the opportunity to sell their houses and avoid foreclosure altogether. That’s why there won’t be a wave of foreclosures coming to</a:t>
            </a:r>
            <a:br>
              <a:rPr lang="en-US" sz="1250" dirty="0"/>
            </a:br>
            <a:r>
              <a:rPr lang="en-US" sz="1250" dirty="0"/>
              <a:t>the market. </a:t>
            </a:r>
          </a:p>
        </p:txBody>
      </p:sp>
    </p:spTree>
    <p:extLst>
      <p:ext uri="{BB962C8B-B14F-4D97-AF65-F5344CB8AC3E}">
        <p14:creationId xmlns:p14="http://schemas.microsoft.com/office/powerpoint/2010/main" val="20614152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8D6883E-AC5D-4C02-AD0A-5F582054433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55"/>
          <a:stretch/>
        </p:blipFill>
        <p:spPr>
          <a:xfrm>
            <a:off x="-4266" y="0"/>
            <a:ext cx="7776666" cy="3868607"/>
          </a:xfrm>
          <a:prstGeom prst="rect">
            <a:avLst/>
          </a:prstGeom>
        </p:spPr>
      </p:pic>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smtClean="0"/>
              <a:pPr/>
              <a:t>19</a:t>
            </a:fld>
            <a:endParaRPr lang="en-US" dirty="0"/>
          </a:p>
        </p:txBody>
      </p:sp>
      <p:sp>
        <p:nvSpPr>
          <p:cNvPr id="6" name="TextBox 5">
            <a:extLst>
              <a:ext uri="{FF2B5EF4-FFF2-40B4-BE49-F238E27FC236}">
                <a16:creationId xmlns:a16="http://schemas.microsoft.com/office/drawing/2014/main" id="{ADF4D003-23B3-2245-A0FC-3101599455D8}"/>
              </a:ext>
            </a:extLst>
          </p:cNvPr>
          <p:cNvSpPr txBox="1"/>
          <p:nvPr/>
        </p:nvSpPr>
        <p:spPr>
          <a:xfrm>
            <a:off x="452934" y="4952422"/>
            <a:ext cx="6858000" cy="5569789"/>
          </a:xfrm>
          <a:prstGeom prst="rect">
            <a:avLst/>
          </a:prstGeom>
          <a:noFill/>
        </p:spPr>
        <p:txBody>
          <a:bodyPr wrap="square" lIns="0" tIns="320040" rIns="0" bIns="0" numCol="1" spcCol="457200" rtlCol="0">
            <a:noAutofit/>
          </a:bodyPr>
          <a:lstStyle/>
          <a:p>
            <a:pPr>
              <a:lnSpc>
                <a:spcPct val="112000"/>
              </a:lnSpc>
              <a:spcAft>
                <a:spcPts val="1000"/>
              </a:spcAft>
            </a:pPr>
            <a:r>
              <a:rPr lang="en-US" sz="1500" b="1" dirty="0">
                <a:solidFill>
                  <a:schemeClr val="tx2"/>
                </a:solidFill>
              </a:rPr>
              <a:t>1. A Professional Follows the Latest Market Trends</a:t>
            </a:r>
          </a:p>
          <a:p>
            <a:pPr>
              <a:lnSpc>
                <a:spcPct val="112000"/>
              </a:lnSpc>
              <a:spcAft>
                <a:spcPts val="1000"/>
              </a:spcAft>
            </a:pPr>
            <a:r>
              <a:rPr lang="en-US" sz="1250" dirty="0"/>
              <a:t>With higher mortgage rates and a growing number of homes for sale, today’s housing market is showing signs of a shift back toward more pre-pandemic levels. When conditions change, following the trends and staying on top of new information is crucial when you sell.</a:t>
            </a:r>
          </a:p>
          <a:p>
            <a:pPr>
              <a:lnSpc>
                <a:spcPct val="112000"/>
              </a:lnSpc>
              <a:spcAft>
                <a:spcPts val="1000"/>
              </a:spcAft>
            </a:pPr>
            <a:r>
              <a:rPr lang="en-US" sz="1250" dirty="0"/>
              <a:t>That makes working with an expert real estate advisor critical today. They know your local area and follow national trends too. More importantly, they’ll know what this data means for you, and as the market shifts, they’ll be able to help you navigate it and make your best decision.</a:t>
            </a:r>
          </a:p>
          <a:p>
            <a:pPr>
              <a:lnSpc>
                <a:spcPct val="112000"/>
              </a:lnSpc>
              <a:spcAft>
                <a:spcPts val="1000"/>
              </a:spcAft>
            </a:pPr>
            <a:r>
              <a:rPr lang="en-US" sz="1500" b="1" dirty="0">
                <a:solidFill>
                  <a:schemeClr val="tx2"/>
                </a:solidFill>
              </a:rPr>
              <a:t>2. A Professional Helps Maximize Your Pool of Buyers</a:t>
            </a:r>
          </a:p>
          <a:p>
            <a:pPr>
              <a:lnSpc>
                <a:spcPct val="112000"/>
              </a:lnSpc>
              <a:spcAft>
                <a:spcPts val="1000"/>
              </a:spcAft>
            </a:pPr>
            <a:r>
              <a:rPr lang="en-US" sz="1250" dirty="0"/>
              <a:t>Real estate professionals have a large variety of tools at their disposal, such as social media followers, agency resources, and the Multiple Listing Service (MLS) to ensure your house is viewed by the most buyers. </a:t>
            </a:r>
            <a:r>
              <a:rPr lang="en-US" sz="1250" i="1" dirty="0"/>
              <a:t>Investopedia</a:t>
            </a:r>
            <a:r>
              <a:rPr lang="en-US" sz="1250" dirty="0"/>
              <a:t> explains why it’s risky to sell on your own without the network an agent provides:</a:t>
            </a:r>
          </a:p>
          <a:p>
            <a:pPr lvl="1">
              <a:lnSpc>
                <a:spcPct val="112000"/>
              </a:lnSpc>
              <a:spcAft>
                <a:spcPts val="1000"/>
              </a:spcAft>
            </a:pPr>
            <a:r>
              <a:rPr lang="en-US" sz="1250" i="1" dirty="0">
                <a:solidFill>
                  <a:schemeClr val="tx1">
                    <a:lumMod val="50000"/>
                    <a:lumOff val="50000"/>
                  </a:schemeClr>
                </a:solidFill>
              </a:rPr>
              <a:t>“You don’t have relationships with clients, other agents, or a real estate agency to bring the largest pool of potential buyers to your home. </a:t>
            </a:r>
            <a:r>
              <a:rPr lang="en-US" sz="1250" b="1" i="1" dirty="0">
                <a:solidFill>
                  <a:schemeClr val="tx1">
                    <a:lumMod val="50000"/>
                    <a:lumOff val="50000"/>
                  </a:schemeClr>
                </a:solidFill>
              </a:rPr>
              <a:t>A smaller pool of potential buyers means less demand for your property, which can translate into waiting longer to sell your home and possibly not getting as much money as your house is worth.”</a:t>
            </a:r>
          </a:p>
        </p:txBody>
      </p:sp>
      <p:sp>
        <p:nvSpPr>
          <p:cNvPr id="3" name="TextBox 2">
            <a:extLst>
              <a:ext uri="{FF2B5EF4-FFF2-40B4-BE49-F238E27FC236}">
                <a16:creationId xmlns:a16="http://schemas.microsoft.com/office/drawing/2014/main" id="{DC6D895E-D872-A649-8D1F-2C10CFF35718}"/>
              </a:ext>
            </a:extLst>
          </p:cNvPr>
          <p:cNvSpPr txBox="1"/>
          <p:nvPr/>
        </p:nvSpPr>
        <p:spPr>
          <a:xfrm>
            <a:off x="440111" y="3734792"/>
            <a:ext cx="6858000" cy="1455061"/>
          </a:xfrm>
          <a:prstGeom prst="rect">
            <a:avLst/>
          </a:prstGeom>
          <a:noFill/>
        </p:spPr>
        <p:txBody>
          <a:bodyPr wrap="square" lIns="0" tIns="320040" rIns="0" bIns="0" rtlCol="0">
            <a:noAutofit/>
          </a:bodyPr>
          <a:lstStyle/>
          <a:p>
            <a:pPr>
              <a:lnSpc>
                <a:spcPct val="114000"/>
              </a:lnSpc>
              <a:spcAft>
                <a:spcPts val="1000"/>
              </a:spcAft>
            </a:pPr>
            <a:r>
              <a:rPr lang="en-US" sz="1500" i="1" dirty="0">
                <a:solidFill>
                  <a:schemeClr val="bg2"/>
                </a:solidFill>
                <a:latin typeface="Georgia" panose="02040502050405020303" pitchFamily="18" charset="0"/>
              </a:rPr>
              <a:t>It can be tempting to consider selling your home on your own. But today’s market is at a turning point, making it more essential than ever to work with a real estate advisor. Here are five key ways a professional can help you.</a:t>
            </a:r>
            <a:endParaRPr lang="en-US" sz="1500" i="1" dirty="0">
              <a:solidFill>
                <a:schemeClr val="bg2"/>
              </a:solidFill>
              <a:highlight>
                <a:srgbClr val="FFFF00"/>
              </a:highlight>
              <a:latin typeface="Georgia" panose="02040502050405020303" pitchFamily="18" charset="0"/>
            </a:endParaRPr>
          </a:p>
        </p:txBody>
      </p:sp>
      <p:sp>
        <p:nvSpPr>
          <p:cNvPr id="9" name="Rectangle 8">
            <a:extLst>
              <a:ext uri="{FF2B5EF4-FFF2-40B4-BE49-F238E27FC236}">
                <a16:creationId xmlns:a16="http://schemas.microsoft.com/office/drawing/2014/main" id="{43C30354-74B6-414E-A158-69B16FB17EA3}"/>
              </a:ext>
            </a:extLst>
          </p:cNvPr>
          <p:cNvSpPr/>
          <p:nvPr/>
        </p:nvSpPr>
        <p:spPr>
          <a:xfrm>
            <a:off x="0" y="2914500"/>
            <a:ext cx="7772400" cy="954107"/>
          </a:xfrm>
          <a:prstGeom prst="rect">
            <a:avLst/>
          </a:prstGeom>
          <a:solidFill>
            <a:srgbClr val="00AEE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502920" tIns="228600" rIns="502920" bIns="228600" rtlCol="0" anchor="b" anchorCtr="0">
            <a:spAutoFit/>
          </a:bodyPr>
          <a:lstStyle/>
          <a:p>
            <a:pPr lvl="0">
              <a:spcAft>
                <a:spcPts val="1000"/>
              </a:spcAft>
            </a:pPr>
            <a:r>
              <a:rPr lang="en-US" sz="3200" dirty="0">
                <a:solidFill>
                  <a:srgbClr val="FFFFFF"/>
                </a:solidFill>
              </a:rPr>
              <a:t>How an Agent Helps Sell Your House</a:t>
            </a:r>
          </a:p>
        </p:txBody>
      </p:sp>
    </p:spTree>
    <p:extLst>
      <p:ext uri="{BB962C8B-B14F-4D97-AF65-F5344CB8AC3E}">
        <p14:creationId xmlns:p14="http://schemas.microsoft.com/office/powerpoint/2010/main" val="21893347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C6A4BE48-CFB9-56FC-5563-F7AF50E44D28}"/>
              </a:ext>
            </a:extLst>
          </p:cNvPr>
          <p:cNvSpPr txBox="1">
            <a:spLocks/>
          </p:cNvSpPr>
          <p:nvPr/>
        </p:nvSpPr>
        <p:spPr>
          <a:xfrm>
            <a:off x="3048000" y="0"/>
            <a:ext cx="4267200" cy="10058400"/>
          </a:xfrm>
          <a:prstGeom prst="rect">
            <a:avLst/>
          </a:prstGeom>
        </p:spPr>
        <p:txBody>
          <a:bodyPr lIns="0" tIns="0" rIns="0" bIns="0" anchor="ctr">
            <a:normAutofit/>
          </a:bodyPr>
          <a:lst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pPr marL="0" indent="0">
              <a:spcAft>
                <a:spcPts val="1000"/>
              </a:spcAft>
              <a:buNone/>
            </a:pPr>
            <a:r>
              <a:rPr lang="en-US" sz="3200" dirty="0">
                <a:solidFill>
                  <a:schemeClr val="tx2"/>
                </a:solidFill>
              </a:rPr>
              <a:t>Table of Contents</a:t>
            </a:r>
          </a:p>
          <a:p>
            <a:pPr marL="411480" indent="-411480" defTabSz="909619">
              <a:lnSpc>
                <a:spcPct val="114000"/>
              </a:lnSpc>
              <a:spcBef>
                <a:spcPts val="1500"/>
              </a:spcBef>
              <a:buNone/>
              <a:defRPr/>
            </a:pPr>
            <a:r>
              <a:rPr lang="en-US" sz="1600" b="1" dirty="0">
                <a:solidFill>
                  <a:schemeClr val="tx2"/>
                </a:solidFill>
                <a:ea typeface="Helvetica Neue" panose="02000503000000020004" pitchFamily="2" charset="0"/>
              </a:rPr>
              <a:t>3</a:t>
            </a:r>
            <a:r>
              <a:rPr lang="en-US" sz="1600" dirty="0">
                <a:solidFill>
                  <a:prstClr val="black"/>
                </a:solidFill>
                <a:ea typeface="Helvetica Neue" panose="02000503000000020004" pitchFamily="2" charset="0"/>
              </a:rPr>
              <a:t>	Should I Sell My House This Year?</a:t>
            </a:r>
          </a:p>
          <a:p>
            <a:pPr marL="411480" indent="-411480" defTabSz="909619">
              <a:lnSpc>
                <a:spcPct val="114000"/>
              </a:lnSpc>
              <a:spcBef>
                <a:spcPts val="1500"/>
              </a:spcBef>
              <a:buNone/>
              <a:defRPr/>
            </a:pPr>
            <a:r>
              <a:rPr lang="en-US" sz="1600" b="1" dirty="0">
                <a:solidFill>
                  <a:schemeClr val="tx2"/>
                </a:solidFill>
                <a:ea typeface="Helvetica Neue" panose="02000503000000020004" pitchFamily="2" charset="0"/>
              </a:rPr>
              <a:t>6</a:t>
            </a:r>
            <a:r>
              <a:rPr lang="en-US" sz="1600" dirty="0">
                <a:solidFill>
                  <a:prstClr val="black"/>
                </a:solidFill>
                <a:ea typeface="Helvetica Neue" panose="02000503000000020004" pitchFamily="2" charset="0"/>
              </a:rPr>
              <a:t>	Expert Insights for Today’s Sellers</a:t>
            </a:r>
          </a:p>
          <a:p>
            <a:pPr marL="411480" indent="-411480" defTabSz="909619">
              <a:lnSpc>
                <a:spcPct val="114000"/>
              </a:lnSpc>
              <a:spcBef>
                <a:spcPts val="1500"/>
              </a:spcBef>
              <a:buNone/>
              <a:defRPr/>
            </a:pPr>
            <a:r>
              <a:rPr lang="en-US" sz="1600" b="1" dirty="0">
                <a:solidFill>
                  <a:schemeClr val="tx2"/>
                </a:solidFill>
                <a:ea typeface="Helvetica Neue" panose="02000503000000020004" pitchFamily="2" charset="0"/>
              </a:rPr>
              <a:t>7</a:t>
            </a:r>
            <a:r>
              <a:rPr lang="en-US" sz="1600" dirty="0">
                <a:solidFill>
                  <a:prstClr val="black"/>
                </a:solidFill>
                <a:ea typeface="Helvetica Neue" panose="02000503000000020004" pitchFamily="2" charset="0"/>
              </a:rPr>
              <a:t>	What Growing Housing Supply Means for Current Homeowners</a:t>
            </a:r>
          </a:p>
          <a:p>
            <a:pPr marL="411480" indent="-411480" defTabSz="909619">
              <a:lnSpc>
                <a:spcPct val="113999"/>
              </a:lnSpc>
              <a:spcBef>
                <a:spcPts val="1500"/>
              </a:spcBef>
              <a:buNone/>
              <a:defRPr/>
            </a:pPr>
            <a:r>
              <a:rPr lang="en-US" sz="1600" b="1" dirty="0">
                <a:solidFill>
                  <a:schemeClr val="tx2"/>
                </a:solidFill>
                <a:ea typeface="+mn-lt"/>
                <a:cs typeface="+mn-lt"/>
              </a:rPr>
              <a:t>9</a:t>
            </a:r>
            <a:r>
              <a:rPr lang="en-US" sz="1600" dirty="0">
                <a:ea typeface="+mn-lt"/>
                <a:cs typeface="+mn-lt"/>
              </a:rPr>
              <a:t>     Home Price Deceleration Doesn’t</a:t>
            </a:r>
            <a:br>
              <a:rPr lang="en-US" sz="1600" dirty="0">
                <a:ea typeface="+mn-lt"/>
                <a:cs typeface="+mn-lt"/>
              </a:rPr>
            </a:br>
            <a:r>
              <a:rPr lang="en-US" sz="1600" dirty="0">
                <a:ea typeface="+mn-lt"/>
                <a:cs typeface="+mn-lt"/>
              </a:rPr>
              <a:t>Mean Depreciation</a:t>
            </a:r>
            <a:endParaRPr lang="en-US" sz="2350" dirty="0">
              <a:ea typeface="+mn-lt"/>
              <a:cs typeface="+mn-lt"/>
            </a:endParaRPr>
          </a:p>
          <a:p>
            <a:pPr marL="411480" indent="-411480" defTabSz="909619">
              <a:lnSpc>
                <a:spcPct val="113999"/>
              </a:lnSpc>
              <a:spcBef>
                <a:spcPts val="1500"/>
              </a:spcBef>
              <a:buNone/>
              <a:defRPr/>
            </a:pPr>
            <a:r>
              <a:rPr lang="en-US" sz="1600" b="1" dirty="0">
                <a:solidFill>
                  <a:schemeClr val="tx2"/>
                </a:solidFill>
                <a:ea typeface="+mn-lt"/>
              </a:rPr>
              <a:t>11</a:t>
            </a:r>
            <a:r>
              <a:rPr lang="en-US" sz="1600" dirty="0">
                <a:ea typeface="Helvetica Neue" panose="02000503000000020004" pitchFamily="2" charset="0"/>
              </a:rPr>
              <a:t>	</a:t>
            </a:r>
            <a:r>
              <a:rPr lang="en-US" sz="1600" dirty="0">
                <a:ea typeface="+mn-lt"/>
                <a:cs typeface="+mn-lt"/>
              </a:rPr>
              <a:t>Why an Agent Is Essential When Pricing Your House</a:t>
            </a:r>
            <a:endParaRPr lang="en-US" sz="2350" dirty="0">
              <a:ea typeface="+mn-lt"/>
              <a:cs typeface="+mn-lt"/>
            </a:endParaRPr>
          </a:p>
          <a:p>
            <a:pPr marL="400050" indent="-400050" defTabSz="909619">
              <a:lnSpc>
                <a:spcPct val="114000"/>
              </a:lnSpc>
              <a:spcBef>
                <a:spcPts val="1500"/>
              </a:spcBef>
              <a:buNone/>
              <a:defRPr/>
            </a:pPr>
            <a:r>
              <a:rPr lang="en-US" sz="1600" b="1" dirty="0">
                <a:solidFill>
                  <a:schemeClr val="tx2"/>
                </a:solidFill>
                <a:ea typeface="Helvetica Neue" panose="02000503000000020004" pitchFamily="2" charset="0"/>
              </a:rPr>
              <a:t>12</a:t>
            </a:r>
            <a:r>
              <a:rPr lang="en-US" sz="1600" b="1" dirty="0">
                <a:ea typeface="Helvetica Neue" panose="02000503000000020004" pitchFamily="2" charset="0"/>
              </a:rPr>
              <a:t>   </a:t>
            </a:r>
            <a:r>
              <a:rPr lang="en-US" sz="1600" dirty="0">
                <a:ea typeface="Helvetica Neue" panose="02000503000000020004" pitchFamily="2" charset="0"/>
              </a:rPr>
              <a:t>Record Equity Gains Can Power Your</a:t>
            </a:r>
            <a:br>
              <a:rPr lang="en-US" sz="1600" dirty="0">
                <a:ea typeface="Helvetica Neue" panose="02000503000000020004" pitchFamily="2" charset="0"/>
              </a:rPr>
            </a:br>
            <a:r>
              <a:rPr lang="en-US" sz="1600" dirty="0">
                <a:ea typeface="Helvetica Neue" panose="02000503000000020004" pitchFamily="2" charset="0"/>
              </a:rPr>
              <a:t>Next Move</a:t>
            </a:r>
            <a:endParaRPr lang="en-US" sz="1600" dirty="0">
              <a:ea typeface="Helvetica Neue" panose="02000503000000020004" pitchFamily="2" charset="0"/>
              <a:cs typeface="Arial"/>
            </a:endParaRPr>
          </a:p>
          <a:p>
            <a:pPr marL="411480" indent="-411480" defTabSz="909619">
              <a:lnSpc>
                <a:spcPct val="113999"/>
              </a:lnSpc>
              <a:spcBef>
                <a:spcPts val="1500"/>
              </a:spcBef>
              <a:buNone/>
              <a:defRPr/>
            </a:pPr>
            <a:r>
              <a:rPr lang="en-US" sz="1600" b="1" dirty="0">
                <a:solidFill>
                  <a:schemeClr val="tx2"/>
                </a:solidFill>
                <a:ea typeface="Helvetica Neue" panose="02000503000000020004" pitchFamily="2" charset="0"/>
              </a:rPr>
              <a:t>14</a:t>
            </a:r>
            <a:r>
              <a:rPr lang="en-US" sz="1600" dirty="0">
                <a:ea typeface="Helvetica Neue" panose="02000503000000020004" pitchFamily="2" charset="0"/>
              </a:rPr>
              <a:t>   The One Thing Every Homeowner Needs To Know About a Recession</a:t>
            </a:r>
            <a:endParaRPr lang="en-US" sz="1600" dirty="0"/>
          </a:p>
          <a:p>
            <a:pPr marL="411480" indent="-411480" defTabSz="909619">
              <a:lnSpc>
                <a:spcPct val="113999"/>
              </a:lnSpc>
              <a:spcBef>
                <a:spcPts val="1500"/>
              </a:spcBef>
              <a:buNone/>
              <a:defRPr/>
            </a:pPr>
            <a:r>
              <a:rPr lang="en-US" sz="1600" b="1" dirty="0">
                <a:solidFill>
                  <a:schemeClr val="tx2"/>
                </a:solidFill>
                <a:ea typeface="Helvetica Neue" panose="02000503000000020004" pitchFamily="2" charset="0"/>
              </a:rPr>
              <a:t>16</a:t>
            </a:r>
            <a:r>
              <a:rPr lang="en-US" sz="1600" dirty="0">
                <a:ea typeface="Helvetica Neue" panose="02000503000000020004" pitchFamily="2" charset="0"/>
              </a:rPr>
              <a:t>	</a:t>
            </a:r>
            <a:r>
              <a:rPr lang="en-US" sz="1600" dirty="0">
                <a:ea typeface="+mn-lt"/>
                <a:cs typeface="+mn-lt"/>
              </a:rPr>
              <a:t>Why the Housing Market Won’t Crash</a:t>
            </a:r>
            <a:endParaRPr lang="en-US" sz="2350" dirty="0">
              <a:ea typeface="+mn-lt"/>
              <a:cs typeface="+mn-lt"/>
            </a:endParaRPr>
          </a:p>
          <a:p>
            <a:pPr marL="411480" indent="-411480" defTabSz="909619">
              <a:lnSpc>
                <a:spcPct val="114000"/>
              </a:lnSpc>
              <a:spcBef>
                <a:spcPts val="1500"/>
              </a:spcBef>
              <a:buNone/>
              <a:defRPr/>
            </a:pPr>
            <a:r>
              <a:rPr lang="en-US" sz="1600" b="1" dirty="0">
                <a:solidFill>
                  <a:schemeClr val="tx2"/>
                </a:solidFill>
                <a:ea typeface="Helvetica Neue" panose="02000503000000020004" pitchFamily="2" charset="0"/>
              </a:rPr>
              <a:t>19   </a:t>
            </a:r>
            <a:r>
              <a:rPr lang="en-US" sz="1600" dirty="0">
                <a:ea typeface="Helvetica Neue" panose="02000503000000020004" pitchFamily="2" charset="0"/>
              </a:rPr>
              <a:t>How an Agent Helps Sell Your House</a:t>
            </a:r>
            <a:endParaRPr lang="en-US" sz="1600" dirty="0">
              <a:ea typeface="Helvetica Neue" panose="02000503000000020004" pitchFamily="2" charset="0"/>
              <a:cs typeface="Arial"/>
            </a:endParaRPr>
          </a:p>
          <a:p>
            <a:pPr marL="0" indent="0" defTabSz="909619">
              <a:lnSpc>
                <a:spcPct val="114000"/>
              </a:lnSpc>
              <a:spcBef>
                <a:spcPts val="1500"/>
              </a:spcBef>
              <a:buNone/>
              <a:defRPr/>
            </a:pPr>
            <a:r>
              <a:rPr lang="en-US" sz="1600" b="1" dirty="0">
                <a:solidFill>
                  <a:schemeClr val="tx2"/>
                </a:solidFill>
                <a:ea typeface="Helvetica Neue" panose="02000503000000020004" pitchFamily="2" charset="0"/>
              </a:rPr>
              <a:t>21   </a:t>
            </a:r>
            <a:r>
              <a:rPr lang="en-US" sz="1600" dirty="0">
                <a:ea typeface="Helvetica Neue" panose="02000503000000020004" pitchFamily="2" charset="0"/>
              </a:rPr>
              <a:t>A Checklist for Selling Your House</a:t>
            </a:r>
            <a:endParaRPr lang="en-US" sz="1600" dirty="0">
              <a:ea typeface="Helvetica Neue" panose="02000503000000020004" pitchFamily="2" charset="0"/>
              <a:cs typeface="Arial"/>
            </a:endParaRPr>
          </a:p>
          <a:p>
            <a:pPr marL="411480" indent="-411480" defTabSz="909619">
              <a:lnSpc>
                <a:spcPct val="114000"/>
              </a:lnSpc>
              <a:spcBef>
                <a:spcPts val="1500"/>
              </a:spcBef>
              <a:buNone/>
              <a:defRPr/>
            </a:pPr>
            <a:r>
              <a:rPr lang="en-US" sz="1600" b="1" dirty="0">
                <a:solidFill>
                  <a:schemeClr val="tx2"/>
                </a:solidFill>
                <a:ea typeface="Helvetica Neue" panose="02000503000000020004" pitchFamily="2" charset="0"/>
              </a:rPr>
              <a:t>22   </a:t>
            </a:r>
            <a:r>
              <a:rPr lang="en-US" sz="1600" dirty="0">
                <a:ea typeface="Helvetica Neue" panose="02000503000000020004" pitchFamily="2" charset="0"/>
              </a:rPr>
              <a:t>Reasons To Hire a Real</a:t>
            </a:r>
            <a:br>
              <a:rPr lang="en-US" sz="1600" dirty="0">
                <a:ea typeface="Helvetica Neue" panose="02000503000000020004" pitchFamily="2" charset="0"/>
              </a:rPr>
            </a:br>
            <a:r>
              <a:rPr lang="en-US" sz="1600" dirty="0">
                <a:ea typeface="Helvetica Neue" panose="02000503000000020004" pitchFamily="2" charset="0"/>
              </a:rPr>
              <a:t>Estate Professional</a:t>
            </a:r>
            <a:endParaRPr lang="en-US" sz="1600" dirty="0">
              <a:ea typeface="Helvetica Neue" panose="02000503000000020004" pitchFamily="2" charset="0"/>
              <a:cs typeface="Arial"/>
            </a:endParaRPr>
          </a:p>
        </p:txBody>
      </p:sp>
      <p:pic>
        <p:nvPicPr>
          <p:cNvPr id="2" name="Picture 1" descr="A picture containing apple, wooden, food, board&#10;&#10;Description automatically generated">
            <a:extLst>
              <a:ext uri="{FF2B5EF4-FFF2-40B4-BE49-F238E27FC236}">
                <a16:creationId xmlns:a16="http://schemas.microsoft.com/office/drawing/2014/main" id="{1451E473-9054-977A-3E2B-09F7B895E81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2590800" cy="10058400"/>
          </a:xfrm>
          <a:prstGeom prst="rect">
            <a:avLst/>
          </a:prstGeom>
        </p:spPr>
      </p:pic>
    </p:spTree>
    <p:extLst>
      <p:ext uri="{BB962C8B-B14F-4D97-AF65-F5344CB8AC3E}">
        <p14:creationId xmlns:p14="http://schemas.microsoft.com/office/powerpoint/2010/main" val="37097398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smtClean="0"/>
              <a:pPr/>
              <a:t>20</a:t>
            </a:fld>
            <a:endParaRPr lang="en-US" dirty="0"/>
          </a:p>
        </p:txBody>
      </p:sp>
      <p:sp>
        <p:nvSpPr>
          <p:cNvPr id="6" name="TextBox 5">
            <a:extLst>
              <a:ext uri="{FF2B5EF4-FFF2-40B4-BE49-F238E27FC236}">
                <a16:creationId xmlns:a16="http://schemas.microsoft.com/office/drawing/2014/main" id="{ADF4D003-23B3-2245-A0FC-3101599455D8}"/>
              </a:ext>
            </a:extLst>
          </p:cNvPr>
          <p:cNvSpPr txBox="1"/>
          <p:nvPr/>
        </p:nvSpPr>
        <p:spPr>
          <a:xfrm>
            <a:off x="457200" y="331698"/>
            <a:ext cx="6857998" cy="7772399"/>
          </a:xfrm>
          <a:prstGeom prst="rect">
            <a:avLst/>
          </a:prstGeom>
          <a:noFill/>
        </p:spPr>
        <p:txBody>
          <a:bodyPr wrap="square" lIns="0" tIns="320040" rIns="0" bIns="0" numCol="1" spcCol="457200" rtlCol="0">
            <a:noAutofit/>
          </a:bodyPr>
          <a:lstStyle/>
          <a:p>
            <a:pPr>
              <a:lnSpc>
                <a:spcPct val="110000"/>
              </a:lnSpc>
              <a:spcAft>
                <a:spcPts val="1000"/>
              </a:spcAft>
            </a:pPr>
            <a:r>
              <a:rPr lang="en-US" sz="1500" b="1" dirty="0">
                <a:solidFill>
                  <a:schemeClr val="tx2"/>
                </a:solidFill>
              </a:rPr>
              <a:t>3. A Professional Understands the Fine Print</a:t>
            </a:r>
          </a:p>
          <a:p>
            <a:pPr>
              <a:lnSpc>
                <a:spcPct val="110000"/>
              </a:lnSpc>
              <a:spcAft>
                <a:spcPts val="1000"/>
              </a:spcAft>
            </a:pPr>
            <a:r>
              <a:rPr lang="en-US" sz="1250" dirty="0"/>
              <a:t>Today, more disclosures and regulations are mandatory when selling a house. The </a:t>
            </a:r>
            <a:r>
              <a:rPr lang="en-US" sz="1250" i="1" dirty="0"/>
              <a:t>National Association of Realtors </a:t>
            </a:r>
            <a:r>
              <a:rPr lang="en-US" sz="1250" dirty="0"/>
              <a:t>(NAR) explains it best, saying:</a:t>
            </a:r>
          </a:p>
          <a:p>
            <a:pPr lvl="1">
              <a:lnSpc>
                <a:spcPct val="110000"/>
              </a:lnSpc>
              <a:spcAft>
                <a:spcPts val="1000"/>
              </a:spcAft>
            </a:pPr>
            <a:r>
              <a:rPr lang="en-US" sz="1250" i="1" dirty="0">
                <a:solidFill>
                  <a:schemeClr val="tx1">
                    <a:lumMod val="50000"/>
                    <a:lumOff val="50000"/>
                  </a:schemeClr>
                </a:solidFill>
              </a:rPr>
              <a:t>“Selling a home typically requires a variety of forms, reports, disclosures, and other legal and financial documents. . . . there’s a lot of jargon involved in a real estate transaction; you want to work with a professional who can speak the language.”</a:t>
            </a:r>
          </a:p>
          <a:p>
            <a:pPr>
              <a:lnSpc>
                <a:spcPct val="110000"/>
              </a:lnSpc>
              <a:spcAft>
                <a:spcPts val="1000"/>
              </a:spcAft>
            </a:pPr>
            <a:r>
              <a:rPr lang="en-US" sz="1250" dirty="0"/>
              <a:t>A real estate professional knows exactly what needs to happen, what all the paperwork means, and how to work through it efficiently. They’ll help you review the documents and avoid any costly missteps that could occur if you try to handle them on your own.</a:t>
            </a:r>
          </a:p>
          <a:p>
            <a:pPr>
              <a:lnSpc>
                <a:spcPct val="110000"/>
              </a:lnSpc>
              <a:spcAft>
                <a:spcPts val="1000"/>
              </a:spcAft>
            </a:pPr>
            <a:r>
              <a:rPr lang="en-US" sz="1500" b="1" dirty="0">
                <a:solidFill>
                  <a:schemeClr val="tx2"/>
                </a:solidFill>
              </a:rPr>
              <a:t>4. A Professional Is a Trained Negotiator</a:t>
            </a:r>
          </a:p>
          <a:p>
            <a:pPr>
              <a:lnSpc>
                <a:spcPct val="110000"/>
              </a:lnSpc>
              <a:spcAft>
                <a:spcPts val="1000"/>
              </a:spcAft>
            </a:pPr>
            <a:r>
              <a:rPr lang="en-US" sz="1250" dirty="0"/>
              <a:t>If you sell without a professional, you’ll also be solely responsible for the negotiations. That means you’ll have to coordinate with:</a:t>
            </a:r>
          </a:p>
          <a:p>
            <a:pPr marL="2301875" lvl="6">
              <a:lnSpc>
                <a:spcPct val="110000"/>
              </a:lnSpc>
              <a:spcAft>
                <a:spcPts val="1000"/>
              </a:spcAft>
            </a:pPr>
            <a:r>
              <a:rPr lang="en-US" sz="1250" b="1" dirty="0">
                <a:solidFill>
                  <a:schemeClr val="accent2"/>
                </a:solidFill>
              </a:rPr>
              <a:t>The buyer</a:t>
            </a:r>
            <a:r>
              <a:rPr lang="en-US" sz="1250" dirty="0"/>
              <a:t>, who wants the best deal possible</a:t>
            </a:r>
          </a:p>
          <a:p>
            <a:pPr marL="2301875" lvl="6">
              <a:lnSpc>
                <a:spcPct val="110000"/>
              </a:lnSpc>
              <a:spcAft>
                <a:spcPts val="1000"/>
              </a:spcAft>
            </a:pPr>
            <a:r>
              <a:rPr lang="en-US" sz="1250" b="1" dirty="0">
                <a:solidFill>
                  <a:schemeClr val="accent2"/>
                </a:solidFill>
              </a:rPr>
              <a:t>The buyer’s agent</a:t>
            </a:r>
            <a:r>
              <a:rPr lang="en-US" sz="1250" dirty="0"/>
              <a:t>, who will use their expertise to advocate for the buyer</a:t>
            </a:r>
          </a:p>
          <a:p>
            <a:pPr marL="2301875" lvl="6">
              <a:lnSpc>
                <a:spcPct val="110000"/>
              </a:lnSpc>
              <a:spcAft>
                <a:spcPts val="1000"/>
              </a:spcAft>
            </a:pPr>
            <a:r>
              <a:rPr lang="en-US" sz="1250" b="1" dirty="0">
                <a:solidFill>
                  <a:schemeClr val="accent2"/>
                </a:solidFill>
              </a:rPr>
              <a:t>The inspection company</a:t>
            </a:r>
            <a:r>
              <a:rPr lang="en-US" sz="1250" dirty="0"/>
              <a:t>, which works for the buyer and will almost always find concerns with the house</a:t>
            </a:r>
          </a:p>
          <a:p>
            <a:pPr marL="2301875" lvl="6">
              <a:lnSpc>
                <a:spcPct val="110000"/>
              </a:lnSpc>
              <a:spcAft>
                <a:spcPts val="1000"/>
              </a:spcAft>
            </a:pPr>
            <a:r>
              <a:rPr lang="en-US" sz="1250" b="1" dirty="0">
                <a:solidFill>
                  <a:schemeClr val="accent2"/>
                </a:solidFill>
              </a:rPr>
              <a:t>The appraiser</a:t>
            </a:r>
            <a:r>
              <a:rPr lang="en-US" sz="1250" dirty="0"/>
              <a:t>, who assesses the property’s value to protect</a:t>
            </a:r>
            <a:br>
              <a:rPr lang="en-US" sz="1250" dirty="0"/>
            </a:br>
            <a:r>
              <a:rPr lang="en-US" sz="1250" dirty="0"/>
              <a:t>the lender</a:t>
            </a:r>
          </a:p>
          <a:p>
            <a:pPr>
              <a:lnSpc>
                <a:spcPct val="110000"/>
              </a:lnSpc>
              <a:spcAft>
                <a:spcPts val="1000"/>
              </a:spcAft>
            </a:pPr>
            <a:r>
              <a:rPr lang="en-US" sz="1250" dirty="0"/>
              <a:t>Instead of going toe-to-toe with these parties alone, lean on an expert. They’ll know what levers to pull, how to address all concerns, and when to get a second opinion.</a:t>
            </a:r>
          </a:p>
          <a:p>
            <a:pPr>
              <a:lnSpc>
                <a:spcPct val="110000"/>
              </a:lnSpc>
              <a:spcAft>
                <a:spcPts val="1000"/>
              </a:spcAft>
            </a:pPr>
            <a:r>
              <a:rPr lang="en-US" sz="1500" b="1" dirty="0">
                <a:solidFill>
                  <a:schemeClr val="tx2"/>
                </a:solidFill>
              </a:rPr>
              <a:t>5. They Know How To Set the Right Price for Your House</a:t>
            </a:r>
          </a:p>
          <a:p>
            <a:pPr>
              <a:lnSpc>
                <a:spcPct val="110000"/>
              </a:lnSpc>
              <a:spcAft>
                <a:spcPts val="1000"/>
              </a:spcAft>
            </a:pPr>
            <a:r>
              <a:rPr lang="en-US" sz="1250" dirty="0"/>
              <a:t>Real estate professionals know the ins and outs of how to price your house accurately and competitively, so you don’t overprice or underprice your home for the shifting market. NAR explains it like this:</a:t>
            </a:r>
          </a:p>
          <a:p>
            <a:pPr lvl="1">
              <a:lnSpc>
                <a:spcPct val="110000"/>
              </a:lnSpc>
              <a:spcAft>
                <a:spcPts val="1000"/>
              </a:spcAft>
            </a:pPr>
            <a:r>
              <a:rPr lang="en-US" sz="1250" i="1" dirty="0">
                <a:solidFill>
                  <a:schemeClr val="bg2"/>
                </a:solidFill>
              </a:rPr>
              <a:t>“A great real estate agent will look at your home with an unbiased eye, providing you with the information you need to enhance marketability and maximize price.”</a:t>
            </a:r>
          </a:p>
          <a:p>
            <a:pPr>
              <a:lnSpc>
                <a:spcPct val="110000"/>
              </a:lnSpc>
              <a:spcAft>
                <a:spcPts val="1000"/>
              </a:spcAft>
            </a:pPr>
            <a:endParaRPr lang="en-US" sz="1250" dirty="0"/>
          </a:p>
        </p:txBody>
      </p:sp>
      <p:graphicFrame>
        <p:nvGraphicFramePr>
          <p:cNvPr id="11" name="Table 10">
            <a:extLst>
              <a:ext uri="{FF2B5EF4-FFF2-40B4-BE49-F238E27FC236}">
                <a16:creationId xmlns:a16="http://schemas.microsoft.com/office/drawing/2014/main" id="{DB8996C9-8B0D-774F-B0C0-3BEAF9C09D11}"/>
              </a:ext>
            </a:extLst>
          </p:cNvPr>
          <p:cNvGraphicFramePr>
            <a:graphicFrameLocks noGrp="1"/>
          </p:cNvGraphicFramePr>
          <p:nvPr>
            <p:extLst>
              <p:ext uri="{D42A27DB-BD31-4B8C-83A1-F6EECF244321}">
                <p14:modId xmlns:p14="http://schemas.microsoft.com/office/powerpoint/2010/main" val="4154498068"/>
              </p:ext>
            </p:extLst>
          </p:nvPr>
        </p:nvGraphicFramePr>
        <p:xfrm>
          <a:off x="457200" y="8436041"/>
          <a:ext cx="6858000" cy="977011"/>
        </p:xfrm>
        <a:graphic>
          <a:graphicData uri="http://schemas.openxmlformats.org/drawingml/2006/table">
            <a:tbl>
              <a:tblPr firstRow="1" bandRow="1">
                <a:tableStyleId>{5C22544A-7EE6-4342-B048-85BDC9FD1C3A}</a:tableStyleId>
              </a:tblPr>
              <a:tblGrid>
                <a:gridCol w="6858000">
                  <a:extLst>
                    <a:ext uri="{9D8B030D-6E8A-4147-A177-3AD203B41FA5}">
                      <a16:colId xmlns:a16="http://schemas.microsoft.com/office/drawing/2014/main" val="1303912461"/>
                    </a:ext>
                  </a:extLst>
                </a:gridCol>
              </a:tblGrid>
              <a:tr h="0">
                <a:tc>
                  <a:txBody>
                    <a:bodyPr/>
                    <a:lstStyle/>
                    <a:p>
                      <a:pPr>
                        <a:lnSpc>
                          <a:spcPct val="110000"/>
                        </a:lnSpc>
                        <a:spcAft>
                          <a:spcPts val="500"/>
                        </a:spcAft>
                      </a:pPr>
                      <a:r>
                        <a:rPr lang="en-US" sz="1500" dirty="0">
                          <a:solidFill>
                            <a:schemeClr val="accent2"/>
                          </a:solidFill>
                        </a:rPr>
                        <a:t>Bottom Line</a:t>
                      </a:r>
                    </a:p>
                    <a:p>
                      <a:pPr marL="0" marR="0" indent="0" algn="l" defTabSz="777240" rtl="0" eaLnBrk="1" fontAlgn="auto" latinLnBrk="0" hangingPunct="1">
                        <a:lnSpc>
                          <a:spcPct val="110000"/>
                        </a:lnSpc>
                        <a:spcBef>
                          <a:spcPts val="0"/>
                        </a:spcBef>
                        <a:spcAft>
                          <a:spcPts val="500"/>
                        </a:spcAft>
                        <a:buClrTx/>
                        <a:buSzTx/>
                        <a:buFontTx/>
                        <a:buNone/>
                        <a:tabLst/>
                        <a:defRPr/>
                      </a:pPr>
                      <a:r>
                        <a:rPr lang="en-US" sz="1350" b="0" i="1" dirty="0">
                          <a:solidFill>
                            <a:schemeClr val="bg2"/>
                          </a:solidFill>
                          <a:latin typeface="Georgia" panose="02040502050405020303" pitchFamily="18" charset="0"/>
                        </a:rPr>
                        <a:t>A real estate agent has essential insights you’ll want to rely on throughout the transaction. Don’t go at it alone. If you plan to sell, let’s connect so you have an expert on your side.</a:t>
                      </a:r>
                      <a:endParaRPr lang="en-US" sz="1350" b="0" i="1" dirty="0">
                        <a:solidFill>
                          <a:schemeClr val="bg2"/>
                        </a:solidFill>
                        <a:highlight>
                          <a:srgbClr val="FFFF00"/>
                        </a:highlight>
                        <a:latin typeface="Georgia" panose="02040502050405020303" pitchFamily="18" charset="0"/>
                      </a:endParaRPr>
                    </a:p>
                  </a:txBody>
                  <a:tcPr marL="182880" marR="0" marT="0" marB="0">
                    <a:lnL w="28575" cap="flat" cmpd="sng" algn="ctr">
                      <a:solidFill>
                        <a:schemeClr val="accent2"/>
                      </a:solidFill>
                      <a:prstDash val="sysDot"/>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67170411"/>
                  </a:ext>
                </a:extLst>
              </a:tr>
            </a:tbl>
          </a:graphicData>
        </a:graphic>
      </p:graphicFrame>
      <p:pic>
        <p:nvPicPr>
          <p:cNvPr id="5" name="Picture 4" descr="Icon&#10;&#10;Description automatically generated">
            <a:extLst>
              <a:ext uri="{FF2B5EF4-FFF2-40B4-BE49-F238E27FC236}">
                <a16:creationId xmlns:a16="http://schemas.microsoft.com/office/drawing/2014/main" id="{5ABFE8B4-1184-1B43-9E49-593D8A41A71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7200" y="4161914"/>
            <a:ext cx="2058088" cy="1557261"/>
          </a:xfrm>
          <a:prstGeom prst="rect">
            <a:avLst/>
          </a:prstGeom>
        </p:spPr>
      </p:pic>
    </p:spTree>
    <p:extLst>
      <p:ext uri="{BB962C8B-B14F-4D97-AF65-F5344CB8AC3E}">
        <p14:creationId xmlns:p14="http://schemas.microsoft.com/office/powerpoint/2010/main" val="7748430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D3B451-09F3-AD40-9E51-E6333F0F6F11}"/>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4570" y="5913"/>
            <a:ext cx="7763259" cy="10046571"/>
          </a:xfrm>
          <a:prstGeom prst="rect">
            <a:avLst/>
          </a:prstGeom>
        </p:spPr>
      </p:pic>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smtClean="0"/>
              <a:pPr/>
              <a:t>21</a:t>
            </a:fld>
            <a:endParaRPr lang="en-US" dirty="0"/>
          </a:p>
        </p:txBody>
      </p:sp>
    </p:spTree>
    <p:extLst>
      <p:ext uri="{BB962C8B-B14F-4D97-AF65-F5344CB8AC3E}">
        <p14:creationId xmlns:p14="http://schemas.microsoft.com/office/powerpoint/2010/main" val="39441408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smtClean="0"/>
              <a:pPr/>
              <a:t>22</a:t>
            </a:fld>
            <a:endParaRPr lang="en-US" dirty="0"/>
          </a:p>
        </p:txBody>
      </p:sp>
      <p:pic>
        <p:nvPicPr>
          <p:cNvPr id="4" name="Picture 3" descr="Graphical user interface, application, Word&#10;&#10;Description automatically generated">
            <a:extLst>
              <a:ext uri="{FF2B5EF4-FFF2-40B4-BE49-F238E27FC236}">
                <a16:creationId xmlns:a16="http://schemas.microsoft.com/office/drawing/2014/main" id="{828EDBF0-3D14-FA40-883C-C35B607F49FE}"/>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0" y="1972"/>
            <a:ext cx="7772400" cy="10054456"/>
          </a:xfrm>
          <a:prstGeom prst="rect">
            <a:avLst/>
          </a:prstGeom>
        </p:spPr>
      </p:pic>
    </p:spTree>
    <p:extLst>
      <p:ext uri="{BB962C8B-B14F-4D97-AF65-F5344CB8AC3E}">
        <p14:creationId xmlns:p14="http://schemas.microsoft.com/office/powerpoint/2010/main" val="32992727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indoor, person, wall, room&#10;&#10;Description automatically generated">
            <a:extLst>
              <a:ext uri="{FF2B5EF4-FFF2-40B4-BE49-F238E27FC236}">
                <a16:creationId xmlns:a16="http://schemas.microsoft.com/office/drawing/2014/main" id="{8CA5430F-6636-3A48-1D04-E6E96A709C4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 y="0"/>
            <a:ext cx="7772399" cy="10058400"/>
          </a:xfrm>
          <a:prstGeom prst="rect">
            <a:avLst/>
          </a:prstGeom>
        </p:spPr>
      </p:pic>
      <p:sp>
        <p:nvSpPr>
          <p:cNvPr id="9" name="Rectangle 8">
            <a:extLst>
              <a:ext uri="{FF2B5EF4-FFF2-40B4-BE49-F238E27FC236}">
                <a16:creationId xmlns:a16="http://schemas.microsoft.com/office/drawing/2014/main" id="{42F93B77-6213-6742-AD56-7CF710284085}"/>
              </a:ext>
            </a:extLst>
          </p:cNvPr>
          <p:cNvSpPr/>
          <p:nvPr/>
        </p:nvSpPr>
        <p:spPr>
          <a:xfrm>
            <a:off x="-1" y="0"/>
            <a:ext cx="7772400" cy="5898776"/>
          </a:xfrm>
          <a:prstGeom prst="rect">
            <a:avLst/>
          </a:prstGeom>
          <a:gradFill flip="none" rotWithShape="1">
            <a:gsLst>
              <a:gs pos="0">
                <a:schemeClr val="tx1"/>
              </a:gs>
              <a:gs pos="99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85E4AD5E-68A0-D147-97E3-D74099CB30F1}"/>
              </a:ext>
            </a:extLst>
          </p:cNvPr>
          <p:cNvSpPr txBox="1"/>
          <p:nvPr/>
        </p:nvSpPr>
        <p:spPr>
          <a:xfrm>
            <a:off x="457200" y="685800"/>
            <a:ext cx="6858000" cy="2911053"/>
          </a:xfrm>
          <a:prstGeom prst="rect">
            <a:avLst/>
          </a:prstGeom>
          <a:noFill/>
        </p:spPr>
        <p:txBody>
          <a:bodyPr wrap="square" lIns="0" tIns="0" rIns="0" bIns="0" rtlCol="0">
            <a:spAutoFit/>
          </a:bodyPr>
          <a:lstStyle/>
          <a:p>
            <a:pPr>
              <a:spcAft>
                <a:spcPts val="2000"/>
              </a:spcAft>
            </a:pPr>
            <a:r>
              <a:rPr lang="en-US" sz="3200" i="1" dirty="0">
                <a:solidFill>
                  <a:schemeClr val="bg1"/>
                </a:solidFill>
                <a:latin typeface="Georgia" panose="02040502050405020303" pitchFamily="18" charset="0"/>
              </a:rPr>
              <a:t>“The housing market is at a turning point. . . . We’re starting to see signs of a new direction, but the ball is</a:t>
            </a:r>
            <a:br>
              <a:rPr lang="en-US" sz="3200" i="1" dirty="0">
                <a:solidFill>
                  <a:schemeClr val="bg1"/>
                </a:solidFill>
                <a:latin typeface="Georgia" panose="02040502050405020303" pitchFamily="18" charset="0"/>
              </a:rPr>
            </a:br>
            <a:r>
              <a:rPr lang="en-US" sz="3200" i="1" dirty="0">
                <a:solidFill>
                  <a:schemeClr val="bg1"/>
                </a:solidFill>
                <a:latin typeface="Georgia" panose="02040502050405020303" pitchFamily="18" charset="0"/>
              </a:rPr>
              <a:t>still in sellers’ courts in most</a:t>
            </a:r>
            <a:br>
              <a:rPr lang="en-US" sz="3200" i="1" dirty="0">
                <a:solidFill>
                  <a:schemeClr val="bg1"/>
                </a:solidFill>
                <a:latin typeface="Georgia" panose="02040502050405020303" pitchFamily="18" charset="0"/>
              </a:rPr>
            </a:br>
            <a:r>
              <a:rPr lang="en-US" sz="3200" i="1" dirty="0">
                <a:solidFill>
                  <a:schemeClr val="bg1"/>
                </a:solidFill>
                <a:latin typeface="Georgia" panose="02040502050405020303" pitchFamily="18" charset="0"/>
              </a:rPr>
              <a:t>housing markets.”</a:t>
            </a:r>
          </a:p>
          <a:p>
            <a:pPr>
              <a:spcAft>
                <a:spcPts val="2000"/>
              </a:spcAft>
            </a:pPr>
            <a:r>
              <a:rPr lang="en-US" sz="1250" dirty="0">
                <a:solidFill>
                  <a:schemeClr val="bg1"/>
                </a:solidFill>
                <a:latin typeface="Arial" panose="020B0604020202020204" pitchFamily="34" charset="0"/>
                <a:cs typeface="Arial" panose="020B0604020202020204" pitchFamily="34" charset="0"/>
              </a:rPr>
              <a:t>- Danielle Hale, Chief Economist, </a:t>
            </a:r>
            <a:r>
              <a:rPr lang="en-US" sz="1250" i="1" dirty="0" err="1">
                <a:solidFill>
                  <a:schemeClr val="bg1"/>
                </a:solidFill>
                <a:latin typeface="Arial" panose="020B0604020202020204" pitchFamily="34" charset="0"/>
                <a:cs typeface="Arial" panose="020B0604020202020204" pitchFamily="34" charset="0"/>
              </a:rPr>
              <a:t>realtor.com</a:t>
            </a:r>
            <a:endParaRPr lang="en-US" sz="1250" i="1" dirty="0">
              <a:solidFill>
                <a:schemeClr val="bg1"/>
              </a:solidFill>
              <a:latin typeface="Arial" panose="020B0604020202020204" pitchFamily="34" charset="0"/>
              <a:cs typeface="Arial" panose="020B0604020202020204" pitchFamily="34" charset="0"/>
            </a:endParaRPr>
          </a:p>
        </p:txBody>
      </p:sp>
      <p:sp>
        <p:nvSpPr>
          <p:cNvPr id="5" name="Slide Number Placeholder 13">
            <a:extLst>
              <a:ext uri="{FF2B5EF4-FFF2-40B4-BE49-F238E27FC236}">
                <a16:creationId xmlns:a16="http://schemas.microsoft.com/office/drawing/2014/main" id="{8C85B631-98E2-FDD6-00FE-6C7A4D9F50F4}"/>
              </a:ext>
            </a:extLst>
          </p:cNvPr>
          <p:cNvSpPr>
            <a:spLocks noGrp="1"/>
          </p:cNvSpPr>
          <p:nvPr>
            <p:ph type="sldNum" sz="quarter" idx="12"/>
          </p:nvPr>
        </p:nvSpPr>
        <p:spPr>
          <a:xfrm>
            <a:off x="3443991" y="9372600"/>
            <a:ext cx="884419" cy="685801"/>
          </a:xfrm>
        </p:spPr>
        <p:txBody>
          <a:bodyPr/>
          <a:lstStyle/>
          <a:p>
            <a:fld id="{D9C681BF-E0B0-FE40-97D6-3440D5EE15D9}" type="slidenum">
              <a:rPr lang="en-US" smtClean="0"/>
              <a:pPr/>
              <a:t>23</a:t>
            </a:fld>
            <a:endParaRPr lang="en-US" dirty="0"/>
          </a:p>
        </p:txBody>
      </p:sp>
    </p:spTree>
    <p:extLst>
      <p:ext uri="{BB962C8B-B14F-4D97-AF65-F5344CB8AC3E}">
        <p14:creationId xmlns:p14="http://schemas.microsoft.com/office/powerpoint/2010/main" val="24776505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a:extLst>
              <a:ext uri="{FF2B5EF4-FFF2-40B4-BE49-F238E27FC236}">
                <a16:creationId xmlns:a16="http://schemas.microsoft.com/office/drawing/2014/main" id="{C8A8F1B4-F393-2F48-8FA1-70DD73390546}"/>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0" y="-38597"/>
            <a:ext cx="7772400" cy="3115626"/>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59CBC41A-E8D2-CA4C-9B25-6113E730FF8A}"/>
              </a:ext>
            </a:extLst>
          </p:cNvPr>
          <p:cNvSpPr/>
          <p:nvPr/>
        </p:nvSpPr>
        <p:spPr>
          <a:xfrm>
            <a:off x="0" y="9293992"/>
            <a:ext cx="7772400" cy="83986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bject 6">
            <a:extLst>
              <a:ext uri="{FF2B5EF4-FFF2-40B4-BE49-F238E27FC236}">
                <a16:creationId xmlns:a16="http://schemas.microsoft.com/office/drawing/2014/main" id="{60E9C1AB-42E8-EE42-ADD6-A4C3AE37A2E8}"/>
              </a:ext>
            </a:extLst>
          </p:cNvPr>
          <p:cNvSpPr txBox="1">
            <a:spLocks/>
          </p:cNvSpPr>
          <p:nvPr/>
        </p:nvSpPr>
        <p:spPr>
          <a:xfrm>
            <a:off x="457201" y="3452385"/>
            <a:ext cx="3527648" cy="705319"/>
          </a:xfrm>
          <a:prstGeom prst="rect">
            <a:avLst/>
          </a:prstGeom>
        </p:spPr>
        <p:txBody>
          <a:bodyPr vert="horz" wrap="square" lIns="0" tIns="12698" rIns="0" bIns="0" rtlCol="0">
            <a:spAutoFit/>
          </a:bodyPr>
          <a:lstStyle>
            <a:lvl1pPr algn="l" defTabSz="777240" rtl="0" eaLnBrk="1" latinLnBrk="0" hangingPunct="1">
              <a:lnSpc>
                <a:spcPct val="90000"/>
              </a:lnSpc>
              <a:spcBef>
                <a:spcPct val="0"/>
              </a:spcBef>
              <a:buNone/>
              <a:defRPr sz="3740" kern="1200">
                <a:solidFill>
                  <a:schemeClr val="tx1"/>
                </a:solidFill>
                <a:latin typeface="+mj-lt"/>
                <a:ea typeface="+mj-ea"/>
                <a:cs typeface="+mj-cs"/>
              </a:defRPr>
            </a:lvl1pPr>
          </a:lstStyle>
          <a:p>
            <a:pPr marL="12699">
              <a:spcBef>
                <a:spcPts val="99"/>
              </a:spcBef>
            </a:pPr>
            <a:r>
              <a:rPr lang="en-US" sz="5000" b="1">
                <a:solidFill>
                  <a:schemeClr val="tx2"/>
                </a:solidFill>
                <a:latin typeface="Arial" panose="020B0604020202020204" pitchFamily="34" charset="0"/>
                <a:ea typeface="Helvetica Neue" panose="02000503000000020004" pitchFamily="2" charset="0"/>
                <a:cs typeface="Arial" panose="020B0604020202020204" pitchFamily="34" charset="0"/>
              </a:rPr>
              <a:t>Let’s Chat.</a:t>
            </a:r>
            <a:endParaRPr lang="en-US" sz="5000" b="1" dirty="0">
              <a:solidFill>
                <a:schemeClr val="tx2"/>
              </a:solidFill>
              <a:latin typeface="Arial" panose="020B0604020202020204" pitchFamily="34" charset="0"/>
              <a:ea typeface="Helvetica Neue" panose="02000503000000020004" pitchFamily="2" charset="0"/>
              <a:cs typeface="Arial" panose="020B0604020202020204" pitchFamily="34" charset="0"/>
            </a:endParaRPr>
          </a:p>
        </p:txBody>
      </p:sp>
      <p:sp>
        <p:nvSpPr>
          <p:cNvPr id="9" name="object 7">
            <a:extLst>
              <a:ext uri="{FF2B5EF4-FFF2-40B4-BE49-F238E27FC236}">
                <a16:creationId xmlns:a16="http://schemas.microsoft.com/office/drawing/2014/main" id="{698C3DE9-5613-DA4B-A552-098C68BD4C36}"/>
              </a:ext>
            </a:extLst>
          </p:cNvPr>
          <p:cNvSpPr txBox="1"/>
          <p:nvPr/>
        </p:nvSpPr>
        <p:spPr>
          <a:xfrm>
            <a:off x="914400" y="9467842"/>
            <a:ext cx="2467022" cy="367278"/>
          </a:xfrm>
          <a:prstGeom prst="rect">
            <a:avLst/>
          </a:prstGeom>
        </p:spPr>
        <p:txBody>
          <a:bodyPr vert="horz" wrap="none" lIns="0" tIns="12698" rIns="0" bIns="0" rtlCol="0" anchor="ctr" anchorCtr="0">
            <a:noAutofit/>
          </a:bodyPr>
          <a:lstStyle/>
          <a:p>
            <a:pPr marL="12699">
              <a:lnSpc>
                <a:spcPts val="3200"/>
              </a:lnSpc>
              <a:spcBef>
                <a:spcPts val="99"/>
              </a:spcBef>
            </a:pPr>
            <a:r>
              <a:rPr lang="en-US" sz="1600" b="1" spc="100" dirty="0">
                <a:solidFill>
                  <a:schemeClr val="bg1"/>
                </a:solidFill>
                <a:latin typeface="Arial" panose="020B0604020202020204" pitchFamily="34" charset="0"/>
                <a:ea typeface="Helvetica Neue Light" panose="02000403000000020004" pitchFamily="2" charset="0"/>
                <a:cs typeface="Arial" panose="020B0604020202020204" pitchFamily="34" charset="0"/>
              </a:rPr>
              <a:t>FALL 2022 EDITION</a:t>
            </a:r>
          </a:p>
        </p:txBody>
      </p:sp>
      <p:sp>
        <p:nvSpPr>
          <p:cNvPr id="11" name="Rectangle 10">
            <a:extLst>
              <a:ext uri="{FF2B5EF4-FFF2-40B4-BE49-F238E27FC236}">
                <a16:creationId xmlns:a16="http://schemas.microsoft.com/office/drawing/2014/main" id="{4DB66C74-A28C-4C4B-BE36-C331A53B4A83}"/>
              </a:ext>
            </a:extLst>
          </p:cNvPr>
          <p:cNvSpPr/>
          <p:nvPr/>
        </p:nvSpPr>
        <p:spPr>
          <a:xfrm>
            <a:off x="7327726" y="1524000"/>
            <a:ext cx="457199" cy="2606040"/>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bject 5">
            <a:extLst>
              <a:ext uri="{FF2B5EF4-FFF2-40B4-BE49-F238E27FC236}">
                <a16:creationId xmlns:a16="http://schemas.microsoft.com/office/drawing/2014/main" id="{BDEB1E58-DA0A-4842-971E-18403E719A65}"/>
              </a:ext>
            </a:extLst>
          </p:cNvPr>
          <p:cNvSpPr txBox="1"/>
          <p:nvPr/>
        </p:nvSpPr>
        <p:spPr>
          <a:xfrm>
            <a:off x="457200" y="4595385"/>
            <a:ext cx="6860264" cy="1678214"/>
          </a:xfrm>
          <a:prstGeom prst="rect">
            <a:avLst/>
          </a:prstGeom>
        </p:spPr>
        <p:txBody>
          <a:bodyPr vert="horz" wrap="square" lIns="0" tIns="12698" rIns="0" bIns="0" rtlCol="0">
            <a:spAutoFit/>
          </a:bodyPr>
          <a:lstStyle/>
          <a:p>
            <a:pPr>
              <a:lnSpc>
                <a:spcPct val="114000"/>
              </a:lnSpc>
              <a:spcBef>
                <a:spcPts val="900"/>
              </a:spcBef>
              <a:buNone/>
            </a:pPr>
            <a:r>
              <a:rPr lang="en-US" altLang="en-US" sz="1800" b="1" dirty="0">
                <a:latin typeface="Arial" panose="020B0604020202020204" pitchFamily="34" charset="0"/>
                <a:ea typeface="Helvetica Neue" panose="02000503000000020004" pitchFamily="2" charset="0"/>
                <a:cs typeface="Arial" panose="020B0604020202020204" pitchFamily="34" charset="0"/>
              </a:rPr>
              <a:t>I’</a:t>
            </a:r>
            <a:r>
              <a:rPr lang="en-US" altLang="ja-JP" sz="1800" b="1" dirty="0">
                <a:latin typeface="Arial" panose="020B0604020202020204" pitchFamily="34" charset="0"/>
                <a:ea typeface="Helvetica Neue" panose="02000503000000020004" pitchFamily="2" charset="0"/>
                <a:cs typeface="Arial" panose="020B0604020202020204" pitchFamily="34" charset="0"/>
              </a:rPr>
              <a:t>m sure you have questions and thoughts about the </a:t>
            </a:r>
            <a:br>
              <a:rPr lang="en-US" altLang="ja-JP" sz="1800" b="1" dirty="0">
                <a:latin typeface="Arial" panose="020B0604020202020204" pitchFamily="34" charset="0"/>
                <a:ea typeface="Helvetica Neue" panose="02000503000000020004" pitchFamily="2" charset="0"/>
                <a:cs typeface="Arial" panose="020B0604020202020204" pitchFamily="34" charset="0"/>
              </a:rPr>
            </a:br>
            <a:r>
              <a:rPr lang="en-US" altLang="ja-JP" sz="1800" b="1" dirty="0">
                <a:latin typeface="Arial" panose="020B0604020202020204" pitchFamily="34" charset="0"/>
                <a:ea typeface="Helvetica Neue" panose="02000503000000020004" pitchFamily="2" charset="0"/>
                <a:cs typeface="Arial" panose="020B0604020202020204" pitchFamily="34" charset="0"/>
              </a:rPr>
              <a:t>real estate process.</a:t>
            </a:r>
          </a:p>
          <a:p>
            <a:pPr>
              <a:lnSpc>
                <a:spcPct val="114000"/>
              </a:lnSpc>
              <a:spcBef>
                <a:spcPts val="900"/>
              </a:spcBef>
              <a:buNone/>
            </a:pPr>
            <a:r>
              <a:rPr lang="en-US" altLang="ja-JP" sz="1800" dirty="0">
                <a:latin typeface="Arial" panose="020B0604020202020204" pitchFamily="34" charset="0"/>
                <a:ea typeface="Helvetica Neue Light" panose="02000403000000020004" pitchFamily="2" charset="0"/>
                <a:cs typeface="Arial" panose="020B0604020202020204" pitchFamily="34" charset="0"/>
              </a:rPr>
              <a:t>I’d love to talk with you about what you’ve read here and help you on the path to selling your house. My contact information is below, and I look forward to working with you</a:t>
            </a:r>
            <a:r>
              <a:rPr lang="is-IS" altLang="ja-JP" sz="1800" dirty="0">
                <a:latin typeface="Arial" panose="020B0604020202020204" pitchFamily="34" charset="0"/>
                <a:ea typeface="Helvetica Neue Light" panose="02000403000000020004" pitchFamily="2" charset="0"/>
                <a:cs typeface="Arial" panose="020B0604020202020204" pitchFamily="34" charset="0"/>
              </a:rPr>
              <a:t>.</a:t>
            </a:r>
            <a:endParaRPr lang="en-US" altLang="en-US" sz="1800" dirty="0">
              <a:latin typeface="Arial" panose="020B0604020202020204" pitchFamily="34" charset="0"/>
              <a:ea typeface="Helvetica Neue Light" panose="02000403000000020004" pitchFamily="2" charset="0"/>
              <a:cs typeface="Arial" panose="020B0604020202020204" pitchFamily="34" charset="0"/>
            </a:endParaRPr>
          </a:p>
        </p:txBody>
      </p:sp>
      <p:pic>
        <p:nvPicPr>
          <p:cNvPr id="17" name="Picture 16">
            <a:extLst>
              <a:ext uri="{FF2B5EF4-FFF2-40B4-BE49-F238E27FC236}">
                <a16:creationId xmlns:a16="http://schemas.microsoft.com/office/drawing/2014/main" id="{E6F109E1-3FFD-A24B-A7B2-90DFC6AFD3F3}"/>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743809" y="9438112"/>
            <a:ext cx="516501" cy="551549"/>
          </a:xfrm>
          <a:prstGeom prst="rect">
            <a:avLst/>
          </a:prstGeom>
        </p:spPr>
      </p:pic>
      <p:cxnSp>
        <p:nvCxnSpPr>
          <p:cNvPr id="20" name="Straight Connector 19">
            <a:extLst>
              <a:ext uri="{FF2B5EF4-FFF2-40B4-BE49-F238E27FC236}">
                <a16:creationId xmlns:a16="http://schemas.microsoft.com/office/drawing/2014/main" id="{32DF663E-9F20-984B-A42B-F1908A380FDF}"/>
              </a:ext>
            </a:extLst>
          </p:cNvPr>
          <p:cNvCxnSpPr>
            <a:cxnSpLocks/>
          </p:cNvCxnSpPr>
          <p:nvPr/>
        </p:nvCxnSpPr>
        <p:spPr>
          <a:xfrm flipV="1">
            <a:off x="2736221" y="6853006"/>
            <a:ext cx="0" cy="1726852"/>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D606707A-C966-0648-8E70-FB033526713B}"/>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382944" y="9505942"/>
            <a:ext cx="367278" cy="367278"/>
          </a:xfrm>
          <a:prstGeom prst="rect">
            <a:avLst/>
          </a:prstGeom>
        </p:spPr>
      </p:pic>
      <p:pic>
        <p:nvPicPr>
          <p:cNvPr id="4" name="Picture 3">
            <a:extLst>
              <a:ext uri="{FF2B5EF4-FFF2-40B4-BE49-F238E27FC236}">
                <a16:creationId xmlns:a16="http://schemas.microsoft.com/office/drawing/2014/main" id="{F07AF495-917E-6B89-1C56-DCA06B25A252}"/>
              </a:ext>
            </a:extLst>
          </p:cNvPr>
          <p:cNvPicPr>
            <a:picLocks noChangeAspect="1"/>
          </p:cNvPicPr>
          <p:nvPr/>
        </p:nvPicPr>
        <p:blipFill>
          <a:blip r:embed="rId5"/>
          <a:stretch>
            <a:fillRect/>
          </a:stretch>
        </p:blipFill>
        <p:spPr>
          <a:xfrm>
            <a:off x="466804" y="7082497"/>
            <a:ext cx="2140018" cy="1236409"/>
          </a:xfrm>
          <a:prstGeom prst="rect">
            <a:avLst/>
          </a:prstGeom>
        </p:spPr>
      </p:pic>
      <p:pic>
        <p:nvPicPr>
          <p:cNvPr id="14" name="Picture 13">
            <a:extLst>
              <a:ext uri="{FF2B5EF4-FFF2-40B4-BE49-F238E27FC236}">
                <a16:creationId xmlns:a16="http://schemas.microsoft.com/office/drawing/2014/main" id="{A03E894E-2C3B-FBE1-B6BE-E84D0F277FEC}"/>
              </a:ext>
            </a:extLst>
          </p:cNvPr>
          <p:cNvPicPr>
            <a:picLocks noChangeAspect="1"/>
          </p:cNvPicPr>
          <p:nvPr/>
        </p:nvPicPr>
        <p:blipFill>
          <a:blip r:embed="rId6"/>
          <a:stretch>
            <a:fillRect/>
          </a:stretch>
        </p:blipFill>
        <p:spPr>
          <a:xfrm>
            <a:off x="2865621" y="6646001"/>
            <a:ext cx="4322439" cy="2109399"/>
          </a:xfrm>
          <a:prstGeom prst="rect">
            <a:avLst/>
          </a:prstGeom>
        </p:spPr>
      </p:pic>
      <p:pic>
        <p:nvPicPr>
          <p:cNvPr id="22" name="Picture 21">
            <a:extLst>
              <a:ext uri="{FF2B5EF4-FFF2-40B4-BE49-F238E27FC236}">
                <a16:creationId xmlns:a16="http://schemas.microsoft.com/office/drawing/2014/main" id="{6EDF603D-29DB-3AA5-4761-DD11AAE20530}"/>
              </a:ext>
            </a:extLst>
          </p:cNvPr>
          <p:cNvPicPr>
            <a:picLocks noChangeAspect="1"/>
          </p:cNvPicPr>
          <p:nvPr/>
        </p:nvPicPr>
        <p:blipFill>
          <a:blip r:embed="rId7"/>
          <a:stretch>
            <a:fillRect/>
          </a:stretch>
        </p:blipFill>
        <p:spPr>
          <a:xfrm>
            <a:off x="4628642" y="1528307"/>
            <a:ext cx="2672910" cy="2606040"/>
          </a:xfrm>
          <a:prstGeom prst="rect">
            <a:avLst/>
          </a:prstGeom>
        </p:spPr>
      </p:pic>
    </p:spTree>
    <p:extLst>
      <p:ext uri="{BB962C8B-B14F-4D97-AF65-F5344CB8AC3E}">
        <p14:creationId xmlns:p14="http://schemas.microsoft.com/office/powerpoint/2010/main" val="11518580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sitting on a chair holding a dog&#10;&#10;Description automatically generated with low confidence">
            <a:extLst>
              <a:ext uri="{FF2B5EF4-FFF2-40B4-BE49-F238E27FC236}">
                <a16:creationId xmlns:a16="http://schemas.microsoft.com/office/drawing/2014/main" id="{E5336702-FA6F-212D-9554-630FE5D737E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7772400" cy="3733669"/>
          </a:xfrm>
          <a:prstGeom prst="rect">
            <a:avLst/>
          </a:prstGeom>
        </p:spPr>
      </p:pic>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smtClean="0"/>
              <a:pPr/>
              <a:t>3</a:t>
            </a:fld>
            <a:endParaRPr lang="en-US" dirty="0"/>
          </a:p>
        </p:txBody>
      </p:sp>
      <p:sp>
        <p:nvSpPr>
          <p:cNvPr id="6" name="TextBox 5">
            <a:extLst>
              <a:ext uri="{FF2B5EF4-FFF2-40B4-BE49-F238E27FC236}">
                <a16:creationId xmlns:a16="http://schemas.microsoft.com/office/drawing/2014/main" id="{ADF4D003-23B3-2245-A0FC-3101599455D8}"/>
              </a:ext>
            </a:extLst>
          </p:cNvPr>
          <p:cNvSpPr txBox="1"/>
          <p:nvPr/>
        </p:nvSpPr>
        <p:spPr>
          <a:xfrm>
            <a:off x="1143000" y="4820988"/>
            <a:ext cx="6172199" cy="4992746"/>
          </a:xfrm>
          <a:prstGeom prst="rect">
            <a:avLst/>
          </a:prstGeom>
          <a:noFill/>
        </p:spPr>
        <p:txBody>
          <a:bodyPr wrap="square" lIns="0" tIns="320040" rIns="0" bIns="0" numCol="1" spcCol="457200" rtlCol="0" anchor="t">
            <a:noAutofit/>
          </a:bodyPr>
          <a:lstStyle/>
          <a:p>
            <a:pPr>
              <a:lnSpc>
                <a:spcPct val="113000"/>
              </a:lnSpc>
              <a:spcAft>
                <a:spcPts val="1000"/>
              </a:spcAft>
            </a:pPr>
            <a:r>
              <a:rPr lang="en-US" sz="1500" b="1" dirty="0">
                <a:solidFill>
                  <a:schemeClr val="tx2"/>
                </a:solidFill>
              </a:rPr>
              <a:t>1. More Options for Your Move</a:t>
            </a:r>
          </a:p>
          <a:p>
            <a:pPr>
              <a:lnSpc>
                <a:spcPct val="113000"/>
              </a:lnSpc>
              <a:spcAft>
                <a:spcPts val="1000"/>
              </a:spcAft>
            </a:pPr>
            <a:r>
              <a:rPr lang="en-US" sz="1250" b="1" dirty="0"/>
              <a:t>One of the biggest stories today is the growing supply of homes for sale. </a:t>
            </a:r>
            <a:r>
              <a:rPr lang="en-US" sz="1250" dirty="0"/>
              <a:t>Housing inventory has been growing since the start of the year.</a:t>
            </a:r>
          </a:p>
          <a:p>
            <a:pPr>
              <a:lnSpc>
                <a:spcPct val="113000"/>
              </a:lnSpc>
              <a:spcAft>
                <a:spcPts val="1000"/>
              </a:spcAft>
            </a:pPr>
            <a:r>
              <a:rPr lang="en-US" sz="1250" dirty="0"/>
              <a:t>If you’re selling your house to make a move, this is great news for you. It means you’ll have more options for your own home search. That gives you an even better chance to find a home that checks all your boxes. </a:t>
            </a:r>
            <a:endParaRPr lang="en-US" sz="1500" b="1" dirty="0">
              <a:solidFill>
                <a:schemeClr val="tx2"/>
              </a:solidFill>
            </a:endParaRPr>
          </a:p>
          <a:p>
            <a:pPr>
              <a:lnSpc>
                <a:spcPct val="113000"/>
              </a:lnSpc>
              <a:spcAft>
                <a:spcPts val="1000"/>
              </a:spcAft>
            </a:pPr>
            <a:r>
              <a:rPr lang="en-US" sz="1500" b="1" dirty="0">
                <a:solidFill>
                  <a:schemeClr val="tx2"/>
                </a:solidFill>
              </a:rPr>
              <a:t>2. The Number of Homes on the Market Is Still Low</a:t>
            </a:r>
          </a:p>
          <a:p>
            <a:pPr>
              <a:lnSpc>
                <a:spcPct val="113000"/>
              </a:lnSpc>
              <a:spcAft>
                <a:spcPts val="1000"/>
              </a:spcAft>
            </a:pPr>
            <a:r>
              <a:rPr lang="en-US" sz="1250" b="1" dirty="0"/>
              <a:t>Just remember, while the latest data shows the number of homes for sale</a:t>
            </a:r>
            <a:br>
              <a:rPr lang="en-US" sz="1250" b="1" dirty="0"/>
            </a:br>
            <a:r>
              <a:rPr lang="en-US" sz="1250" b="1" dirty="0"/>
              <a:t>has increased, housing supply is still firmly in sellers’ market territory. </a:t>
            </a:r>
            <a:r>
              <a:rPr lang="en-US" sz="1250" dirty="0"/>
              <a:t>To be</a:t>
            </a:r>
            <a:br>
              <a:rPr lang="en-US" sz="1250" dirty="0"/>
            </a:br>
            <a:r>
              <a:rPr lang="en-US" sz="1250" dirty="0"/>
              <a:t>in a balanced market, there would normally be a six months’ supply of homes. According to the </a:t>
            </a:r>
            <a:r>
              <a:rPr lang="en-US" sz="1250" i="1" dirty="0"/>
              <a:t>National Association of Realtors </a:t>
            </a:r>
            <a:r>
              <a:rPr lang="en-US" sz="1250" dirty="0"/>
              <a:t>(NAR), in July, there was only a 3.3 months’ supply. </a:t>
            </a:r>
          </a:p>
          <a:p>
            <a:pPr>
              <a:lnSpc>
                <a:spcPct val="113000"/>
              </a:lnSpc>
              <a:spcAft>
                <a:spcPts val="1000"/>
              </a:spcAft>
            </a:pPr>
            <a:r>
              <a:rPr lang="en-US" sz="1250" dirty="0"/>
              <a:t>While you’ll have more options for your own home search, inventory is still low, and that means your home will still be in demand if you price it right. </a:t>
            </a:r>
          </a:p>
          <a:p>
            <a:pPr>
              <a:lnSpc>
                <a:spcPct val="113000"/>
              </a:lnSpc>
              <a:spcAft>
                <a:spcPts val="1000"/>
              </a:spcAft>
            </a:pPr>
            <a:endParaRPr lang="en-US" sz="1250" dirty="0"/>
          </a:p>
        </p:txBody>
      </p:sp>
      <p:sp>
        <p:nvSpPr>
          <p:cNvPr id="3" name="TextBox 2">
            <a:extLst>
              <a:ext uri="{FF2B5EF4-FFF2-40B4-BE49-F238E27FC236}">
                <a16:creationId xmlns:a16="http://schemas.microsoft.com/office/drawing/2014/main" id="{DC6D895E-D872-A649-8D1F-2C10CFF35718}"/>
              </a:ext>
            </a:extLst>
          </p:cNvPr>
          <p:cNvSpPr txBox="1"/>
          <p:nvPr/>
        </p:nvSpPr>
        <p:spPr>
          <a:xfrm>
            <a:off x="457201" y="3751907"/>
            <a:ext cx="6858000" cy="1550509"/>
          </a:xfrm>
          <a:prstGeom prst="rect">
            <a:avLst/>
          </a:prstGeom>
          <a:noFill/>
        </p:spPr>
        <p:txBody>
          <a:bodyPr wrap="square" lIns="0" tIns="320040" rIns="0" bIns="0" rtlCol="0" anchor="t">
            <a:noAutofit/>
          </a:bodyPr>
          <a:lstStyle/>
          <a:p>
            <a:pPr>
              <a:lnSpc>
                <a:spcPct val="114000"/>
              </a:lnSpc>
              <a:spcAft>
                <a:spcPts val="1000"/>
              </a:spcAft>
            </a:pPr>
            <a:r>
              <a:rPr lang="en-US" sz="1500" i="1" dirty="0">
                <a:solidFill>
                  <a:schemeClr val="bg2"/>
                </a:solidFill>
                <a:latin typeface="Georgia"/>
              </a:rPr>
              <a:t>There’s no denying the housing market is undergoing a shift this season, but that shift actually gives you some unique benefits when you sell. Here’s a look at the key opportunities you have if you list your house this fall. ​</a:t>
            </a:r>
          </a:p>
        </p:txBody>
      </p:sp>
      <p:sp>
        <p:nvSpPr>
          <p:cNvPr id="8" name="Rectangle 7">
            <a:extLst>
              <a:ext uri="{FF2B5EF4-FFF2-40B4-BE49-F238E27FC236}">
                <a16:creationId xmlns:a16="http://schemas.microsoft.com/office/drawing/2014/main" id="{CFC07FC6-668C-C347-A8F7-4099C75CB944}"/>
              </a:ext>
            </a:extLst>
          </p:cNvPr>
          <p:cNvSpPr/>
          <p:nvPr/>
        </p:nvSpPr>
        <p:spPr>
          <a:xfrm>
            <a:off x="0" y="2779563"/>
            <a:ext cx="7772400" cy="954107"/>
          </a:xfrm>
          <a:prstGeom prst="rect">
            <a:avLst/>
          </a:prstGeom>
          <a:solidFill>
            <a:srgbClr val="00AEE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502920" tIns="228600" rIns="502920" bIns="228600" rtlCol="0" anchor="b" anchorCtr="0">
            <a:spAutoFit/>
          </a:bodyPr>
          <a:lstStyle/>
          <a:p>
            <a:pPr lvl="0">
              <a:spcAft>
                <a:spcPts val="1000"/>
              </a:spcAft>
            </a:pPr>
            <a:r>
              <a:rPr lang="en-US" sz="3200" dirty="0">
                <a:solidFill>
                  <a:srgbClr val="FFFFFF"/>
                </a:solidFill>
              </a:rPr>
              <a:t>Should I Sell My House This Year?</a:t>
            </a:r>
          </a:p>
        </p:txBody>
      </p:sp>
    </p:spTree>
    <p:extLst>
      <p:ext uri="{BB962C8B-B14F-4D97-AF65-F5344CB8AC3E}">
        <p14:creationId xmlns:p14="http://schemas.microsoft.com/office/powerpoint/2010/main" val="14664244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smtClean="0"/>
              <a:pPr/>
              <a:t>4</a:t>
            </a:fld>
            <a:endParaRPr lang="en-US" dirty="0"/>
          </a:p>
        </p:txBody>
      </p:sp>
      <p:graphicFrame>
        <p:nvGraphicFramePr>
          <p:cNvPr id="10" name="Table 10">
            <a:extLst>
              <a:ext uri="{FF2B5EF4-FFF2-40B4-BE49-F238E27FC236}">
                <a16:creationId xmlns:a16="http://schemas.microsoft.com/office/drawing/2014/main" id="{4E9B66C5-E021-D04F-B4D6-ADA2D485F08A}"/>
              </a:ext>
            </a:extLst>
          </p:cNvPr>
          <p:cNvGraphicFramePr>
            <a:graphicFrameLocks noGrp="1"/>
          </p:cNvGraphicFramePr>
          <p:nvPr>
            <p:extLst>
              <p:ext uri="{D42A27DB-BD31-4B8C-83A1-F6EECF244321}">
                <p14:modId xmlns:p14="http://schemas.microsoft.com/office/powerpoint/2010/main" val="172985058"/>
              </p:ext>
            </p:extLst>
          </p:nvPr>
        </p:nvGraphicFramePr>
        <p:xfrm>
          <a:off x="457200" y="8632256"/>
          <a:ext cx="6858000" cy="750697"/>
        </p:xfrm>
        <a:graphic>
          <a:graphicData uri="http://schemas.openxmlformats.org/drawingml/2006/table">
            <a:tbl>
              <a:tblPr firstRow="1" bandRow="1">
                <a:tableStyleId>{5C22544A-7EE6-4342-B048-85BDC9FD1C3A}</a:tableStyleId>
              </a:tblPr>
              <a:tblGrid>
                <a:gridCol w="6858000">
                  <a:extLst>
                    <a:ext uri="{9D8B030D-6E8A-4147-A177-3AD203B41FA5}">
                      <a16:colId xmlns:a16="http://schemas.microsoft.com/office/drawing/2014/main" val="1303912461"/>
                    </a:ext>
                  </a:extLst>
                </a:gridCol>
              </a:tblGrid>
              <a:tr h="477207">
                <a:tc>
                  <a:txBody>
                    <a:bodyPr/>
                    <a:lstStyle/>
                    <a:p>
                      <a:pPr>
                        <a:lnSpc>
                          <a:spcPct val="110000"/>
                        </a:lnSpc>
                        <a:spcAft>
                          <a:spcPts val="500"/>
                        </a:spcAft>
                      </a:pPr>
                      <a:r>
                        <a:rPr lang="en-US" sz="1500" dirty="0">
                          <a:solidFill>
                            <a:schemeClr val="accent2"/>
                          </a:solidFill>
                        </a:rPr>
                        <a:t>Bottom Line</a:t>
                      </a:r>
                    </a:p>
                    <a:p>
                      <a:pPr marL="0" marR="0" indent="0" algn="l" rtl="0" eaLnBrk="1" fontAlgn="auto" latinLnBrk="0" hangingPunct="1">
                        <a:lnSpc>
                          <a:spcPct val="110000"/>
                        </a:lnSpc>
                        <a:spcBef>
                          <a:spcPts val="0"/>
                        </a:spcBef>
                        <a:spcAft>
                          <a:spcPts val="500"/>
                        </a:spcAft>
                        <a:buClrTx/>
                        <a:buSzTx/>
                        <a:buFontTx/>
                        <a:buNone/>
                      </a:pPr>
                      <a:r>
                        <a:rPr lang="en-US" sz="1350" b="0" i="1" dirty="0">
                          <a:solidFill>
                            <a:schemeClr val="bg2"/>
                          </a:solidFill>
                          <a:latin typeface="Georgia"/>
                        </a:rPr>
                        <a:t>If you’re thinking about selling your house this season, let’s connect so you have the expert insights you need to make the best possible move today. </a:t>
                      </a:r>
                    </a:p>
                  </a:txBody>
                  <a:tcPr marL="182880" marR="0" marT="0" marB="0">
                    <a:lnL w="28575" cap="flat" cmpd="sng" algn="ctr">
                      <a:solidFill>
                        <a:schemeClr val="accent2"/>
                      </a:solidFill>
                      <a:prstDash val="sysDot"/>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67170411"/>
                  </a:ext>
                </a:extLst>
              </a:tr>
            </a:tbl>
          </a:graphicData>
        </a:graphic>
      </p:graphicFrame>
      <p:sp>
        <p:nvSpPr>
          <p:cNvPr id="2" name="Rectangle 1">
            <a:extLst>
              <a:ext uri="{FF2B5EF4-FFF2-40B4-BE49-F238E27FC236}">
                <a16:creationId xmlns:a16="http://schemas.microsoft.com/office/drawing/2014/main" id="{FABAC463-273B-A442-94C3-CF1E717A5588}"/>
              </a:ext>
            </a:extLst>
          </p:cNvPr>
          <p:cNvSpPr/>
          <p:nvPr/>
        </p:nvSpPr>
        <p:spPr>
          <a:xfrm>
            <a:off x="1064774" y="3283322"/>
            <a:ext cx="6315739" cy="5360763"/>
          </a:xfrm>
          <a:prstGeom prst="rect">
            <a:avLst/>
          </a:prstGeom>
        </p:spPr>
        <p:txBody>
          <a:bodyPr wrap="square" lIns="91440" tIns="45720" rIns="91440" bIns="45720" anchor="t">
            <a:spAutoFit/>
          </a:bodyPr>
          <a:lstStyle/>
          <a:p>
            <a:pPr marL="11113" indent="-11113">
              <a:lnSpc>
                <a:spcPct val="113000"/>
              </a:lnSpc>
              <a:spcAft>
                <a:spcPts val="1000"/>
              </a:spcAft>
            </a:pPr>
            <a:endParaRPr lang="en-US" sz="1500" b="1" dirty="0">
              <a:solidFill>
                <a:schemeClr val="tx2"/>
              </a:solidFill>
            </a:endParaRPr>
          </a:p>
          <a:p>
            <a:pPr marL="11113" indent="-11113">
              <a:lnSpc>
                <a:spcPct val="113000"/>
              </a:lnSpc>
              <a:spcAft>
                <a:spcPts val="1000"/>
              </a:spcAft>
            </a:pPr>
            <a:r>
              <a:rPr lang="en-US" sz="1500" b="1" dirty="0">
                <a:solidFill>
                  <a:schemeClr val="tx2"/>
                </a:solidFill>
              </a:rPr>
              <a:t>3. Home Prices Are Appreciating</a:t>
            </a:r>
          </a:p>
          <a:p>
            <a:pPr lvl="0">
              <a:lnSpc>
                <a:spcPct val="113000"/>
              </a:lnSpc>
              <a:spcAft>
                <a:spcPts val="1000"/>
              </a:spcAft>
            </a:pPr>
            <a:r>
              <a:rPr lang="en-US" sz="1250" b="1" dirty="0">
                <a:solidFill>
                  <a:srgbClr val="000000"/>
                </a:solidFill>
              </a:rPr>
              <a:t>Since inventory is still low overall, experts say that, nationally, home price appreciation will continue, just at a more moderate pace. </a:t>
            </a:r>
          </a:p>
          <a:p>
            <a:pPr lvl="0">
              <a:lnSpc>
                <a:spcPct val="113000"/>
              </a:lnSpc>
              <a:spcAft>
                <a:spcPts val="1000"/>
              </a:spcAft>
            </a:pPr>
            <a:r>
              <a:rPr lang="en-US" sz="1250" dirty="0">
                <a:solidFill>
                  <a:srgbClr val="000000"/>
                </a:solidFill>
              </a:rPr>
              <a:t>What does that mean for you? Whether you’re selling so you can move into the home of your dreams or looking to downsize into something that better suits your current needs, you can find peace of mind in knowing any further home price appreciation will help grow the value of your next investment once you move.</a:t>
            </a:r>
          </a:p>
          <a:p>
            <a:pPr>
              <a:lnSpc>
                <a:spcPct val="113000"/>
              </a:lnSpc>
              <a:spcAft>
                <a:spcPts val="1000"/>
              </a:spcAft>
            </a:pPr>
            <a:r>
              <a:rPr lang="en-US" sz="1500" b="1" dirty="0">
                <a:solidFill>
                  <a:schemeClr val="tx2"/>
                </a:solidFill>
              </a:rPr>
              <a:t>4. Your Equity Is Growing by Record Amounts</a:t>
            </a:r>
          </a:p>
          <a:p>
            <a:pPr>
              <a:lnSpc>
                <a:spcPct val="113000"/>
              </a:lnSpc>
              <a:spcAft>
                <a:spcPts val="1000"/>
              </a:spcAft>
            </a:pPr>
            <a:r>
              <a:rPr lang="en-US" sz="1250" dirty="0"/>
              <a:t>Due to the rapid home price appreciation the market has seen over the past few years, your home’s value has likely grown substantially. That gives your equity (and your net worth) a considerable boost. Danielle Hale, Chief Economist at </a:t>
            </a:r>
            <a:r>
              <a:rPr lang="en-US" sz="1250" i="1" dirty="0" err="1"/>
              <a:t>realtor.com</a:t>
            </a:r>
            <a:r>
              <a:rPr lang="en-US" sz="1250" dirty="0"/>
              <a:t>, explains:</a:t>
            </a:r>
          </a:p>
          <a:p>
            <a:pPr lvl="1">
              <a:lnSpc>
                <a:spcPct val="113000"/>
              </a:lnSpc>
              <a:spcAft>
                <a:spcPts val="1000"/>
              </a:spcAft>
            </a:pPr>
            <a:r>
              <a:rPr lang="en-US" sz="1250" i="1" dirty="0">
                <a:solidFill>
                  <a:schemeClr val="bg2"/>
                </a:solidFill>
              </a:rPr>
              <a:t>“Homeowners trying to decide if now is the time to list their home for sale are still in a good position . . . as a decade of rising home prices gives them a substantial equity cushion . . .” </a:t>
            </a:r>
          </a:p>
          <a:p>
            <a:pPr>
              <a:lnSpc>
                <a:spcPct val="113000"/>
              </a:lnSpc>
              <a:spcAft>
                <a:spcPts val="1000"/>
              </a:spcAft>
            </a:pPr>
            <a:r>
              <a:rPr lang="en-US" sz="1250" dirty="0"/>
              <a:t>If you’ve been holding off on selling because you’re worried about how rising prices will impact your next home search, rest assured your equity can help. It may be just what you need to cover a large portion (if not all) of the down payment on your next home.</a:t>
            </a:r>
            <a:endParaRPr lang="en-US" sz="1250" dirty="0">
              <a:solidFill>
                <a:srgbClr val="000000"/>
              </a:solidFill>
            </a:endParaRPr>
          </a:p>
          <a:p>
            <a:pPr lvl="0">
              <a:lnSpc>
                <a:spcPct val="113000"/>
              </a:lnSpc>
              <a:spcAft>
                <a:spcPts val="1000"/>
              </a:spcAft>
            </a:pPr>
            <a:endParaRPr lang="en-US" sz="1250" dirty="0">
              <a:solidFill>
                <a:srgbClr val="000000"/>
              </a:solidFill>
            </a:endParaRPr>
          </a:p>
        </p:txBody>
      </p:sp>
      <p:pic>
        <p:nvPicPr>
          <p:cNvPr id="3" name="Picture 2" descr="A person sitting on a couch talking on a cell phone&#10;&#10;Description automatically generated with medium confidence">
            <a:extLst>
              <a:ext uri="{FF2B5EF4-FFF2-40B4-BE49-F238E27FC236}">
                <a16:creationId xmlns:a16="http://schemas.microsoft.com/office/drawing/2014/main" id="{403B382A-E792-E2F4-26DE-902119C822B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7772400" cy="3283322"/>
          </a:xfrm>
          <a:prstGeom prst="rect">
            <a:avLst/>
          </a:prstGeom>
        </p:spPr>
      </p:pic>
    </p:spTree>
    <p:extLst>
      <p:ext uri="{BB962C8B-B14F-4D97-AF65-F5344CB8AC3E}">
        <p14:creationId xmlns:p14="http://schemas.microsoft.com/office/powerpoint/2010/main" val="37832589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building, outdoor, porch, stone&#10;&#10;Description automatically generated">
            <a:extLst>
              <a:ext uri="{FF2B5EF4-FFF2-40B4-BE49-F238E27FC236}">
                <a16:creationId xmlns:a16="http://schemas.microsoft.com/office/drawing/2014/main" id="{125E3DB0-6DFC-193E-0F76-4AC77790CCD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7772400" cy="10058400"/>
          </a:xfrm>
          <a:prstGeom prst="rect">
            <a:avLst/>
          </a:prstGeom>
        </p:spPr>
      </p:pic>
      <p:sp>
        <p:nvSpPr>
          <p:cNvPr id="6" name="Rectangle 5">
            <a:extLst>
              <a:ext uri="{FF2B5EF4-FFF2-40B4-BE49-F238E27FC236}">
                <a16:creationId xmlns:a16="http://schemas.microsoft.com/office/drawing/2014/main" id="{4A656D45-E8AF-9B4C-BA57-F6B43353B815}"/>
              </a:ext>
            </a:extLst>
          </p:cNvPr>
          <p:cNvSpPr/>
          <p:nvPr/>
        </p:nvSpPr>
        <p:spPr>
          <a:xfrm>
            <a:off x="457200" y="5208819"/>
            <a:ext cx="6858000" cy="4154984"/>
          </a:xfrm>
          <a:prstGeom prst="rect">
            <a:avLst/>
          </a:prstGeom>
          <a:solidFill>
            <a:srgbClr val="00AEE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0" tIns="640080" rIns="457200" bIns="457200" rtlCol="0" anchor="t" anchorCtr="0">
            <a:spAutoFit/>
          </a:bodyPr>
          <a:lstStyle/>
          <a:p>
            <a:r>
              <a:rPr lang="en-US" sz="2400" i="1" dirty="0">
                <a:latin typeface="Georgia"/>
              </a:rPr>
              <a:t>“Home equity gains are built up</a:t>
            </a:r>
            <a:br>
              <a:rPr lang="en-US" sz="2400" i="1" dirty="0">
                <a:latin typeface="Georgia"/>
              </a:rPr>
            </a:br>
            <a:r>
              <a:rPr lang="en-US" sz="2400" i="1" dirty="0">
                <a:latin typeface="Georgia"/>
              </a:rPr>
              <a:t>through price appreciation and by paying off the mortgage through principal payments. . . . A homeowner who purchased a typical home five years ago would have gained $125,300 from just price appreciation alone.”</a:t>
            </a:r>
          </a:p>
          <a:p>
            <a:endParaRPr lang="en-US" sz="1600" i="1" dirty="0">
              <a:solidFill>
                <a:schemeClr val="bg1"/>
              </a:solidFill>
            </a:endParaRPr>
          </a:p>
          <a:p>
            <a:pPr>
              <a:spcAft>
                <a:spcPts val="2000"/>
              </a:spcAft>
            </a:pPr>
            <a:r>
              <a:rPr lang="en-US" sz="1400" i="1" dirty="0">
                <a:solidFill>
                  <a:schemeClr val="bg1"/>
                </a:solidFill>
                <a:cs typeface="Arial"/>
              </a:rPr>
              <a:t>- National Association of Realtors</a:t>
            </a:r>
            <a:endParaRPr lang="en-US" sz="1400" dirty="0">
              <a:solidFill>
                <a:schemeClr val="bg1"/>
              </a:solidFill>
              <a:cs typeface="Arial"/>
            </a:endParaRPr>
          </a:p>
        </p:txBody>
      </p:sp>
      <p:pic>
        <p:nvPicPr>
          <p:cNvPr id="8" name="Picture 7">
            <a:extLst>
              <a:ext uri="{FF2B5EF4-FFF2-40B4-BE49-F238E27FC236}">
                <a16:creationId xmlns:a16="http://schemas.microsoft.com/office/drawing/2014/main" id="{50110E15-5908-8349-B27C-B2A63146B9EE}"/>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3515159" y="4827186"/>
            <a:ext cx="742082" cy="743154"/>
          </a:xfrm>
          <a:prstGeom prst="rect">
            <a:avLst/>
          </a:prstGeom>
        </p:spPr>
      </p:pic>
    </p:spTree>
    <p:extLst>
      <p:ext uri="{BB962C8B-B14F-4D97-AF65-F5344CB8AC3E}">
        <p14:creationId xmlns:p14="http://schemas.microsoft.com/office/powerpoint/2010/main" val="29378683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2B97175-BDAA-8E42-8D7C-603F3AB449C4}"/>
              </a:ext>
            </a:extLst>
          </p:cNvPr>
          <p:cNvSpPr>
            <a:spLocks noGrp="1"/>
          </p:cNvSpPr>
          <p:nvPr>
            <p:ph type="sldNum" sz="quarter" idx="12"/>
          </p:nvPr>
        </p:nvSpPr>
        <p:spPr/>
        <p:txBody>
          <a:bodyPr/>
          <a:lstStyle/>
          <a:p>
            <a:fld id="{D9C681BF-E0B0-FE40-97D6-3440D5EE15D9}" type="slidenum">
              <a:rPr lang="en-US" smtClean="0"/>
              <a:pPr/>
              <a:t>6</a:t>
            </a:fld>
            <a:endParaRPr lang="en-US" dirty="0"/>
          </a:p>
        </p:txBody>
      </p:sp>
      <p:sp>
        <p:nvSpPr>
          <p:cNvPr id="3" name="Rectangle 2">
            <a:extLst>
              <a:ext uri="{FF2B5EF4-FFF2-40B4-BE49-F238E27FC236}">
                <a16:creationId xmlns:a16="http://schemas.microsoft.com/office/drawing/2014/main" id="{70482418-A0E5-D243-B024-71B28AC9E55F}"/>
              </a:ext>
            </a:extLst>
          </p:cNvPr>
          <p:cNvSpPr/>
          <p:nvPr/>
        </p:nvSpPr>
        <p:spPr>
          <a:xfrm>
            <a:off x="0" y="0"/>
            <a:ext cx="7772400" cy="2185214"/>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502920" tIns="594360" rIns="502920" bIns="594360" rtlCol="0" anchor="t" anchorCtr="0">
            <a:spAutoFit/>
          </a:bodyPr>
          <a:lstStyle/>
          <a:p>
            <a:pPr lvl="0">
              <a:spcAft>
                <a:spcPts val="1000"/>
              </a:spcAft>
            </a:pPr>
            <a:r>
              <a:rPr lang="en-US" sz="3200" dirty="0">
                <a:solidFill>
                  <a:srgbClr val="FFFFFF"/>
                </a:solidFill>
              </a:rPr>
              <a:t>Expert Insights for </a:t>
            </a:r>
            <a:br>
              <a:rPr lang="en-US" sz="3200" dirty="0">
                <a:solidFill>
                  <a:srgbClr val="FFFFFF"/>
                </a:solidFill>
              </a:rPr>
            </a:br>
            <a:r>
              <a:rPr lang="en-US" sz="3200" dirty="0">
                <a:solidFill>
                  <a:srgbClr val="FFFFFF"/>
                </a:solidFill>
              </a:rPr>
              <a:t>Today’s Sellers</a:t>
            </a:r>
          </a:p>
        </p:txBody>
      </p:sp>
      <p:sp>
        <p:nvSpPr>
          <p:cNvPr id="5" name="TextBox 4">
            <a:extLst>
              <a:ext uri="{FF2B5EF4-FFF2-40B4-BE49-F238E27FC236}">
                <a16:creationId xmlns:a16="http://schemas.microsoft.com/office/drawing/2014/main" id="{7225F3AB-3DC3-174C-B82A-666FB57A8691}"/>
              </a:ext>
            </a:extLst>
          </p:cNvPr>
          <p:cNvSpPr txBox="1"/>
          <p:nvPr/>
        </p:nvSpPr>
        <p:spPr>
          <a:xfrm>
            <a:off x="457200" y="2366465"/>
            <a:ext cx="6858000" cy="1395418"/>
          </a:xfrm>
          <a:prstGeom prst="rect">
            <a:avLst/>
          </a:prstGeom>
          <a:noFill/>
        </p:spPr>
        <p:txBody>
          <a:bodyPr wrap="square" lIns="0" tIns="320040" rIns="0" bIns="0" rtlCol="0">
            <a:noAutofit/>
          </a:bodyPr>
          <a:lstStyle/>
          <a:p>
            <a:pPr>
              <a:lnSpc>
                <a:spcPct val="114000"/>
              </a:lnSpc>
              <a:spcAft>
                <a:spcPts val="1000"/>
              </a:spcAft>
            </a:pPr>
            <a:r>
              <a:rPr lang="en-US" sz="1500" i="1" dirty="0">
                <a:solidFill>
                  <a:schemeClr val="bg2"/>
                </a:solidFill>
                <a:latin typeface="Georgia" panose="02040502050405020303" pitchFamily="18" charset="0"/>
              </a:rPr>
              <a:t>Thinking of making a move this fall? Here’s what experts have to say about the market and where it’s headed so you can make a confident decision.</a:t>
            </a:r>
          </a:p>
        </p:txBody>
      </p:sp>
      <p:graphicFrame>
        <p:nvGraphicFramePr>
          <p:cNvPr id="11" name="Table 6">
            <a:extLst>
              <a:ext uri="{FF2B5EF4-FFF2-40B4-BE49-F238E27FC236}">
                <a16:creationId xmlns:a16="http://schemas.microsoft.com/office/drawing/2014/main" id="{5E70D06E-407D-B246-8287-0DC544ADF39E}"/>
              </a:ext>
            </a:extLst>
          </p:cNvPr>
          <p:cNvGraphicFramePr>
            <a:graphicFrameLocks noGrp="1"/>
          </p:cNvGraphicFramePr>
          <p:nvPr>
            <p:extLst>
              <p:ext uri="{D42A27DB-BD31-4B8C-83A1-F6EECF244321}">
                <p14:modId xmlns:p14="http://schemas.microsoft.com/office/powerpoint/2010/main" val="2973980143"/>
              </p:ext>
            </p:extLst>
          </p:nvPr>
        </p:nvGraphicFramePr>
        <p:xfrm>
          <a:off x="448670" y="3674940"/>
          <a:ext cx="6858000" cy="3970528"/>
        </p:xfrm>
        <a:graphic>
          <a:graphicData uri="http://schemas.openxmlformats.org/drawingml/2006/table">
            <a:tbl>
              <a:tblPr firstRow="1" bandRow="1">
                <a:tableStyleId>{5C22544A-7EE6-4342-B048-85BDC9FD1C3A}</a:tableStyleId>
              </a:tblPr>
              <a:tblGrid>
                <a:gridCol w="699247">
                  <a:extLst>
                    <a:ext uri="{9D8B030D-6E8A-4147-A177-3AD203B41FA5}">
                      <a16:colId xmlns:a16="http://schemas.microsoft.com/office/drawing/2014/main" val="440958340"/>
                    </a:ext>
                  </a:extLst>
                </a:gridCol>
                <a:gridCol w="6158753">
                  <a:extLst>
                    <a:ext uri="{9D8B030D-6E8A-4147-A177-3AD203B41FA5}">
                      <a16:colId xmlns:a16="http://schemas.microsoft.com/office/drawing/2014/main" val="1866250015"/>
                    </a:ext>
                  </a:extLst>
                </a:gridCol>
              </a:tblGrid>
              <a:tr h="928562">
                <a:tc>
                  <a:txBody>
                    <a:bodyPr/>
                    <a:lstStyle/>
                    <a:p>
                      <a:pPr algn="ctr"/>
                      <a:r>
                        <a:rPr lang="en-US" sz="6500" dirty="0"/>
                        <a:t>“</a:t>
                      </a:r>
                    </a:p>
                  </a:txBody>
                  <a:tcPr marL="182880" marR="182880" marT="0" marB="0">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2"/>
                    </a:solidFill>
                  </a:tcPr>
                </a:tc>
                <a:tc>
                  <a:txBody>
                    <a:bodyPr/>
                    <a:lstStyle/>
                    <a:p>
                      <a:pPr marL="0" marR="0" lvl="0" indent="0" algn="l" defTabSz="909619" rtl="0" eaLnBrk="1" fontAlgn="base" latinLnBrk="0" hangingPunct="1">
                        <a:lnSpc>
                          <a:spcPct val="114000"/>
                        </a:lnSpc>
                        <a:spcBef>
                          <a:spcPts val="1000"/>
                        </a:spcBef>
                        <a:spcAft>
                          <a:spcPts val="0"/>
                        </a:spcAft>
                        <a:buClrTx/>
                        <a:buSzTx/>
                        <a:buFontTx/>
                        <a:buNone/>
                        <a:tabLst/>
                        <a:defRPr/>
                      </a:pPr>
                      <a:r>
                        <a:rPr lang="en-US" sz="1300" b="0" i="1" kern="1200" dirty="0">
                          <a:solidFill>
                            <a:srgbClr val="00B0F0"/>
                          </a:solidFill>
                          <a:effectLst/>
                          <a:latin typeface="+mn-lt"/>
                          <a:ea typeface="+mn-ea"/>
                          <a:cs typeface="+mn-cs"/>
                        </a:rPr>
                        <a:t>Home sellers in many markets across the country continue to benefit from rising home prices and fast-selling homes. </a:t>
                      </a:r>
                    </a:p>
                    <a:p>
                      <a:pPr marL="0" marR="0" lvl="0" indent="0" algn="l" defTabSz="909619" rtl="0" eaLnBrk="1" fontAlgn="base" latinLnBrk="0" hangingPunct="1">
                        <a:lnSpc>
                          <a:spcPct val="114000"/>
                        </a:lnSpc>
                        <a:spcBef>
                          <a:spcPts val="1000"/>
                        </a:spcBef>
                        <a:spcAft>
                          <a:spcPts val="0"/>
                        </a:spcAft>
                        <a:buClrTx/>
                        <a:buSzTx/>
                        <a:buFontTx/>
                        <a:buNone/>
                        <a:tabLst/>
                        <a:defRPr/>
                      </a:pPr>
                      <a:r>
                        <a:rPr kumimoji="0" lang="en-US" sz="1250" b="0" i="0" u="none" strike="noStrike" kern="1200" cap="none" spc="0" normalizeH="0" baseline="0" noProof="0" dirty="0">
                          <a:ln>
                            <a:noFill/>
                          </a:ln>
                          <a:solidFill>
                            <a:schemeClr val="tx1"/>
                          </a:solidFill>
                          <a:effectLst/>
                          <a:uLnTx/>
                          <a:uFillTx/>
                          <a:latin typeface="Arial" panose="020B0604020202020204" pitchFamily="34" charset="0"/>
                          <a:ea typeface="Helvetica Neue" panose="02000503000000020004" pitchFamily="2" charset="0"/>
                          <a:cs typeface="Arial" panose="020B0604020202020204" pitchFamily="34" charset="0"/>
                        </a:rPr>
                        <a:t>- </a:t>
                      </a:r>
                      <a:r>
                        <a:rPr kumimoji="0" lang="en-US" sz="125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Danielle Hale, Chief Economist, </a:t>
                      </a:r>
                      <a:r>
                        <a:rPr kumimoji="0" lang="en-US" sz="1250" b="0" i="1" u="none" strike="noStrike" kern="1200" cap="none" spc="0" normalizeH="0" baseline="0" noProof="0" dirty="0" err="1">
                          <a:ln>
                            <a:noFill/>
                          </a:ln>
                          <a:solidFill>
                            <a:schemeClr val="tx1"/>
                          </a:solidFill>
                          <a:effectLst/>
                          <a:uLnTx/>
                          <a:uFillTx/>
                          <a:latin typeface="Arial" panose="020B0604020202020204" pitchFamily="34" charset="0"/>
                          <a:ea typeface="+mn-ea"/>
                          <a:cs typeface="Arial" panose="020B0604020202020204" pitchFamily="34" charset="0"/>
                        </a:rPr>
                        <a:t>realtor.com</a:t>
                      </a:r>
                      <a:endParaRPr kumimoji="0" lang="en-US" sz="125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txBody>
                  <a:tcPr marL="182880" marR="182880" marT="182880" marB="182880">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891657471"/>
                  </a:ext>
                </a:extLst>
              </a:tr>
              <a:tr h="56419">
                <a:tc gridSpan="2">
                  <a:txBody>
                    <a:bodyPr/>
                    <a:lstStyle/>
                    <a:p>
                      <a:endParaRPr lang="en-US" sz="600" dirty="0">
                        <a:highlight>
                          <a:srgbClr val="FFFF00"/>
                        </a:highlight>
                      </a:endParaRPr>
                    </a:p>
                  </a:txBody>
                  <a:tcPr marL="182880" marR="182880" marT="0" marB="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hMerge="1">
                  <a:txBody>
                    <a:bodyPr/>
                    <a:lstStyle/>
                    <a:p>
                      <a:endParaRPr lang="en-US"/>
                    </a:p>
                  </a:txBody>
                  <a:tcPr>
                    <a:lnL w="12700" cmpd="sng">
                      <a:noFill/>
                    </a:lnL>
                    <a:lnT w="38100" cmpd="sng">
                      <a:noFill/>
                    </a:lnT>
                  </a:tcPr>
                </a:tc>
                <a:extLst>
                  <a:ext uri="{0D108BD9-81ED-4DB2-BD59-A6C34878D82A}">
                    <a16:rowId xmlns:a16="http://schemas.microsoft.com/office/drawing/2014/main" val="4062816639"/>
                  </a:ext>
                </a:extLst>
              </a:tr>
              <a:tr h="893300">
                <a:tc>
                  <a:txBody>
                    <a:bodyPr/>
                    <a:lstStyle/>
                    <a:p>
                      <a:pPr marL="0" marR="0" lvl="0" indent="0" algn="ctr" defTabSz="777240" rtl="0" eaLnBrk="1" fontAlgn="auto" latinLnBrk="0" hangingPunct="1">
                        <a:lnSpc>
                          <a:spcPct val="100000"/>
                        </a:lnSpc>
                        <a:spcBef>
                          <a:spcPts val="0"/>
                        </a:spcBef>
                        <a:spcAft>
                          <a:spcPts val="0"/>
                        </a:spcAft>
                        <a:buClrTx/>
                        <a:buSzTx/>
                        <a:buFontTx/>
                        <a:buNone/>
                        <a:tabLst/>
                        <a:defRPr/>
                      </a:pPr>
                      <a:r>
                        <a:rPr kumimoji="0" lang="en-US" sz="6500" b="1" i="0" u="none" strike="noStrike" kern="1200" cap="none" spc="0" normalizeH="0" baseline="0" noProof="0" dirty="0">
                          <a:ln>
                            <a:noFill/>
                          </a:ln>
                          <a:solidFill>
                            <a:srgbClr val="FFFFFF"/>
                          </a:solidFill>
                          <a:effectLst/>
                          <a:uLnTx/>
                          <a:uFillTx/>
                          <a:latin typeface="+mn-lt"/>
                          <a:ea typeface="+mn-ea"/>
                          <a:cs typeface="+mn-cs"/>
                        </a:rPr>
                        <a:t>“</a:t>
                      </a:r>
                    </a:p>
                  </a:txBody>
                  <a:tcPr marL="182880" marR="182880" marT="0" marB="2286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solidFill>
                  </a:tcPr>
                </a:tc>
                <a:tc>
                  <a:txBody>
                    <a:bodyPr/>
                    <a:lstStyle/>
                    <a:p>
                      <a:pPr marL="0" marR="0" lvl="0" indent="0" algn="l" defTabSz="909619" rtl="0" eaLnBrk="1" fontAlgn="base" latinLnBrk="0" hangingPunct="1">
                        <a:lnSpc>
                          <a:spcPct val="114000"/>
                        </a:lnSpc>
                        <a:spcBef>
                          <a:spcPts val="1000"/>
                        </a:spcBef>
                        <a:spcAft>
                          <a:spcPts val="0"/>
                        </a:spcAft>
                        <a:buClrTx/>
                        <a:buSzTx/>
                        <a:buFontTx/>
                        <a:buNone/>
                        <a:tabLst/>
                        <a:defRPr/>
                      </a:pPr>
                      <a:r>
                        <a:rPr lang="en-US" sz="1300" b="0" i="1" kern="1200" dirty="0">
                          <a:solidFill>
                            <a:srgbClr val="00B0F0"/>
                          </a:solidFill>
                          <a:effectLst/>
                          <a:latin typeface="+mn-lt"/>
                          <a:ea typeface="+mn-ea"/>
                          <a:cs typeface="+mn-cs"/>
                        </a:rPr>
                        <a:t>Overall, the best summary is that we’ll move from a gangbusters sellers’ market to a modest sellers’ market.</a:t>
                      </a:r>
                    </a:p>
                    <a:p>
                      <a:pPr marL="0" marR="0" lvl="0" indent="0" algn="l" defTabSz="909619" rtl="0" eaLnBrk="1" fontAlgn="base" latinLnBrk="0" hangingPunct="1">
                        <a:lnSpc>
                          <a:spcPct val="114000"/>
                        </a:lnSpc>
                        <a:spcBef>
                          <a:spcPts val="1000"/>
                        </a:spcBef>
                        <a:spcAft>
                          <a:spcPts val="0"/>
                        </a:spcAft>
                        <a:buClrTx/>
                        <a:buSzTx/>
                        <a:buFontTx/>
                        <a:buNone/>
                        <a:tabLst/>
                        <a:defRPr/>
                      </a:pPr>
                      <a:r>
                        <a:rPr kumimoji="0" lang="en-US" sz="1250" b="0" i="0" u="none" strike="noStrike" kern="1200" cap="none" spc="0" normalizeH="0" baseline="0" noProof="0" dirty="0">
                          <a:ln>
                            <a:noFill/>
                          </a:ln>
                          <a:solidFill>
                            <a:schemeClr val="tx1"/>
                          </a:solidFill>
                          <a:effectLst/>
                          <a:uLnTx/>
                          <a:uFillTx/>
                          <a:latin typeface="Arial" panose="020B0604020202020204" pitchFamily="34" charset="0"/>
                          <a:ea typeface="Helvetica Neue" panose="02000503000000020004" pitchFamily="2" charset="0"/>
                          <a:cs typeface="Arial" panose="020B0604020202020204" pitchFamily="34" charset="0"/>
                        </a:rPr>
                        <a:t>- </a:t>
                      </a:r>
                      <a:r>
                        <a:rPr kumimoji="0" lang="en-US" sz="125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Ed Pinto, Director of the </a:t>
                      </a:r>
                      <a:r>
                        <a:rPr kumimoji="0" lang="en-US" sz="125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American Enterprise Institute’s Housing Center</a:t>
                      </a:r>
                    </a:p>
                  </a:txBody>
                  <a:tcPr marL="182880" marR="182880" marT="182880" marB="182880">
                    <a:lnL w="12700" cmpd="sng">
                      <a:noFill/>
                    </a:lnL>
                    <a:lnR w="12700" cmpd="sng">
                      <a:noFill/>
                    </a:lnR>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455695373"/>
                  </a:ext>
                </a:extLst>
              </a:tr>
              <a:tr h="56419">
                <a:tc gridSpan="2">
                  <a:txBody>
                    <a:bodyPr/>
                    <a:lstStyle/>
                    <a:p>
                      <a:endParaRPr lang="en-US" sz="600" dirty="0">
                        <a:highlight>
                          <a:srgbClr val="FFFF00"/>
                        </a:highlight>
                      </a:endParaRPr>
                    </a:p>
                  </a:txBody>
                  <a:tcPr marL="182880" marR="18288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endParaRPr lang="en-US"/>
                    </a:p>
                  </a:txBody>
                  <a:tcPr>
                    <a:lnL w="12700" cmpd="sng">
                      <a:noFill/>
                    </a:lnL>
                    <a:lnT w="12700" cmpd="sng">
                      <a:noFill/>
                    </a:lnT>
                  </a:tcPr>
                </a:tc>
                <a:extLst>
                  <a:ext uri="{0D108BD9-81ED-4DB2-BD59-A6C34878D82A}">
                    <a16:rowId xmlns:a16="http://schemas.microsoft.com/office/drawing/2014/main" val="1834770972"/>
                  </a:ext>
                </a:extLst>
              </a:tr>
              <a:tr h="985496">
                <a:tc>
                  <a:txBody>
                    <a:bodyPr/>
                    <a:lstStyle/>
                    <a:p>
                      <a:pPr marL="0" marR="0" lvl="0" indent="0" algn="ctr" defTabSz="777240" rtl="0" eaLnBrk="1" fontAlgn="auto" latinLnBrk="0" hangingPunct="1">
                        <a:lnSpc>
                          <a:spcPct val="100000"/>
                        </a:lnSpc>
                        <a:spcBef>
                          <a:spcPts val="0"/>
                        </a:spcBef>
                        <a:spcAft>
                          <a:spcPts val="0"/>
                        </a:spcAft>
                        <a:buClrTx/>
                        <a:buSzTx/>
                        <a:buFontTx/>
                        <a:buNone/>
                        <a:tabLst/>
                        <a:defRPr/>
                      </a:pPr>
                      <a:r>
                        <a:rPr kumimoji="0" lang="en-US" sz="6500" b="1" i="0" u="none" strike="noStrike" kern="1200" cap="none" spc="0" normalizeH="0" baseline="0" noProof="0" dirty="0">
                          <a:ln>
                            <a:noFill/>
                          </a:ln>
                          <a:solidFill>
                            <a:srgbClr val="FFFFFF"/>
                          </a:solidFill>
                          <a:effectLst/>
                          <a:uLnTx/>
                          <a:uFillTx/>
                          <a:latin typeface="+mn-lt"/>
                          <a:ea typeface="+mn-ea"/>
                          <a:cs typeface="+mn-cs"/>
                        </a:rPr>
                        <a:t>“</a:t>
                      </a:r>
                    </a:p>
                  </a:txBody>
                  <a:tcPr marL="182880" marR="182880" marT="0" marB="2286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solidFill>
                  </a:tcPr>
                </a:tc>
                <a:tc>
                  <a:txBody>
                    <a:bodyPr/>
                    <a:lstStyle/>
                    <a:p>
                      <a:r>
                        <a:rPr lang="en-US" sz="1300" b="0" i="1" dirty="0">
                          <a:solidFill>
                            <a:schemeClr val="tx2"/>
                          </a:solidFill>
                        </a:rPr>
                        <a:t>. . . we’re still well below normal levels of inventory and that’s why even with the pullback in demand, we still see house prices appreciating. While there is more inventory, it’s still not enough.</a:t>
                      </a:r>
                    </a:p>
                    <a:p>
                      <a:endParaRPr lang="en-US" sz="1200" b="0" i="1" dirty="0">
                        <a:solidFill>
                          <a:schemeClr val="tx2"/>
                        </a:solidFill>
                      </a:endParaRPr>
                    </a:p>
                    <a:p>
                      <a:pPr marL="0" marR="0" lvl="0" indent="0" algn="l" defTabSz="77724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chemeClr val="tx1"/>
                          </a:solidFill>
                          <a:effectLst/>
                          <a:uLnTx/>
                          <a:uFillTx/>
                          <a:latin typeface="Arial" panose="020B0604020202020204" pitchFamily="34" charset="0"/>
                          <a:ea typeface="Helvetica Neue" panose="02000503000000020004" pitchFamily="2" charset="0"/>
                          <a:cs typeface="Arial" panose="020B0604020202020204" pitchFamily="34" charset="0"/>
                        </a:rPr>
                        <a:t>- </a:t>
                      </a:r>
                      <a:r>
                        <a:rPr kumimoji="0" lang="en-US" sz="125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Mark Fleming, Chief Economist, </a:t>
                      </a:r>
                      <a:r>
                        <a:rPr kumimoji="0" lang="en-US" sz="125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First American</a:t>
                      </a:r>
                    </a:p>
                  </a:txBody>
                  <a:tcPr marL="182880" marR="182880" marT="182880" marB="182880">
                    <a:lnL w="12700" cmpd="sng">
                      <a:noFill/>
                    </a:lnL>
                    <a:lnR w="12700" cmpd="sng">
                      <a:noFill/>
                    </a:lnR>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379424169"/>
                  </a:ext>
                </a:extLst>
              </a:tr>
              <a:tr h="56419">
                <a:tc gridSpan="2">
                  <a:txBody>
                    <a:bodyPr/>
                    <a:lstStyle/>
                    <a:p>
                      <a:pPr marL="0" marR="0" lvl="0" indent="0" algn="ctr" defTabSz="777240" rtl="0" eaLnBrk="1" fontAlgn="auto"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dirty="0">
                        <a:ln>
                          <a:noFill/>
                        </a:ln>
                        <a:solidFill>
                          <a:srgbClr val="FFFFFF"/>
                        </a:solidFill>
                        <a:effectLst/>
                        <a:highlight>
                          <a:srgbClr val="FFFF00"/>
                        </a:highlight>
                        <a:uLnTx/>
                        <a:uFillTx/>
                        <a:latin typeface="+mn-lt"/>
                        <a:ea typeface="+mn-ea"/>
                        <a:cs typeface="+mn-cs"/>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endParaRPr lang="en-US"/>
                    </a:p>
                  </a:txBody>
                  <a:tcPr>
                    <a:lnL w="12700" cmpd="sng">
                      <a:noFill/>
                    </a:lnL>
                    <a:lnT w="12700" cmpd="sng">
                      <a:noFill/>
                    </a:lnT>
                  </a:tcPr>
                </a:tc>
                <a:extLst>
                  <a:ext uri="{0D108BD9-81ED-4DB2-BD59-A6C34878D82A}">
                    <a16:rowId xmlns:a16="http://schemas.microsoft.com/office/drawing/2014/main" val="3243603711"/>
                  </a:ext>
                </a:extLst>
              </a:tr>
            </a:tbl>
          </a:graphicData>
        </a:graphic>
      </p:graphicFrame>
      <p:graphicFrame>
        <p:nvGraphicFramePr>
          <p:cNvPr id="4" name="Table 3">
            <a:extLst>
              <a:ext uri="{FF2B5EF4-FFF2-40B4-BE49-F238E27FC236}">
                <a16:creationId xmlns:a16="http://schemas.microsoft.com/office/drawing/2014/main" id="{629C0B8D-D12D-0341-BA3A-1FDB5EE84B12}"/>
              </a:ext>
            </a:extLst>
          </p:cNvPr>
          <p:cNvGraphicFramePr>
            <a:graphicFrameLocks noGrp="1"/>
          </p:cNvGraphicFramePr>
          <p:nvPr>
            <p:extLst>
              <p:ext uri="{D42A27DB-BD31-4B8C-83A1-F6EECF244321}">
                <p14:modId xmlns:p14="http://schemas.microsoft.com/office/powerpoint/2010/main" val="3648098010"/>
              </p:ext>
            </p:extLst>
          </p:nvPr>
        </p:nvGraphicFramePr>
        <p:xfrm>
          <a:off x="448670" y="7659756"/>
          <a:ext cx="6858000" cy="1729740"/>
        </p:xfrm>
        <a:graphic>
          <a:graphicData uri="http://schemas.openxmlformats.org/drawingml/2006/table">
            <a:tbl>
              <a:tblPr firstRow="1" bandRow="1">
                <a:tableStyleId>{5C22544A-7EE6-4342-B048-85BDC9FD1C3A}</a:tableStyleId>
              </a:tblPr>
              <a:tblGrid>
                <a:gridCol w="699247">
                  <a:extLst>
                    <a:ext uri="{9D8B030D-6E8A-4147-A177-3AD203B41FA5}">
                      <a16:colId xmlns:a16="http://schemas.microsoft.com/office/drawing/2014/main" val="2931847681"/>
                    </a:ext>
                  </a:extLst>
                </a:gridCol>
                <a:gridCol w="6158753">
                  <a:extLst>
                    <a:ext uri="{9D8B030D-6E8A-4147-A177-3AD203B41FA5}">
                      <a16:colId xmlns:a16="http://schemas.microsoft.com/office/drawing/2014/main" val="1024540037"/>
                    </a:ext>
                  </a:extLst>
                </a:gridCol>
              </a:tblGrid>
              <a:tr h="1050306">
                <a:tc>
                  <a:txBody>
                    <a:bodyPr/>
                    <a:lstStyle/>
                    <a:p>
                      <a:pPr marL="0" marR="0" lvl="0" indent="0" algn="ctr" defTabSz="777240" rtl="0" eaLnBrk="1" fontAlgn="auto" latinLnBrk="0" hangingPunct="1">
                        <a:lnSpc>
                          <a:spcPct val="100000"/>
                        </a:lnSpc>
                        <a:spcBef>
                          <a:spcPts val="0"/>
                        </a:spcBef>
                        <a:spcAft>
                          <a:spcPts val="0"/>
                        </a:spcAft>
                        <a:buClrTx/>
                        <a:buSzTx/>
                        <a:buFontTx/>
                        <a:buNone/>
                        <a:tabLst/>
                        <a:defRPr/>
                      </a:pPr>
                      <a:r>
                        <a:rPr kumimoji="0" lang="en-US" sz="6500" b="1" i="0" u="none" strike="noStrike" kern="1200" cap="none" spc="0" normalizeH="0" baseline="0" noProof="0" dirty="0">
                          <a:ln>
                            <a:noFill/>
                          </a:ln>
                          <a:solidFill>
                            <a:srgbClr val="FFFFFF"/>
                          </a:solidFill>
                          <a:effectLst/>
                          <a:uLnTx/>
                          <a:uFillTx/>
                          <a:latin typeface="+mn-lt"/>
                          <a:ea typeface="+mn-ea"/>
                          <a:cs typeface="+mn-cs"/>
                        </a:rPr>
                        <a:t>“</a:t>
                      </a:r>
                    </a:p>
                  </a:txBody>
                  <a:tcPr marL="182880" marR="182880" marT="0" marB="2286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solidFill>
                  </a:tcPr>
                </a:tc>
                <a:tc>
                  <a:txBody>
                    <a:bodyPr/>
                    <a:lstStyle/>
                    <a:p>
                      <a:pPr marL="0" marR="0" lvl="0" indent="0" algn="l" defTabSz="77724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chemeClr val="tx2"/>
                          </a:solidFill>
                          <a:effectLst/>
                          <a:uLnTx/>
                          <a:uFillTx/>
                          <a:latin typeface="+mn-lt"/>
                          <a:ea typeface="+mn-ea"/>
                          <a:cs typeface="+mn-cs"/>
                        </a:rPr>
                        <a:t>. . . </a:t>
                      </a:r>
                      <a:r>
                        <a:rPr kumimoji="0" lang="en-US" sz="1300" b="1" i="1" u="none" strike="noStrike" kern="1200" cap="none" spc="0" normalizeH="0" baseline="0" noProof="0" dirty="0">
                          <a:ln>
                            <a:noFill/>
                          </a:ln>
                          <a:solidFill>
                            <a:schemeClr val="tx2"/>
                          </a:solidFill>
                          <a:effectLst/>
                          <a:uLnTx/>
                          <a:uFillTx/>
                          <a:latin typeface="+mn-lt"/>
                          <a:ea typeface="+mn-ea"/>
                          <a:cs typeface="+mn-cs"/>
                        </a:rPr>
                        <a:t>experts don’t believe the market is in a bubble or a crash is in the cards, like during the Great Recession. </a:t>
                      </a:r>
                      <a:r>
                        <a:rPr kumimoji="0" lang="en-US" sz="1300" b="0" i="1" u="none" strike="noStrike" kern="1200" cap="none" spc="0" normalizeH="0" baseline="0" noProof="0" dirty="0">
                          <a:ln>
                            <a:noFill/>
                          </a:ln>
                          <a:solidFill>
                            <a:schemeClr val="tx2"/>
                          </a:solidFill>
                          <a:effectLst/>
                          <a:uLnTx/>
                          <a:uFillTx/>
                          <a:latin typeface="+mn-lt"/>
                          <a:ea typeface="+mn-ea"/>
                          <a:cs typeface="+mn-cs"/>
                        </a:rPr>
                        <a:t>The nation is still suffering from a housing shortage that has reached crisis proportions at a time when many millennials are reaching the age when they start to consider homeownership. That’s likely to keep prices high.</a:t>
                      </a:r>
                    </a:p>
                    <a:p>
                      <a:pPr marL="0" marR="0" lvl="0" indent="0" algn="l" defTabSz="777240" rtl="0" eaLnBrk="1" fontAlgn="auto" latinLnBrk="0" hangingPunct="1">
                        <a:lnSpc>
                          <a:spcPct val="100000"/>
                        </a:lnSpc>
                        <a:spcBef>
                          <a:spcPts val="0"/>
                        </a:spcBef>
                        <a:spcAft>
                          <a:spcPts val="0"/>
                        </a:spcAft>
                        <a:buClrTx/>
                        <a:buSzTx/>
                        <a:buFontTx/>
                        <a:buNone/>
                        <a:tabLst/>
                        <a:defRPr/>
                      </a:pPr>
                      <a:endParaRPr kumimoji="0" lang="en-US" sz="1200" b="0" i="1" u="none" strike="noStrike" kern="1200" cap="none" spc="0" normalizeH="0" baseline="0" noProof="0" dirty="0">
                        <a:ln>
                          <a:noFill/>
                        </a:ln>
                        <a:solidFill>
                          <a:srgbClr val="FF00FF"/>
                        </a:solidFill>
                        <a:effectLst/>
                        <a:uLnTx/>
                        <a:uFillTx/>
                        <a:latin typeface="+mn-lt"/>
                        <a:ea typeface="+mn-ea"/>
                        <a:cs typeface="+mn-cs"/>
                      </a:endParaRPr>
                    </a:p>
                    <a:p>
                      <a:pPr marL="0" marR="0" lvl="0" indent="0" algn="l" defTabSz="777240" rtl="0" eaLnBrk="1" fontAlgn="auto" latinLnBrk="0" hangingPunct="1">
                        <a:lnSpc>
                          <a:spcPct val="100000"/>
                        </a:lnSpc>
                        <a:spcBef>
                          <a:spcPts val="0"/>
                        </a:spcBef>
                        <a:spcAft>
                          <a:spcPts val="0"/>
                        </a:spcAft>
                        <a:buClrTx/>
                        <a:buSzTx/>
                        <a:buFontTx/>
                        <a:buNone/>
                        <a:tabLst/>
                        <a:defRPr/>
                      </a:pPr>
                      <a:r>
                        <a:rPr kumimoji="0" lang="en-US" sz="1250" b="0" i="1" u="none" strike="noStrike" kern="1200" cap="none" spc="0" normalizeH="0" baseline="0" noProof="0" dirty="0">
                          <a:ln>
                            <a:noFill/>
                          </a:ln>
                          <a:solidFill>
                            <a:schemeClr val="tx1"/>
                          </a:solidFill>
                          <a:effectLst/>
                          <a:uLnTx/>
                          <a:uFillTx/>
                          <a:latin typeface="Arial" panose="020B0604020202020204" pitchFamily="34" charset="0"/>
                          <a:ea typeface="Helvetica Neue" panose="02000503000000020004" pitchFamily="2" charset="0"/>
                          <a:cs typeface="Arial" panose="020B0604020202020204" pitchFamily="34" charset="0"/>
                        </a:rPr>
                        <a:t>- </a:t>
                      </a:r>
                      <a:r>
                        <a:rPr kumimoji="0" lang="en-US" sz="1250" b="0" i="1" u="none" strike="noStrike" kern="1200" cap="none" spc="0" normalizeH="0" baseline="0" noProof="0" dirty="0" err="1">
                          <a:ln>
                            <a:noFill/>
                          </a:ln>
                          <a:solidFill>
                            <a:schemeClr val="tx1"/>
                          </a:solidFill>
                          <a:effectLst/>
                          <a:uLnTx/>
                          <a:uFillTx/>
                          <a:latin typeface="Arial" panose="020B0604020202020204" pitchFamily="34" charset="0"/>
                          <a:ea typeface="+mn-ea"/>
                          <a:cs typeface="Arial" panose="020B0604020202020204" pitchFamily="34" charset="0"/>
                        </a:rPr>
                        <a:t>realtor.com</a:t>
                      </a:r>
                      <a:endParaRPr kumimoji="0" lang="en-US" sz="125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txBody>
                  <a:tcPr marL="182880" marR="182880" marT="182880" marB="18288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873001109"/>
                  </a:ext>
                </a:extLst>
              </a:tr>
            </a:tbl>
          </a:graphicData>
        </a:graphic>
      </p:graphicFrame>
      <p:sp>
        <p:nvSpPr>
          <p:cNvPr id="6" name="TextBox 5">
            <a:extLst>
              <a:ext uri="{FF2B5EF4-FFF2-40B4-BE49-F238E27FC236}">
                <a16:creationId xmlns:a16="http://schemas.microsoft.com/office/drawing/2014/main" id="{7A105B4C-32A3-944E-AC3B-4361B6818FDC}"/>
              </a:ext>
            </a:extLst>
          </p:cNvPr>
          <p:cNvSpPr txBox="1"/>
          <p:nvPr/>
        </p:nvSpPr>
        <p:spPr>
          <a:xfrm>
            <a:off x="10498667" y="2218267"/>
            <a:ext cx="184731" cy="369332"/>
          </a:xfrm>
          <a:prstGeom prst="rect">
            <a:avLst/>
          </a:prstGeom>
          <a:noFill/>
        </p:spPr>
        <p:txBody>
          <a:bodyPr wrap="none" rtlCol="0">
            <a:spAutoFit/>
          </a:bodyPr>
          <a:lstStyle/>
          <a:p>
            <a:endParaRPr lang="en-US"/>
          </a:p>
        </p:txBody>
      </p:sp>
      <p:pic>
        <p:nvPicPr>
          <p:cNvPr id="10" name="Picture 9" descr="A picture containing building, orange&#10;&#10;Description automatically generated">
            <a:extLst>
              <a:ext uri="{FF2B5EF4-FFF2-40B4-BE49-F238E27FC236}">
                <a16:creationId xmlns:a16="http://schemas.microsoft.com/office/drawing/2014/main" id="{A7E40A7C-0096-7F9F-960C-D693FC44119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784740" y="0"/>
            <a:ext cx="2992608" cy="2185214"/>
          </a:xfrm>
          <a:prstGeom prst="rect">
            <a:avLst/>
          </a:prstGeom>
        </p:spPr>
      </p:pic>
    </p:spTree>
    <p:extLst>
      <p:ext uri="{BB962C8B-B14F-4D97-AF65-F5344CB8AC3E}">
        <p14:creationId xmlns:p14="http://schemas.microsoft.com/office/powerpoint/2010/main" val="29758034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few men looking at a computer&#10;&#10;Description automatically generated with medium confidence">
            <a:extLst>
              <a:ext uri="{FF2B5EF4-FFF2-40B4-BE49-F238E27FC236}">
                <a16:creationId xmlns:a16="http://schemas.microsoft.com/office/drawing/2014/main" id="{4FF4916F-4760-0E4C-7796-0104E6D7BAB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 y="0"/>
            <a:ext cx="7772400" cy="3575363"/>
          </a:xfrm>
          <a:prstGeom prst="rect">
            <a:avLst/>
          </a:prstGeom>
        </p:spPr>
      </p:pic>
      <p:graphicFrame>
        <p:nvGraphicFramePr>
          <p:cNvPr id="20" name="Chart 19">
            <a:extLst>
              <a:ext uri="{FF2B5EF4-FFF2-40B4-BE49-F238E27FC236}">
                <a16:creationId xmlns:a16="http://schemas.microsoft.com/office/drawing/2014/main" id="{0A52D700-CE88-064B-B531-1AC890582B57}"/>
              </a:ext>
            </a:extLst>
          </p:cNvPr>
          <p:cNvGraphicFramePr>
            <a:graphicFrameLocks noChangeAspect="1"/>
          </p:cNvGraphicFramePr>
          <p:nvPr>
            <p:extLst>
              <p:ext uri="{D42A27DB-BD31-4B8C-83A1-F6EECF244321}">
                <p14:modId xmlns:p14="http://schemas.microsoft.com/office/powerpoint/2010/main" val="3756629199"/>
              </p:ext>
            </p:extLst>
          </p:nvPr>
        </p:nvGraphicFramePr>
        <p:xfrm>
          <a:off x="504947" y="6174013"/>
          <a:ext cx="6536348" cy="3062638"/>
        </p:xfrm>
        <a:graphic>
          <a:graphicData uri="http://schemas.openxmlformats.org/drawingml/2006/chart">
            <c:chart xmlns:c="http://schemas.openxmlformats.org/drawingml/2006/chart" xmlns:r="http://schemas.openxmlformats.org/officeDocument/2006/relationships" r:id="rId4"/>
          </a:graphicData>
        </a:graphic>
      </p:graphicFrame>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a:xfrm>
            <a:off x="3443991" y="9417571"/>
            <a:ext cx="884419" cy="685801"/>
          </a:xfrm>
        </p:spPr>
        <p:txBody>
          <a:bodyPr/>
          <a:lstStyle/>
          <a:p>
            <a:fld id="{D9C681BF-E0B0-FE40-97D6-3440D5EE15D9}" type="slidenum">
              <a:rPr lang="en-US" smtClean="0"/>
              <a:pPr/>
              <a:t>7</a:t>
            </a:fld>
            <a:endParaRPr lang="en-US" dirty="0"/>
          </a:p>
        </p:txBody>
      </p:sp>
      <p:sp>
        <p:nvSpPr>
          <p:cNvPr id="3" name="TextBox 2">
            <a:extLst>
              <a:ext uri="{FF2B5EF4-FFF2-40B4-BE49-F238E27FC236}">
                <a16:creationId xmlns:a16="http://schemas.microsoft.com/office/drawing/2014/main" id="{DC6D895E-D872-A649-8D1F-2C10CFF35718}"/>
              </a:ext>
            </a:extLst>
          </p:cNvPr>
          <p:cNvSpPr txBox="1"/>
          <p:nvPr/>
        </p:nvSpPr>
        <p:spPr>
          <a:xfrm>
            <a:off x="453709" y="3552972"/>
            <a:ext cx="6858000" cy="1643221"/>
          </a:xfrm>
          <a:prstGeom prst="rect">
            <a:avLst/>
          </a:prstGeom>
          <a:noFill/>
        </p:spPr>
        <p:txBody>
          <a:bodyPr wrap="square" lIns="0" tIns="320040" rIns="0" bIns="0" rtlCol="0" anchor="t">
            <a:noAutofit/>
          </a:bodyPr>
          <a:lstStyle/>
          <a:p>
            <a:pPr>
              <a:lnSpc>
                <a:spcPct val="114000"/>
              </a:lnSpc>
              <a:spcAft>
                <a:spcPts val="1000"/>
              </a:spcAft>
            </a:pPr>
            <a:r>
              <a:rPr lang="en-US" sz="1500" i="1" dirty="0">
                <a:solidFill>
                  <a:schemeClr val="bg2"/>
                </a:solidFill>
                <a:latin typeface="Georgia"/>
              </a:rPr>
              <a:t>While growing inventory has clear benefits for buyers who are craving more options for their home search, what does that mean for current homeowners like you? It gives you two distinct opportunities in today’s housing market.</a:t>
            </a:r>
          </a:p>
        </p:txBody>
      </p:sp>
      <p:sp>
        <p:nvSpPr>
          <p:cNvPr id="6" name="TextBox 5">
            <a:extLst>
              <a:ext uri="{FF2B5EF4-FFF2-40B4-BE49-F238E27FC236}">
                <a16:creationId xmlns:a16="http://schemas.microsoft.com/office/drawing/2014/main" id="{ADF4D003-23B3-2245-A0FC-3101599455D8}"/>
              </a:ext>
            </a:extLst>
          </p:cNvPr>
          <p:cNvSpPr txBox="1"/>
          <p:nvPr/>
        </p:nvSpPr>
        <p:spPr>
          <a:xfrm>
            <a:off x="457200" y="4632614"/>
            <a:ext cx="6960819" cy="1014917"/>
          </a:xfrm>
          <a:prstGeom prst="rect">
            <a:avLst/>
          </a:prstGeom>
          <a:noFill/>
        </p:spPr>
        <p:txBody>
          <a:bodyPr wrap="square" lIns="0" tIns="320040" rIns="0" bIns="0" numCol="1" spcCol="457200" rtlCol="0" anchor="t">
            <a:noAutofit/>
          </a:bodyPr>
          <a:lstStyle/>
          <a:p>
            <a:pPr fontAlgn="base">
              <a:lnSpc>
                <a:spcPct val="110000"/>
              </a:lnSpc>
              <a:spcAft>
                <a:spcPts val="1000"/>
              </a:spcAft>
            </a:pPr>
            <a:r>
              <a:rPr lang="en-US" sz="1250" dirty="0">
                <a:cs typeface="Arial"/>
              </a:rPr>
              <a:t>According to the latest data from the </a:t>
            </a:r>
            <a:r>
              <a:rPr lang="en-US" sz="1250" i="1" dirty="0">
                <a:cs typeface="Arial"/>
              </a:rPr>
              <a:t>National Association of Realtors </a:t>
            </a:r>
            <a:r>
              <a:rPr lang="en-US" sz="1250" dirty="0">
                <a:cs typeface="Arial"/>
              </a:rPr>
              <a:t>(NAR), the supply of homes for sale has increased consistently this year as homeowners list their homes for sale and the pace of sales is moderating in response to higher mortgage rates (</a:t>
            </a:r>
            <a:r>
              <a:rPr lang="en-US" sz="1250" i="1" dirty="0">
                <a:cs typeface="Arial"/>
              </a:rPr>
              <a:t>see graph below</a:t>
            </a:r>
            <a:r>
              <a:rPr lang="en-US" sz="1250" dirty="0">
                <a:cs typeface="Arial"/>
              </a:rPr>
              <a:t>): </a:t>
            </a:r>
            <a:endParaRPr lang="en-US" sz="1250" i="1" dirty="0">
              <a:solidFill>
                <a:schemeClr val="bg2"/>
              </a:solidFill>
              <a:cs typeface="Arial"/>
            </a:endParaRPr>
          </a:p>
        </p:txBody>
      </p:sp>
      <p:sp>
        <p:nvSpPr>
          <p:cNvPr id="2" name="Rectangle 1">
            <a:extLst>
              <a:ext uri="{FF2B5EF4-FFF2-40B4-BE49-F238E27FC236}">
                <a16:creationId xmlns:a16="http://schemas.microsoft.com/office/drawing/2014/main" id="{AC56A208-F3F0-5B4B-A446-B8CC9C9995BA}"/>
              </a:ext>
            </a:extLst>
          </p:cNvPr>
          <p:cNvSpPr/>
          <p:nvPr/>
        </p:nvSpPr>
        <p:spPr>
          <a:xfrm>
            <a:off x="3765013" y="5035919"/>
            <a:ext cx="242374" cy="369332"/>
          </a:xfrm>
          <a:prstGeom prst="rect">
            <a:avLst/>
          </a:prstGeom>
        </p:spPr>
        <p:txBody>
          <a:bodyPr wrap="none">
            <a:spAutoFit/>
          </a:bodyPr>
          <a:lstStyle/>
          <a:p>
            <a:r>
              <a:rPr lang="en-US" dirty="0">
                <a:solidFill>
                  <a:srgbClr val="000000"/>
                </a:solidFill>
                <a:latin typeface="Times" pitchFamily="2" charset="0"/>
              </a:rPr>
              <a:t> </a:t>
            </a:r>
            <a:endParaRPr lang="en-US" dirty="0"/>
          </a:p>
        </p:txBody>
      </p:sp>
      <p:sp>
        <p:nvSpPr>
          <p:cNvPr id="10" name="Rectangle 9">
            <a:extLst>
              <a:ext uri="{FF2B5EF4-FFF2-40B4-BE49-F238E27FC236}">
                <a16:creationId xmlns:a16="http://schemas.microsoft.com/office/drawing/2014/main" id="{2786AC61-04B3-D240-85BD-DEB33C269F21}"/>
              </a:ext>
            </a:extLst>
          </p:cNvPr>
          <p:cNvSpPr/>
          <p:nvPr/>
        </p:nvSpPr>
        <p:spPr>
          <a:xfrm>
            <a:off x="3765013" y="5275027"/>
            <a:ext cx="242374" cy="369332"/>
          </a:xfrm>
          <a:prstGeom prst="rect">
            <a:avLst/>
          </a:prstGeom>
        </p:spPr>
        <p:txBody>
          <a:bodyPr wrap="none">
            <a:spAutoFit/>
          </a:bodyPr>
          <a:lstStyle/>
          <a:p>
            <a:r>
              <a:rPr lang="en-US" dirty="0">
                <a:solidFill>
                  <a:srgbClr val="000000"/>
                </a:solidFill>
                <a:latin typeface="Times" pitchFamily="2" charset="0"/>
              </a:rPr>
              <a:t> </a:t>
            </a:r>
            <a:endParaRPr lang="en-US" dirty="0"/>
          </a:p>
        </p:txBody>
      </p:sp>
      <p:sp>
        <p:nvSpPr>
          <p:cNvPr id="15" name="Rectangle 14">
            <a:extLst>
              <a:ext uri="{FF2B5EF4-FFF2-40B4-BE49-F238E27FC236}">
                <a16:creationId xmlns:a16="http://schemas.microsoft.com/office/drawing/2014/main" id="{94C2442E-4B2A-1F43-95BD-A7DE6CBAAF46}"/>
              </a:ext>
            </a:extLst>
          </p:cNvPr>
          <p:cNvSpPr/>
          <p:nvPr/>
        </p:nvSpPr>
        <p:spPr>
          <a:xfrm>
            <a:off x="3773121" y="5475626"/>
            <a:ext cx="242374" cy="369332"/>
          </a:xfrm>
          <a:prstGeom prst="rect">
            <a:avLst/>
          </a:prstGeom>
        </p:spPr>
        <p:txBody>
          <a:bodyPr wrap="none">
            <a:spAutoFit/>
          </a:bodyPr>
          <a:lstStyle/>
          <a:p>
            <a:r>
              <a:rPr lang="en-US" dirty="0">
                <a:solidFill>
                  <a:srgbClr val="000000"/>
                </a:solidFill>
                <a:latin typeface="Times" pitchFamily="2" charset="0"/>
              </a:rPr>
              <a:t> </a:t>
            </a:r>
            <a:endParaRPr lang="en-US" dirty="0"/>
          </a:p>
        </p:txBody>
      </p:sp>
      <p:sp>
        <p:nvSpPr>
          <p:cNvPr id="16" name="Rectangle 15">
            <a:extLst>
              <a:ext uri="{FF2B5EF4-FFF2-40B4-BE49-F238E27FC236}">
                <a16:creationId xmlns:a16="http://schemas.microsoft.com/office/drawing/2014/main" id="{86680275-4C4A-1A47-BFC4-04D85DBA245F}"/>
              </a:ext>
            </a:extLst>
          </p:cNvPr>
          <p:cNvSpPr/>
          <p:nvPr/>
        </p:nvSpPr>
        <p:spPr>
          <a:xfrm>
            <a:off x="473415" y="5844040"/>
            <a:ext cx="6841785" cy="3561329"/>
          </a:xfrm>
          <a:prstGeom prst="rect">
            <a:avLst/>
          </a:pr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000"/>
              </a:spcAft>
            </a:pPr>
            <a:r>
              <a:rPr lang="en-US" dirty="0"/>
              <a:t> </a:t>
            </a:r>
          </a:p>
        </p:txBody>
      </p:sp>
      <p:sp>
        <p:nvSpPr>
          <p:cNvPr id="18" name="TextBox 17">
            <a:extLst>
              <a:ext uri="{FF2B5EF4-FFF2-40B4-BE49-F238E27FC236}">
                <a16:creationId xmlns:a16="http://schemas.microsoft.com/office/drawing/2014/main" id="{281F523C-E955-6341-9A9C-CC1BC69C0C67}"/>
              </a:ext>
            </a:extLst>
          </p:cNvPr>
          <p:cNvSpPr txBox="1"/>
          <p:nvPr/>
        </p:nvSpPr>
        <p:spPr>
          <a:xfrm>
            <a:off x="618026" y="6001707"/>
            <a:ext cx="6536347" cy="500137"/>
          </a:xfrm>
          <a:prstGeom prst="rect">
            <a:avLst/>
          </a:prstGeom>
          <a:noFill/>
        </p:spPr>
        <p:txBody>
          <a:bodyPr wrap="square" lIns="0" tIns="0" rIns="0" bIns="0" rtlCol="0">
            <a:spAutoFit/>
          </a:bodyPr>
          <a:lstStyle/>
          <a:p>
            <a:pPr algn="ctr">
              <a:spcAft>
                <a:spcPts val="600"/>
              </a:spcAft>
            </a:pPr>
            <a:r>
              <a:rPr lang="en-US" sz="1500" b="1" dirty="0">
                <a:solidFill>
                  <a:schemeClr val="bg2"/>
                </a:solidFill>
                <a:latin typeface="Arial" panose="020B0604020202020204" pitchFamily="34" charset="0"/>
                <a:cs typeface="Arial" panose="020B0604020202020204" pitchFamily="34" charset="0"/>
              </a:rPr>
              <a:t>Supply of Homes for Sale Is Increasing This Year</a:t>
            </a:r>
          </a:p>
          <a:p>
            <a:pPr algn="ctr">
              <a:spcAft>
                <a:spcPts val="600"/>
              </a:spcAft>
            </a:pPr>
            <a:r>
              <a:rPr lang="en-US" sz="1250" i="1" dirty="0">
                <a:solidFill>
                  <a:schemeClr val="bg2"/>
                </a:solidFill>
                <a:latin typeface="Georgia" panose="02040502050405020303" pitchFamily="18" charset="0"/>
                <a:cs typeface="Calibri" panose="020F0502020204030204" pitchFamily="34" charset="0"/>
              </a:rPr>
              <a:t>Months’ Supply of Homes for Sale</a:t>
            </a:r>
          </a:p>
        </p:txBody>
      </p:sp>
      <p:sp>
        <p:nvSpPr>
          <p:cNvPr id="19" name="TextBox 18">
            <a:extLst>
              <a:ext uri="{FF2B5EF4-FFF2-40B4-BE49-F238E27FC236}">
                <a16:creationId xmlns:a16="http://schemas.microsoft.com/office/drawing/2014/main" id="{21879924-B2A4-AE4C-A882-554D85F9BD8C}"/>
              </a:ext>
            </a:extLst>
          </p:cNvPr>
          <p:cNvSpPr txBox="1"/>
          <p:nvPr/>
        </p:nvSpPr>
        <p:spPr>
          <a:xfrm>
            <a:off x="6316644" y="9125384"/>
            <a:ext cx="837729" cy="246221"/>
          </a:xfrm>
          <a:prstGeom prst="rect">
            <a:avLst/>
          </a:prstGeom>
          <a:noFill/>
        </p:spPr>
        <p:txBody>
          <a:bodyPr wrap="none" lIns="45720" tIns="45720" rIns="45720" bIns="45720" rtlCol="0">
            <a:spAutoFit/>
          </a:bodyPr>
          <a:lstStyle/>
          <a:p>
            <a:pPr algn="r"/>
            <a:r>
              <a:rPr lang="en-US" sz="1000" dirty="0">
                <a:solidFill>
                  <a:schemeClr val="bg1">
                    <a:lumMod val="75000"/>
                  </a:schemeClr>
                </a:solidFill>
              </a:rPr>
              <a:t>Source: NAR</a:t>
            </a:r>
          </a:p>
        </p:txBody>
      </p:sp>
      <p:sp>
        <p:nvSpPr>
          <p:cNvPr id="4" name="Rectangle 3">
            <a:extLst>
              <a:ext uri="{FF2B5EF4-FFF2-40B4-BE49-F238E27FC236}">
                <a16:creationId xmlns:a16="http://schemas.microsoft.com/office/drawing/2014/main" id="{328D685E-1A29-56B8-B25B-397F8D5ABDDA}"/>
              </a:ext>
            </a:extLst>
          </p:cNvPr>
          <p:cNvSpPr/>
          <p:nvPr/>
        </p:nvSpPr>
        <p:spPr>
          <a:xfrm>
            <a:off x="-1" y="2132853"/>
            <a:ext cx="7772400" cy="1446550"/>
          </a:xfrm>
          <a:prstGeom prst="rect">
            <a:avLst/>
          </a:prstGeom>
          <a:solidFill>
            <a:srgbClr val="00AEE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502920" tIns="228600" rIns="502920" bIns="228600" rtlCol="0" anchor="b" anchorCtr="0">
            <a:spAutoFit/>
          </a:bodyPr>
          <a:lstStyle/>
          <a:p>
            <a:pPr lvl="0">
              <a:spcAft>
                <a:spcPts val="1000"/>
              </a:spcAft>
            </a:pPr>
            <a:r>
              <a:rPr lang="en-US" sz="3200" dirty="0">
                <a:solidFill>
                  <a:srgbClr val="FFFFFF"/>
                </a:solidFill>
              </a:rPr>
              <a:t>What Growing Housing Supply</a:t>
            </a:r>
            <a:br>
              <a:rPr lang="en-US" sz="3200" dirty="0">
                <a:solidFill>
                  <a:srgbClr val="FFFFFF"/>
                </a:solidFill>
              </a:rPr>
            </a:br>
            <a:r>
              <a:rPr lang="en-US" sz="3200" dirty="0">
                <a:solidFill>
                  <a:srgbClr val="FFFFFF"/>
                </a:solidFill>
              </a:rPr>
              <a:t>Means for Current Homeowners</a:t>
            </a:r>
          </a:p>
        </p:txBody>
      </p:sp>
    </p:spTree>
    <p:extLst>
      <p:ext uri="{BB962C8B-B14F-4D97-AF65-F5344CB8AC3E}">
        <p14:creationId xmlns:p14="http://schemas.microsoft.com/office/powerpoint/2010/main" val="17984604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smtClean="0"/>
              <a:pPr/>
              <a:t>8</a:t>
            </a:fld>
            <a:endParaRPr lang="en-US" dirty="0"/>
          </a:p>
        </p:txBody>
      </p:sp>
      <p:graphicFrame>
        <p:nvGraphicFramePr>
          <p:cNvPr id="12" name="Table 10">
            <a:extLst>
              <a:ext uri="{FF2B5EF4-FFF2-40B4-BE49-F238E27FC236}">
                <a16:creationId xmlns:a16="http://schemas.microsoft.com/office/drawing/2014/main" id="{05651B72-319D-E149-AE04-7231F4FEF218}"/>
              </a:ext>
            </a:extLst>
          </p:cNvPr>
          <p:cNvGraphicFramePr>
            <a:graphicFrameLocks noGrp="1"/>
          </p:cNvGraphicFramePr>
          <p:nvPr>
            <p:extLst>
              <p:ext uri="{D42A27DB-BD31-4B8C-83A1-F6EECF244321}">
                <p14:modId xmlns:p14="http://schemas.microsoft.com/office/powerpoint/2010/main" val="3837067710"/>
              </p:ext>
            </p:extLst>
          </p:nvPr>
        </p:nvGraphicFramePr>
        <p:xfrm>
          <a:off x="473856" y="8414552"/>
          <a:ext cx="6841785" cy="977011"/>
        </p:xfrm>
        <a:graphic>
          <a:graphicData uri="http://schemas.openxmlformats.org/drawingml/2006/table">
            <a:tbl>
              <a:tblPr firstRow="1" bandRow="1">
                <a:tableStyleId>{5C22544A-7EE6-4342-B048-85BDC9FD1C3A}</a:tableStyleId>
              </a:tblPr>
              <a:tblGrid>
                <a:gridCol w="6841785">
                  <a:extLst>
                    <a:ext uri="{9D8B030D-6E8A-4147-A177-3AD203B41FA5}">
                      <a16:colId xmlns:a16="http://schemas.microsoft.com/office/drawing/2014/main" val="1303912461"/>
                    </a:ext>
                  </a:extLst>
                </a:gridCol>
              </a:tblGrid>
              <a:tr h="0">
                <a:tc>
                  <a:txBody>
                    <a:bodyPr/>
                    <a:lstStyle/>
                    <a:p>
                      <a:pPr>
                        <a:lnSpc>
                          <a:spcPct val="110000"/>
                        </a:lnSpc>
                        <a:spcAft>
                          <a:spcPts val="500"/>
                        </a:spcAft>
                      </a:pPr>
                      <a:r>
                        <a:rPr lang="en-US" sz="1500" dirty="0">
                          <a:solidFill>
                            <a:schemeClr val="accent2"/>
                          </a:solidFill>
                        </a:rPr>
                        <a:t>Bottom Line</a:t>
                      </a:r>
                    </a:p>
                    <a:p>
                      <a:pPr marL="0" marR="0" indent="0" algn="l" defTabSz="777240" rtl="0" eaLnBrk="1" fontAlgn="auto" latinLnBrk="0" hangingPunct="1">
                        <a:lnSpc>
                          <a:spcPct val="110000"/>
                        </a:lnSpc>
                        <a:spcBef>
                          <a:spcPts val="0"/>
                        </a:spcBef>
                        <a:spcAft>
                          <a:spcPts val="500"/>
                        </a:spcAft>
                        <a:buClrTx/>
                        <a:buSzTx/>
                        <a:buFontTx/>
                        <a:buNone/>
                        <a:tabLst/>
                        <a:defRPr/>
                      </a:pPr>
                      <a:r>
                        <a:rPr lang="en-US" sz="1350" b="0" i="1" dirty="0">
                          <a:solidFill>
                            <a:schemeClr val="bg2"/>
                          </a:solidFill>
                          <a:latin typeface="Georgia" panose="02040502050405020303" pitchFamily="18" charset="0"/>
                        </a:rPr>
                        <a:t>If you’re a homeowner looking to sell, you have a unique opportunity to benefit from the additional homes being listed today and still sell your house while inventory is low overall. Let’s connect to get started so you can have the best of both worlds. </a:t>
                      </a:r>
                    </a:p>
                  </a:txBody>
                  <a:tcPr marL="182880" marR="0" marT="0" marB="0">
                    <a:lnL w="28575" cap="flat" cmpd="sng" algn="ctr">
                      <a:solidFill>
                        <a:schemeClr val="accent2"/>
                      </a:solidFill>
                      <a:prstDash val="sysDot"/>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67170411"/>
                  </a:ext>
                </a:extLst>
              </a:tr>
            </a:tbl>
          </a:graphicData>
        </a:graphic>
      </p:graphicFrame>
      <p:sp>
        <p:nvSpPr>
          <p:cNvPr id="7" name="TextBox 6">
            <a:extLst>
              <a:ext uri="{FF2B5EF4-FFF2-40B4-BE49-F238E27FC236}">
                <a16:creationId xmlns:a16="http://schemas.microsoft.com/office/drawing/2014/main" id="{6868D691-3061-4D40-8AA5-7A6A13E6CB78}"/>
              </a:ext>
            </a:extLst>
          </p:cNvPr>
          <p:cNvSpPr txBox="1"/>
          <p:nvPr/>
        </p:nvSpPr>
        <p:spPr>
          <a:xfrm>
            <a:off x="457200" y="3616673"/>
            <a:ext cx="6841785" cy="4430823"/>
          </a:xfrm>
          <a:prstGeom prst="rect">
            <a:avLst/>
          </a:prstGeom>
          <a:noFill/>
        </p:spPr>
        <p:txBody>
          <a:bodyPr wrap="square" lIns="0" tIns="320040" rIns="0" bIns="0" numCol="1" spcCol="457200" rtlCol="0" anchor="t">
            <a:noAutofit/>
          </a:bodyPr>
          <a:lstStyle/>
          <a:p>
            <a:pPr marL="19050" indent="-19050" fontAlgn="base">
              <a:lnSpc>
                <a:spcPct val="112000"/>
              </a:lnSpc>
              <a:spcAft>
                <a:spcPts val="1000"/>
              </a:spcAft>
            </a:pPr>
            <a:r>
              <a:rPr lang="en-US" sz="1500" b="1" dirty="0">
                <a:solidFill>
                  <a:srgbClr val="00B0F0"/>
                </a:solidFill>
                <a:latin typeface="Arial" panose="020B0604020202020204" pitchFamily="34" charset="0"/>
                <a:cs typeface="Arial" panose="020B0604020202020204" pitchFamily="34" charset="0"/>
              </a:rPr>
              <a:t>Opportunity #1: Take Advantage of More Options for Your Move Up</a:t>
            </a:r>
          </a:p>
          <a:p>
            <a:pPr marL="19050" indent="-19050" fontAlgn="base">
              <a:lnSpc>
                <a:spcPct val="112000"/>
              </a:lnSpc>
              <a:spcAft>
                <a:spcPts val="1000"/>
              </a:spcAft>
            </a:pPr>
            <a:r>
              <a:rPr lang="en-US" sz="1250" dirty="0">
                <a:cs typeface="Arial"/>
              </a:rPr>
              <a:t>If your current house no longer meets your needs or lacks the space and features you want, this gives you even more opportunity to sell and move into the home of your dreams. With more houses on the market, you’ll have more to choose from when you search for your next home.</a:t>
            </a:r>
          </a:p>
          <a:p>
            <a:pPr marL="19050" indent="-19050" fontAlgn="base">
              <a:lnSpc>
                <a:spcPct val="112000"/>
              </a:lnSpc>
              <a:spcAft>
                <a:spcPts val="1000"/>
              </a:spcAft>
            </a:pPr>
            <a:r>
              <a:rPr lang="en-US" sz="1250" b="1" dirty="0">
                <a:cs typeface="Arial"/>
              </a:rPr>
              <a:t>Partnering with a local real estate professional can help make sure you are up-to-date on the homes available in your area. And when you do find the one, that professional can advise you on how to write a winning offer to seal the deal.</a:t>
            </a:r>
          </a:p>
          <a:p>
            <a:pPr marL="19050" indent="-19050" fontAlgn="base">
              <a:lnSpc>
                <a:spcPct val="112000"/>
              </a:lnSpc>
              <a:spcAft>
                <a:spcPts val="1000"/>
              </a:spcAft>
            </a:pPr>
            <a:r>
              <a:rPr lang="en-US" sz="1500" b="1" dirty="0">
                <a:solidFill>
                  <a:srgbClr val="00B0F0"/>
                </a:solidFill>
                <a:latin typeface="Arial" panose="020B0604020202020204" pitchFamily="34" charset="0"/>
                <a:cs typeface="Arial" panose="020B0604020202020204" pitchFamily="34" charset="0"/>
              </a:rPr>
              <a:t>Opportunity #2: Sell While Inventory Is Still Low Overall</a:t>
            </a:r>
          </a:p>
          <a:p>
            <a:pPr marL="19050" indent="-19050" fontAlgn="base">
              <a:lnSpc>
                <a:spcPct val="112000"/>
              </a:lnSpc>
              <a:spcAft>
                <a:spcPts val="1000"/>
              </a:spcAft>
            </a:pPr>
            <a:r>
              <a:rPr lang="en-US" sz="1250" dirty="0">
                <a:cs typeface="Arial"/>
              </a:rPr>
              <a:t>Despite the growth, inventory is still low compared to historical norms, and that isn’t going to change overnight. For you, that means your house should still be in demand if you price it right and could be exactly what buyers are looking for. </a:t>
            </a:r>
          </a:p>
          <a:p>
            <a:pPr marL="19050" indent="-19050" fontAlgn="base">
              <a:lnSpc>
                <a:spcPct val="112000"/>
              </a:lnSpc>
              <a:spcAft>
                <a:spcPts val="1000"/>
              </a:spcAft>
            </a:pPr>
            <a:r>
              <a:rPr lang="en-US" sz="1250" b="1" dirty="0">
                <a:cs typeface="Arial"/>
              </a:rPr>
              <a:t>As Mike Simonsen, Founder and CEO of </a:t>
            </a:r>
            <a:r>
              <a:rPr lang="en-US" sz="1250" b="1" i="1" dirty="0">
                <a:cs typeface="Arial"/>
              </a:rPr>
              <a:t>Altos Research</a:t>
            </a:r>
            <a:r>
              <a:rPr lang="en-US" sz="1250" b="1" dirty="0">
                <a:cs typeface="Arial"/>
              </a:rPr>
              <a:t>, says:</a:t>
            </a:r>
          </a:p>
          <a:p>
            <a:pPr marL="476250" lvl="1" indent="-19050" fontAlgn="base">
              <a:lnSpc>
                <a:spcPct val="112000"/>
              </a:lnSpc>
              <a:spcAft>
                <a:spcPts val="1000"/>
              </a:spcAft>
            </a:pPr>
            <a:r>
              <a:rPr lang="en-US" sz="1250" i="1" dirty="0">
                <a:solidFill>
                  <a:schemeClr val="bg2"/>
                </a:solidFill>
              </a:rPr>
              <a:t>“Supply is at its best in a few years, which is good for buyers, but it’s still going to be relatively tight for quite a while.”</a:t>
            </a:r>
            <a:endParaRPr lang="en-US" sz="1250" dirty="0">
              <a:solidFill>
                <a:schemeClr val="bg2"/>
              </a:solidFill>
              <a:cs typeface="Arial"/>
            </a:endParaRPr>
          </a:p>
        </p:txBody>
      </p:sp>
      <p:sp>
        <p:nvSpPr>
          <p:cNvPr id="8" name="Rectangle 7">
            <a:extLst>
              <a:ext uri="{FF2B5EF4-FFF2-40B4-BE49-F238E27FC236}">
                <a16:creationId xmlns:a16="http://schemas.microsoft.com/office/drawing/2014/main" id="{D0AD98A9-668B-E54B-A03B-AE84BC154A3C}"/>
              </a:ext>
            </a:extLst>
          </p:cNvPr>
          <p:cNvSpPr/>
          <p:nvPr/>
        </p:nvSpPr>
        <p:spPr>
          <a:xfrm>
            <a:off x="3773562" y="2021821"/>
            <a:ext cx="242374" cy="369332"/>
          </a:xfrm>
          <a:prstGeom prst="rect">
            <a:avLst/>
          </a:prstGeom>
        </p:spPr>
        <p:txBody>
          <a:bodyPr wrap="none">
            <a:spAutoFit/>
          </a:bodyPr>
          <a:lstStyle/>
          <a:p>
            <a:r>
              <a:rPr lang="en-US" dirty="0">
                <a:solidFill>
                  <a:srgbClr val="000000"/>
                </a:solidFill>
                <a:latin typeface="Times" pitchFamily="2" charset="0"/>
              </a:rPr>
              <a:t> </a:t>
            </a:r>
            <a:endParaRPr lang="en-US" dirty="0"/>
          </a:p>
        </p:txBody>
      </p:sp>
      <p:sp>
        <p:nvSpPr>
          <p:cNvPr id="9" name="Rectangle 8">
            <a:extLst>
              <a:ext uri="{FF2B5EF4-FFF2-40B4-BE49-F238E27FC236}">
                <a16:creationId xmlns:a16="http://schemas.microsoft.com/office/drawing/2014/main" id="{55ADBB3A-0A0F-8042-8758-6C0AFF97728E}"/>
              </a:ext>
            </a:extLst>
          </p:cNvPr>
          <p:cNvSpPr/>
          <p:nvPr/>
        </p:nvSpPr>
        <p:spPr>
          <a:xfrm>
            <a:off x="3773562" y="2260929"/>
            <a:ext cx="242374" cy="369332"/>
          </a:xfrm>
          <a:prstGeom prst="rect">
            <a:avLst/>
          </a:prstGeom>
        </p:spPr>
        <p:txBody>
          <a:bodyPr wrap="none">
            <a:spAutoFit/>
          </a:bodyPr>
          <a:lstStyle/>
          <a:p>
            <a:r>
              <a:rPr lang="en-US" dirty="0">
                <a:solidFill>
                  <a:srgbClr val="000000"/>
                </a:solidFill>
                <a:latin typeface="Times" pitchFamily="2" charset="0"/>
              </a:rPr>
              <a:t> </a:t>
            </a:r>
            <a:endParaRPr lang="en-US" dirty="0"/>
          </a:p>
        </p:txBody>
      </p:sp>
      <p:pic>
        <p:nvPicPr>
          <p:cNvPr id="5" name="Picture 4" descr="A picture containing person, indoor, wall, kitchen&#10;&#10;Description automatically generated">
            <a:extLst>
              <a:ext uri="{FF2B5EF4-FFF2-40B4-BE49-F238E27FC236}">
                <a16:creationId xmlns:a16="http://schemas.microsoft.com/office/drawing/2014/main" id="{A3C161B4-AF5F-C805-5961-C1FF3091F1E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7772400" cy="3616673"/>
          </a:xfrm>
          <a:prstGeom prst="rect">
            <a:avLst/>
          </a:prstGeom>
        </p:spPr>
      </p:pic>
    </p:spTree>
    <p:extLst>
      <p:ext uri="{BB962C8B-B14F-4D97-AF65-F5344CB8AC3E}">
        <p14:creationId xmlns:p14="http://schemas.microsoft.com/office/powerpoint/2010/main" val="13688753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erson walking on a sidewalk&#10;&#10;Description automatically generated with low confidence">
            <a:extLst>
              <a:ext uri="{FF2B5EF4-FFF2-40B4-BE49-F238E27FC236}">
                <a16:creationId xmlns:a16="http://schemas.microsoft.com/office/drawing/2014/main" id="{B964862A-39B6-A4A7-2DCB-0EE0B1DEF3F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43"/>
          <a:stretch/>
        </p:blipFill>
        <p:spPr>
          <a:xfrm>
            <a:off x="0" y="0"/>
            <a:ext cx="7772400" cy="3456545"/>
          </a:xfrm>
          <a:prstGeom prst="rect">
            <a:avLst/>
          </a:prstGeom>
        </p:spPr>
      </p:pic>
      <p:sp>
        <p:nvSpPr>
          <p:cNvPr id="6" name="TextBox 5">
            <a:extLst>
              <a:ext uri="{FF2B5EF4-FFF2-40B4-BE49-F238E27FC236}">
                <a16:creationId xmlns:a16="http://schemas.microsoft.com/office/drawing/2014/main" id="{ADF4D003-23B3-2245-A0FC-3101599455D8}"/>
              </a:ext>
            </a:extLst>
          </p:cNvPr>
          <p:cNvSpPr txBox="1"/>
          <p:nvPr/>
        </p:nvSpPr>
        <p:spPr>
          <a:xfrm>
            <a:off x="457200" y="4540212"/>
            <a:ext cx="6861326" cy="4828369"/>
          </a:xfrm>
          <a:prstGeom prst="rect">
            <a:avLst/>
          </a:prstGeom>
          <a:noFill/>
        </p:spPr>
        <p:txBody>
          <a:bodyPr wrap="square" lIns="0" tIns="320040" rIns="0" bIns="0" numCol="1" spcCol="457200" rtlCol="0" anchor="t">
            <a:noAutofit/>
          </a:bodyPr>
          <a:lstStyle/>
          <a:p>
            <a:pPr marL="742950" lvl="1" indent="-285750" fontAlgn="base">
              <a:lnSpc>
                <a:spcPct val="112000"/>
              </a:lnSpc>
              <a:spcAft>
                <a:spcPts val="400"/>
              </a:spcAft>
              <a:buFont typeface="Arial" panose="020B0604020202020204" pitchFamily="34" charset="0"/>
              <a:buChar char="•"/>
            </a:pPr>
            <a:r>
              <a:rPr lang="en-US" sz="1400" b="1" dirty="0">
                <a:solidFill>
                  <a:srgbClr val="00B0F0"/>
                </a:solidFill>
                <a:latin typeface="Arial" panose="020B0604020202020204" pitchFamily="34" charset="0"/>
                <a:cs typeface="Arial" panose="020B0604020202020204" pitchFamily="34" charset="0"/>
              </a:rPr>
              <a:t>Appreciation </a:t>
            </a:r>
            <a:r>
              <a:rPr lang="en-US" sz="1400" dirty="0">
                <a:latin typeface="Arial" panose="020B0604020202020204" pitchFamily="34" charset="0"/>
                <a:cs typeface="Arial" panose="020B0604020202020204" pitchFamily="34" charset="0"/>
              </a:rPr>
              <a:t>is when home prices </a:t>
            </a:r>
            <a:r>
              <a:rPr lang="en-US" sz="1400" i="1" dirty="0">
                <a:latin typeface="Arial" panose="020B0604020202020204" pitchFamily="34" charset="0"/>
                <a:cs typeface="Arial" panose="020B0604020202020204" pitchFamily="34" charset="0"/>
              </a:rPr>
              <a:t>increase</a:t>
            </a:r>
            <a:r>
              <a:rPr lang="en-US" sz="1400" dirty="0">
                <a:latin typeface="Arial" panose="020B0604020202020204" pitchFamily="34" charset="0"/>
                <a:cs typeface="Arial" panose="020B0604020202020204" pitchFamily="34" charset="0"/>
              </a:rPr>
              <a:t>.</a:t>
            </a:r>
          </a:p>
          <a:p>
            <a:pPr marL="742950" lvl="1" indent="-285750" fontAlgn="base">
              <a:lnSpc>
                <a:spcPct val="112000"/>
              </a:lnSpc>
              <a:spcAft>
                <a:spcPts val="400"/>
              </a:spcAft>
              <a:buFont typeface="Arial" panose="020B0604020202020204" pitchFamily="34" charset="0"/>
              <a:buChar char="•"/>
            </a:pPr>
            <a:r>
              <a:rPr lang="en-US" sz="1400" b="1" dirty="0">
                <a:solidFill>
                  <a:srgbClr val="00B0F0"/>
                </a:solidFill>
                <a:latin typeface="Arial" panose="020B0604020202020204" pitchFamily="34" charset="0"/>
                <a:cs typeface="Arial" panose="020B0604020202020204" pitchFamily="34" charset="0"/>
              </a:rPr>
              <a:t>Depreciation </a:t>
            </a:r>
            <a:r>
              <a:rPr lang="en-US" sz="1400" dirty="0">
                <a:latin typeface="Arial" panose="020B0604020202020204" pitchFamily="34" charset="0"/>
                <a:cs typeface="Arial" panose="020B0604020202020204" pitchFamily="34" charset="0"/>
              </a:rPr>
              <a:t>is when home prices </a:t>
            </a:r>
            <a:r>
              <a:rPr lang="en-US" sz="1400" i="1" dirty="0">
                <a:latin typeface="Arial" panose="020B0604020202020204" pitchFamily="34" charset="0"/>
                <a:cs typeface="Arial" panose="020B0604020202020204" pitchFamily="34" charset="0"/>
              </a:rPr>
              <a:t>decrease</a:t>
            </a:r>
            <a:r>
              <a:rPr lang="en-US" sz="1400" dirty="0">
                <a:latin typeface="Arial" panose="020B0604020202020204" pitchFamily="34" charset="0"/>
                <a:cs typeface="Arial" panose="020B0604020202020204" pitchFamily="34" charset="0"/>
              </a:rPr>
              <a:t>.</a:t>
            </a:r>
          </a:p>
          <a:p>
            <a:pPr marL="742950" lvl="1" indent="-285750" fontAlgn="base">
              <a:lnSpc>
                <a:spcPct val="112000"/>
              </a:lnSpc>
              <a:spcAft>
                <a:spcPts val="1000"/>
              </a:spcAft>
              <a:buFont typeface="Arial" panose="020B0604020202020204" pitchFamily="34" charset="0"/>
              <a:buChar char="•"/>
            </a:pPr>
            <a:r>
              <a:rPr lang="en-US" sz="1400" b="1" dirty="0">
                <a:solidFill>
                  <a:srgbClr val="00B0F0"/>
                </a:solidFill>
                <a:latin typeface="Arial" panose="020B0604020202020204" pitchFamily="34" charset="0"/>
                <a:cs typeface="Arial" panose="020B0604020202020204" pitchFamily="34" charset="0"/>
              </a:rPr>
              <a:t>Deceleration</a:t>
            </a:r>
            <a:r>
              <a:rPr lang="en-US" sz="1400" dirty="0">
                <a:latin typeface="Arial" panose="020B0604020202020204" pitchFamily="34" charset="0"/>
                <a:cs typeface="Arial" panose="020B0604020202020204" pitchFamily="34" charset="0"/>
              </a:rPr>
              <a:t> is when home prices </a:t>
            </a:r>
            <a:r>
              <a:rPr lang="en-US" sz="1400" i="1" dirty="0">
                <a:latin typeface="Arial" panose="020B0604020202020204" pitchFamily="34" charset="0"/>
                <a:cs typeface="Arial" panose="020B0604020202020204" pitchFamily="34" charset="0"/>
              </a:rPr>
              <a:t>continue to appreciate, just at a slower or more moderate pace.</a:t>
            </a:r>
          </a:p>
          <a:p>
            <a:pPr fontAlgn="base">
              <a:lnSpc>
                <a:spcPct val="112000"/>
              </a:lnSpc>
              <a:spcAft>
                <a:spcPts val="1000"/>
              </a:spcAft>
            </a:pPr>
            <a:r>
              <a:rPr lang="en-US" sz="1500" b="1" dirty="0">
                <a:solidFill>
                  <a:srgbClr val="00B0F0"/>
                </a:solidFill>
                <a:latin typeface="Arial" panose="020B0604020202020204" pitchFamily="34" charset="0"/>
                <a:cs typeface="Arial" panose="020B0604020202020204" pitchFamily="34" charset="0"/>
              </a:rPr>
              <a:t>Where Home Prices Have Been in Recent Years</a:t>
            </a:r>
          </a:p>
          <a:p>
            <a:pPr fontAlgn="base">
              <a:lnSpc>
                <a:spcPct val="112000"/>
              </a:lnSpc>
              <a:spcAft>
                <a:spcPts val="1000"/>
              </a:spcAft>
            </a:pPr>
            <a:r>
              <a:rPr lang="en-US" sz="1250" dirty="0">
                <a:cs typeface="Arial"/>
              </a:rPr>
              <a:t>For starters, you’ve probably heard home prices have skyrocketed over the past two years. During the pandemic, prices rose so dramatically because inventory was historically low at the same time buyer demand reached a frenzy. That imbalance put record-breaking upward pressure on home prices. </a:t>
            </a:r>
          </a:p>
          <a:p>
            <a:pPr fontAlgn="base">
              <a:lnSpc>
                <a:spcPct val="112000"/>
              </a:lnSpc>
              <a:spcAft>
                <a:spcPts val="1000"/>
              </a:spcAft>
            </a:pPr>
            <a:r>
              <a:rPr lang="en-US" sz="1250" dirty="0">
                <a:cs typeface="Arial"/>
              </a:rPr>
              <a:t>But homes were appreciating long before that. You might be surprised to learn that home prices have climbed for 126 consecutive months according to the </a:t>
            </a:r>
            <a:r>
              <a:rPr lang="en-US" sz="1250" i="1" dirty="0">
                <a:cs typeface="Arial"/>
              </a:rPr>
              <a:t>Federal Housing Finance Agency </a:t>
            </a:r>
            <a:r>
              <a:rPr lang="en-US" sz="1250" dirty="0">
                <a:cs typeface="Arial"/>
              </a:rPr>
              <a:t>(FHFA). Historically, 3.8% appreciation is the norm, so the 15% appreciation the market saw in 2021 was an anomaly. </a:t>
            </a:r>
          </a:p>
          <a:p>
            <a:pPr fontAlgn="base">
              <a:lnSpc>
                <a:spcPct val="112000"/>
              </a:lnSpc>
              <a:spcAft>
                <a:spcPts val="1000"/>
              </a:spcAft>
            </a:pPr>
            <a:r>
              <a:rPr lang="en-US" sz="1500" b="1" dirty="0">
                <a:solidFill>
                  <a:srgbClr val="00B0F0"/>
                </a:solidFill>
                <a:latin typeface="Arial" panose="020B0604020202020204" pitchFamily="34" charset="0"/>
                <a:cs typeface="Arial" panose="020B0604020202020204" pitchFamily="34" charset="0"/>
              </a:rPr>
              <a:t>Where Experts Say Home Prices Are Going</a:t>
            </a:r>
          </a:p>
          <a:p>
            <a:pPr fontAlgn="base">
              <a:lnSpc>
                <a:spcPct val="112000"/>
              </a:lnSpc>
              <a:spcAft>
                <a:spcPts val="1000"/>
              </a:spcAft>
            </a:pPr>
            <a:r>
              <a:rPr lang="en-US" sz="1250" dirty="0">
                <a:cs typeface="Arial"/>
              </a:rPr>
              <a:t>While this is helpful context, if you’re a homeowner in today’s market, you probably want to know what’s going to happen with home prices moving forward. </a:t>
            </a:r>
            <a:r>
              <a:rPr lang="en-US" sz="1250" i="1" dirty="0">
                <a:cs typeface="Arial"/>
              </a:rPr>
              <a:t>Will they continue that same growth path or will home prices fall?</a:t>
            </a:r>
          </a:p>
        </p:txBody>
      </p:sp>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a:xfrm>
            <a:off x="3443991" y="9417571"/>
            <a:ext cx="884419" cy="685801"/>
          </a:xfrm>
        </p:spPr>
        <p:txBody>
          <a:bodyPr/>
          <a:lstStyle/>
          <a:p>
            <a:fld id="{D9C681BF-E0B0-FE40-97D6-3440D5EE15D9}" type="slidenum">
              <a:rPr lang="en-US" smtClean="0"/>
              <a:pPr/>
              <a:t>9</a:t>
            </a:fld>
            <a:endParaRPr lang="en-US" dirty="0"/>
          </a:p>
        </p:txBody>
      </p:sp>
      <p:sp>
        <p:nvSpPr>
          <p:cNvPr id="3" name="TextBox 2">
            <a:extLst>
              <a:ext uri="{FF2B5EF4-FFF2-40B4-BE49-F238E27FC236}">
                <a16:creationId xmlns:a16="http://schemas.microsoft.com/office/drawing/2014/main" id="{DC6D895E-D872-A649-8D1F-2C10CFF35718}"/>
              </a:ext>
            </a:extLst>
          </p:cNvPr>
          <p:cNvSpPr txBox="1"/>
          <p:nvPr/>
        </p:nvSpPr>
        <p:spPr>
          <a:xfrm>
            <a:off x="453874" y="3456545"/>
            <a:ext cx="6858000" cy="1083667"/>
          </a:xfrm>
          <a:prstGeom prst="rect">
            <a:avLst/>
          </a:prstGeom>
          <a:noFill/>
        </p:spPr>
        <p:txBody>
          <a:bodyPr wrap="square" lIns="0" tIns="320040" rIns="0" bIns="0" rtlCol="0" anchor="t">
            <a:noAutofit/>
          </a:bodyPr>
          <a:lstStyle/>
          <a:p>
            <a:pPr>
              <a:lnSpc>
                <a:spcPct val="114000"/>
              </a:lnSpc>
              <a:spcAft>
                <a:spcPts val="1000"/>
              </a:spcAft>
            </a:pPr>
            <a:r>
              <a:rPr lang="en-US" sz="1500" i="1" dirty="0">
                <a:solidFill>
                  <a:schemeClr val="bg2"/>
                </a:solidFill>
                <a:latin typeface="Georgia"/>
              </a:rPr>
              <a:t>Experts in the real estate industry use a number of terms when they talk about the latest home price trends. To help clarify what’s happening and where experts say prices are going, here’s a look at a few terms you may hear:</a:t>
            </a:r>
            <a:endParaRPr lang="en-US" sz="1500" i="1" dirty="0">
              <a:solidFill>
                <a:schemeClr val="bg2"/>
              </a:solidFill>
              <a:highlight>
                <a:srgbClr val="FFFF00"/>
              </a:highlight>
              <a:latin typeface="Georgia" panose="02040502050405020303" pitchFamily="18" charset="0"/>
            </a:endParaRPr>
          </a:p>
        </p:txBody>
      </p:sp>
      <p:sp>
        <p:nvSpPr>
          <p:cNvPr id="2" name="Rectangle 1">
            <a:extLst>
              <a:ext uri="{FF2B5EF4-FFF2-40B4-BE49-F238E27FC236}">
                <a16:creationId xmlns:a16="http://schemas.microsoft.com/office/drawing/2014/main" id="{AC56A208-F3F0-5B4B-A446-B8CC9C9995BA}"/>
              </a:ext>
            </a:extLst>
          </p:cNvPr>
          <p:cNvSpPr/>
          <p:nvPr/>
        </p:nvSpPr>
        <p:spPr>
          <a:xfrm>
            <a:off x="3765013" y="4844534"/>
            <a:ext cx="242374" cy="369332"/>
          </a:xfrm>
          <a:prstGeom prst="rect">
            <a:avLst/>
          </a:prstGeom>
        </p:spPr>
        <p:txBody>
          <a:bodyPr wrap="none">
            <a:spAutoFit/>
          </a:bodyPr>
          <a:lstStyle/>
          <a:p>
            <a:r>
              <a:rPr lang="en-US" dirty="0">
                <a:solidFill>
                  <a:srgbClr val="000000"/>
                </a:solidFill>
                <a:latin typeface="Times" pitchFamily="2" charset="0"/>
              </a:rPr>
              <a:t> </a:t>
            </a:r>
            <a:endParaRPr lang="en-US" dirty="0"/>
          </a:p>
        </p:txBody>
      </p:sp>
      <p:sp>
        <p:nvSpPr>
          <p:cNvPr id="10" name="Rectangle 9">
            <a:extLst>
              <a:ext uri="{FF2B5EF4-FFF2-40B4-BE49-F238E27FC236}">
                <a16:creationId xmlns:a16="http://schemas.microsoft.com/office/drawing/2014/main" id="{2786AC61-04B3-D240-85BD-DEB33C269F21}"/>
              </a:ext>
            </a:extLst>
          </p:cNvPr>
          <p:cNvSpPr/>
          <p:nvPr/>
        </p:nvSpPr>
        <p:spPr>
          <a:xfrm>
            <a:off x="3765013" y="5083642"/>
            <a:ext cx="242374" cy="369332"/>
          </a:xfrm>
          <a:prstGeom prst="rect">
            <a:avLst/>
          </a:prstGeom>
        </p:spPr>
        <p:txBody>
          <a:bodyPr wrap="none">
            <a:spAutoFit/>
          </a:bodyPr>
          <a:lstStyle/>
          <a:p>
            <a:r>
              <a:rPr lang="en-US" dirty="0">
                <a:solidFill>
                  <a:srgbClr val="000000"/>
                </a:solidFill>
                <a:latin typeface="Times" pitchFamily="2" charset="0"/>
              </a:rPr>
              <a:t> </a:t>
            </a:r>
            <a:endParaRPr lang="en-US" dirty="0"/>
          </a:p>
        </p:txBody>
      </p:sp>
      <p:sp>
        <p:nvSpPr>
          <p:cNvPr id="4" name="Rectangle 3">
            <a:extLst>
              <a:ext uri="{FF2B5EF4-FFF2-40B4-BE49-F238E27FC236}">
                <a16:creationId xmlns:a16="http://schemas.microsoft.com/office/drawing/2014/main" id="{5E79036D-3372-68EE-0616-294BBFC8A3C6}"/>
              </a:ext>
            </a:extLst>
          </p:cNvPr>
          <p:cNvSpPr/>
          <p:nvPr/>
        </p:nvSpPr>
        <p:spPr>
          <a:xfrm>
            <a:off x="-3326" y="2009995"/>
            <a:ext cx="7772400" cy="1446550"/>
          </a:xfrm>
          <a:prstGeom prst="rect">
            <a:avLst/>
          </a:prstGeom>
          <a:solidFill>
            <a:srgbClr val="00AEE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502920" tIns="228600" rIns="502920" bIns="228600" rtlCol="0" anchor="b" anchorCtr="0">
            <a:spAutoFit/>
          </a:bodyPr>
          <a:lstStyle/>
          <a:p>
            <a:pPr lvl="0">
              <a:spcAft>
                <a:spcPts val="1000"/>
              </a:spcAft>
            </a:pPr>
            <a:r>
              <a:rPr lang="en-US" sz="3200" dirty="0">
                <a:solidFill>
                  <a:srgbClr val="FFFFFF"/>
                </a:solidFill>
              </a:rPr>
              <a:t>Home Price Deceleration Doesn’t</a:t>
            </a:r>
            <a:br>
              <a:rPr lang="en-US" sz="3200" dirty="0">
                <a:solidFill>
                  <a:srgbClr val="FFFFFF"/>
                </a:solidFill>
              </a:rPr>
            </a:br>
            <a:r>
              <a:rPr lang="en-US" sz="3200" dirty="0">
                <a:solidFill>
                  <a:srgbClr val="FFFFFF"/>
                </a:solidFill>
              </a:rPr>
              <a:t>Mean Depreciation</a:t>
            </a:r>
          </a:p>
        </p:txBody>
      </p:sp>
    </p:spTree>
    <p:extLst>
      <p:ext uri="{BB962C8B-B14F-4D97-AF65-F5344CB8AC3E}">
        <p14:creationId xmlns:p14="http://schemas.microsoft.com/office/powerpoint/2010/main" val="3198469986"/>
      </p:ext>
    </p:extLst>
  </p:cSld>
  <p:clrMapOvr>
    <a:masterClrMapping/>
  </p:clrMapOvr>
</p:sld>
</file>

<file path=ppt/theme/theme1.xml><?xml version="1.0" encoding="utf-8"?>
<a:theme xmlns:a="http://schemas.openxmlformats.org/drawingml/2006/main" name="Office Theme">
  <a:themeElements>
    <a:clrScheme name="KCM">
      <a:dk1>
        <a:srgbClr val="000000"/>
      </a:dk1>
      <a:lt1>
        <a:srgbClr val="FFFFFF"/>
      </a:lt1>
      <a:dk2>
        <a:srgbClr val="00AEEF"/>
      </a:dk2>
      <a:lt2>
        <a:srgbClr val="797979"/>
      </a:lt2>
      <a:accent1>
        <a:srgbClr val="73C359"/>
      </a:accent1>
      <a:accent2>
        <a:srgbClr val="FF8300"/>
      </a:accent2>
      <a:accent3>
        <a:srgbClr val="303840"/>
      </a:accent3>
      <a:accent4>
        <a:srgbClr val="CCD5D8"/>
      </a:accent4>
      <a:accent5>
        <a:srgbClr val="FEFFFF"/>
      </a:accent5>
      <a:accent6>
        <a:srgbClr val="FEFFFF"/>
      </a:accent6>
      <a:hlink>
        <a:srgbClr val="14ADEF"/>
      </a:hlink>
      <a:folHlink>
        <a:srgbClr val="14ADE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Office Theme</Template>
  <TotalTime>43601</TotalTime>
  <Words>4489</Words>
  <Application>Microsoft Office PowerPoint</Application>
  <PresentationFormat>Custom</PresentationFormat>
  <Paragraphs>294</Paragraphs>
  <Slides>24</Slides>
  <Notes>23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Arial</vt:lpstr>
      <vt:lpstr>Calibri</vt:lpstr>
      <vt:lpstr>Georgia</vt:lpstr>
      <vt:lpstr>Times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Becca Rand</dc:creator>
  <cp:lastModifiedBy>Joyia Mountain</cp:lastModifiedBy>
  <cp:revision>845</cp:revision>
  <cp:lastPrinted>2021-11-19T20:55:24Z</cp:lastPrinted>
  <dcterms:created xsi:type="dcterms:W3CDTF">2021-07-16T16:38:04Z</dcterms:created>
  <dcterms:modified xsi:type="dcterms:W3CDTF">2022-09-09T14:14:48Z</dcterms:modified>
</cp:coreProperties>
</file>