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3303" r:id="rId3"/>
    <p:sldId id="3316" r:id="rId4"/>
    <p:sldId id="3315" r:id="rId5"/>
    <p:sldId id="265" r:id="rId6"/>
    <p:sldId id="3308" r:id="rId7"/>
    <p:sldId id="3319" r:id="rId8"/>
    <p:sldId id="3313" r:id="rId9"/>
    <p:sldId id="3317" r:id="rId10"/>
    <p:sldId id="3311" r:id="rId11"/>
    <p:sldId id="3280" r:id="rId12"/>
    <p:sldId id="3298" r:id="rId13"/>
    <p:sldId id="3290" r:id="rId14"/>
    <p:sldId id="3291" r:id="rId15"/>
    <p:sldId id="3314" r:id="rId16"/>
    <p:sldId id="3309" r:id="rId17"/>
    <p:sldId id="3318" r:id="rId18"/>
    <p:sldId id="3255" r:id="rId19"/>
    <p:sldId id="3256" r:id="rId20"/>
    <p:sldId id="3307" r:id="rId21"/>
    <p:sldId id="3257" r:id="rId22"/>
    <p:sldId id="3260" r:id="rId23"/>
    <p:sldId id="331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2FC"/>
    <a:srgbClr val="CBE3F9"/>
    <a:srgbClr val="00AEEF"/>
    <a:srgbClr val="FF00F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10A76-5F52-4159-AC7F-354D56E7A76B}" v="8" dt="2022-08-19T20:53:56.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6" autoAdjust="0"/>
    <p:restoredTop sz="96327" autoAdjust="0"/>
  </p:normalViewPr>
  <p:slideViewPr>
    <p:cSldViewPr snapToGrid="0" snapToObjects="1">
      <p:cViewPr varScale="1">
        <p:scale>
          <a:sx n="75" d="100"/>
          <a:sy n="75" d="100"/>
        </p:scale>
        <p:origin x="2718"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22665356741267E-2"/>
          <c:y val="1.7003044248383455E-2"/>
          <c:w val="0.95027884334970947"/>
          <c:h val="0.92672556174380638"/>
        </c:manualLayout>
      </c:layout>
      <c:areaChart>
        <c:grouping val="standard"/>
        <c:varyColors val="0"/>
        <c:ser>
          <c:idx val="0"/>
          <c:order val="0"/>
          <c:tx>
            <c:strRef>
              <c:f>Sheet1!$B$1</c:f>
              <c:strCache>
                <c:ptCount val="1"/>
                <c:pt idx="0">
                  <c:v> Rent </c:v>
                </c:pt>
              </c:strCache>
            </c:strRef>
          </c:tx>
          <c:spPr>
            <a:solidFill>
              <a:srgbClr val="FF0000"/>
            </a:solidFill>
            <a:ln w="25365">
              <a:noFill/>
            </a:ln>
          </c:spPr>
          <c:cat>
            <c:strRef>
              <c:f>Sheet1!$A$2:$A$36</c:f>
              <c:strCache>
                <c:ptCount val="35"/>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 Q2</c:v>
                </c:pt>
              </c:strCache>
            </c:strRef>
          </c:cat>
          <c:val>
            <c:numRef>
              <c:f>Sheet1!$B$2:$B$36</c:f>
              <c:numCache>
                <c:formatCode>_("$"* #,##0_);_("$"* \(#,##0\);_("$"* "-"??_);_(@_)</c:formatCode>
                <c:ptCount val="35"/>
                <c:pt idx="0">
                  <c:v>343</c:v>
                </c:pt>
                <c:pt idx="1">
                  <c:v>346</c:v>
                </c:pt>
                <c:pt idx="2">
                  <c:v>371</c:v>
                </c:pt>
                <c:pt idx="3">
                  <c:v>398</c:v>
                </c:pt>
                <c:pt idx="4">
                  <c:v>411</c:v>
                </c:pt>
                <c:pt idx="5">
                  <c:v>430</c:v>
                </c:pt>
                <c:pt idx="6">
                  <c:v>429</c:v>
                </c:pt>
                <c:pt idx="7">
                  <c:v>438</c:v>
                </c:pt>
                <c:pt idx="8">
                  <c:v>444</c:v>
                </c:pt>
                <c:pt idx="9">
                  <c:v>442</c:v>
                </c:pt>
                <c:pt idx="10">
                  <c:v>461</c:v>
                </c:pt>
                <c:pt idx="11">
                  <c:v>461</c:v>
                </c:pt>
                <c:pt idx="12">
                  <c:v>483</c:v>
                </c:pt>
                <c:pt idx="13">
                  <c:v>518</c:v>
                </c:pt>
                <c:pt idx="14">
                  <c:v>568</c:v>
                </c:pt>
                <c:pt idx="15">
                  <c:v>589</c:v>
                </c:pt>
                <c:pt idx="16">
                  <c:v>615</c:v>
                </c:pt>
                <c:pt idx="17">
                  <c:v>605</c:v>
                </c:pt>
                <c:pt idx="18">
                  <c:v>633</c:v>
                </c:pt>
                <c:pt idx="19">
                  <c:v>665</c:v>
                </c:pt>
                <c:pt idx="20">
                  <c:v>696</c:v>
                </c:pt>
                <c:pt idx="21">
                  <c:v>708</c:v>
                </c:pt>
                <c:pt idx="22">
                  <c:v>698</c:v>
                </c:pt>
                <c:pt idx="23">
                  <c:v>694</c:v>
                </c:pt>
                <c:pt idx="24">
                  <c:v>717</c:v>
                </c:pt>
                <c:pt idx="25">
                  <c:v>734</c:v>
                </c:pt>
                <c:pt idx="26">
                  <c:v>762</c:v>
                </c:pt>
                <c:pt idx="27">
                  <c:v>813</c:v>
                </c:pt>
                <c:pt idx="28">
                  <c:v>856</c:v>
                </c:pt>
                <c:pt idx="29">
                  <c:v>896</c:v>
                </c:pt>
                <c:pt idx="30">
                  <c:v>964</c:v>
                </c:pt>
                <c:pt idx="31">
                  <c:v>1005</c:v>
                </c:pt>
                <c:pt idx="32">
                  <c:v>1108</c:v>
                </c:pt>
                <c:pt idx="33">
                  <c:v>1216</c:v>
                </c:pt>
                <c:pt idx="34">
                  <c:v>1314</c:v>
                </c:pt>
              </c:numCache>
            </c:numRef>
          </c:val>
          <c:extLst>
            <c:ext xmlns:c16="http://schemas.microsoft.com/office/drawing/2014/chart" uri="{C3380CC4-5D6E-409C-BE32-E72D297353CC}">
              <c16:uniqueId val="{00000000-C92E-B747-8BC4-B801DF9738C1}"/>
            </c:ext>
          </c:extLst>
        </c:ser>
        <c:dLbls>
          <c:showLegendKey val="0"/>
          <c:showVal val="0"/>
          <c:showCatName val="0"/>
          <c:showSerName val="0"/>
          <c:showPercent val="0"/>
          <c:showBubbleSize val="0"/>
        </c:dLbls>
        <c:axId val="-144858480"/>
        <c:axId val="-144856160"/>
      </c:areaChart>
      <c:catAx>
        <c:axId val="-144858480"/>
        <c:scaling>
          <c:orientation val="minMax"/>
        </c:scaling>
        <c:delete val="0"/>
        <c:axPos val="b"/>
        <c:numFmt formatCode="General" sourceLinked="1"/>
        <c:majorTickMark val="none"/>
        <c:minorTickMark val="none"/>
        <c:tickLblPos val="nextTo"/>
        <c:spPr>
          <a:ln w="12700">
            <a:solidFill>
              <a:schemeClr val="tx1"/>
            </a:solidFill>
            <a:prstDash val="solid"/>
          </a:ln>
        </c:spPr>
        <c:txPr>
          <a:bodyPr/>
          <a:lstStyle/>
          <a:p>
            <a:pPr>
              <a:defRPr sz="600">
                <a:solidFill>
                  <a:schemeClr val="tx1"/>
                </a:solidFill>
                <a:latin typeface="Calibri" panose="020F0502020204030204" pitchFamily="34" charset="0"/>
                <a:cs typeface="Calibri" panose="020F0502020204030204" pitchFamily="34" charset="0"/>
              </a:defRPr>
            </a:pPr>
            <a:endParaRPr lang="en-US"/>
          </a:p>
        </c:txPr>
        <c:crossAx val="-144856160"/>
        <c:crosses val="autoZero"/>
        <c:auto val="1"/>
        <c:lblAlgn val="ctr"/>
        <c:lblOffset val="100"/>
        <c:noMultiLvlLbl val="0"/>
      </c:catAx>
      <c:valAx>
        <c:axId val="-144856160"/>
        <c:scaling>
          <c:orientation val="minMax"/>
          <c:min val="325"/>
        </c:scaling>
        <c:delete val="0"/>
        <c:axPos val="l"/>
        <c:numFmt formatCode="_(&quot;$&quot;* #,##0_);_(&quot;$&quot;* \(#,##0\);_(&quot;$&quot;* &quot;-&quot;??_);_(@_)" sourceLinked="1"/>
        <c:majorTickMark val="none"/>
        <c:minorTickMark val="none"/>
        <c:tickLblPos val="nextTo"/>
        <c:spPr>
          <a:ln w="3175"/>
        </c:spPr>
        <c:txPr>
          <a:bodyPr/>
          <a:lstStyle/>
          <a:p>
            <a:pPr>
              <a:defRPr sz="600"/>
            </a:pPr>
            <a:endParaRPr lang="en-US"/>
          </a:p>
        </c:txPr>
        <c:crossAx val="-144858480"/>
        <c:crosses val="autoZero"/>
        <c:crossBetween val="midCat"/>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98929074752298E-2"/>
          <c:y val="2.6384153271635E-2"/>
          <c:w val="0.93374177965406524"/>
          <c:h val="0.87265007870720446"/>
        </c:manualLayout>
      </c:layout>
      <c:lineChart>
        <c:grouping val="standard"/>
        <c:varyColors val="0"/>
        <c:ser>
          <c:idx val="0"/>
          <c:order val="0"/>
          <c:tx>
            <c:strRef>
              <c:f>Sheet1!$B$1</c:f>
              <c:strCache>
                <c:ptCount val="1"/>
                <c:pt idx="0">
                  <c:v>Series 1</c:v>
                </c:pt>
              </c:strCache>
            </c:strRef>
          </c:tx>
          <c:spPr>
            <a:ln w="28575" cap="rnd">
              <a:solidFill>
                <a:schemeClr val="tx2"/>
              </a:solidFill>
              <a:round/>
            </a:ln>
            <a:effectLst/>
          </c:spPr>
          <c:marker>
            <c:symbol val="none"/>
          </c:marker>
          <c:cat>
            <c:strRef>
              <c:f>Sheet1!$A$2:$A$21</c:f>
              <c:strCache>
                <c:ptCount val="20"/>
                <c:pt idx="0">
                  <c:v>June 2004</c:v>
                </c:pt>
                <c:pt idx="1">
                  <c:v>June 2005</c:v>
                </c:pt>
                <c:pt idx="2">
                  <c:v>June 2006 </c:v>
                </c:pt>
                <c:pt idx="3">
                  <c:v>June 2007</c:v>
                </c:pt>
                <c:pt idx="4">
                  <c:v>June 2008</c:v>
                </c:pt>
                <c:pt idx="5">
                  <c:v>June 2009</c:v>
                </c:pt>
                <c:pt idx="6">
                  <c:v>June 2010</c:v>
                </c:pt>
                <c:pt idx="7">
                  <c:v>June 2011</c:v>
                </c:pt>
                <c:pt idx="8">
                  <c:v>June 2012</c:v>
                </c:pt>
                <c:pt idx="9">
                  <c:v>June 2013</c:v>
                </c:pt>
                <c:pt idx="10">
                  <c:v>June 2014</c:v>
                </c:pt>
                <c:pt idx="11">
                  <c:v>June 2015</c:v>
                </c:pt>
                <c:pt idx="12">
                  <c:v>June 2016</c:v>
                </c:pt>
                <c:pt idx="13">
                  <c:v>June 2017</c:v>
                </c:pt>
                <c:pt idx="14">
                  <c:v>June 2018</c:v>
                </c:pt>
                <c:pt idx="15">
                  <c:v>June 2019</c:v>
                </c:pt>
                <c:pt idx="16">
                  <c:v>June 2020</c:v>
                </c:pt>
                <c:pt idx="17">
                  <c:v>June 2021</c:v>
                </c:pt>
                <c:pt idx="18">
                  <c:v>June 2022</c:v>
                </c:pt>
                <c:pt idx="19">
                  <c:v>July 2022</c:v>
                </c:pt>
              </c:strCache>
            </c:strRef>
          </c:cat>
          <c:val>
            <c:numRef>
              <c:f>Sheet1!$B$2:$B$21</c:f>
              <c:numCache>
                <c:formatCode>General</c:formatCode>
                <c:ptCount val="20"/>
                <c:pt idx="0">
                  <c:v>378.3</c:v>
                </c:pt>
                <c:pt idx="1">
                  <c:v>802.6</c:v>
                </c:pt>
                <c:pt idx="2">
                  <c:v>868.7</c:v>
                </c:pt>
                <c:pt idx="3">
                  <c:v>547.79999999999995</c:v>
                </c:pt>
                <c:pt idx="4">
                  <c:v>117.7</c:v>
                </c:pt>
                <c:pt idx="5">
                  <c:v>126.2</c:v>
                </c:pt>
                <c:pt idx="6">
                  <c:v>97.7</c:v>
                </c:pt>
                <c:pt idx="7">
                  <c:v>92.6</c:v>
                </c:pt>
                <c:pt idx="8">
                  <c:v>101.7</c:v>
                </c:pt>
                <c:pt idx="9">
                  <c:v>110.8</c:v>
                </c:pt>
                <c:pt idx="10">
                  <c:v>127.5</c:v>
                </c:pt>
                <c:pt idx="11">
                  <c:v>150.69999999999999</c:v>
                </c:pt>
                <c:pt idx="12">
                  <c:v>163.69999999999999</c:v>
                </c:pt>
                <c:pt idx="13">
                  <c:v>178.5</c:v>
                </c:pt>
                <c:pt idx="14">
                  <c:v>181</c:v>
                </c:pt>
                <c:pt idx="15">
                  <c:v>189.8</c:v>
                </c:pt>
                <c:pt idx="16" formatCode="0.0">
                  <c:v>125</c:v>
                </c:pt>
                <c:pt idx="17">
                  <c:v>118.8</c:v>
                </c:pt>
                <c:pt idx="18" formatCode="0.0">
                  <c:v>119.6</c:v>
                </c:pt>
                <c:pt idx="19" formatCode="0.0">
                  <c:v>108.8</c:v>
                </c:pt>
              </c:numCache>
            </c:numRef>
          </c:val>
          <c:smooth val="0"/>
          <c:extLst>
            <c:ext xmlns:c16="http://schemas.microsoft.com/office/drawing/2014/chart" uri="{C3380CC4-5D6E-409C-BE32-E72D297353CC}">
              <c16:uniqueId val="{00000000-A446-0F4C-851E-69B1A61C92C6}"/>
            </c:ext>
          </c:extLst>
        </c:ser>
        <c:dLbls>
          <c:showLegendKey val="0"/>
          <c:showVal val="0"/>
          <c:showCatName val="0"/>
          <c:showSerName val="0"/>
          <c:showPercent val="0"/>
          <c:showBubbleSize val="0"/>
        </c:dLbls>
        <c:smooth val="0"/>
        <c:axId val="-1198290624"/>
        <c:axId val="-1197634048"/>
      </c:lineChart>
      <c:catAx>
        <c:axId val="-1198290624"/>
        <c:scaling>
          <c:orientation val="minMax"/>
        </c:scaling>
        <c:delete val="0"/>
        <c:axPos val="b"/>
        <c:numFmt formatCode="General" sourceLinked="1"/>
        <c:majorTickMark val="none"/>
        <c:minorTickMark val="none"/>
        <c:tickLblPos val="nextTo"/>
        <c:spPr>
          <a:noFill/>
          <a:ln w="19050" cap="flat" cmpd="sng" algn="ctr">
            <a:solidFill>
              <a:schemeClr val="tx1"/>
            </a:solidFill>
            <a:prstDash val="solid"/>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7634048"/>
        <c:crosses val="autoZero"/>
        <c:auto val="1"/>
        <c:lblAlgn val="ctr"/>
        <c:lblOffset val="100"/>
        <c:tickMarkSkip val="1"/>
        <c:noMultiLvlLbl val="0"/>
      </c:catAx>
      <c:valAx>
        <c:axId val="-1197634048"/>
        <c:scaling>
          <c:orientation val="minMax"/>
          <c:max val="9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8290624"/>
        <c:crosses val="autoZero"/>
        <c:crossBetween val="between"/>
      </c:val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12-34A5-FB42-82C9-81AB8053581F}"/>
              </c:ext>
            </c:extLst>
          </c:dPt>
          <c:dPt>
            <c:idx val="1"/>
            <c:invertIfNegative val="0"/>
            <c:bubble3D val="0"/>
            <c:spPr>
              <a:solidFill>
                <a:schemeClr val="tx2"/>
              </a:solidFill>
              <a:ln>
                <a:noFill/>
              </a:ln>
              <a:effectLst/>
            </c:spPr>
            <c:extLst>
              <c:ext xmlns:c16="http://schemas.microsoft.com/office/drawing/2014/chart" uri="{C3380CC4-5D6E-409C-BE32-E72D297353CC}">
                <c16:uniqueId val="{00000013-34A5-FB42-82C9-81AB8053581F}"/>
              </c:ext>
            </c:extLst>
          </c:dPt>
          <c:dPt>
            <c:idx val="2"/>
            <c:invertIfNegative val="0"/>
            <c:bubble3D val="0"/>
            <c:spPr>
              <a:solidFill>
                <a:srgbClr val="FF0000"/>
              </a:solidFill>
              <a:ln>
                <a:noFill/>
              </a:ln>
              <a:effectLst/>
            </c:spPr>
            <c:extLst>
              <c:ext xmlns:c16="http://schemas.microsoft.com/office/drawing/2014/chart" uri="{C3380CC4-5D6E-409C-BE32-E72D297353CC}">
                <c16:uniqueId val="{00000001-34A5-FB42-82C9-81AB8053581F}"/>
              </c:ext>
            </c:extLst>
          </c:dPt>
          <c:dPt>
            <c:idx val="3"/>
            <c:invertIfNegative val="0"/>
            <c:bubble3D val="0"/>
            <c:spPr>
              <a:solidFill>
                <a:srgbClr val="FF0000"/>
              </a:solidFill>
              <a:ln>
                <a:noFill/>
              </a:ln>
              <a:effectLst/>
            </c:spPr>
            <c:extLst>
              <c:ext xmlns:c16="http://schemas.microsoft.com/office/drawing/2014/chart" uri="{C3380CC4-5D6E-409C-BE32-E72D297353CC}">
                <c16:uniqueId val="{00000003-34A5-FB42-82C9-81AB8053581F}"/>
              </c:ext>
            </c:extLst>
          </c:dPt>
          <c:dPt>
            <c:idx val="4"/>
            <c:invertIfNegative val="0"/>
            <c:bubble3D val="0"/>
            <c:spPr>
              <a:solidFill>
                <a:srgbClr val="FF0000"/>
              </a:solidFill>
              <a:ln>
                <a:noFill/>
              </a:ln>
              <a:effectLst/>
            </c:spPr>
            <c:extLst>
              <c:ext xmlns:c16="http://schemas.microsoft.com/office/drawing/2014/chart" uri="{C3380CC4-5D6E-409C-BE32-E72D297353CC}">
                <c16:uniqueId val="{00000005-34A5-FB42-82C9-81AB8053581F}"/>
              </c:ext>
            </c:extLst>
          </c:dPt>
          <c:dPt>
            <c:idx val="5"/>
            <c:invertIfNegative val="0"/>
            <c:bubble3D val="0"/>
            <c:spPr>
              <a:solidFill>
                <a:srgbClr val="FF0000"/>
              </a:solidFill>
              <a:ln>
                <a:noFill/>
              </a:ln>
              <a:effectLst/>
            </c:spPr>
            <c:extLst>
              <c:ext xmlns:c16="http://schemas.microsoft.com/office/drawing/2014/chart" uri="{C3380CC4-5D6E-409C-BE32-E72D297353CC}">
                <c16:uniqueId val="{00000007-34A5-FB42-82C9-81AB8053581F}"/>
              </c:ext>
            </c:extLst>
          </c:dPt>
          <c:dPt>
            <c:idx val="6"/>
            <c:invertIfNegative val="0"/>
            <c:bubble3D val="0"/>
            <c:spPr>
              <a:solidFill>
                <a:srgbClr val="FF0000"/>
              </a:solidFill>
              <a:ln>
                <a:noFill/>
              </a:ln>
              <a:effectLst/>
            </c:spPr>
            <c:extLst>
              <c:ext xmlns:c16="http://schemas.microsoft.com/office/drawing/2014/chart" uri="{C3380CC4-5D6E-409C-BE32-E72D297353CC}">
                <c16:uniqueId val="{00000009-34A5-FB42-82C9-81AB8053581F}"/>
              </c:ext>
            </c:extLst>
          </c:dPt>
          <c:dPt>
            <c:idx val="7"/>
            <c:invertIfNegative val="0"/>
            <c:bubble3D val="0"/>
            <c:spPr>
              <a:solidFill>
                <a:srgbClr val="FF0000"/>
              </a:solidFill>
              <a:ln>
                <a:noFill/>
              </a:ln>
              <a:effectLst/>
            </c:spPr>
            <c:extLst>
              <c:ext xmlns:c16="http://schemas.microsoft.com/office/drawing/2014/chart" uri="{C3380CC4-5D6E-409C-BE32-E72D297353CC}">
                <c16:uniqueId val="{0000000B-34A5-FB42-82C9-81AB8053581F}"/>
              </c:ext>
            </c:extLst>
          </c:dPt>
          <c:dPt>
            <c:idx val="8"/>
            <c:invertIfNegative val="0"/>
            <c:bubble3D val="0"/>
            <c:spPr>
              <a:solidFill>
                <a:srgbClr val="FF0000"/>
              </a:solidFill>
              <a:ln>
                <a:noFill/>
              </a:ln>
              <a:effectLst/>
            </c:spPr>
            <c:extLst>
              <c:ext xmlns:c16="http://schemas.microsoft.com/office/drawing/2014/chart" uri="{C3380CC4-5D6E-409C-BE32-E72D297353CC}">
                <c16:uniqueId val="{0000000D-34A5-FB42-82C9-81AB8053581F}"/>
              </c:ext>
            </c:extLst>
          </c:dPt>
          <c:dPt>
            <c:idx val="9"/>
            <c:invertIfNegative val="0"/>
            <c:bubble3D val="0"/>
            <c:spPr>
              <a:solidFill>
                <a:srgbClr val="FF0000"/>
              </a:solidFill>
              <a:ln>
                <a:noFill/>
              </a:ln>
              <a:effectLst/>
            </c:spPr>
            <c:extLst>
              <c:ext xmlns:c16="http://schemas.microsoft.com/office/drawing/2014/chart" uri="{C3380CC4-5D6E-409C-BE32-E72D297353CC}">
                <c16:uniqueId val="{0000000F-34A5-FB42-82C9-81AB8053581F}"/>
              </c:ext>
            </c:extLst>
          </c:dPt>
          <c:dPt>
            <c:idx val="10"/>
            <c:invertIfNegative val="0"/>
            <c:bubble3D val="0"/>
            <c:spPr>
              <a:solidFill>
                <a:srgbClr val="FF0000"/>
              </a:solidFill>
              <a:ln>
                <a:noFill/>
              </a:ln>
              <a:effectLst/>
            </c:spPr>
            <c:extLst>
              <c:ext xmlns:c16="http://schemas.microsoft.com/office/drawing/2014/chart" uri="{C3380CC4-5D6E-409C-BE32-E72D297353CC}">
                <c16:uniqueId val="{00000011-34A5-FB42-82C9-81AB8053581F}"/>
              </c:ext>
            </c:extLst>
          </c:dPt>
          <c:dPt>
            <c:idx val="11"/>
            <c:invertIfNegative val="0"/>
            <c:bubble3D val="0"/>
            <c:spPr>
              <a:solidFill>
                <a:schemeClr val="tx2"/>
              </a:solidFill>
              <a:ln>
                <a:noFill/>
              </a:ln>
              <a:effectLst/>
            </c:spPr>
            <c:extLst>
              <c:ext xmlns:c16="http://schemas.microsoft.com/office/drawing/2014/chart" uri="{C3380CC4-5D6E-409C-BE32-E72D297353CC}">
                <c16:uniqueId val="{00000014-34A5-FB42-82C9-81AB8053581F}"/>
              </c:ext>
            </c:extLst>
          </c:dPt>
          <c:dPt>
            <c:idx val="12"/>
            <c:invertIfNegative val="0"/>
            <c:bubble3D val="0"/>
            <c:spPr>
              <a:solidFill>
                <a:schemeClr val="tx2"/>
              </a:solidFill>
              <a:ln>
                <a:noFill/>
              </a:ln>
              <a:effectLst/>
            </c:spPr>
            <c:extLst>
              <c:ext xmlns:c16="http://schemas.microsoft.com/office/drawing/2014/chart" uri="{C3380CC4-5D6E-409C-BE32-E72D297353CC}">
                <c16:uniqueId val="{00000015-34A5-FB42-82C9-81AB8053581F}"/>
              </c:ext>
            </c:extLst>
          </c:dPt>
          <c:dPt>
            <c:idx val="13"/>
            <c:invertIfNegative val="0"/>
            <c:bubble3D val="0"/>
            <c:spPr>
              <a:solidFill>
                <a:schemeClr val="tx2"/>
              </a:solidFill>
              <a:ln>
                <a:noFill/>
              </a:ln>
              <a:effectLst/>
            </c:spPr>
            <c:extLst>
              <c:ext xmlns:c16="http://schemas.microsoft.com/office/drawing/2014/chart" uri="{C3380CC4-5D6E-409C-BE32-E72D297353CC}">
                <c16:uniqueId val="{00000016-34A5-FB42-82C9-81AB8053581F}"/>
              </c:ext>
            </c:extLst>
          </c:dPt>
          <c:dPt>
            <c:idx val="14"/>
            <c:invertIfNegative val="0"/>
            <c:bubble3D val="0"/>
            <c:spPr>
              <a:solidFill>
                <a:schemeClr val="tx2"/>
              </a:solidFill>
              <a:ln>
                <a:noFill/>
              </a:ln>
              <a:effectLst/>
            </c:spPr>
            <c:extLst>
              <c:ext xmlns:c16="http://schemas.microsoft.com/office/drawing/2014/chart" uri="{C3380CC4-5D6E-409C-BE32-E72D297353CC}">
                <c16:uniqueId val="{00000017-34A5-FB42-82C9-81AB8053581F}"/>
              </c:ext>
            </c:extLst>
          </c:dPt>
          <c:dPt>
            <c:idx val="15"/>
            <c:invertIfNegative val="0"/>
            <c:bubble3D val="0"/>
            <c:spPr>
              <a:solidFill>
                <a:schemeClr val="tx2"/>
              </a:solidFill>
              <a:ln>
                <a:noFill/>
              </a:ln>
              <a:effectLst/>
            </c:spPr>
            <c:extLst>
              <c:ext xmlns:c16="http://schemas.microsoft.com/office/drawing/2014/chart" uri="{C3380CC4-5D6E-409C-BE32-E72D297353CC}">
                <c16:uniqueId val="{00000018-34A5-FB42-82C9-81AB8053581F}"/>
              </c:ext>
            </c:extLst>
          </c:dPt>
          <c:dPt>
            <c:idx val="16"/>
            <c:invertIfNegative val="0"/>
            <c:bubble3D val="0"/>
            <c:spPr>
              <a:solidFill>
                <a:schemeClr val="tx2"/>
              </a:solidFill>
              <a:ln>
                <a:noFill/>
              </a:ln>
              <a:effectLst/>
            </c:spPr>
            <c:extLst>
              <c:ext xmlns:c16="http://schemas.microsoft.com/office/drawing/2014/chart" uri="{C3380CC4-5D6E-409C-BE32-E72D297353CC}">
                <c16:uniqueId val="{00000019-34A5-FB42-82C9-81AB8053581F}"/>
              </c:ext>
            </c:extLst>
          </c:dPt>
          <c:dLbls>
            <c:dLbl>
              <c:idx val="0"/>
              <c:tx>
                <c:rich>
                  <a:bodyPr/>
                  <a:lstStyle/>
                  <a:p>
                    <a:r>
                      <a:rPr lang="en-US"/>
                      <a:t>533K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34A5-FB42-82C9-81AB8053581F}"/>
                </c:ext>
              </c:extLst>
            </c:dLbl>
            <c:dLbl>
              <c:idx val="1"/>
              <c:tx>
                <c:rich>
                  <a:bodyPr/>
                  <a:lstStyle/>
                  <a:p>
                    <a:r>
                      <a:rPr lang="en-US"/>
                      <a:t>718K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34A5-FB42-82C9-81AB8053581F}"/>
                </c:ext>
              </c:extLst>
            </c:dLbl>
            <c:dLbl>
              <c:idx val="2"/>
              <c:tx>
                <c:rich>
                  <a:bodyPr/>
                  <a:lstStyle/>
                  <a:p>
                    <a:r>
                      <a:rPr lang="en-US"/>
                      <a:t>1.3M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A5-FB42-82C9-81AB8053581F}"/>
                </c:ext>
              </c:extLst>
            </c:dLbl>
            <c:dLbl>
              <c:idx val="3"/>
              <c:tx>
                <c:rich>
                  <a:bodyPr/>
                  <a:lstStyle/>
                  <a:p>
                    <a:r>
                      <a:rPr lang="en-US"/>
                      <a:t>2.3M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A5-FB42-82C9-81AB8053581F}"/>
                </c:ext>
              </c:extLst>
            </c:dLbl>
            <c:dLbl>
              <c:idx val="4"/>
              <c:tx>
                <c:rich>
                  <a:bodyPr/>
                  <a:lstStyle/>
                  <a:p>
                    <a:r>
                      <a:rPr lang="en-US"/>
                      <a:t>2.8M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4A5-FB42-82C9-81AB8053581F}"/>
                </c:ext>
              </c:extLst>
            </c:dLbl>
            <c:dLbl>
              <c:idx val="5"/>
              <c:tx>
                <c:rich>
                  <a:bodyPr/>
                  <a:lstStyle/>
                  <a:p>
                    <a:r>
                      <a:rPr lang="en-US"/>
                      <a:t>2.9M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4A5-FB42-82C9-81AB8053581F}"/>
                </c:ext>
              </c:extLst>
            </c:dLbl>
            <c:dLbl>
              <c:idx val="6"/>
              <c:tx>
                <c:rich>
                  <a:bodyPr/>
                  <a:lstStyle/>
                  <a:p>
                    <a:r>
                      <a:rPr lang="en-US"/>
                      <a:t>1.9M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4A5-FB42-82C9-81AB8053581F}"/>
                </c:ext>
              </c:extLst>
            </c:dLbl>
            <c:dLbl>
              <c:idx val="7"/>
              <c:tx>
                <c:rich>
                  <a:bodyPr/>
                  <a:lstStyle/>
                  <a:p>
                    <a:r>
                      <a:rPr lang="en-US"/>
                      <a:t>1.8M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4A5-FB42-82C9-81AB8053581F}"/>
                </c:ext>
              </c:extLst>
            </c:dLbl>
            <c:dLbl>
              <c:idx val="8"/>
              <c:tx>
                <c:rich>
                  <a:bodyPr/>
                  <a:lstStyle/>
                  <a:p>
                    <a:r>
                      <a:rPr lang="en-US"/>
                      <a:t>1.4M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4A5-FB42-82C9-81AB8053581F}"/>
                </c:ext>
              </c:extLst>
            </c:dLbl>
            <c:dLbl>
              <c:idx val="9"/>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4A5-FB42-82C9-81AB8053581F}"/>
                </c:ext>
              </c:extLst>
            </c:dLbl>
            <c:dLbl>
              <c:idx val="10"/>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34A5-FB42-82C9-81AB8053581F}"/>
                </c:ext>
              </c:extLst>
            </c:dLbl>
            <c:dLbl>
              <c:idx val="11"/>
              <c:tx>
                <c:rich>
                  <a:bodyPr/>
                  <a:lstStyle/>
                  <a:p>
                    <a:r>
                      <a:rPr lang="en-US"/>
                      <a:t>933K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34A5-FB42-82C9-81AB8053581F}"/>
                </c:ext>
              </c:extLst>
            </c:dLbl>
            <c:dLbl>
              <c:idx val="12"/>
              <c:tx>
                <c:rich>
                  <a:bodyPr/>
                  <a:lstStyle/>
                  <a:p>
                    <a:r>
                      <a:rPr lang="en-US"/>
                      <a:t>677K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34A5-FB42-82C9-81AB8053581F}"/>
                </c:ext>
              </c:extLst>
            </c:dLbl>
            <c:dLbl>
              <c:idx val="13"/>
              <c:tx>
                <c:rich>
                  <a:bodyPr/>
                  <a:lstStyle/>
                  <a:p>
                    <a:r>
                      <a:rPr lang="en-US"/>
                      <a:t>624K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34A5-FB42-82C9-81AB8053581F}"/>
                </c:ext>
              </c:extLst>
            </c:dLbl>
            <c:dLbl>
              <c:idx val="14"/>
              <c:tx>
                <c:rich>
                  <a:bodyPr/>
                  <a:lstStyle/>
                  <a:p>
                    <a:r>
                      <a:rPr lang="en-US"/>
                      <a:t>493K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34A5-FB42-82C9-81AB8053581F}"/>
                </c:ext>
              </c:extLst>
            </c:dLbl>
            <c:dLbl>
              <c:idx val="15"/>
              <c:tx>
                <c:rich>
                  <a:bodyPr/>
                  <a:lstStyle/>
                  <a:p>
                    <a:r>
                      <a:rPr lang="en-US"/>
                      <a:t>214K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34A5-FB42-82C9-81AB8053581F}"/>
                </c:ext>
              </c:extLst>
            </c:dLbl>
            <c:dLbl>
              <c:idx val="16"/>
              <c:tx>
                <c:rich>
                  <a:bodyPr/>
                  <a:lstStyle/>
                  <a:p>
                    <a:r>
                      <a:rPr lang="en-US"/>
                      <a:t>151K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34A5-FB42-82C9-81AB8053581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532833</c:v>
                </c:pt>
                <c:pt idx="1">
                  <c:v>717522</c:v>
                </c:pt>
                <c:pt idx="2">
                  <c:v>1285873</c:v>
                </c:pt>
                <c:pt idx="3">
                  <c:v>2330483</c:v>
                </c:pt>
                <c:pt idx="4">
                  <c:v>2824674</c:v>
                </c:pt>
                <c:pt idx="5">
                  <c:v>2871891</c:v>
                </c:pt>
                <c:pt idx="6">
                  <c:v>1887777</c:v>
                </c:pt>
                <c:pt idx="7">
                  <c:v>1836634</c:v>
                </c:pt>
                <c:pt idx="8">
                  <c:v>1361795</c:v>
                </c:pt>
                <c:pt idx="9">
                  <c:v>1117426</c:v>
                </c:pt>
                <c:pt idx="10">
                  <c:v>1083572</c:v>
                </c:pt>
                <c:pt idx="11">
                  <c:v>933045</c:v>
                </c:pt>
                <c:pt idx="12">
                  <c:v>676535</c:v>
                </c:pt>
                <c:pt idx="13">
                  <c:v>624753</c:v>
                </c:pt>
                <c:pt idx="14">
                  <c:v>493066</c:v>
                </c:pt>
                <c:pt idx="15">
                  <c:v>214323</c:v>
                </c:pt>
                <c:pt idx="16">
                  <c:v>151153</c:v>
                </c:pt>
              </c:numCache>
            </c:numRef>
          </c:val>
          <c:extLst>
            <c:ext xmlns:c16="http://schemas.microsoft.com/office/drawing/2014/chart" uri="{C3380CC4-5D6E-409C-BE32-E72D297353CC}">
              <c16:uniqueId val="{0000001A-34A5-FB42-82C9-81AB8053581F}"/>
            </c:ext>
          </c:extLst>
        </c:ser>
        <c:dLbls>
          <c:showLegendKey val="0"/>
          <c:showVal val="0"/>
          <c:showCatName val="0"/>
          <c:showSerName val="0"/>
          <c:showPercent val="0"/>
          <c:showBubbleSize val="0"/>
        </c:dLbls>
        <c:gapWidth val="20"/>
        <c:overlap val="-27"/>
        <c:axId val="2059373952"/>
        <c:axId val="2059368544"/>
      </c:barChart>
      <c:catAx>
        <c:axId val="20593739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59368544"/>
        <c:crosses val="autoZero"/>
        <c:auto val="1"/>
        <c:lblAlgn val="ctr"/>
        <c:lblOffset val="100"/>
        <c:noMultiLvlLbl val="0"/>
      </c:catAx>
      <c:valAx>
        <c:axId val="2059368544"/>
        <c:scaling>
          <c:orientation val="minMax"/>
          <c:max val="3250000"/>
          <c:min val="0"/>
        </c:scaling>
        <c:delete val="1"/>
        <c:axPos val="l"/>
        <c:numFmt formatCode="General" sourceLinked="1"/>
        <c:majorTickMark val="out"/>
        <c:minorTickMark val="none"/>
        <c:tickLblPos val="nextTo"/>
        <c:crossAx val="205937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11222669286079E-2"/>
          <c:y val="6.4457800089926187E-2"/>
          <c:w val="0.92930574970604407"/>
          <c:h val="0.803805378699878"/>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extLst>
              <c:ext xmlns:c16="http://schemas.microsoft.com/office/drawing/2014/chart" uri="{C3380CC4-5D6E-409C-BE32-E72D297353CC}">
                <c16:uniqueId val="{00000000-83BA-9E47-80F7-96E5C77100CD}"/>
              </c:ext>
            </c:extLst>
          </c:dPt>
          <c:dPt>
            <c:idx val="1"/>
            <c:invertIfNegative val="0"/>
            <c:bubble3D val="0"/>
            <c:extLst>
              <c:ext xmlns:c16="http://schemas.microsoft.com/office/drawing/2014/chart" uri="{C3380CC4-5D6E-409C-BE32-E72D297353CC}">
                <c16:uniqueId val="{00000001-83BA-9E47-80F7-96E5C77100CD}"/>
              </c:ext>
            </c:extLst>
          </c:dPt>
          <c:dPt>
            <c:idx val="2"/>
            <c:invertIfNegative val="0"/>
            <c:bubble3D val="0"/>
            <c:extLst>
              <c:ext xmlns:c16="http://schemas.microsoft.com/office/drawing/2014/chart" uri="{C3380CC4-5D6E-409C-BE32-E72D297353CC}">
                <c16:uniqueId val="{00000002-83BA-9E47-80F7-96E5C77100CD}"/>
              </c:ext>
            </c:extLst>
          </c:dPt>
          <c:dPt>
            <c:idx val="3"/>
            <c:invertIfNegative val="0"/>
            <c:bubble3D val="0"/>
            <c:extLst>
              <c:ext xmlns:c16="http://schemas.microsoft.com/office/drawing/2014/chart" uri="{C3380CC4-5D6E-409C-BE32-E72D297353CC}">
                <c16:uniqueId val="{00000003-83BA-9E47-80F7-96E5C77100CD}"/>
              </c:ext>
            </c:extLst>
          </c:dPt>
          <c:dPt>
            <c:idx val="4"/>
            <c:invertIfNegative val="0"/>
            <c:bubble3D val="0"/>
            <c:extLst>
              <c:ext xmlns:c16="http://schemas.microsoft.com/office/drawing/2014/chart" uri="{C3380CC4-5D6E-409C-BE32-E72D297353CC}">
                <c16:uniqueId val="{00000004-83BA-9E47-80F7-96E5C77100CD}"/>
              </c:ext>
            </c:extLst>
          </c:dPt>
          <c:dPt>
            <c:idx val="6"/>
            <c:invertIfNegative val="0"/>
            <c:bubble3D val="0"/>
            <c:spPr>
              <a:solidFill>
                <a:schemeClr val="tx2"/>
              </a:solidFill>
              <a:ln>
                <a:noFill/>
              </a:ln>
              <a:effectLst/>
            </c:spPr>
            <c:extLst>
              <c:ext xmlns:c16="http://schemas.microsoft.com/office/drawing/2014/chart" uri="{C3380CC4-5D6E-409C-BE32-E72D297353CC}">
                <c16:uniqueId val="{00000006-83BA-9E47-80F7-96E5C77100CD}"/>
              </c:ext>
            </c:extLst>
          </c:dPt>
          <c:dPt>
            <c:idx val="7"/>
            <c:invertIfNegative val="0"/>
            <c:bubble3D val="0"/>
            <c:spPr>
              <a:solidFill>
                <a:schemeClr val="tx2"/>
              </a:solidFill>
              <a:ln>
                <a:noFill/>
              </a:ln>
              <a:effectLst/>
            </c:spPr>
            <c:extLst>
              <c:ext xmlns:c16="http://schemas.microsoft.com/office/drawing/2014/chart" uri="{C3380CC4-5D6E-409C-BE32-E72D297353CC}">
                <c16:uniqueId val="{00000008-83BA-9E47-80F7-96E5C77100CD}"/>
              </c:ext>
            </c:extLst>
          </c:dPt>
          <c:dPt>
            <c:idx val="8"/>
            <c:invertIfNegative val="0"/>
            <c:bubble3D val="0"/>
            <c:spPr>
              <a:solidFill>
                <a:schemeClr val="tx2"/>
              </a:solidFill>
              <a:ln>
                <a:noFill/>
              </a:ln>
              <a:effectLst/>
            </c:spPr>
            <c:extLst>
              <c:ext xmlns:c16="http://schemas.microsoft.com/office/drawing/2014/chart" uri="{C3380CC4-5D6E-409C-BE32-E72D297353CC}">
                <c16:uniqueId val="{0000000A-83BA-9E47-80F7-96E5C77100CD}"/>
              </c:ext>
            </c:extLst>
          </c:dPt>
          <c:dPt>
            <c:idx val="9"/>
            <c:invertIfNegative val="0"/>
            <c:bubble3D val="0"/>
            <c:spPr>
              <a:solidFill>
                <a:schemeClr val="tx2"/>
              </a:solidFill>
              <a:ln>
                <a:noFill/>
              </a:ln>
              <a:effectLst/>
            </c:spPr>
            <c:extLst>
              <c:ext xmlns:c16="http://schemas.microsoft.com/office/drawing/2014/chart" uri="{C3380CC4-5D6E-409C-BE32-E72D297353CC}">
                <c16:uniqueId val="{0000000C-83BA-9E47-80F7-96E5C77100C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January</c:v>
                </c:pt>
                <c:pt idx="1">
                  <c:v>February</c:v>
                </c:pt>
                <c:pt idx="2">
                  <c:v>March</c:v>
                </c:pt>
                <c:pt idx="3">
                  <c:v>April</c:v>
                </c:pt>
                <c:pt idx="4">
                  <c:v>May</c:v>
                </c:pt>
                <c:pt idx="5">
                  <c:v>June</c:v>
                </c:pt>
                <c:pt idx="6">
                  <c:v>July</c:v>
                </c:pt>
              </c:strCache>
            </c:strRef>
          </c:cat>
          <c:val>
            <c:numRef>
              <c:f>Sheet1!$B$2:$B$8</c:f>
              <c:numCache>
                <c:formatCode>0.0</c:formatCode>
                <c:ptCount val="7"/>
                <c:pt idx="0">
                  <c:v>1.6</c:v>
                </c:pt>
                <c:pt idx="1">
                  <c:v>1.7</c:v>
                </c:pt>
                <c:pt idx="2">
                  <c:v>1.9</c:v>
                </c:pt>
                <c:pt idx="3">
                  <c:v>2.2000000000000002</c:v>
                </c:pt>
                <c:pt idx="4">
                  <c:v>2.6</c:v>
                </c:pt>
                <c:pt idx="5">
                  <c:v>2.9</c:v>
                </c:pt>
                <c:pt idx="6">
                  <c:v>3.3</c:v>
                </c:pt>
              </c:numCache>
            </c:numRef>
          </c:val>
          <c:extLst>
            <c:ext xmlns:c16="http://schemas.microsoft.com/office/drawing/2014/chart" uri="{C3380CC4-5D6E-409C-BE32-E72D297353CC}">
              <c16:uniqueId val="{0000000D-83BA-9E47-80F7-96E5C77100CD}"/>
            </c:ext>
          </c:extLst>
        </c:ser>
        <c:dLbls>
          <c:dLblPos val="outEnd"/>
          <c:showLegendKey val="0"/>
          <c:showVal val="1"/>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t"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25083232"/>
        <c:crossesAt val="0"/>
        <c:auto val="1"/>
        <c:lblAlgn val="ctr"/>
        <c:lblOffset val="100"/>
        <c:noMultiLvlLbl val="0"/>
      </c:catAx>
      <c:valAx>
        <c:axId val="1225083232"/>
        <c:scaling>
          <c:orientation val="minMax"/>
          <c:max val="4"/>
          <c:min val="0"/>
        </c:scaling>
        <c:delete val="1"/>
        <c:axPos val="l"/>
        <c:numFmt formatCode="0" sourceLinked="0"/>
        <c:majorTickMark val="out"/>
        <c:minorTickMark val="none"/>
        <c:tickLblPos val="nextTo"/>
        <c:crossAx val="1225081456"/>
        <c:crosses val="autoZero"/>
        <c:crossBetween val="between"/>
      </c:valAx>
      <c:spPr>
        <a:noFill/>
        <a:ln>
          <a:noFill/>
        </a:ln>
        <a:effectLst/>
      </c:spPr>
    </c:plotArea>
    <c:plotVisOnly val="1"/>
    <c:dispBlanksAs val="gap"/>
    <c:showDLblsOverMax val="0"/>
  </c:chart>
  <c:spPr>
    <a:noFill/>
    <a:ln w="1270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04342963357627E-2"/>
          <c:y val="0.34238858302645814"/>
          <c:w val="0.88494703949920039"/>
          <c:h val="0.48342843426793558"/>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extLst>
              <c:ext xmlns:c16="http://schemas.microsoft.com/office/drawing/2014/chart" uri="{C3380CC4-5D6E-409C-BE32-E72D297353CC}">
                <c16:uniqueId val="{00000000-A30A-A84A-A5CE-11D3A1526D16}"/>
              </c:ext>
            </c:extLst>
          </c:dPt>
          <c:dPt>
            <c:idx val="1"/>
            <c:invertIfNegative val="0"/>
            <c:bubble3D val="0"/>
            <c:extLst>
              <c:ext xmlns:c16="http://schemas.microsoft.com/office/drawing/2014/chart" uri="{C3380CC4-5D6E-409C-BE32-E72D297353CC}">
                <c16:uniqueId val="{00000001-A30A-A84A-A5CE-11D3A1526D16}"/>
              </c:ext>
            </c:extLst>
          </c:dPt>
          <c:dPt>
            <c:idx val="2"/>
            <c:invertIfNegative val="0"/>
            <c:bubble3D val="0"/>
            <c:extLst>
              <c:ext xmlns:c16="http://schemas.microsoft.com/office/drawing/2014/chart" uri="{C3380CC4-5D6E-409C-BE32-E72D297353CC}">
                <c16:uniqueId val="{00000002-A30A-A84A-A5CE-11D3A1526D16}"/>
              </c:ext>
            </c:extLst>
          </c:dPt>
          <c:dPt>
            <c:idx val="6"/>
            <c:invertIfNegative val="0"/>
            <c:bubble3D val="0"/>
            <c:spPr>
              <a:solidFill>
                <a:schemeClr val="tx2"/>
              </a:solidFill>
              <a:ln>
                <a:noFill/>
              </a:ln>
              <a:effectLst/>
            </c:spPr>
            <c:extLst>
              <c:ext xmlns:c16="http://schemas.microsoft.com/office/drawing/2014/chart" uri="{C3380CC4-5D6E-409C-BE32-E72D297353CC}">
                <c16:uniqueId val="{00000006-A30A-A84A-A5CE-11D3A1526D16}"/>
              </c:ext>
            </c:extLst>
          </c:dPt>
          <c:dPt>
            <c:idx val="7"/>
            <c:invertIfNegative val="0"/>
            <c:bubble3D val="0"/>
            <c:spPr>
              <a:solidFill>
                <a:schemeClr val="tx2"/>
              </a:solidFill>
              <a:ln>
                <a:noFill/>
              </a:ln>
              <a:effectLst/>
            </c:spPr>
            <c:extLst>
              <c:ext xmlns:c16="http://schemas.microsoft.com/office/drawing/2014/chart" uri="{C3380CC4-5D6E-409C-BE32-E72D297353CC}">
                <c16:uniqueId val="{00000008-A30A-A84A-A5CE-11D3A1526D16}"/>
              </c:ext>
            </c:extLst>
          </c:dPt>
          <c:dPt>
            <c:idx val="8"/>
            <c:invertIfNegative val="0"/>
            <c:bubble3D val="0"/>
            <c:spPr>
              <a:solidFill>
                <a:schemeClr val="tx2"/>
              </a:solidFill>
              <a:ln>
                <a:noFill/>
              </a:ln>
              <a:effectLst/>
            </c:spPr>
            <c:extLst>
              <c:ext xmlns:c16="http://schemas.microsoft.com/office/drawing/2014/chart" uri="{C3380CC4-5D6E-409C-BE32-E72D297353CC}">
                <c16:uniqueId val="{0000000A-A30A-A84A-A5CE-11D3A1526D16}"/>
              </c:ext>
            </c:extLst>
          </c:dPt>
          <c:dPt>
            <c:idx val="9"/>
            <c:invertIfNegative val="0"/>
            <c:bubble3D val="0"/>
            <c:spPr>
              <a:solidFill>
                <a:schemeClr val="tx2"/>
              </a:solidFill>
              <a:ln>
                <a:noFill/>
              </a:ln>
              <a:effectLst/>
            </c:spPr>
            <c:extLst>
              <c:ext xmlns:c16="http://schemas.microsoft.com/office/drawing/2014/chart" uri="{C3380CC4-5D6E-409C-BE32-E72D297353CC}">
                <c16:uniqueId val="{0000000C-A30A-A84A-A5CE-11D3A1526D16}"/>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April</c:v>
                </c:pt>
                <c:pt idx="1">
                  <c:v>May</c:v>
                </c:pt>
                <c:pt idx="2">
                  <c:v>June</c:v>
                </c:pt>
                <c:pt idx="3">
                  <c:v>July</c:v>
                </c:pt>
              </c:strCache>
            </c:strRef>
          </c:cat>
          <c:val>
            <c:numRef>
              <c:f>Sheet1!$B$2:$B$5</c:f>
              <c:numCache>
                <c:formatCode>0.0</c:formatCode>
                <c:ptCount val="4"/>
                <c:pt idx="0">
                  <c:v>5.5</c:v>
                </c:pt>
                <c:pt idx="1">
                  <c:v>4.2</c:v>
                </c:pt>
                <c:pt idx="2">
                  <c:v>3.4</c:v>
                </c:pt>
                <c:pt idx="3">
                  <c:v>2.8</c:v>
                </c:pt>
              </c:numCache>
            </c:numRef>
          </c:val>
          <c:extLst>
            <c:ext xmlns:c16="http://schemas.microsoft.com/office/drawing/2014/chart" uri="{C3380CC4-5D6E-409C-BE32-E72D297353CC}">
              <c16:uniqueId val="{0000000D-A30A-A84A-A5CE-11D3A1526D16}"/>
            </c:ext>
          </c:extLst>
        </c:ser>
        <c:dLbls>
          <c:dLblPos val="outEnd"/>
          <c:showLegendKey val="0"/>
          <c:showVal val="1"/>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t"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25083232"/>
        <c:crossesAt val="0"/>
        <c:auto val="1"/>
        <c:lblAlgn val="ctr"/>
        <c:lblOffset val="100"/>
        <c:noMultiLvlLbl val="0"/>
      </c:catAx>
      <c:valAx>
        <c:axId val="1225083232"/>
        <c:scaling>
          <c:orientation val="minMax"/>
          <c:max val="6"/>
          <c:min val="0"/>
        </c:scaling>
        <c:delete val="1"/>
        <c:axPos val="l"/>
        <c:numFmt formatCode="0" sourceLinked="0"/>
        <c:majorTickMark val="out"/>
        <c:minorTickMark val="none"/>
        <c:tickLblPos val="nextTo"/>
        <c:crossAx val="1225081456"/>
        <c:crosses val="autoZero"/>
        <c:crossBetween val="between"/>
      </c:valAx>
      <c:spPr>
        <a:noFill/>
        <a:ln>
          <a:noFill/>
        </a:ln>
        <a:effectLst/>
      </c:spPr>
    </c:plotArea>
    <c:plotVisOnly val="1"/>
    <c:dispBlanksAs val="gap"/>
    <c:showDLblsOverMax val="0"/>
  </c:chart>
  <c:spPr>
    <a:noFill/>
    <a:ln w="1270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Fannie Mae</c:v>
                </c:pt>
                <c:pt idx="1">
                  <c:v>Freddie Mac</c:v>
                </c:pt>
                <c:pt idx="2">
                  <c:v>NAR</c:v>
                </c:pt>
                <c:pt idx="3">
                  <c:v>Zelman</c:v>
                </c:pt>
                <c:pt idx="4">
                  <c:v>MBA</c:v>
                </c:pt>
                <c:pt idx="5">
                  <c:v>CoreLogic</c:v>
                </c:pt>
                <c:pt idx="6">
                  <c:v>HPES</c:v>
                </c:pt>
              </c:strCache>
            </c:strRef>
          </c:cat>
          <c:val>
            <c:numRef>
              <c:f>Sheet1!$B$2:$B$8</c:f>
              <c:numCache>
                <c:formatCode>0.0%</c:formatCode>
                <c:ptCount val="7"/>
                <c:pt idx="0">
                  <c:v>0.16</c:v>
                </c:pt>
                <c:pt idx="1">
                  <c:v>0.128</c:v>
                </c:pt>
                <c:pt idx="2">
                  <c:v>0.115</c:v>
                </c:pt>
                <c:pt idx="3">
                  <c:v>0.1</c:v>
                </c:pt>
                <c:pt idx="4">
                  <c:v>9.9000000000000005E-2</c:v>
                </c:pt>
                <c:pt idx="5">
                  <c:v>9.6000000000000002E-2</c:v>
                </c:pt>
                <c:pt idx="6">
                  <c:v>9.2999999999999999E-2</c:v>
                </c:pt>
              </c:numCache>
            </c:numRef>
          </c:val>
          <c:extLst>
            <c:ext xmlns:c16="http://schemas.microsoft.com/office/drawing/2014/chart" uri="{C3380CC4-5D6E-409C-BE32-E72D297353CC}">
              <c16:uniqueId val="{00000000-1B20-4228-8FE2-1C101CDED682}"/>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2022</c:v>
                </c:pt>
                <c:pt idx="1">
                  <c:v>2023</c:v>
                </c:pt>
                <c:pt idx="2">
                  <c:v>2024</c:v>
                </c:pt>
                <c:pt idx="3">
                  <c:v>2025</c:v>
                </c:pt>
                <c:pt idx="4">
                  <c:v>2026</c:v>
                </c:pt>
              </c:numCache>
            </c:numRef>
          </c:cat>
          <c:val>
            <c:numRef>
              <c:f>Sheet1!$B$2:$B$6</c:f>
              <c:numCache>
                <c:formatCode>0.00%</c:formatCode>
                <c:ptCount val="5"/>
                <c:pt idx="0" formatCode="0.0%">
                  <c:v>9.2999999999999999E-2</c:v>
                </c:pt>
                <c:pt idx="1">
                  <c:v>4.19E-2</c:v>
                </c:pt>
                <c:pt idx="2">
                  <c:v>3.1199999999999999E-2</c:v>
                </c:pt>
                <c:pt idx="3">
                  <c:v>3.4599999999999999E-2</c:v>
                </c:pt>
                <c:pt idx="4">
                  <c:v>0.04</c:v>
                </c:pt>
              </c:numCache>
            </c:numRef>
          </c:val>
          <c:extLst>
            <c:ext xmlns:c16="http://schemas.microsoft.com/office/drawing/2014/chart" uri="{C3380CC4-5D6E-409C-BE32-E72D297353CC}">
              <c16:uniqueId val="{00000000-20FE-2D40-8512-31C8A474111A}"/>
            </c:ext>
          </c:extLst>
        </c:ser>
        <c:dLbls>
          <c:showLegendKey val="0"/>
          <c:showVal val="0"/>
          <c:showCatName val="0"/>
          <c:showSerName val="0"/>
          <c:showPercent val="0"/>
          <c:showBubbleSize val="0"/>
        </c:dLbls>
        <c:gapWidth val="20"/>
        <c:overlap val="-27"/>
        <c:axId val="1742149935"/>
        <c:axId val="1742163663"/>
      </c:barChart>
      <c:catAx>
        <c:axId val="1742149935"/>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42163663"/>
        <c:crosses val="autoZero"/>
        <c:auto val="1"/>
        <c:lblAlgn val="ctr"/>
        <c:lblOffset val="100"/>
        <c:noMultiLvlLbl val="0"/>
      </c:catAx>
      <c:valAx>
        <c:axId val="1742163663"/>
        <c:scaling>
          <c:orientation val="minMax"/>
        </c:scaling>
        <c:delete val="1"/>
        <c:axPos val="l"/>
        <c:numFmt formatCode="0.0%" sourceLinked="1"/>
        <c:majorTickMark val="none"/>
        <c:minorTickMark val="none"/>
        <c:tickLblPos val="nextTo"/>
        <c:crossAx val="174214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00AEEF"/>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2024</c:v>
                </c:pt>
                <c:pt idx="3">
                  <c:v>2025</c:v>
                </c:pt>
                <c:pt idx="4">
                  <c:v>2026</c:v>
                </c:pt>
                <c:pt idx="5">
                  <c:v>2027</c:v>
                </c:pt>
              </c:strCache>
            </c:strRef>
          </c:cat>
          <c:val>
            <c:numRef>
              <c:f>Sheet1!$B$2:$B$7</c:f>
              <c:numCache>
                <c:formatCode>"$"#,##0_);[Red]\("$"#,##0\)</c:formatCode>
                <c:ptCount val="6"/>
                <c:pt idx="0">
                  <c:v>390000</c:v>
                </c:pt>
                <c:pt idx="1">
                  <c:v>426270</c:v>
                </c:pt>
                <c:pt idx="2">
                  <c:v>444131</c:v>
                </c:pt>
                <c:pt idx="3">
                  <c:v>457988</c:v>
                </c:pt>
                <c:pt idx="4">
                  <c:v>473834</c:v>
                </c:pt>
                <c:pt idx="5">
                  <c:v>492787</c:v>
                </c:pt>
              </c:numCache>
            </c:numRef>
          </c:val>
          <c:extLst>
            <c:ext xmlns:c16="http://schemas.microsoft.com/office/drawing/2014/chart" uri="{C3380CC4-5D6E-409C-BE32-E72D297353CC}">
              <c16:uniqueId val="{00000000-2DFC-B948-8966-19F08575CE92}"/>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B-DF46-1F4C-8FBC-C004247C8E49}"/>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DF46-1F4C-8FBC-C004247C8E49}"/>
              </c:ext>
            </c:extLst>
          </c:dPt>
          <c:dPt>
            <c:idx val="2"/>
            <c:invertIfNegative val="0"/>
            <c:bubble3D val="0"/>
            <c:spPr>
              <a:solidFill>
                <a:srgbClr val="FF0000"/>
              </a:solidFill>
              <a:ln>
                <a:noFill/>
              </a:ln>
              <a:effectLst/>
            </c:spPr>
            <c:extLst>
              <c:ext xmlns:c16="http://schemas.microsoft.com/office/drawing/2014/chart" uri="{C3380CC4-5D6E-409C-BE32-E72D297353CC}">
                <c16:uniqueId val="{00000003-DF46-1F4C-8FBC-C004247C8E4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DF46-1F4C-8FBC-C004247C8E4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F46-1F4C-8FBC-C004247C8E4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DF46-1F4C-8FBC-C004247C8E49}"/>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DF46-1F4C-8FBC-C004247C8E49}"/>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F46-1F4C-8FBC-C004247C8E49}"/>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F46-1F4C-8FBC-C004247C8E49}"/>
                </c:ext>
              </c:extLst>
            </c:dLbl>
            <c:dLbl>
              <c:idx val="3"/>
              <c:layout>
                <c:manualLayout>
                  <c:x val="-5.6163018155989534E-17"/>
                  <c:y val="-8.4518754382001005E-3"/>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r>
                      <a:rPr lang="en-US" sz="1600" dirty="0">
                        <a:solidFill>
                          <a:schemeClr val="accent1"/>
                        </a:solidFill>
                      </a:rPr>
                      <a:t>6.6%</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F46-1F4C-8FBC-C004247C8E49}"/>
                </c:ext>
              </c:extLst>
            </c:dLbl>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DF46-1F4C-8FBC-C004247C8E49}"/>
                </c:ext>
              </c:extLst>
            </c:dLbl>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DF46-1F4C-8FBC-C004247C8E4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1980</c:v>
                </c:pt>
                <c:pt idx="1">
                  <c:v>1981</c:v>
                </c:pt>
                <c:pt idx="3">
                  <c:v>2001</c:v>
                </c:pt>
                <c:pt idx="5">
                  <c:v>2020</c:v>
                </c:pt>
              </c:numCache>
            </c:numRef>
          </c:cat>
          <c:val>
            <c:numRef>
              <c:f>Sheet1!$B$2:$B$7</c:f>
              <c:numCache>
                <c:formatCode>0.0%</c:formatCode>
                <c:ptCount val="6"/>
                <c:pt idx="0">
                  <c:v>6.0999999999999999E-2</c:v>
                </c:pt>
                <c:pt idx="1">
                  <c:v>3.5000000000000003E-2</c:v>
                </c:pt>
                <c:pt idx="2">
                  <c:v>-1.9E-2</c:v>
                </c:pt>
                <c:pt idx="3">
                  <c:v>6.6000000000000003E-2</c:v>
                </c:pt>
                <c:pt idx="4">
                  <c:v>-0.19700000000000001</c:v>
                </c:pt>
                <c:pt idx="5">
                  <c:v>0.06</c:v>
                </c:pt>
              </c:numCache>
            </c:numRef>
          </c:val>
          <c:extLst>
            <c:ext xmlns:c16="http://schemas.microsoft.com/office/drawing/2014/chart" uri="{C3380CC4-5D6E-409C-BE32-E72D297353CC}">
              <c16:uniqueId val="{0000000A-DF46-1F4C-8FBC-C004247C8E49}"/>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1"/>
        <c:axPos val="l"/>
        <c:numFmt formatCode="0.0%" sourceLinked="1"/>
        <c:majorTickMark val="none"/>
        <c:minorTickMark val="none"/>
        <c:tickLblPos val="nextTo"/>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57147041888601E-2"/>
          <c:y val="2.9333333333333333E-2"/>
          <c:w val="0.96577380150304681"/>
          <c:h val="0.88062634657833005"/>
        </c:manualLayout>
      </c:layout>
      <c:barChart>
        <c:barDir val="col"/>
        <c:grouping val="clustered"/>
        <c:varyColors val="0"/>
        <c:ser>
          <c:idx val="0"/>
          <c:order val="0"/>
          <c:tx>
            <c:strRef>
              <c:f>Sheet1!$B$1</c:f>
              <c:strCache>
                <c:ptCount val="1"/>
                <c:pt idx="0">
                  <c:v>Months Supply</c:v>
                </c:pt>
              </c:strCache>
            </c:strRef>
          </c:tx>
          <c:spPr>
            <a:solidFill>
              <a:schemeClr val="bg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74DD-1343-B201-B55B625E912B}"/>
              </c:ext>
            </c:extLst>
          </c:dPt>
          <c:dPt>
            <c:idx val="9"/>
            <c:invertIfNegative val="0"/>
            <c:bubble3D val="0"/>
            <c:spPr>
              <a:solidFill>
                <a:srgbClr val="FF0000"/>
              </a:solidFill>
              <a:ln>
                <a:noFill/>
              </a:ln>
              <a:effectLst/>
            </c:spPr>
            <c:extLst>
              <c:ext xmlns:c16="http://schemas.microsoft.com/office/drawing/2014/chart" uri="{C3380CC4-5D6E-409C-BE32-E72D297353CC}">
                <c16:uniqueId val="{00000003-74DD-1343-B201-B55B625E912B}"/>
              </c:ext>
            </c:extLst>
          </c:dPt>
          <c:dPt>
            <c:idx val="10"/>
            <c:invertIfNegative val="0"/>
            <c:bubble3D val="0"/>
            <c:spPr>
              <a:solidFill>
                <a:srgbClr val="FF0000"/>
              </a:solidFill>
              <a:ln>
                <a:noFill/>
              </a:ln>
              <a:effectLst/>
            </c:spPr>
            <c:extLst>
              <c:ext xmlns:c16="http://schemas.microsoft.com/office/drawing/2014/chart" uri="{C3380CC4-5D6E-409C-BE32-E72D297353CC}">
                <c16:uniqueId val="{00000005-74DD-1343-B201-B55B625E912B}"/>
              </c:ext>
            </c:extLst>
          </c:dPt>
          <c:dPt>
            <c:idx val="11"/>
            <c:invertIfNegative val="0"/>
            <c:bubble3D val="0"/>
            <c:spPr>
              <a:solidFill>
                <a:srgbClr val="FF0000"/>
              </a:solidFill>
              <a:ln>
                <a:noFill/>
              </a:ln>
              <a:effectLst/>
            </c:spPr>
            <c:extLst>
              <c:ext xmlns:c16="http://schemas.microsoft.com/office/drawing/2014/chart" uri="{C3380CC4-5D6E-409C-BE32-E72D297353CC}">
                <c16:uniqueId val="{00000007-74DD-1343-B201-B55B625E912B}"/>
              </c:ext>
            </c:extLst>
          </c:dPt>
          <c:dPt>
            <c:idx val="20"/>
            <c:invertIfNegative val="0"/>
            <c:bubble3D val="0"/>
            <c:spPr>
              <a:solidFill>
                <a:schemeClr val="tx2"/>
              </a:solidFill>
              <a:ln>
                <a:noFill/>
              </a:ln>
              <a:effectLst/>
            </c:spPr>
            <c:extLst>
              <c:ext xmlns:c16="http://schemas.microsoft.com/office/drawing/2014/chart" uri="{C3380CC4-5D6E-409C-BE32-E72D297353CC}">
                <c16:uniqueId val="{00000009-74DD-1343-B201-B55B625E912B}"/>
              </c:ext>
            </c:extLst>
          </c:dPt>
          <c:dPt>
            <c:idx val="21"/>
            <c:invertIfNegative val="0"/>
            <c:bubble3D val="0"/>
            <c:spPr>
              <a:solidFill>
                <a:schemeClr val="tx2"/>
              </a:solidFill>
              <a:ln>
                <a:noFill/>
              </a:ln>
              <a:effectLst/>
            </c:spPr>
            <c:extLst>
              <c:ext xmlns:c16="http://schemas.microsoft.com/office/drawing/2014/chart" uri="{C3380CC4-5D6E-409C-BE32-E72D297353CC}">
                <c16:uniqueId val="{0000000B-74DD-1343-B201-B55B625E912B}"/>
              </c:ext>
            </c:extLst>
          </c:dPt>
          <c:dPt>
            <c:idx val="22"/>
            <c:invertIfNegative val="0"/>
            <c:bubble3D val="0"/>
            <c:spPr>
              <a:solidFill>
                <a:schemeClr val="tx2"/>
              </a:solidFill>
              <a:ln>
                <a:noFill/>
              </a:ln>
              <a:effectLst/>
            </c:spPr>
            <c:extLst>
              <c:ext xmlns:c16="http://schemas.microsoft.com/office/drawing/2014/chart" uri="{C3380CC4-5D6E-409C-BE32-E72D297353CC}">
                <c16:uniqueId val="{0000000D-74DD-1343-B201-B55B625E912B}"/>
              </c:ext>
            </c:extLst>
          </c:dPt>
          <c:dPt>
            <c:idx val="23"/>
            <c:invertIfNegative val="0"/>
            <c:bubble3D val="0"/>
            <c:spPr>
              <a:solidFill>
                <a:schemeClr val="tx2"/>
              </a:solidFill>
              <a:ln>
                <a:noFill/>
              </a:ln>
              <a:effectLst/>
            </c:spPr>
            <c:extLst>
              <c:ext xmlns:c16="http://schemas.microsoft.com/office/drawing/2014/chart" uri="{C3380CC4-5D6E-409C-BE32-E72D297353CC}">
                <c16:uniqueId val="{0000000F-74DD-1343-B201-B55B625E912B}"/>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Today</c:v>
                </c:pt>
              </c:strCache>
            </c:strRef>
          </c:cat>
          <c:val>
            <c:numRef>
              <c:f>Sheet1!$B$2:$B$25</c:f>
              <c:numCache>
                <c:formatCode>0.0</c:formatCode>
                <c:ptCount val="24"/>
                <c:pt idx="0">
                  <c:v>4.8</c:v>
                </c:pt>
                <c:pt idx="1">
                  <c:v>4.5</c:v>
                </c:pt>
                <c:pt idx="2">
                  <c:v>4.5999999999999996</c:v>
                </c:pt>
                <c:pt idx="3">
                  <c:v>4.7</c:v>
                </c:pt>
                <c:pt idx="4">
                  <c:v>4.5999999999999996</c:v>
                </c:pt>
                <c:pt idx="5">
                  <c:v>4.3</c:v>
                </c:pt>
                <c:pt idx="6">
                  <c:v>4.5</c:v>
                </c:pt>
                <c:pt idx="7">
                  <c:v>6.5</c:v>
                </c:pt>
                <c:pt idx="8">
                  <c:v>8.9</c:v>
                </c:pt>
                <c:pt idx="9">
                  <c:v>10.4</c:v>
                </c:pt>
                <c:pt idx="10">
                  <c:v>8.8000000000000007</c:v>
                </c:pt>
                <c:pt idx="11">
                  <c:v>9.4</c:v>
                </c:pt>
                <c:pt idx="12">
                  <c:v>8.3000000000000007</c:v>
                </c:pt>
                <c:pt idx="13">
                  <c:v>5.9</c:v>
                </c:pt>
                <c:pt idx="14">
                  <c:v>4.9000000000000004</c:v>
                </c:pt>
                <c:pt idx="15">
                  <c:v>5.2</c:v>
                </c:pt>
                <c:pt idx="16">
                  <c:v>4.8</c:v>
                </c:pt>
                <c:pt idx="17">
                  <c:v>4.4000000000000004</c:v>
                </c:pt>
                <c:pt idx="18">
                  <c:v>3.9</c:v>
                </c:pt>
                <c:pt idx="19">
                  <c:v>4</c:v>
                </c:pt>
                <c:pt idx="20" formatCode="General">
                  <c:v>3.9</c:v>
                </c:pt>
                <c:pt idx="21" formatCode="General">
                  <c:v>3.1</c:v>
                </c:pt>
                <c:pt idx="22" formatCode="General">
                  <c:v>2.2999999999999998</c:v>
                </c:pt>
                <c:pt idx="23">
                  <c:v>3.3</c:v>
                </c:pt>
              </c:numCache>
            </c:numRef>
          </c:val>
          <c:extLst>
            <c:ext xmlns:c16="http://schemas.microsoft.com/office/drawing/2014/chart" uri="{C3380CC4-5D6E-409C-BE32-E72D297353CC}">
              <c16:uniqueId val="{00000010-74DD-1343-B201-B55B625E912B}"/>
            </c:ext>
          </c:extLst>
        </c:ser>
        <c:dLbls>
          <c:showLegendKey val="0"/>
          <c:showVal val="0"/>
          <c:showCatName val="0"/>
          <c:showSerName val="0"/>
          <c:showPercent val="0"/>
          <c:showBubbleSize val="0"/>
        </c:dLbls>
        <c:gapWidth val="50"/>
        <c:overlap val="-27"/>
        <c:axId val="1383528656"/>
        <c:axId val="1383531984"/>
      </c:barChart>
      <c:catAx>
        <c:axId val="13835286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383531984"/>
        <c:crossesAt val="0"/>
        <c:auto val="1"/>
        <c:lblAlgn val="ctr"/>
        <c:lblOffset val="100"/>
        <c:noMultiLvlLbl val="0"/>
      </c:catAx>
      <c:valAx>
        <c:axId val="1383531984"/>
        <c:scaling>
          <c:orientation val="minMax"/>
          <c:max val="12"/>
        </c:scaling>
        <c:delete val="1"/>
        <c:axPos val="l"/>
        <c:numFmt formatCode="0" sourceLinked="0"/>
        <c:majorTickMark val="none"/>
        <c:minorTickMark val="none"/>
        <c:tickLblPos val="nextTo"/>
        <c:crossAx val="138352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9/9/2022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witter.com/RDC_Economics/status/155773058998942924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https://news.gallup.com/poll/392330/record-low-say-good-time-buy-house.aspx</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pulsenomics.com</a:t>
            </a:r>
            <a:r>
              <a:rPr lang="en-US" dirty="0"/>
              <a:t>/surveys/#home-price-expectations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pulsenomics.com</a:t>
            </a:r>
            <a:r>
              <a:rPr lang="en-US" dirty="0"/>
              <a:t>/surveys/#home-price-expectations</a:t>
            </a:r>
          </a:p>
          <a:p>
            <a:endParaRPr lang="en-US" dirty="0"/>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258159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https://www.corelogic.com/blog/2019/03/housing-recessions-and-recoveries.aspx</a:t>
            </a:r>
          </a:p>
          <a:p>
            <a:r>
              <a:rPr lang="en-US" dirty="0"/>
              <a:t>https://www.thebalance.com/the-history-of-recessions-in-the-united-states-3306011</a:t>
            </a:r>
          </a:p>
          <a:p>
            <a:r>
              <a:rPr lang="en-US" dirty="0"/>
              <a:t>https://www.corelogic.com/intelligence/find-stories/corelogic-hpi-posted-record-year-over-year-growth-in-2021/</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/research-and-statistics/housing-statistics/existing-home-sales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/newsroom/existing-home-sales-retreated-5-9-in-july</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64725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https://www.mba.org/news-and-research/newsroom/news/2022/08/09/mortgage-credit-availability-decreased-in-july</a:t>
            </a:r>
          </a:p>
          <a:p>
            <a:r>
              <a:rPr lang="en-US" dirty="0"/>
              <a:t>https://blog.firstam.com/economics/how-the-fundamentals-influencing-housing-market-potential-have-changed</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396505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www.attomdata.com</a:t>
            </a:r>
            <a:r>
              <a:rPr lang="en-US" dirty="0"/>
              <a:t>/news/market-trends/foreclosures/attom-year-end-2021-u-s-foreclosure-market-report/</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158957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https://</a:t>
            </a:r>
            <a:r>
              <a:rPr lang="en-US" sz="1800" dirty="0" err="1">
                <a:effectLst/>
                <a:latin typeface="Arial" panose="020B0604020202020204" pitchFamily="34" charset="0"/>
              </a:rPr>
              <a:t>downpaymentresource.com</a:t>
            </a:r>
            <a:r>
              <a:rPr lang="en-US" sz="1800" dirty="0">
                <a:effectLst/>
                <a:latin typeface="Arial" panose="020B0604020202020204" pitchFamily="34" charset="0"/>
              </a:rPr>
              <a:t>/professional-resource/more-homebuyer-assistance-programs-introduced-as-affordability-declines-in-most-u-s-counties/</a:t>
            </a:r>
          </a:p>
          <a:p>
            <a:r>
              <a:rPr lang="en-US" sz="1800" dirty="0">
                <a:effectLst/>
                <a:latin typeface="Arial" panose="020B0604020202020204" pitchFamily="34" charset="0"/>
              </a:rPr>
              <a:t>https://</a:t>
            </a:r>
            <a:r>
              <a:rPr lang="en-US" sz="1800" dirty="0" err="1">
                <a:effectLst/>
                <a:latin typeface="Arial" panose="020B0604020202020204" pitchFamily="34" charset="0"/>
              </a:rPr>
              <a:t>downpaymentresource.com</a:t>
            </a:r>
            <a:r>
              <a:rPr lang="en-US" sz="1800" dirty="0">
                <a:effectLst/>
                <a:latin typeface="Arial" panose="020B0604020202020204" pitchFamily="34" charset="0"/>
              </a:rPr>
              <a:t>/homebuyer-resource/4-common-down-payment-assistance-program-myths-debunked/</a:t>
            </a:r>
          </a:p>
          <a:p>
            <a:r>
              <a:rPr lang="en-US" sz="1800" dirty="0">
                <a:effectLst/>
                <a:latin typeface="Arial" panose="020B0604020202020204" pitchFamily="34" charset="0"/>
              </a:rPr>
              <a:t>https://</a:t>
            </a:r>
            <a:r>
              <a:rPr lang="en-US" sz="1800" dirty="0" err="1">
                <a:effectLst/>
                <a:latin typeface="Arial" panose="020B0604020202020204" pitchFamily="34" charset="0"/>
              </a:rPr>
              <a:t>archives.hud.gov</a:t>
            </a:r>
            <a:r>
              <a:rPr lang="en-US" sz="1800" dirty="0">
                <a:effectLst/>
                <a:latin typeface="Arial" panose="020B0604020202020204" pitchFamily="34" charset="0"/>
              </a:rPr>
              <a:t>/offices/</a:t>
            </a:r>
            <a:r>
              <a:rPr lang="en-US" sz="1800" dirty="0" err="1">
                <a:effectLst/>
                <a:latin typeface="Arial" panose="020B0604020202020204" pitchFamily="34" charset="0"/>
              </a:rPr>
              <a:t>hsg</a:t>
            </a:r>
            <a:r>
              <a:rPr lang="en-US" sz="1800" dirty="0">
                <a:effectLst/>
                <a:latin typeface="Arial" panose="020B0604020202020204" pitchFamily="34" charset="0"/>
              </a:rPr>
              <a:t>/</a:t>
            </a:r>
            <a:r>
              <a:rPr lang="en-US" sz="1800" dirty="0" err="1">
                <a:effectLst/>
                <a:latin typeface="Arial" panose="020B0604020202020204" pitchFamily="34" charset="0"/>
              </a:rPr>
              <a:t>sfh</a:t>
            </a:r>
            <a:r>
              <a:rPr lang="en-US" sz="1800" dirty="0">
                <a:effectLst/>
                <a:latin typeface="Arial" panose="020B0604020202020204" pitchFamily="34" charset="0"/>
              </a:rPr>
              <a:t>/ref/sfhp3-02.cfm</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59418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rPr>
              <a:t>https://</a:t>
            </a:r>
            <a:r>
              <a:rPr lang="en-US" sz="1200" dirty="0" err="1">
                <a:effectLst/>
                <a:latin typeface="Arial" panose="020B0604020202020204" pitchFamily="34" charset="0"/>
              </a:rPr>
              <a:t>archives.hud.gov</a:t>
            </a:r>
            <a:r>
              <a:rPr lang="en-US" sz="1200" dirty="0">
                <a:effectLst/>
                <a:latin typeface="Arial" panose="020B0604020202020204" pitchFamily="34" charset="0"/>
              </a:rPr>
              <a:t>/offices/</a:t>
            </a:r>
            <a:r>
              <a:rPr lang="en-US" sz="1200" dirty="0" err="1">
                <a:effectLst/>
                <a:latin typeface="Arial" panose="020B0604020202020204" pitchFamily="34" charset="0"/>
              </a:rPr>
              <a:t>hsg</a:t>
            </a:r>
            <a:r>
              <a:rPr lang="en-US" sz="1200" dirty="0">
                <a:effectLst/>
                <a:latin typeface="Arial" panose="020B0604020202020204" pitchFamily="34" charset="0"/>
              </a:rPr>
              <a:t>/</a:t>
            </a:r>
            <a:r>
              <a:rPr lang="en-US" sz="1200" dirty="0" err="1">
                <a:effectLst/>
                <a:latin typeface="Arial" panose="020B0604020202020204" pitchFamily="34" charset="0"/>
              </a:rPr>
              <a:t>sfh</a:t>
            </a:r>
            <a:r>
              <a:rPr lang="en-US" sz="1200" dirty="0">
                <a:effectLst/>
                <a:latin typeface="Arial" panose="020B0604020202020204" pitchFamily="34" charset="0"/>
              </a:rPr>
              <a:t>/ref/sfhp3-02.cfm</a:t>
            </a:r>
          </a:p>
          <a:p>
            <a:r>
              <a:rPr lang="en-US" dirty="0"/>
              <a:t>https://</a:t>
            </a:r>
            <a:r>
              <a:rPr lang="en-US" dirty="0" err="1"/>
              <a:t>www.nar.realtor</a:t>
            </a:r>
            <a:r>
              <a:rPr lang="en-US" dirty="0"/>
              <a:t>/first-time-homebuyers/first-time-homebuyer-loans-grants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334438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themortgagereports.com</a:t>
            </a:r>
            <a:r>
              <a:rPr lang="en-US" dirty="0"/>
              <a:t>/92875/first-time-buyer-expert-financial-tips-podcast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myhome.freddiemac.com</a:t>
            </a:r>
            <a:r>
              <a:rPr lang="en-US" dirty="0"/>
              <a:t>/buying/finding-your-team</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https://myhome.freddiemac.com/blog/homeownership/20201019-5-rules-for-making-an-offer-on-a-home</a:t>
            </a:r>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/blogs/economists-outlook/measuring-affordability-and-availability-of-homes-as-mortgage-rates-continue-to-rise</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myhome.freddiemac.com</a:t>
            </a:r>
            <a:r>
              <a:rPr lang="en-US" dirty="0"/>
              <a:t>/owning/equity-and-appreciation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/research/weekly-housing-trends-view-data-week-july-23-2022/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a:t>
            </a:r>
            <a:r>
              <a:rPr lang="en-US" dirty="0" err="1"/>
              <a:t>june</a:t>
            </a:r>
            <a:r>
              <a:rPr lang="en-US" dirty="0"/>
              <a:t>-is-national-homeownership-month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www.cnet.com</a:t>
            </a:r>
            <a:r>
              <a:rPr lang="en-US" dirty="0"/>
              <a:t>/personal-finance/mortgages/should-you-buy-a-home-in-2022-3-factors-to-consider/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www.bloomberg.com</a:t>
            </a:r>
            <a:r>
              <a:rPr lang="en-US" dirty="0"/>
              <a:t>/news/articles/2022-07-08/should-i-buy-a-house-with-rates-lower-experts-say-prices-may-fall-more</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https://</a:t>
            </a:r>
            <a:r>
              <a:rPr lang="en-US" sz="1800" dirty="0" err="1"/>
              <a:t>www.nar.realtor</a:t>
            </a:r>
            <a:r>
              <a:rPr lang="en-US" sz="1800" dirty="0"/>
              <a:t>/topics/existing-home-sales</a:t>
            </a:r>
          </a:p>
          <a:p>
            <a:r>
              <a:rPr lang="en-US" sz="1800" dirty="0"/>
              <a:t>https://www.nar.realtor/newsroom/existing-home-sales-retreated-5-9-in-july</a:t>
            </a:r>
          </a:p>
          <a:p>
            <a:endParaRPr lang="en-US" sz="1800" dirty="0"/>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59472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https://cdn.nar.realtor/sites/default/files/documents/2022-05-realtors-confidence-index-06-21-2022.pdf</a:t>
            </a:r>
          </a:p>
          <a:p>
            <a:r>
              <a:rPr lang="en-US" sz="1200" b="0" i="0" kern="1200" dirty="0">
                <a:solidFill>
                  <a:schemeClr val="tx1"/>
                </a:solidFill>
                <a:effectLst/>
                <a:latin typeface="+mn-lt"/>
                <a:ea typeface="+mn-ea"/>
                <a:cs typeface="+mn-cs"/>
              </a:rPr>
              <a:t>https://cdn.nar.realtor/sites/default/files/documents/2022-06-realtors-confidence-index-report-07-20-2022.pdf</a:t>
            </a: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cdn.nar.realtor</a:t>
            </a:r>
            <a:r>
              <a:rPr lang="en-US" sz="1200" b="0" i="0" kern="1200" dirty="0">
                <a:solidFill>
                  <a:schemeClr val="tx1"/>
                </a:solidFill>
                <a:effectLst/>
                <a:latin typeface="+mn-lt"/>
                <a:ea typeface="+mn-ea"/>
                <a:cs typeface="+mn-cs"/>
              </a:rPr>
              <a:t>/sites/default/files/documents/2022-07-realtors-confidence-index-08-18-2022.pdf</a:t>
            </a:r>
          </a:p>
          <a:p>
            <a:pPr>
              <a:defRPr/>
            </a:pPr>
            <a:r>
              <a:rPr lang="en-US" dirty="0">
                <a:hlinkClick r:id="rId3"/>
              </a:rPr>
              <a:t>https://twitter.com/RDC_Economics/status/1557730589989429248</a:t>
            </a:r>
            <a:endParaRPr lang="en-US" dirty="0"/>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415077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www.freddiemac.com</a:t>
            </a:r>
            <a:r>
              <a:rPr lang="en-US" dirty="0"/>
              <a:t>/research/forecast/20220720-quarterly-forecast-market-slowdown-will-continue-high-rates-and-prices-exacerbate</a:t>
            </a:r>
          </a:p>
          <a:p>
            <a:r>
              <a:rPr lang="en-US" dirty="0"/>
              <a:t>https://</a:t>
            </a:r>
            <a:r>
              <a:rPr lang="en-US" dirty="0" err="1"/>
              <a:t>www.fanniemae.com</a:t>
            </a:r>
            <a:r>
              <a:rPr lang="en-US" dirty="0"/>
              <a:t>/media/44466/display</a:t>
            </a:r>
            <a:br>
              <a:rPr lang="en-US" dirty="0"/>
            </a:br>
            <a:r>
              <a:rPr lang="en-US" dirty="0"/>
              <a:t>https://</a:t>
            </a:r>
            <a:r>
              <a:rPr lang="en-US" dirty="0" err="1"/>
              <a:t>www.mba.org</a:t>
            </a:r>
            <a:r>
              <a:rPr lang="en-US" dirty="0"/>
              <a:t>/docs/default-source/research-and-forecasts/forecasts/mortgage-finance-forecast-aug-2022.pdf</a:t>
            </a:r>
          </a:p>
          <a:p>
            <a:r>
              <a:rPr lang="en-US" dirty="0"/>
              <a:t>https://</a:t>
            </a:r>
            <a:r>
              <a:rPr lang="en-US" dirty="0" err="1"/>
              <a:t>cdn.nar.realtor</a:t>
            </a:r>
            <a:r>
              <a:rPr lang="en-US" dirty="0"/>
              <a:t>/sites/default/files/documents/forecast-q3-2022-us-economic-outlook-07-27-2022.pdf</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https://www.corelogic.com/intelligence/corelogic-hpi-posted-record-year-over-year-growth-in-2021/</a:t>
            </a:r>
          </a:p>
          <a:p>
            <a:r>
              <a:rPr lang="fr-FR" dirty="0"/>
              <a:t>https://www.fanniemae.com/media/44466/display</a:t>
            </a:r>
          </a:p>
          <a:p>
            <a:r>
              <a:rPr lang="fr-FR" dirty="0"/>
              <a:t>https://www.freddiemac.com/research/forecast/20220720-quarterly-forecast-market-slowdown-will-continue-high-rates-and-prices-exacerbate</a:t>
            </a:r>
          </a:p>
          <a:p>
            <a:r>
              <a:rPr lang="fr-FR" dirty="0"/>
              <a:t>https://cdn.nar.realtor/sites/default/files/documents/forecast-q3-2022-us-economic-outlook-07-27-2022.pdf</a:t>
            </a:r>
          </a:p>
          <a:p>
            <a:r>
              <a:rPr lang="fr-FR" dirty="0"/>
              <a:t>https://www.zelmanassociates.com/ (by </a:t>
            </a:r>
            <a:r>
              <a:rPr lang="fr-FR" dirty="0" err="1"/>
              <a:t>subscription</a:t>
            </a:r>
            <a:r>
              <a:rPr lang="fr-FR" dirty="0"/>
              <a:t>)</a:t>
            </a:r>
          </a:p>
          <a:p>
            <a:r>
              <a:rPr lang="fr-FR" dirty="0"/>
              <a:t>https://www.mba.org/docs/default-source/research-and-forecasts/forecasts/mortgage-finance-forecast-aug-2022.pdf</a:t>
            </a:r>
          </a:p>
          <a:p>
            <a:r>
              <a:rPr lang="fr-FR" dirty="0"/>
              <a:t>https://pulsenomics.com/surveys/#home-price-expectations</a:t>
            </a:r>
          </a:p>
          <a:p>
            <a:endParaRPr lang="fr-FR"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25435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asket&#10;&#10;Description automatically generated with low confidence">
            <a:extLst>
              <a:ext uri="{FF2B5EF4-FFF2-40B4-BE49-F238E27FC236}">
                <a16:creationId xmlns:a16="http://schemas.microsoft.com/office/drawing/2014/main" id="{24E1FE77-2CC6-D75C-8D34-37F990A49E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17" name="Picture 16">
            <a:extLst>
              <a:ext uri="{FF2B5EF4-FFF2-40B4-BE49-F238E27FC236}">
                <a16:creationId xmlns:a16="http://schemas.microsoft.com/office/drawing/2014/main" id="{B4F4C3A3-F5E9-0447-92BB-64D7EFC5AE6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135298-17DB-1E42-BECC-B49D134F029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69352" cy="10054456"/>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10</a:t>
            </a:fld>
            <a:endParaRPr lang="es-US" dirty="0"/>
          </a:p>
        </p:txBody>
      </p:sp>
    </p:spTree>
    <p:extLst>
      <p:ext uri="{BB962C8B-B14F-4D97-AF65-F5344CB8AC3E}">
        <p14:creationId xmlns:p14="http://schemas.microsoft.com/office/powerpoint/2010/main" val="1686484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4C3348E0-6623-688F-0D59-07ED7FFF63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 y="0"/>
            <a:ext cx="7772400" cy="2881823"/>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71004" y="2881823"/>
            <a:ext cx="6883400" cy="1233343"/>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You may be asking yourself: should I buy right now, or should I wait? While no one can answer that question for you, here’s some information that could help you make your decision.</a:t>
            </a:r>
            <a:endParaRPr lang="en-US" sz="4000" i="1" dirty="0">
              <a:solidFill>
                <a:srgbClr val="797979"/>
              </a:solidFill>
              <a:highlight>
                <a:srgbClr val="FFFF00"/>
              </a:highlight>
              <a:latin typeface="Georgia" panose="02040502050405020303" pitchFamily="18" charset="0"/>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2412" y="1929769"/>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Benefit of Buying a Home Now</a:t>
            </a:r>
          </a:p>
        </p:txBody>
      </p:sp>
      <p:sp>
        <p:nvSpPr>
          <p:cNvPr id="6" name="TextBox 5">
            <a:extLst>
              <a:ext uri="{FF2B5EF4-FFF2-40B4-BE49-F238E27FC236}">
                <a16:creationId xmlns:a16="http://schemas.microsoft.com/office/drawing/2014/main" id="{9517BBE9-2308-5441-99FF-15B39B5F7282}"/>
              </a:ext>
            </a:extLst>
          </p:cNvPr>
          <p:cNvSpPr txBox="1"/>
          <p:nvPr/>
        </p:nvSpPr>
        <p:spPr>
          <a:xfrm>
            <a:off x="471004" y="3946416"/>
            <a:ext cx="6883400" cy="1743870"/>
          </a:xfrm>
          <a:prstGeom prst="rect">
            <a:avLst/>
          </a:prstGeom>
          <a:noFill/>
        </p:spPr>
        <p:txBody>
          <a:bodyPr wrap="square" lIns="0" tIns="320040" rIns="0" bIns="0" rtlCol="0">
            <a:noAutofit/>
          </a:bodyPr>
          <a:lstStyle/>
          <a:p>
            <a:pPr>
              <a:lnSpc>
                <a:spcPct val="114000"/>
              </a:lnSpc>
              <a:spcAft>
                <a:spcPts val="1000"/>
              </a:spcAft>
            </a:pPr>
            <a:r>
              <a:rPr lang="en-US" sz="1500" b="1" dirty="0">
                <a:solidFill>
                  <a:srgbClr val="00AEEF"/>
                </a:solidFill>
              </a:rPr>
              <a:t>The Future of Home Price Appreciation</a:t>
            </a:r>
            <a:endParaRPr lang="en-US" sz="1500" dirty="0">
              <a:latin typeface="Arial" panose="020B0604020202020204" pitchFamily="34" charset="0"/>
              <a:cs typeface="Arial" panose="020B0604020202020204" pitchFamily="34" charset="0"/>
            </a:endParaRPr>
          </a:p>
          <a:p>
            <a:pPr>
              <a:lnSpc>
                <a:spcPct val="114000"/>
              </a:lnSpc>
              <a:spcAft>
                <a:spcPts val="1000"/>
              </a:spcAft>
            </a:pPr>
            <a:r>
              <a:rPr lang="en-US" sz="1250" dirty="0">
                <a:latin typeface="Arial" panose="020B0604020202020204" pitchFamily="34" charset="0"/>
                <a:cs typeface="Arial" panose="020B0604020202020204" pitchFamily="34" charset="0"/>
              </a:rPr>
              <a:t>Each quarter, </a:t>
            </a:r>
            <a:r>
              <a:rPr lang="en-US" sz="1250" i="1" dirty="0" err="1">
                <a:latin typeface="Arial" panose="020B0604020202020204" pitchFamily="34" charset="0"/>
                <a:cs typeface="Arial" panose="020B0604020202020204" pitchFamily="34" charset="0"/>
              </a:rPr>
              <a:t>Pulsenomics</a:t>
            </a:r>
            <a:r>
              <a:rPr lang="en-US" sz="1250" dirty="0">
                <a:latin typeface="Arial" panose="020B0604020202020204" pitchFamily="34" charset="0"/>
                <a:cs typeface="Arial" panose="020B0604020202020204" pitchFamily="34" charset="0"/>
              </a:rPr>
              <a:t> surveys a national panel of over 100 economists, real estate experts, and investment and market strategists to compile projections for the future of home price appreciation. Their survey forecasts home prices will continue appreciating over the next five years (</a:t>
            </a:r>
            <a:r>
              <a:rPr lang="en-US" sz="1250" i="1" dirty="0">
                <a:latin typeface="Arial" panose="020B0604020202020204" pitchFamily="34" charset="0"/>
                <a:cs typeface="Arial" panose="020B0604020202020204" pitchFamily="34" charset="0"/>
              </a:rPr>
              <a:t>see graph below</a:t>
            </a:r>
            <a:r>
              <a:rPr lang="en-US" sz="1250" dirty="0">
                <a:latin typeface="Arial" panose="020B0604020202020204" pitchFamily="34" charset="0"/>
                <a:cs typeface="Arial" panose="020B0604020202020204" pitchFamily="34" charset="0"/>
              </a:rPr>
              <a:t>):</a:t>
            </a:r>
            <a:endParaRPr lang="en-US" sz="1250" dirty="0">
              <a:highlight>
                <a:srgbClr val="FFFF00"/>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9147ACA-9901-594F-A1D9-EE1FEB01AA69}"/>
              </a:ext>
            </a:extLst>
          </p:cNvPr>
          <p:cNvSpPr txBox="1"/>
          <p:nvPr/>
        </p:nvSpPr>
        <p:spPr>
          <a:xfrm>
            <a:off x="457752" y="8466179"/>
            <a:ext cx="6883400" cy="1302846"/>
          </a:xfrm>
          <a:prstGeom prst="rect">
            <a:avLst/>
          </a:prstGeom>
          <a:noFill/>
        </p:spPr>
        <p:txBody>
          <a:bodyPr wrap="square" lIns="0" tIns="320040" rIns="0" bIns="0" rtlCol="0">
            <a:noAutofit/>
          </a:bodyPr>
          <a:lstStyle/>
          <a:p>
            <a:pPr>
              <a:lnSpc>
                <a:spcPct val="114000"/>
              </a:lnSpc>
              <a:spcAft>
                <a:spcPts val="1000"/>
              </a:spcAft>
            </a:pPr>
            <a:r>
              <a:rPr lang="en-US" sz="1250" dirty="0">
                <a:latin typeface="Arial" panose="020B0604020202020204" pitchFamily="34" charset="0"/>
                <a:cs typeface="Arial" panose="020B0604020202020204" pitchFamily="34" charset="0"/>
              </a:rPr>
              <a:t>As the graph shows, the rate of appreciation will moderate over the next few years as the market shifts away from the feverish pace it saw during the pandemic. After this year, experts project home price appreciation will continue, but at levels that are more typical for the market. </a:t>
            </a:r>
          </a:p>
        </p:txBody>
      </p:sp>
      <p:sp>
        <p:nvSpPr>
          <p:cNvPr id="12" name="Rectangle 11">
            <a:extLst>
              <a:ext uri="{FF2B5EF4-FFF2-40B4-BE49-F238E27FC236}">
                <a16:creationId xmlns:a16="http://schemas.microsoft.com/office/drawing/2014/main" id="{36EB3595-D51C-9F41-8A8A-62F7AE77E473}"/>
              </a:ext>
            </a:extLst>
          </p:cNvPr>
          <p:cNvSpPr/>
          <p:nvPr/>
        </p:nvSpPr>
        <p:spPr>
          <a:xfrm>
            <a:off x="471004" y="5697902"/>
            <a:ext cx="6841785" cy="287087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5" name="TextBox 14">
            <a:extLst>
              <a:ext uri="{FF2B5EF4-FFF2-40B4-BE49-F238E27FC236}">
                <a16:creationId xmlns:a16="http://schemas.microsoft.com/office/drawing/2014/main" id="{36219060-C137-EB49-98BC-1D66E1687A6B}"/>
              </a:ext>
            </a:extLst>
          </p:cNvPr>
          <p:cNvSpPr txBox="1"/>
          <p:nvPr/>
        </p:nvSpPr>
        <p:spPr>
          <a:xfrm>
            <a:off x="615615" y="5784790"/>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Estimated Home Price Performance</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December to December, as Forecast in Q2 2022</a:t>
            </a:r>
          </a:p>
        </p:txBody>
      </p:sp>
      <p:sp>
        <p:nvSpPr>
          <p:cNvPr id="16" name="TextBox 15">
            <a:extLst>
              <a:ext uri="{FF2B5EF4-FFF2-40B4-BE49-F238E27FC236}">
                <a16:creationId xmlns:a16="http://schemas.microsoft.com/office/drawing/2014/main" id="{9533AC64-4ECE-E549-8B6F-A3C8253B8FC4}"/>
              </a:ext>
            </a:extLst>
          </p:cNvPr>
          <p:cNvSpPr txBox="1"/>
          <p:nvPr/>
        </p:nvSpPr>
        <p:spPr>
          <a:xfrm>
            <a:off x="5736593" y="8244929"/>
            <a:ext cx="1472519"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HPES, Q2 2022</a:t>
            </a:r>
          </a:p>
        </p:txBody>
      </p:sp>
      <p:graphicFrame>
        <p:nvGraphicFramePr>
          <p:cNvPr id="17" name="Chart 16">
            <a:extLst>
              <a:ext uri="{FF2B5EF4-FFF2-40B4-BE49-F238E27FC236}">
                <a16:creationId xmlns:a16="http://schemas.microsoft.com/office/drawing/2014/main" id="{3C46D41B-F55C-AF41-BEA1-F2A79E4D5EC2}"/>
              </a:ext>
            </a:extLst>
          </p:cNvPr>
          <p:cNvGraphicFramePr/>
          <p:nvPr>
            <p:extLst>
              <p:ext uri="{D42A27DB-BD31-4B8C-83A1-F6EECF244321}">
                <p14:modId xmlns:p14="http://schemas.microsoft.com/office/powerpoint/2010/main" val="1360111887"/>
              </p:ext>
            </p:extLst>
          </p:nvPr>
        </p:nvGraphicFramePr>
        <p:xfrm>
          <a:off x="745092" y="6133788"/>
          <a:ext cx="6335224" cy="21666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1307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439366768"/>
              </p:ext>
            </p:extLst>
          </p:nvPr>
        </p:nvGraphicFramePr>
        <p:xfrm>
          <a:off x="467487" y="8409706"/>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8229">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Buying today can set you up for long-term success because your asset’s value (and your own net worth) is projected to grow with ongoing home price appreciation. Let’s connect to begin your homebuying journey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3" name="TextBox 22">
            <a:extLst>
              <a:ext uri="{FF2B5EF4-FFF2-40B4-BE49-F238E27FC236}">
                <a16:creationId xmlns:a16="http://schemas.microsoft.com/office/drawing/2014/main" id="{1470BA21-3ECC-6640-88E9-BC7D9D9111CB}"/>
              </a:ext>
            </a:extLst>
          </p:cNvPr>
          <p:cNvSpPr txBox="1"/>
          <p:nvPr/>
        </p:nvSpPr>
        <p:spPr>
          <a:xfrm>
            <a:off x="457198" y="2403226"/>
            <a:ext cx="6831496" cy="1461675"/>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What Does That Mean for You?</a:t>
            </a:r>
          </a:p>
          <a:p>
            <a:pPr>
              <a:lnSpc>
                <a:spcPct val="110000"/>
              </a:lnSpc>
              <a:spcAft>
                <a:spcPts val="1000"/>
              </a:spcAft>
            </a:pPr>
            <a:r>
              <a:rPr lang="en-US" sz="1250" dirty="0">
                <a:latin typeface="Arial" panose="020B0604020202020204" pitchFamily="34" charset="0"/>
                <a:cs typeface="Arial" panose="020B0604020202020204" pitchFamily="34" charset="0"/>
              </a:rPr>
              <a:t>Ongoing appreciation should give you peace of mind that your investment in homeownership is worthwhile because you’re buying an asset that’s projected to grow in value in the years ahead.</a:t>
            </a:r>
          </a:p>
          <a:p>
            <a:pPr>
              <a:lnSpc>
                <a:spcPct val="110000"/>
              </a:lnSpc>
              <a:spcAft>
                <a:spcPts val="1000"/>
              </a:spcAft>
            </a:pPr>
            <a:r>
              <a:rPr lang="en-US" sz="1250" dirty="0"/>
              <a:t>To give you an idea of how this could impact your net worth, here’s how a typical home could grow in value over the next five years using the expert price appreciation projections from the </a:t>
            </a:r>
            <a:r>
              <a:rPr lang="en-US" sz="1250" i="1" dirty="0" err="1"/>
              <a:t>Pulsenomics</a:t>
            </a:r>
            <a:r>
              <a:rPr lang="en-US" sz="1250" dirty="0"/>
              <a:t> survey (</a:t>
            </a:r>
            <a:r>
              <a:rPr lang="en-US" sz="1250" i="1" dirty="0"/>
              <a:t>see graph below</a:t>
            </a:r>
            <a:r>
              <a:rPr lang="en-US" sz="1250" dirty="0"/>
              <a:t>):</a:t>
            </a:r>
          </a:p>
        </p:txBody>
      </p:sp>
      <p:sp>
        <p:nvSpPr>
          <p:cNvPr id="24" name="TextBox 23">
            <a:extLst>
              <a:ext uri="{FF2B5EF4-FFF2-40B4-BE49-F238E27FC236}">
                <a16:creationId xmlns:a16="http://schemas.microsoft.com/office/drawing/2014/main" id="{8E6A16D0-90E3-684D-BB29-535AD0A0412E}"/>
              </a:ext>
            </a:extLst>
          </p:cNvPr>
          <p:cNvSpPr txBox="1"/>
          <p:nvPr/>
        </p:nvSpPr>
        <p:spPr>
          <a:xfrm>
            <a:off x="5763196" y="7185291"/>
            <a:ext cx="14372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HPES 2022 2Q</a:t>
            </a:r>
          </a:p>
        </p:txBody>
      </p:sp>
      <p:sp>
        <p:nvSpPr>
          <p:cNvPr id="25" name="Rectangle 24">
            <a:extLst>
              <a:ext uri="{FF2B5EF4-FFF2-40B4-BE49-F238E27FC236}">
                <a16:creationId xmlns:a16="http://schemas.microsoft.com/office/drawing/2014/main" id="{C698D3AA-29BC-D94B-AFB8-509B8A0ACB66}"/>
              </a:ext>
            </a:extLst>
          </p:cNvPr>
          <p:cNvSpPr/>
          <p:nvPr/>
        </p:nvSpPr>
        <p:spPr>
          <a:xfrm>
            <a:off x="467722" y="4512623"/>
            <a:ext cx="6841785" cy="291454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6" name="TextBox 25">
            <a:extLst>
              <a:ext uri="{FF2B5EF4-FFF2-40B4-BE49-F238E27FC236}">
                <a16:creationId xmlns:a16="http://schemas.microsoft.com/office/drawing/2014/main" id="{93350DBE-7336-9C4C-A163-725E60764DC2}"/>
              </a:ext>
            </a:extLst>
          </p:cNvPr>
          <p:cNvSpPr txBox="1"/>
          <p:nvPr/>
        </p:nvSpPr>
        <p:spPr>
          <a:xfrm>
            <a:off x="532771" y="4635312"/>
            <a:ext cx="5949051" cy="500137"/>
          </a:xfrm>
          <a:prstGeom prst="rect">
            <a:avLst/>
          </a:prstGeom>
          <a:noFill/>
        </p:spPr>
        <p:txBody>
          <a:bodyPr wrap="square" lIns="0" tIns="0" rIns="0" bIns="0" rtlCol="0">
            <a:spAutoFit/>
          </a:bodyPr>
          <a:lstStyle/>
          <a:p>
            <a:pPr>
              <a:spcAft>
                <a:spcPts val="600"/>
              </a:spcAft>
            </a:pPr>
            <a:r>
              <a:rPr lang="en-US" sz="1500" b="1" dirty="0">
                <a:solidFill>
                  <a:schemeClr val="bg2"/>
                </a:solidFill>
                <a:latin typeface="Arial" panose="020B0604020202020204" pitchFamily="34" charset="0"/>
                <a:cs typeface="Arial" panose="020B0604020202020204" pitchFamily="34" charset="0"/>
              </a:rPr>
              <a:t>Potential Home Price Growth Over the Next 5 Years</a:t>
            </a:r>
          </a:p>
          <a:p>
            <a:pPr>
              <a:spcAft>
                <a:spcPts val="600"/>
              </a:spcAft>
            </a:pP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p:txBody>
      </p:sp>
      <p:sp>
        <p:nvSpPr>
          <p:cNvPr id="27" name="TextBox 26">
            <a:extLst>
              <a:ext uri="{FF2B5EF4-FFF2-40B4-BE49-F238E27FC236}">
                <a16:creationId xmlns:a16="http://schemas.microsoft.com/office/drawing/2014/main" id="{476546DC-13A3-4849-8558-E94716262613}"/>
              </a:ext>
            </a:extLst>
          </p:cNvPr>
          <p:cNvSpPr txBox="1"/>
          <p:nvPr/>
        </p:nvSpPr>
        <p:spPr>
          <a:xfrm>
            <a:off x="5242384" y="5813072"/>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 </a:t>
            </a:r>
            <a:r>
              <a:rPr lang="en-US" sz="1250" i="1" dirty="0">
                <a:latin typeface="Georgia" panose="02040502050405020303" pitchFamily="18" charset="0"/>
                <a:cs typeface="Calibri" panose="020F0502020204030204" pitchFamily="34" charset="0"/>
              </a:rPr>
              <a:t>$390K </a:t>
            </a:r>
            <a:r>
              <a:rPr lang="en-US" sz="1250" i="1" dirty="0">
                <a:solidFill>
                  <a:schemeClr val="bg2"/>
                </a:solidFill>
                <a:latin typeface="Georgia" panose="02040502050405020303" pitchFamily="18" charset="0"/>
                <a:cs typeface="Calibri" panose="020F0502020204030204" pitchFamily="34" charset="0"/>
              </a:rPr>
              <a:t>home in January of 2022.  </a:t>
            </a:r>
          </a:p>
        </p:txBody>
      </p:sp>
      <p:sp>
        <p:nvSpPr>
          <p:cNvPr id="28" name="TextBox 27">
            <a:extLst>
              <a:ext uri="{FF2B5EF4-FFF2-40B4-BE49-F238E27FC236}">
                <a16:creationId xmlns:a16="http://schemas.microsoft.com/office/drawing/2014/main" id="{FD332DC1-FEE6-D04D-BC5A-B6C827663912}"/>
              </a:ext>
            </a:extLst>
          </p:cNvPr>
          <p:cNvSpPr txBox="1"/>
          <p:nvPr/>
        </p:nvSpPr>
        <p:spPr>
          <a:xfrm>
            <a:off x="5232046" y="5422682"/>
            <a:ext cx="1781709" cy="276999"/>
          </a:xfrm>
          <a:prstGeom prst="rect">
            <a:avLst/>
          </a:prstGeom>
          <a:noFill/>
        </p:spPr>
        <p:txBody>
          <a:bodyPr wrap="square" lIns="0" tIns="0" rIns="0" bIns="0" rtlCol="0">
            <a:spAutoFit/>
          </a:bodyPr>
          <a:lstStyle/>
          <a:p>
            <a:pPr>
              <a:defRPr/>
            </a:pPr>
            <a:r>
              <a:rPr lang="en-US" b="1" dirty="0">
                <a:solidFill>
                  <a:srgbClr val="00AEEF"/>
                </a:solidFill>
                <a:latin typeface="Arial" panose="020B0604020202020204" pitchFamily="34" charset="0"/>
                <a:cs typeface="Arial" panose="020B0604020202020204" pitchFamily="34" charset="0"/>
              </a:rPr>
              <a:t>$102,787</a:t>
            </a:r>
          </a:p>
        </p:txBody>
      </p:sp>
      <p:graphicFrame>
        <p:nvGraphicFramePr>
          <p:cNvPr id="29" name="Chart 28">
            <a:extLst>
              <a:ext uri="{FF2B5EF4-FFF2-40B4-BE49-F238E27FC236}">
                <a16:creationId xmlns:a16="http://schemas.microsoft.com/office/drawing/2014/main" id="{92C04302-5F5D-904C-894F-8B6A2DDF8606}"/>
              </a:ext>
            </a:extLst>
          </p:cNvPr>
          <p:cNvGraphicFramePr/>
          <p:nvPr>
            <p:extLst>
              <p:ext uri="{D42A27DB-BD31-4B8C-83A1-F6EECF244321}">
                <p14:modId xmlns:p14="http://schemas.microsoft.com/office/powerpoint/2010/main" val="3880795592"/>
              </p:ext>
            </p:extLst>
          </p:nvPr>
        </p:nvGraphicFramePr>
        <p:xfrm>
          <a:off x="516422" y="5136078"/>
          <a:ext cx="4646929" cy="2235926"/>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Connector 29">
            <a:extLst>
              <a:ext uri="{FF2B5EF4-FFF2-40B4-BE49-F238E27FC236}">
                <a16:creationId xmlns:a16="http://schemas.microsoft.com/office/drawing/2014/main" id="{3911B5C1-BAF0-EC4E-B3F3-9E80CD89C860}"/>
              </a:ext>
            </a:extLst>
          </p:cNvPr>
          <p:cNvCxnSpPr/>
          <p:nvPr/>
        </p:nvCxnSpPr>
        <p:spPr>
          <a:xfrm>
            <a:off x="5240842" y="5753356"/>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415F34-4047-FD40-8AED-495F9F85CCCE}"/>
              </a:ext>
            </a:extLst>
          </p:cNvPr>
          <p:cNvSpPr txBox="1"/>
          <p:nvPr/>
        </p:nvSpPr>
        <p:spPr>
          <a:xfrm>
            <a:off x="377688" y="7636836"/>
            <a:ext cx="6947799" cy="499111"/>
          </a:xfrm>
          <a:prstGeom prst="rect">
            <a:avLst/>
          </a:prstGeom>
          <a:noFill/>
        </p:spPr>
        <p:txBody>
          <a:bodyPr wrap="square">
            <a:spAutoFit/>
          </a:bodyPr>
          <a:lstStyle/>
          <a:p>
            <a:pPr>
              <a:lnSpc>
                <a:spcPct val="110000"/>
              </a:lnSpc>
              <a:spcAft>
                <a:spcPts val="1000"/>
              </a:spcAft>
            </a:pPr>
            <a:r>
              <a:rPr lang="en-US" sz="1250" b="1" dirty="0"/>
              <a:t>Even at a more typical pace of appreciation, you still stand to gain significant equity. That’s what’s at stake if you delay your plans.</a:t>
            </a:r>
          </a:p>
        </p:txBody>
      </p:sp>
      <p:pic>
        <p:nvPicPr>
          <p:cNvPr id="4" name="Picture 3">
            <a:extLst>
              <a:ext uri="{FF2B5EF4-FFF2-40B4-BE49-F238E27FC236}">
                <a16:creationId xmlns:a16="http://schemas.microsoft.com/office/drawing/2014/main" id="{DCCA8C66-AFE3-AD09-BABE-A2660A1718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1"/>
          <a:stretch/>
        </p:blipFill>
        <p:spPr>
          <a:xfrm>
            <a:off x="-2412" y="1"/>
            <a:ext cx="7772400" cy="2398120"/>
          </a:xfrm>
          <a:prstGeom prst="rect">
            <a:avLst/>
          </a:prstGeom>
        </p:spPr>
      </p:pic>
    </p:spTree>
    <p:extLst>
      <p:ext uri="{BB962C8B-B14F-4D97-AF65-F5344CB8AC3E}">
        <p14:creationId xmlns:p14="http://schemas.microsoft.com/office/powerpoint/2010/main" val="2644922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and a plant on a table&#10;&#10;Description automatically generated with low confidence">
            <a:extLst>
              <a:ext uri="{FF2B5EF4-FFF2-40B4-BE49-F238E27FC236}">
                <a16:creationId xmlns:a16="http://schemas.microsoft.com/office/drawing/2014/main" id="{B2D1F0DE-1DE8-9D70-2ABD-409BB12C80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08517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037772"/>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 one thing you need to know as you watch the news and read the headlines today is that a recession does not mean falling home prices. </a:t>
            </a:r>
          </a:p>
        </p:txBody>
      </p:sp>
      <p:sp>
        <p:nvSpPr>
          <p:cNvPr id="8" name="Rectangle 7">
            <a:extLst>
              <a:ext uri="{FF2B5EF4-FFF2-40B4-BE49-F238E27FC236}">
                <a16:creationId xmlns:a16="http://schemas.microsoft.com/office/drawing/2014/main" id="{CFC07FC6-668C-C347-A8F7-4099C75CB944}"/>
              </a:ext>
            </a:extLst>
          </p:cNvPr>
          <p:cNvSpPr/>
          <p:nvPr/>
        </p:nvSpPr>
        <p:spPr>
          <a:xfrm>
            <a:off x="0" y="163862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One Thing You Need To Know About a Recession</a:t>
            </a:r>
          </a:p>
        </p:txBody>
      </p:sp>
      <p:grpSp>
        <p:nvGrpSpPr>
          <p:cNvPr id="54" name="Group 53">
            <a:extLst>
              <a:ext uri="{FF2B5EF4-FFF2-40B4-BE49-F238E27FC236}">
                <a16:creationId xmlns:a16="http://schemas.microsoft.com/office/drawing/2014/main" id="{C3B06FFA-F68E-B24D-8E94-A2C9CCDDFEE0}"/>
              </a:ext>
            </a:extLst>
          </p:cNvPr>
          <p:cNvGrpSpPr/>
          <p:nvPr/>
        </p:nvGrpSpPr>
        <p:grpSpPr>
          <a:xfrm>
            <a:off x="474801" y="5949318"/>
            <a:ext cx="6854741" cy="3426137"/>
            <a:chOff x="381907" y="1407088"/>
            <a:chExt cx="6841785" cy="4968822"/>
          </a:xfrm>
        </p:grpSpPr>
        <p:sp>
          <p:nvSpPr>
            <p:cNvPr id="55" name="Rectangle 54">
              <a:extLst>
                <a:ext uri="{FF2B5EF4-FFF2-40B4-BE49-F238E27FC236}">
                  <a16:creationId xmlns:a16="http://schemas.microsoft.com/office/drawing/2014/main" id="{8400DC83-4B13-0642-9594-609B9720FA66}"/>
                </a:ext>
              </a:extLst>
            </p:cNvPr>
            <p:cNvSpPr/>
            <p:nvPr/>
          </p:nvSpPr>
          <p:spPr>
            <a:xfrm>
              <a:off x="381907" y="1407088"/>
              <a:ext cx="6841785" cy="496882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56" name="TextBox 55">
              <a:extLst>
                <a:ext uri="{FF2B5EF4-FFF2-40B4-BE49-F238E27FC236}">
                  <a16:creationId xmlns:a16="http://schemas.microsoft.com/office/drawing/2014/main" id="{51E810DA-D1B5-9844-8EE9-15A5AE5EFF3B}"/>
                </a:ext>
              </a:extLst>
            </p:cNvPr>
            <p:cNvSpPr txBox="1"/>
            <p:nvPr/>
          </p:nvSpPr>
          <p:spPr>
            <a:xfrm>
              <a:off x="568374" y="1652469"/>
              <a:ext cx="6536347" cy="799727"/>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Recession Does Not Mean Falling Prices</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Home Price Change During the Last 6 Recessions</a:t>
              </a:r>
            </a:p>
          </p:txBody>
        </p:sp>
      </p:grpSp>
      <p:sp>
        <p:nvSpPr>
          <p:cNvPr id="57" name="TextBox 56">
            <a:extLst>
              <a:ext uri="{FF2B5EF4-FFF2-40B4-BE49-F238E27FC236}">
                <a16:creationId xmlns:a16="http://schemas.microsoft.com/office/drawing/2014/main" id="{34B0F640-7A09-644A-A5F2-6B271AD25E80}"/>
              </a:ext>
            </a:extLst>
          </p:cNvPr>
          <p:cNvSpPr txBox="1"/>
          <p:nvPr/>
        </p:nvSpPr>
        <p:spPr>
          <a:xfrm>
            <a:off x="4853685" y="9102495"/>
            <a:ext cx="2356661" cy="207400"/>
          </a:xfrm>
          <a:prstGeom prst="rect">
            <a:avLst/>
          </a:prstGeom>
          <a:noFill/>
        </p:spPr>
        <p:txBody>
          <a:bodyPr wrap="square" lIns="26497" tIns="26497" rIns="26497" bIns="26497" rtlCol="0">
            <a:spAutoFit/>
          </a:bodyPr>
          <a:lstStyle/>
          <a:p>
            <a:pPr algn="r"/>
            <a:r>
              <a:rPr lang="en-US" sz="1000" dirty="0">
                <a:solidFill>
                  <a:schemeClr val="bg1">
                    <a:lumMod val="75000"/>
                  </a:schemeClr>
                </a:solidFill>
              </a:rPr>
              <a:t>Sources: CoreLogic, The Balance</a:t>
            </a:r>
          </a:p>
        </p:txBody>
      </p:sp>
      <p:graphicFrame>
        <p:nvGraphicFramePr>
          <p:cNvPr id="59" name="Chart 58">
            <a:extLst>
              <a:ext uri="{FF2B5EF4-FFF2-40B4-BE49-F238E27FC236}">
                <a16:creationId xmlns:a16="http://schemas.microsoft.com/office/drawing/2014/main" id="{306479C7-94EA-2E40-8996-081B160B457A}"/>
              </a:ext>
            </a:extLst>
          </p:cNvPr>
          <p:cNvGraphicFramePr/>
          <p:nvPr>
            <p:extLst>
              <p:ext uri="{D42A27DB-BD31-4B8C-83A1-F6EECF244321}">
                <p14:modId xmlns:p14="http://schemas.microsoft.com/office/powerpoint/2010/main" val="1765628865"/>
              </p:ext>
            </p:extLst>
          </p:nvPr>
        </p:nvGraphicFramePr>
        <p:xfrm>
          <a:off x="661620" y="6777852"/>
          <a:ext cx="6548725" cy="2427267"/>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59">
            <a:extLst>
              <a:ext uri="{FF2B5EF4-FFF2-40B4-BE49-F238E27FC236}">
                <a16:creationId xmlns:a16="http://schemas.microsoft.com/office/drawing/2014/main" id="{5ADBBD89-2B15-0747-ACF8-6F3C5F4AED1C}"/>
              </a:ext>
            </a:extLst>
          </p:cNvPr>
          <p:cNvSpPr txBox="1"/>
          <p:nvPr/>
        </p:nvSpPr>
        <p:spPr>
          <a:xfrm>
            <a:off x="5220372" y="7212170"/>
            <a:ext cx="58221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a:ea typeface="+mn-ea"/>
                <a:cs typeface="+mn-cs"/>
              </a:rPr>
              <a:t>2008</a:t>
            </a:r>
          </a:p>
        </p:txBody>
      </p:sp>
      <p:sp>
        <p:nvSpPr>
          <p:cNvPr id="61" name="TextBox 60">
            <a:extLst>
              <a:ext uri="{FF2B5EF4-FFF2-40B4-BE49-F238E27FC236}">
                <a16:creationId xmlns:a16="http://schemas.microsoft.com/office/drawing/2014/main" id="{3D6AF925-D64D-A943-909D-CF6AFE50DC86}"/>
              </a:ext>
            </a:extLst>
          </p:cNvPr>
          <p:cNvSpPr txBox="1"/>
          <p:nvPr/>
        </p:nvSpPr>
        <p:spPr>
          <a:xfrm>
            <a:off x="3124732" y="7205557"/>
            <a:ext cx="582211"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2"/>
                </a:solidFill>
                <a:effectLst/>
                <a:uLnTx/>
                <a:uFillTx/>
                <a:latin typeface="Arial" panose="020B0604020202020204"/>
                <a:ea typeface="+mn-ea"/>
                <a:cs typeface="+mn-cs"/>
              </a:rPr>
              <a:t>1991</a:t>
            </a:r>
          </a:p>
        </p:txBody>
      </p:sp>
      <p:sp>
        <p:nvSpPr>
          <p:cNvPr id="15" name="Rectangle 14">
            <a:extLst>
              <a:ext uri="{FF2B5EF4-FFF2-40B4-BE49-F238E27FC236}">
                <a16:creationId xmlns:a16="http://schemas.microsoft.com/office/drawing/2014/main" id="{FAD105D8-B823-8646-8176-E44F76053486}"/>
              </a:ext>
            </a:extLst>
          </p:cNvPr>
          <p:cNvSpPr/>
          <p:nvPr/>
        </p:nvSpPr>
        <p:spPr>
          <a:xfrm>
            <a:off x="1053121" y="4070953"/>
            <a:ext cx="6262079" cy="1711302"/>
          </a:xfrm>
          <a:prstGeom prst="rect">
            <a:avLst/>
          </a:prstGeom>
        </p:spPr>
        <p:txBody>
          <a:bodyPr wrap="square" lIns="91440" tIns="45720" rIns="91440" bIns="45720" anchor="t">
            <a:spAutoFit/>
          </a:bodyPr>
          <a:lstStyle/>
          <a:p>
            <a:pPr>
              <a:lnSpc>
                <a:spcPct val="112000"/>
              </a:lnSpc>
              <a:spcAft>
                <a:spcPts val="1000"/>
              </a:spcAft>
            </a:pPr>
            <a:r>
              <a:rPr lang="en-US" sz="1250" dirty="0"/>
              <a:t>Most people remember the housing crisis in 2008 and some worry a recession now would lead to a similar situation. But this housing market isn’t a bubble that’s about to burst. Today, conditions in the housing market are very different. One big difference is there’s far less available inventory this time. In 2008, we had a surplus of inventory, and that’s why prices fell.</a:t>
            </a:r>
          </a:p>
          <a:p>
            <a:pPr>
              <a:lnSpc>
                <a:spcPct val="112000"/>
              </a:lnSpc>
              <a:spcAft>
                <a:spcPts val="1000"/>
              </a:spcAft>
            </a:pPr>
            <a:r>
              <a:rPr lang="en-US" sz="1250" dirty="0"/>
              <a:t>To help show that home prices don’t fall every time there’s a recession, take a look at the historical data (</a:t>
            </a:r>
            <a:r>
              <a:rPr lang="en-US" sz="1250" i="1" dirty="0"/>
              <a:t>see graph below</a:t>
            </a:r>
            <a:r>
              <a:rPr lang="en-US" sz="1250" dirty="0"/>
              <a:t>):</a:t>
            </a:r>
            <a:endParaRPr lang="en-US" sz="1250" dirty="0">
              <a:highlight>
                <a:srgbClr val="FFFF00"/>
              </a:highlight>
            </a:endParaRPr>
          </a:p>
        </p:txBody>
      </p:sp>
    </p:spTree>
    <p:extLst>
      <p:ext uri="{BB962C8B-B14F-4D97-AF65-F5344CB8AC3E}">
        <p14:creationId xmlns:p14="http://schemas.microsoft.com/office/powerpoint/2010/main" val="117822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377633839"/>
              </p:ext>
            </p:extLst>
          </p:nvPr>
        </p:nvGraphicFramePr>
        <p:xfrm>
          <a:off x="466790" y="6748018"/>
          <a:ext cx="2485388" cy="2624582"/>
        </p:xfrm>
        <a:graphic>
          <a:graphicData uri="http://schemas.openxmlformats.org/drawingml/2006/table">
            <a:tbl>
              <a:tblPr firstRow="1" bandRow="1">
                <a:tableStyleId>{5C22544A-7EE6-4342-B048-85BDC9FD1C3A}</a:tableStyleId>
              </a:tblPr>
              <a:tblGrid>
                <a:gridCol w="2485388">
                  <a:extLst>
                    <a:ext uri="{9D8B030D-6E8A-4147-A177-3AD203B41FA5}">
                      <a16:colId xmlns:a16="http://schemas.microsoft.com/office/drawing/2014/main" val="1303912461"/>
                    </a:ext>
                  </a:extLst>
                </a:gridCol>
              </a:tblGrid>
              <a:tr h="62625">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If you're wondering what a recession would mean for the housing market, you should know history can help give us important context for what could happen next. </a:t>
                      </a:r>
                    </a:p>
                    <a:p>
                      <a:pPr marL="0" marR="0" lvl="0" indent="0" algn="l">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Looking back at the past six recessions, the data proves a recession doesn’t mean home prices will fall. </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491728" y="361519"/>
            <a:ext cx="2485388" cy="1481419"/>
          </a:xfrm>
          <a:prstGeom prst="rect">
            <a:avLst/>
          </a:prstGeom>
          <a:noFill/>
        </p:spPr>
        <p:txBody>
          <a:bodyPr wrap="square" lIns="0" tIns="320040" rIns="0" bIns="0" numCol="1" spcCol="457200" rtlCol="0" anchor="t">
            <a:noAutofit/>
          </a:bodyPr>
          <a:lstStyle/>
          <a:p>
            <a:r>
              <a:rPr lang="en-US" sz="1250" dirty="0"/>
              <a:t>There have been six recessions</a:t>
            </a:r>
            <a:br>
              <a:rPr lang="en-US" sz="1250" dirty="0"/>
            </a:br>
            <a:r>
              <a:rPr lang="en-US" sz="1250" dirty="0"/>
              <a:t>in this country over the past</a:t>
            </a:r>
            <a:br>
              <a:rPr lang="en-US" sz="1250" dirty="0"/>
            </a:br>
            <a:r>
              <a:rPr lang="en-US" sz="1250" dirty="0"/>
              <a:t>four decades.</a:t>
            </a:r>
          </a:p>
          <a:p>
            <a:endParaRPr lang="en-US" sz="1250" dirty="0"/>
          </a:p>
          <a:p>
            <a:r>
              <a:rPr lang="en-US" sz="1250" dirty="0"/>
              <a:t>As the graph on the previous page  shows, looking at the recessions going all the way back to the 1980s, home prices appreciated four times and depreciated only two times. </a:t>
            </a:r>
          </a:p>
          <a:p>
            <a:endParaRPr lang="en-US" sz="1250" b="1" dirty="0"/>
          </a:p>
          <a:p>
            <a:r>
              <a:rPr lang="en-US" sz="1250" b="1" dirty="0"/>
              <a:t>So, historically, there’s proof that when there’s a recession, it doesn’t mean home values will fall or depreciate.</a:t>
            </a:r>
          </a:p>
          <a:p>
            <a:pPr>
              <a:lnSpc>
                <a:spcPct val="110000"/>
              </a:lnSpc>
              <a:spcAft>
                <a:spcPts val="1000"/>
              </a:spcAft>
            </a:pPr>
            <a:endParaRPr lang="en-US" sz="1250" dirty="0"/>
          </a:p>
        </p:txBody>
      </p:sp>
      <p:pic>
        <p:nvPicPr>
          <p:cNvPr id="4" name="Picture 3" descr="A picture containing indoor, wall&#10;&#10;Description automatically generated">
            <a:extLst>
              <a:ext uri="{FF2B5EF4-FFF2-40B4-BE49-F238E27FC236}">
                <a16:creationId xmlns:a16="http://schemas.microsoft.com/office/drawing/2014/main" id="{87E94268-E4C6-790F-44E8-7D31C81B1E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0222" y="0"/>
            <a:ext cx="2952177" cy="10058400"/>
          </a:xfrm>
          <a:prstGeom prst="rect">
            <a:avLst/>
          </a:prstGeom>
        </p:spPr>
      </p:pic>
    </p:spTree>
    <p:extLst>
      <p:ext uri="{BB962C8B-B14F-4D97-AF65-F5344CB8AC3E}">
        <p14:creationId xmlns:p14="http://schemas.microsoft.com/office/powerpoint/2010/main" val="262154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hugging in a kitchen&#10;&#10;Description automatically generated with low confidence">
            <a:extLst>
              <a:ext uri="{FF2B5EF4-FFF2-40B4-BE49-F238E27FC236}">
                <a16:creationId xmlns:a16="http://schemas.microsoft.com/office/drawing/2014/main" id="{EBC09B27-3CFD-7181-20FF-EC102839D0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55590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2566295"/>
            <a:ext cx="6858000" cy="1142306"/>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i="1" dirty="0">
                <a:solidFill>
                  <a:schemeClr val="bg2"/>
                </a:solidFill>
                <a:latin typeface="Georgia"/>
              </a:rPr>
              <a:t>With all the buzz in the media, you may start to worry the housing market is in a bubble. While it’s only natural for concerns to creep in that there could be a repeat of what took place in 2008, the good news is there’s concrete data to show why this is nothing like the last time.</a:t>
            </a:r>
            <a:endParaRPr lang="en-US" sz="1250" dirty="0"/>
          </a:p>
        </p:txBody>
      </p:sp>
      <p:sp>
        <p:nvSpPr>
          <p:cNvPr id="7" name="TextBox 6">
            <a:extLst>
              <a:ext uri="{FF2B5EF4-FFF2-40B4-BE49-F238E27FC236}">
                <a16:creationId xmlns:a16="http://schemas.microsoft.com/office/drawing/2014/main" id="{50F79562-9FF5-AF49-BA7E-9B47440641F0}"/>
              </a:ext>
            </a:extLst>
          </p:cNvPr>
          <p:cNvSpPr txBox="1"/>
          <p:nvPr/>
        </p:nvSpPr>
        <p:spPr>
          <a:xfrm>
            <a:off x="457200" y="3791309"/>
            <a:ext cx="6858000" cy="2218714"/>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rgbClr val="00AEEF"/>
                </a:solidFill>
              </a:rPr>
              <a:t>There’s a Shortage of Homes on the Market Today, Not a Surplus</a:t>
            </a:r>
          </a:p>
          <a:p>
            <a:pPr>
              <a:lnSpc>
                <a:spcPct val="110000"/>
              </a:lnSpc>
              <a:spcAft>
                <a:spcPts val="1000"/>
              </a:spcAft>
            </a:pPr>
            <a:r>
              <a:rPr lang="en-US" sz="1250" dirty="0"/>
              <a:t>The supply of inventory needed to sustain a normal real estate market is approximately six months. Anything more than that is an overabundance and will cause prices to fall. Anything less than that is a shortage and will lead to continued price appreciation.</a:t>
            </a:r>
          </a:p>
          <a:p>
            <a:pPr>
              <a:lnSpc>
                <a:spcPct val="110000"/>
              </a:lnSpc>
              <a:spcAft>
                <a:spcPts val="1000"/>
              </a:spcAft>
            </a:pPr>
            <a:r>
              <a:rPr lang="en-US" sz="1250" dirty="0"/>
              <a:t>For historical context, there were too many homes for sale during the housing crisis, and that caused prices to tumble. Today, supply has grown, but there’s still a shortage of inventory available (</a:t>
            </a:r>
            <a:r>
              <a:rPr lang="en-US" sz="1250" i="1" dirty="0"/>
              <a:t>see graph below</a:t>
            </a:r>
            <a:r>
              <a:rPr lang="en-US" sz="1250" dirty="0"/>
              <a:t>): </a:t>
            </a:r>
          </a:p>
          <a:p>
            <a:pPr>
              <a:lnSpc>
                <a:spcPct val="110000"/>
              </a:lnSpc>
              <a:spcAft>
                <a:spcPts val="1000"/>
              </a:spcAft>
            </a:pPr>
            <a:endParaRPr lang="en-US" sz="1250" dirty="0"/>
          </a:p>
        </p:txBody>
      </p:sp>
      <p:sp>
        <p:nvSpPr>
          <p:cNvPr id="9" name="Rectangle 8">
            <a:extLst>
              <a:ext uri="{FF2B5EF4-FFF2-40B4-BE49-F238E27FC236}">
                <a16:creationId xmlns:a16="http://schemas.microsoft.com/office/drawing/2014/main" id="{3504E803-5C21-A6C4-BF4F-355568621739}"/>
              </a:ext>
            </a:extLst>
          </p:cNvPr>
          <p:cNvSpPr/>
          <p:nvPr/>
        </p:nvSpPr>
        <p:spPr>
          <a:xfrm>
            <a:off x="0" y="110935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the Housing Market </a:t>
            </a:r>
            <a:br>
              <a:rPr lang="en-US" sz="3200" dirty="0">
                <a:solidFill>
                  <a:srgbClr val="FFFFFF"/>
                </a:solidFill>
              </a:rPr>
            </a:br>
            <a:r>
              <a:rPr lang="en-US" sz="3200" dirty="0">
                <a:solidFill>
                  <a:srgbClr val="FFFFFF"/>
                </a:solidFill>
              </a:rPr>
              <a:t>Won’t Crash</a:t>
            </a:r>
          </a:p>
        </p:txBody>
      </p:sp>
      <p:graphicFrame>
        <p:nvGraphicFramePr>
          <p:cNvPr id="13" name="Chart 12">
            <a:extLst>
              <a:ext uri="{FF2B5EF4-FFF2-40B4-BE49-F238E27FC236}">
                <a16:creationId xmlns:a16="http://schemas.microsoft.com/office/drawing/2014/main" id="{DDC8E38B-19F6-454D-B0F3-E069B88707D8}"/>
              </a:ext>
            </a:extLst>
          </p:cNvPr>
          <p:cNvGraphicFramePr/>
          <p:nvPr>
            <p:extLst>
              <p:ext uri="{D42A27DB-BD31-4B8C-83A1-F6EECF244321}">
                <p14:modId xmlns:p14="http://schemas.microsoft.com/office/powerpoint/2010/main" val="2339144619"/>
              </p:ext>
            </p:extLst>
          </p:nvPr>
        </p:nvGraphicFramePr>
        <p:xfrm>
          <a:off x="457200" y="6757436"/>
          <a:ext cx="6718300" cy="2424664"/>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D257F73F-C6A7-C14E-8D39-748FE6A933C4}"/>
              </a:ext>
            </a:extLst>
          </p:cNvPr>
          <p:cNvSpPr/>
          <p:nvPr/>
        </p:nvSpPr>
        <p:spPr>
          <a:xfrm>
            <a:off x="474297" y="6088723"/>
            <a:ext cx="6841785" cy="338547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6" name="TextBox 15">
            <a:extLst>
              <a:ext uri="{FF2B5EF4-FFF2-40B4-BE49-F238E27FC236}">
                <a16:creationId xmlns:a16="http://schemas.microsoft.com/office/drawing/2014/main" id="{2DA81E0E-850C-2641-B500-15319512C79F}"/>
              </a:ext>
            </a:extLst>
          </p:cNvPr>
          <p:cNvSpPr txBox="1"/>
          <p:nvPr/>
        </p:nvSpPr>
        <p:spPr>
          <a:xfrm>
            <a:off x="618908" y="621659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Supply of Homes Is Nothing Like Last Time</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Annual Average of Months’ Supply for 1999-2021</a:t>
            </a:r>
          </a:p>
        </p:txBody>
      </p:sp>
      <p:sp>
        <p:nvSpPr>
          <p:cNvPr id="17" name="TextBox 16">
            <a:extLst>
              <a:ext uri="{FF2B5EF4-FFF2-40B4-BE49-F238E27FC236}">
                <a16:creationId xmlns:a16="http://schemas.microsoft.com/office/drawing/2014/main" id="{0DB2EDBC-C8A9-EA4A-A1CA-AB2161C0948C}"/>
              </a:ext>
            </a:extLst>
          </p:cNvPr>
          <p:cNvSpPr txBox="1"/>
          <p:nvPr/>
        </p:nvSpPr>
        <p:spPr>
          <a:xfrm>
            <a:off x="6354867" y="9184829"/>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899200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4003" y="300692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4003" y="2533485"/>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B78F51CC-EEFC-064B-A0C8-A64205985E73}"/>
              </a:ext>
            </a:extLst>
          </p:cNvPr>
          <p:cNvSpPr/>
          <p:nvPr/>
        </p:nvSpPr>
        <p:spPr>
          <a:xfrm>
            <a:off x="474297" y="3006924"/>
            <a:ext cx="6841785" cy="392974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86AF7CEB-48EF-944D-BA3D-CAE503EC5238}"/>
              </a:ext>
            </a:extLst>
          </p:cNvPr>
          <p:cNvSpPr txBox="1"/>
          <p:nvPr/>
        </p:nvSpPr>
        <p:spPr>
          <a:xfrm>
            <a:off x="618908" y="3134799"/>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Lending Standards Today Are Under Control</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Historic Data for the Mortgage Credit Availability Index (MCAI)</a:t>
            </a:r>
          </a:p>
        </p:txBody>
      </p:sp>
      <p:sp>
        <p:nvSpPr>
          <p:cNvPr id="18" name="TextBox 17">
            <a:extLst>
              <a:ext uri="{FF2B5EF4-FFF2-40B4-BE49-F238E27FC236}">
                <a16:creationId xmlns:a16="http://schemas.microsoft.com/office/drawing/2014/main" id="{05F68FB2-90A7-564A-8DAB-BC4415CACEBD}"/>
              </a:ext>
            </a:extLst>
          </p:cNvPr>
          <p:cNvSpPr txBox="1"/>
          <p:nvPr/>
        </p:nvSpPr>
        <p:spPr>
          <a:xfrm>
            <a:off x="6311113" y="6656682"/>
            <a:ext cx="84414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MBA</a:t>
            </a:r>
          </a:p>
        </p:txBody>
      </p:sp>
      <p:graphicFrame>
        <p:nvGraphicFramePr>
          <p:cNvPr id="13" name="Chart 12">
            <a:extLst>
              <a:ext uri="{FF2B5EF4-FFF2-40B4-BE49-F238E27FC236}">
                <a16:creationId xmlns:a16="http://schemas.microsoft.com/office/drawing/2014/main" id="{DBB0F74C-7EB0-4F42-A3F2-8B893C4E5D19}"/>
              </a:ext>
            </a:extLst>
          </p:cNvPr>
          <p:cNvGraphicFramePr/>
          <p:nvPr>
            <p:extLst>
              <p:ext uri="{D42A27DB-BD31-4B8C-83A1-F6EECF244321}">
                <p14:modId xmlns:p14="http://schemas.microsoft.com/office/powerpoint/2010/main" val="3663920526"/>
              </p:ext>
            </p:extLst>
          </p:nvPr>
        </p:nvGraphicFramePr>
        <p:xfrm>
          <a:off x="901699" y="3794619"/>
          <a:ext cx="6253555" cy="2907033"/>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E1AE5B4F-5B8D-DA48-89B7-F751B4ADFA36}"/>
              </a:ext>
            </a:extLst>
          </p:cNvPr>
          <p:cNvCxnSpPr>
            <a:cxnSpLocks/>
          </p:cNvCxnSpPr>
          <p:nvPr/>
        </p:nvCxnSpPr>
        <p:spPr bwMode="auto">
          <a:xfrm>
            <a:off x="1240614" y="3951786"/>
            <a:ext cx="5820586" cy="0"/>
          </a:xfrm>
          <a:prstGeom prst="line">
            <a:avLst/>
          </a:prstGeom>
          <a:ln w="57150" cap="rnd">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89AD354-6672-C74E-B000-E9C84C778CAB}"/>
              </a:ext>
            </a:extLst>
          </p:cNvPr>
          <p:cNvSpPr/>
          <p:nvPr/>
        </p:nvSpPr>
        <p:spPr>
          <a:xfrm>
            <a:off x="2222273" y="3801784"/>
            <a:ext cx="1794104" cy="280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Housing Bubble: 868.7</a:t>
            </a:r>
          </a:p>
        </p:txBody>
      </p:sp>
      <p:sp>
        <p:nvSpPr>
          <p:cNvPr id="22" name="TextBox 21">
            <a:extLst>
              <a:ext uri="{FF2B5EF4-FFF2-40B4-BE49-F238E27FC236}">
                <a16:creationId xmlns:a16="http://schemas.microsoft.com/office/drawing/2014/main" id="{D369CD39-0A34-E642-A370-1F7A87CCC648}"/>
              </a:ext>
            </a:extLst>
          </p:cNvPr>
          <p:cNvSpPr txBox="1"/>
          <p:nvPr/>
        </p:nvSpPr>
        <p:spPr>
          <a:xfrm>
            <a:off x="486997" y="7065940"/>
            <a:ext cx="6849892" cy="2480092"/>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Leading up to 2006, banks were creating artificial demand by lowering lending standards and making it easy for just about anyone to qualify for a home loan or refinance their current home. That led to mass defaults, foreclosures, and falling prices.</a:t>
            </a:r>
          </a:p>
          <a:p>
            <a:pPr>
              <a:lnSpc>
                <a:spcPct val="110000"/>
              </a:lnSpc>
              <a:spcAft>
                <a:spcPts val="1000"/>
              </a:spcAft>
            </a:pPr>
            <a:r>
              <a:rPr lang="en-US" sz="1250" dirty="0"/>
              <a:t>Today, things are different. Purchasers face much higher standards from mortgage companies, and buyers are more qualified. Mark Fleming, Chief Economist at </a:t>
            </a:r>
            <a:r>
              <a:rPr lang="en-US" sz="1250" i="1" dirty="0"/>
              <a:t>First American</a:t>
            </a:r>
            <a:r>
              <a:rPr lang="en-US" sz="1250" dirty="0"/>
              <a:t>, says:</a:t>
            </a:r>
          </a:p>
          <a:p>
            <a:pPr lvl="1">
              <a:lnSpc>
                <a:spcPct val="110000"/>
              </a:lnSpc>
              <a:spcAft>
                <a:spcPts val="1000"/>
              </a:spcAft>
            </a:pPr>
            <a:r>
              <a:rPr lang="en-US" sz="1250" i="1" dirty="0">
                <a:solidFill>
                  <a:schemeClr val="tx1">
                    <a:lumMod val="50000"/>
                    <a:lumOff val="50000"/>
                  </a:schemeClr>
                </a:solidFill>
              </a:rPr>
              <a:t>“Credit standards tightened in recent months due to increasing economic uncertainty and monetary policy tightening.” </a:t>
            </a:r>
          </a:p>
          <a:p>
            <a:pPr>
              <a:lnSpc>
                <a:spcPct val="110000"/>
              </a:lnSpc>
              <a:spcAft>
                <a:spcPts val="1000"/>
              </a:spcAft>
            </a:pPr>
            <a:r>
              <a:rPr lang="en-US" sz="1250" dirty="0"/>
              <a:t>Those stricter standards help prevent a wave of foreclosures like we saw last time.</a:t>
            </a:r>
          </a:p>
          <a:p>
            <a:pPr lvl="1">
              <a:lnSpc>
                <a:spcPct val="110000"/>
              </a:lnSpc>
              <a:spcAft>
                <a:spcPts val="1000"/>
              </a:spcAft>
            </a:pPr>
            <a:endParaRPr lang="en-US" sz="1250" i="1" dirty="0">
              <a:solidFill>
                <a:schemeClr val="tx1">
                  <a:lumMod val="50000"/>
                  <a:lumOff val="50000"/>
                </a:schemeClr>
              </a:solidFill>
            </a:endParaRPr>
          </a:p>
        </p:txBody>
      </p:sp>
      <p:sp>
        <p:nvSpPr>
          <p:cNvPr id="23" name="TextBox 22">
            <a:extLst>
              <a:ext uri="{FF2B5EF4-FFF2-40B4-BE49-F238E27FC236}">
                <a16:creationId xmlns:a16="http://schemas.microsoft.com/office/drawing/2014/main" id="{66115C23-6628-5740-98C8-18D761F223D9}"/>
              </a:ext>
            </a:extLst>
          </p:cNvPr>
          <p:cNvSpPr txBox="1"/>
          <p:nvPr/>
        </p:nvSpPr>
        <p:spPr>
          <a:xfrm>
            <a:off x="457200" y="303866"/>
            <a:ext cx="6849892" cy="128746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One of the reasons inventory is still low is because of sustained underbuilding. When you couple that with ongoing buyer demand as millennials age into their peak homebuying years, it continues to put upward pressure on home prices. That limited supply compared to buyer demand is one of the reasons why experts forecast, nationally, home prices won’t fall this time.</a:t>
            </a:r>
          </a:p>
          <a:p>
            <a:pPr>
              <a:lnSpc>
                <a:spcPct val="110000"/>
              </a:lnSpc>
              <a:spcAft>
                <a:spcPts val="1000"/>
              </a:spcAft>
            </a:pPr>
            <a:r>
              <a:rPr lang="en-US" sz="1500" b="1" dirty="0">
                <a:solidFill>
                  <a:schemeClr val="tx2"/>
                </a:solidFill>
              </a:rPr>
              <a:t>Mortgage Standards Were Much More Relaxed During the Crash</a:t>
            </a:r>
          </a:p>
          <a:p>
            <a:pPr>
              <a:lnSpc>
                <a:spcPct val="110000"/>
              </a:lnSpc>
              <a:spcAft>
                <a:spcPts val="1000"/>
              </a:spcAft>
            </a:pPr>
            <a:r>
              <a:rPr lang="en-US" sz="1250" dirty="0"/>
              <a:t>During the lead-up to the housing crisis, it was much easier to get a home loan than it is today. The graph below shows data on the </a:t>
            </a:r>
            <a:r>
              <a:rPr lang="en-US" sz="1250" i="1" dirty="0"/>
              <a:t>Mortgage Credit Availability Index </a:t>
            </a:r>
            <a:r>
              <a:rPr lang="en-US" sz="1250" dirty="0"/>
              <a:t>(MCAI) from the</a:t>
            </a:r>
            <a:r>
              <a:rPr lang="en-US" sz="1250" i="1" dirty="0"/>
              <a:t> Mortgage Bankers Association </a:t>
            </a:r>
            <a:r>
              <a:rPr lang="en-US" sz="1250" dirty="0"/>
              <a:t>(MBA). The higher the number, the easier it is to get a mortgage.</a:t>
            </a:r>
          </a:p>
        </p:txBody>
      </p:sp>
    </p:spTree>
    <p:extLst>
      <p:ext uri="{BB962C8B-B14F-4D97-AF65-F5344CB8AC3E}">
        <p14:creationId xmlns:p14="http://schemas.microsoft.com/office/powerpoint/2010/main" val="13429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7200" y="336219"/>
            <a:ext cx="6849892" cy="1695781"/>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The Foreclosure Volume Is Nothing Like It Was During the Crash</a:t>
            </a:r>
          </a:p>
          <a:p>
            <a:pPr>
              <a:lnSpc>
                <a:spcPct val="110000"/>
              </a:lnSpc>
              <a:spcAft>
                <a:spcPts val="1000"/>
              </a:spcAft>
            </a:pPr>
            <a:r>
              <a:rPr lang="en-US" sz="1250" dirty="0"/>
              <a:t>The most obvious difference is the number of homeowners that were facing foreclosure after the housing bubble burst. Foreclosure activity has been on the way down since the crash because buyers today are more qualified and less likely to default on their loans. The graph below helps tell the story:</a:t>
            </a:r>
          </a:p>
        </p:txBody>
      </p:sp>
      <p:sp>
        <p:nvSpPr>
          <p:cNvPr id="8" name="Rectangle 7">
            <a:extLst>
              <a:ext uri="{FF2B5EF4-FFF2-40B4-BE49-F238E27FC236}">
                <a16:creationId xmlns:a16="http://schemas.microsoft.com/office/drawing/2014/main" id="{D0AD98A9-668B-E54B-A03B-AE84BC154A3C}"/>
              </a:ext>
            </a:extLst>
          </p:cNvPr>
          <p:cNvSpPr/>
          <p:nvPr/>
        </p:nvSpPr>
        <p:spPr>
          <a:xfrm>
            <a:off x="3774003" y="215150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4003" y="126929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B78F51CC-EEFC-064B-A0C8-A64205985E73}"/>
              </a:ext>
            </a:extLst>
          </p:cNvPr>
          <p:cNvSpPr/>
          <p:nvPr/>
        </p:nvSpPr>
        <p:spPr>
          <a:xfrm>
            <a:off x="474297" y="2151507"/>
            <a:ext cx="6841785" cy="341686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86AF7CEB-48EF-944D-BA3D-CAE503EC5238}"/>
              </a:ext>
            </a:extLst>
          </p:cNvPr>
          <p:cNvSpPr txBox="1"/>
          <p:nvPr/>
        </p:nvSpPr>
        <p:spPr>
          <a:xfrm>
            <a:off x="618908" y="2279381"/>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Foreclosure Activity Then and Now</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U.S. Properties with Foreclosure Filings: ATTOM 2001 Year-End Report</a:t>
            </a:r>
          </a:p>
        </p:txBody>
      </p:sp>
      <p:sp>
        <p:nvSpPr>
          <p:cNvPr id="18" name="TextBox 17">
            <a:extLst>
              <a:ext uri="{FF2B5EF4-FFF2-40B4-BE49-F238E27FC236}">
                <a16:creationId xmlns:a16="http://schemas.microsoft.com/office/drawing/2014/main" id="{05F68FB2-90A7-564A-8DAB-BC4415CACEBD}"/>
              </a:ext>
            </a:extLst>
          </p:cNvPr>
          <p:cNvSpPr txBox="1"/>
          <p:nvPr/>
        </p:nvSpPr>
        <p:spPr>
          <a:xfrm>
            <a:off x="5273810" y="5242045"/>
            <a:ext cx="187968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ATTOM Data Solutions</a:t>
            </a:r>
          </a:p>
        </p:txBody>
      </p:sp>
      <p:graphicFrame>
        <p:nvGraphicFramePr>
          <p:cNvPr id="25" name="Table 10">
            <a:extLst>
              <a:ext uri="{FF2B5EF4-FFF2-40B4-BE49-F238E27FC236}">
                <a16:creationId xmlns:a16="http://schemas.microsoft.com/office/drawing/2014/main" id="{0CB13656-A7B7-684F-9FF9-22E96524C404}"/>
              </a:ext>
            </a:extLst>
          </p:cNvPr>
          <p:cNvGraphicFramePr>
            <a:graphicFrameLocks noGrp="1"/>
          </p:cNvGraphicFramePr>
          <p:nvPr>
            <p:extLst>
              <p:ext uri="{D42A27DB-BD31-4B8C-83A1-F6EECF244321}">
                <p14:modId xmlns:p14="http://schemas.microsoft.com/office/powerpoint/2010/main" val="2378454228"/>
              </p:ext>
            </p:extLst>
          </p:nvPr>
        </p:nvGraphicFramePr>
        <p:xfrm>
          <a:off x="449092" y="8440080"/>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97958">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worried we’re making the same mistakes that led to the housing crash, these graphs should help alleviate your concerns. Concrete data and expert insights clearly show why this is nothing like the last time.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aphicFrame>
        <p:nvGraphicFramePr>
          <p:cNvPr id="16" name="Chart 15">
            <a:extLst>
              <a:ext uri="{FF2B5EF4-FFF2-40B4-BE49-F238E27FC236}">
                <a16:creationId xmlns:a16="http://schemas.microsoft.com/office/drawing/2014/main" id="{590900F3-DD27-3841-9BB2-499F07621BB1}"/>
              </a:ext>
            </a:extLst>
          </p:cNvPr>
          <p:cNvGraphicFramePr/>
          <p:nvPr>
            <p:extLst>
              <p:ext uri="{D42A27DB-BD31-4B8C-83A1-F6EECF244321}">
                <p14:modId xmlns:p14="http://schemas.microsoft.com/office/powerpoint/2010/main" val="2515180961"/>
              </p:ext>
            </p:extLst>
          </p:nvPr>
        </p:nvGraphicFramePr>
        <p:xfrm>
          <a:off x="722137" y="2782408"/>
          <a:ext cx="6431355" cy="2503440"/>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AD797830-ABC3-6F4C-BB58-8856395C5A48}"/>
              </a:ext>
            </a:extLst>
          </p:cNvPr>
          <p:cNvGrpSpPr/>
          <p:nvPr/>
        </p:nvGrpSpPr>
        <p:grpSpPr>
          <a:xfrm>
            <a:off x="5255061" y="3073898"/>
            <a:ext cx="1335792" cy="277000"/>
            <a:chOff x="5732980" y="1815802"/>
            <a:chExt cx="1672345" cy="513097"/>
          </a:xfrm>
        </p:grpSpPr>
        <p:sp>
          <p:nvSpPr>
            <p:cNvPr id="22" name="Rectangle 21">
              <a:extLst>
                <a:ext uri="{FF2B5EF4-FFF2-40B4-BE49-F238E27FC236}">
                  <a16:creationId xmlns:a16="http://schemas.microsoft.com/office/drawing/2014/main" id="{FE4ACE82-9A5A-944E-AED0-4D2D4D14F296}"/>
                </a:ext>
              </a:extLst>
            </p:cNvPr>
            <p:cNvSpPr/>
            <p:nvPr/>
          </p:nvSpPr>
          <p:spPr>
            <a:xfrm>
              <a:off x="5732980" y="1892077"/>
              <a:ext cx="267127" cy="3693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C08FBC34-3A8D-2D4D-B33B-386F48A1ABA4}"/>
                </a:ext>
              </a:extLst>
            </p:cNvPr>
            <p:cNvSpPr txBox="1"/>
            <p:nvPr/>
          </p:nvSpPr>
          <p:spPr>
            <a:xfrm>
              <a:off x="6000107" y="1815802"/>
              <a:ext cx="1405218" cy="513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Over 1 Million</a:t>
              </a:r>
            </a:p>
          </p:txBody>
        </p:sp>
      </p:grpSp>
      <p:sp>
        <p:nvSpPr>
          <p:cNvPr id="24" name="TextBox 23">
            <a:extLst>
              <a:ext uri="{FF2B5EF4-FFF2-40B4-BE49-F238E27FC236}">
                <a16:creationId xmlns:a16="http://schemas.microsoft.com/office/drawing/2014/main" id="{C7D11174-2C18-A84E-A0F9-0110627180AC}"/>
              </a:ext>
            </a:extLst>
          </p:cNvPr>
          <p:cNvSpPr txBox="1"/>
          <p:nvPr/>
        </p:nvSpPr>
        <p:spPr>
          <a:xfrm>
            <a:off x="483287" y="5520778"/>
            <a:ext cx="6849892" cy="2680581"/>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Not to mention, homeowners today have options they just didn’t have in the housing crisis when so many people owed more on their mortgages than their homes were worth. With the pandemic and the forbearance program, many people were able to stay in their homes and work out alternative options.</a:t>
            </a:r>
          </a:p>
          <a:p>
            <a:pPr>
              <a:lnSpc>
                <a:spcPct val="110000"/>
              </a:lnSpc>
              <a:spcAft>
                <a:spcPts val="1000"/>
              </a:spcAft>
            </a:pPr>
            <a:r>
              <a:rPr lang="en-US" sz="1250" dirty="0"/>
              <a:t>And for those homeowners who still need to make a change due to financial hardship or other challenges, today’s record level of equity is giving them the opportunity to sell their houses and avoid foreclosure altogether. That’s why there won’t be a wave of foreclosures coming to</a:t>
            </a:r>
            <a:br>
              <a:rPr lang="en-US" sz="1250" dirty="0"/>
            </a:br>
            <a:r>
              <a:rPr lang="en-US" sz="1250" dirty="0"/>
              <a:t>the market. </a:t>
            </a:r>
          </a:p>
        </p:txBody>
      </p:sp>
    </p:spTree>
    <p:extLst>
      <p:ext uri="{BB962C8B-B14F-4D97-AF65-F5344CB8AC3E}">
        <p14:creationId xmlns:p14="http://schemas.microsoft.com/office/powerpoint/2010/main" val="2061415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looking at a computer&#10;&#10;Description automatically generated">
            <a:extLst>
              <a:ext uri="{FF2B5EF4-FFF2-40B4-BE49-F238E27FC236}">
                <a16:creationId xmlns:a16="http://schemas.microsoft.com/office/drawing/2014/main" id="{A80004F5-1291-BF59-E0EB-398095BF05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59"/>
          <a:stretch/>
        </p:blipFill>
        <p:spPr>
          <a:xfrm>
            <a:off x="-6626" y="0"/>
            <a:ext cx="7783598" cy="4572506"/>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3826" y="4572506"/>
            <a:ext cx="6858000" cy="130177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it comes to buying a home, it can feel a bit intimidating to know how much you need to save. Here’s some information you’ll want to know about programs that could help you reach your down payment goals.</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4211" y="5650019"/>
            <a:ext cx="6186487" cy="4518570"/>
          </a:xfrm>
          <a:prstGeom prst="rect">
            <a:avLst/>
          </a:prstGeom>
          <a:noFill/>
        </p:spPr>
        <p:txBody>
          <a:bodyPr wrap="square" lIns="0" tIns="320040" rIns="0" bIns="0" rtlCol="0">
            <a:noAutofit/>
          </a:bodyPr>
          <a:lstStyle/>
          <a:p>
            <a:pPr>
              <a:lnSpc>
                <a:spcPct val="114000"/>
              </a:lnSpc>
              <a:spcAft>
                <a:spcPts val="1000"/>
              </a:spcAft>
            </a:pPr>
            <a:r>
              <a:rPr lang="en-US" sz="1500" b="1" dirty="0">
                <a:solidFill>
                  <a:srgbClr val="00AEEF"/>
                </a:solidFill>
              </a:rPr>
              <a:t>You Can Qualify Even if You’ve Purchased a Home Before</a:t>
            </a:r>
          </a:p>
          <a:p>
            <a:pPr>
              <a:lnSpc>
                <a:spcPct val="114000"/>
              </a:lnSpc>
              <a:spcAft>
                <a:spcPts val="1000"/>
              </a:spcAft>
            </a:pPr>
            <a:r>
              <a:rPr lang="en-US" sz="1250" dirty="0"/>
              <a:t>There are several misconceptions about down payment assistance programs. For starters, many people believe there’s only assistance available for first-time homebuyers. While first-time buyers have many options to explore, repeat buyers have some, too. According to the latest </a:t>
            </a:r>
            <a:r>
              <a:rPr lang="en-US" sz="1250" i="1" dirty="0"/>
              <a:t>Homeownership Program Index </a:t>
            </a:r>
            <a:r>
              <a:rPr lang="en-US" sz="1250" dirty="0"/>
              <a:t>from </a:t>
            </a:r>
            <a:r>
              <a:rPr lang="en-US" sz="1250" i="1" dirty="0" err="1"/>
              <a:t>downpaymentresource.com</a:t>
            </a:r>
            <a:r>
              <a:rPr lang="en-US" sz="1250" dirty="0"/>
              <a:t>:</a:t>
            </a:r>
            <a:endParaRPr lang="en-US" sz="1250" i="1" dirty="0"/>
          </a:p>
          <a:p>
            <a:pPr lvl="1">
              <a:lnSpc>
                <a:spcPct val="114000"/>
              </a:lnSpc>
              <a:spcAft>
                <a:spcPts val="1000"/>
              </a:spcAft>
            </a:pPr>
            <a:r>
              <a:rPr lang="en-US" sz="1250" i="1" dirty="0">
                <a:solidFill>
                  <a:schemeClr val="bg2"/>
                </a:solidFill>
              </a:rPr>
              <a:t>“It is a common misconception that homebuyer assistance is only available to first-time homebuyers, however, 38% of homebuyer assistance programs in Q1 2022 did not have a first-time homebuyer requirement.”</a:t>
            </a:r>
          </a:p>
          <a:p>
            <a:pPr>
              <a:lnSpc>
                <a:spcPct val="114000"/>
              </a:lnSpc>
              <a:spcAft>
                <a:spcPts val="1000"/>
              </a:spcAft>
            </a:pPr>
            <a:r>
              <a:rPr lang="en-US" sz="1250" dirty="0"/>
              <a:t>That means repeat buyers could qualify for over one-third of the assistance programs available. And if you’re a repeat buyer, you may still be able to take advantage of some first-time homebuyer programs, depending on your personal situation. That’s because many of the first-time homebuyer programs use the </a:t>
            </a:r>
            <a:r>
              <a:rPr lang="en-US" sz="1250" i="1" dirty="0"/>
              <a:t>U.S. Department of Housing and Urban Development’s </a:t>
            </a:r>
            <a:r>
              <a:rPr lang="en-US" sz="1250" dirty="0"/>
              <a:t>definition of a first-time homebuyer. </a:t>
            </a:r>
          </a:p>
          <a:p>
            <a:pPr>
              <a:lnSpc>
                <a:spcPct val="114000"/>
              </a:lnSpc>
              <a:spcAft>
                <a:spcPts val="1000"/>
              </a:spcAft>
            </a:pPr>
            <a:br>
              <a:rPr lang="en-US" sz="1250" dirty="0"/>
            </a:br>
            <a:endParaRPr lang="en-US" sz="1250" dirty="0">
              <a:highlight>
                <a:srgbClr val="FFFF00"/>
              </a:highlight>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312595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You Need To Know About Down Payment Assistance Programs</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3509358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0930" y="3268635"/>
            <a:ext cx="6174270" cy="3006992"/>
          </a:xfrm>
          <a:prstGeom prst="rect">
            <a:avLst/>
          </a:prstGeom>
          <a:noFill/>
        </p:spPr>
        <p:txBody>
          <a:bodyPr wrap="square" lIns="0" tIns="320040" rIns="0" bIns="0" rtlCol="0" anchor="t">
            <a:noAutofit/>
          </a:bodyPr>
          <a:lstStyle/>
          <a:p>
            <a:pPr>
              <a:lnSpc>
                <a:spcPct val="112000"/>
              </a:lnSpc>
              <a:spcAft>
                <a:spcPts val="1000"/>
              </a:spcAft>
            </a:pPr>
            <a:r>
              <a:rPr lang="en-US" sz="1250" dirty="0"/>
              <a:t>Under their definition, you could qualify as a first-time buyer if you’re:</a:t>
            </a:r>
          </a:p>
          <a:p>
            <a:pPr marL="742950" lvl="1" indent="-285750">
              <a:lnSpc>
                <a:spcPct val="112000"/>
              </a:lnSpc>
              <a:spcAft>
                <a:spcPts val="600"/>
              </a:spcAft>
              <a:buFont typeface="Arial" panose="020B0604020202020204" pitchFamily="34" charset="0"/>
              <a:buChar char="•"/>
            </a:pPr>
            <a:r>
              <a:rPr lang="en-US" sz="1250" dirty="0"/>
              <a:t>Someone who hasn’t owned a primary residence in 3 years.</a:t>
            </a:r>
          </a:p>
          <a:p>
            <a:pPr marL="742950" lvl="1" indent="-285750">
              <a:lnSpc>
                <a:spcPct val="112000"/>
              </a:lnSpc>
              <a:spcAft>
                <a:spcPts val="1000"/>
              </a:spcAft>
              <a:buFont typeface="Arial" panose="020B0604020202020204" pitchFamily="34" charset="0"/>
              <a:buChar char="•"/>
            </a:pPr>
            <a:r>
              <a:rPr lang="en-US" sz="1250" dirty="0"/>
              <a:t>A single parent who’s only ever owned a home with a former spouse.</a:t>
            </a:r>
          </a:p>
          <a:p>
            <a:pPr>
              <a:lnSpc>
                <a:spcPct val="112000"/>
              </a:lnSpc>
              <a:spcAft>
                <a:spcPts val="1000"/>
              </a:spcAft>
            </a:pPr>
            <a:r>
              <a:rPr lang="en-US" sz="1250" b="1" dirty="0"/>
              <a:t>That means no matter where you are in your homeownership journey, there could be an option available for you.</a:t>
            </a:r>
          </a:p>
          <a:p>
            <a:pPr>
              <a:lnSpc>
                <a:spcPct val="112000"/>
              </a:lnSpc>
              <a:spcAft>
                <a:spcPts val="1000"/>
              </a:spcAft>
            </a:pPr>
            <a:r>
              <a:rPr lang="en-US" sz="1500" b="1" dirty="0">
                <a:solidFill>
                  <a:schemeClr val="tx2"/>
                </a:solidFill>
              </a:rPr>
              <a:t>You May Be Eligible Based on Your Location or Profession</a:t>
            </a:r>
          </a:p>
          <a:p>
            <a:pPr>
              <a:lnSpc>
                <a:spcPct val="112000"/>
              </a:lnSpc>
              <a:spcAft>
                <a:spcPts val="1000"/>
              </a:spcAft>
            </a:pPr>
            <a:r>
              <a:rPr lang="en-US" sz="1250" dirty="0"/>
              <a:t>Additionally, there are other types of down payment assistance programs that you could qualify for based on your location. According to the </a:t>
            </a:r>
            <a:r>
              <a:rPr lang="en-US" sz="1250" i="1" dirty="0"/>
              <a:t>National Association of Realtors </a:t>
            </a:r>
            <a:r>
              <a:rPr lang="en-US" sz="1250" dirty="0"/>
              <a:t>(NAR):</a:t>
            </a:r>
          </a:p>
          <a:p>
            <a:pPr lvl="1">
              <a:lnSpc>
                <a:spcPct val="112000"/>
              </a:lnSpc>
              <a:spcAft>
                <a:spcPts val="1000"/>
              </a:spcAft>
            </a:pPr>
            <a:r>
              <a:rPr lang="en-US" sz="1250" i="1" dirty="0">
                <a:solidFill>
                  <a:schemeClr val="bg2"/>
                </a:solidFill>
              </a:rPr>
              <a:t>“Many local governments and non-profit organizations offer down-payment assistance grants and loans, targeted to area borrowers and often with specific borrower requirements.”</a:t>
            </a:r>
          </a:p>
          <a:p>
            <a:pPr>
              <a:lnSpc>
                <a:spcPct val="112000"/>
              </a:lnSpc>
              <a:spcAft>
                <a:spcPts val="1000"/>
              </a:spcAft>
            </a:pPr>
            <a:r>
              <a:rPr lang="en-US" sz="1250" dirty="0"/>
              <a:t>There are also programs and special benefits for individuals working in certain professions or with unique statuses, including teachers, doctors and nurses, and veterans. Ultimately, there are many federal, state, and local programs available for you to explore. The best way to do that is to connect with a local real estate professional and your lender to learn more about what’s available.</a:t>
            </a: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1701139842"/>
              </p:ext>
            </p:extLst>
          </p:nvPr>
        </p:nvGraphicFramePr>
        <p:xfrm>
          <a:off x="457200" y="8414976"/>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Down payment assistance programs have helped many homebuyers achieve their dreams, and if you qualify, they could help you too. Let’s connect today to discuss your homebuying goals and options.</a:t>
                      </a:r>
                      <a:endParaRPr lang="en-US" sz="1350" b="0" i="1" dirty="0">
                        <a:solidFill>
                          <a:schemeClr val="bg2"/>
                        </a:solidFill>
                        <a:highlight>
                          <a:srgbClr val="FFFF00"/>
                        </a:highlight>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1" descr="Two people looking at a paper&#10;&#10;Description automatically generated with medium confidence">
            <a:extLst>
              <a:ext uri="{FF2B5EF4-FFF2-40B4-BE49-F238E27FC236}">
                <a16:creationId xmlns:a16="http://schemas.microsoft.com/office/drawing/2014/main" id="{36AF7B40-DDD3-312F-8B9F-6243B41EAB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68635"/>
          </a:xfrm>
          <a:prstGeom prst="rect">
            <a:avLst/>
          </a:prstGeom>
        </p:spPr>
      </p:pic>
    </p:spTree>
    <p:extLst>
      <p:ext uri="{BB962C8B-B14F-4D97-AF65-F5344CB8AC3E}">
        <p14:creationId xmlns:p14="http://schemas.microsoft.com/office/powerpoint/2010/main" val="80275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Buy a Home This Fall?</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Homebuyers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More Options for Your Home Search</a:t>
            </a:r>
          </a:p>
          <a:p>
            <a:pPr marL="411480" indent="-411480" defTabSz="909619">
              <a:lnSpc>
                <a:spcPct val="113999"/>
              </a:lnSpc>
              <a:spcBef>
                <a:spcPts val="1500"/>
              </a:spcBef>
              <a:buNone/>
              <a:defRPr/>
            </a:pPr>
            <a:r>
              <a:rPr lang="en-US" sz="1600" b="1" dirty="0">
                <a:solidFill>
                  <a:schemeClr val="tx2"/>
                </a:solidFill>
                <a:ea typeface="+mn-lt"/>
                <a:cs typeface="+mn-lt"/>
              </a:rPr>
              <a:t>8</a:t>
            </a:r>
            <a:r>
              <a:rPr lang="en-US" sz="1600" dirty="0">
                <a:ea typeface="+mn-lt"/>
                <a:cs typeface="+mn-lt"/>
              </a:rPr>
              <a:t>     Housing Market Forecast </a:t>
            </a:r>
          </a:p>
          <a:p>
            <a:pPr marL="411480" indent="-411480" defTabSz="909619">
              <a:lnSpc>
                <a:spcPct val="113999"/>
              </a:lnSpc>
              <a:spcBef>
                <a:spcPts val="1500"/>
              </a:spcBef>
              <a:buNone/>
              <a:defRPr/>
            </a:pPr>
            <a:r>
              <a:rPr lang="en-US" sz="1600" b="1" dirty="0">
                <a:solidFill>
                  <a:schemeClr val="tx2"/>
                </a:solidFill>
                <a:ea typeface="+mn-lt"/>
              </a:rPr>
              <a:t>10</a:t>
            </a:r>
            <a:r>
              <a:rPr lang="en-US" sz="1600" dirty="0">
                <a:ea typeface="Helvetica Neue" panose="02000503000000020004" pitchFamily="2" charset="0"/>
              </a:rPr>
              <a:t>	Americans Choose Real Estate as the Best Investment</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11</a:t>
            </a:r>
            <a:r>
              <a:rPr lang="en-US" sz="1600" b="1" dirty="0">
                <a:ea typeface="Helvetica Neue" panose="02000503000000020004" pitchFamily="2" charset="0"/>
              </a:rPr>
              <a:t>   </a:t>
            </a:r>
            <a:r>
              <a:rPr lang="en-US" sz="1600" dirty="0">
                <a:ea typeface="Helvetica Neue" panose="02000503000000020004" pitchFamily="2" charset="0"/>
              </a:rPr>
              <a:t>The Benefit of Buying a Home Now</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13</a:t>
            </a:r>
            <a:r>
              <a:rPr lang="en-US" sz="1600" dirty="0">
                <a:ea typeface="Helvetica Neue" panose="02000503000000020004" pitchFamily="2" charset="0"/>
              </a:rPr>
              <a:t>   The One Thing You Need To Know</a:t>
            </a:r>
            <a:br>
              <a:rPr lang="en-US" sz="1600" dirty="0">
                <a:ea typeface="Helvetica Neue" panose="02000503000000020004" pitchFamily="2" charset="0"/>
              </a:rPr>
            </a:br>
            <a:r>
              <a:rPr lang="en-US" sz="1600" dirty="0">
                <a:ea typeface="Helvetica Neue" panose="02000503000000020004" pitchFamily="2" charset="0"/>
              </a:rPr>
              <a:t>About a Recession</a:t>
            </a:r>
            <a:endParaRPr lang="en-US" sz="1600" dirty="0"/>
          </a:p>
          <a:p>
            <a:pPr marL="406400" indent="-406400" defTabSz="909619">
              <a:lnSpc>
                <a:spcPct val="114000"/>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Why the Housing Market Won’t Crash</a:t>
            </a:r>
            <a:endParaRPr lang="en-US" sz="1600" b="1" dirty="0">
              <a:solidFill>
                <a:schemeClr val="tx2"/>
              </a:solidFill>
              <a:ea typeface="Helvetica Neue" panose="02000503000000020004" pitchFamily="2" charset="0"/>
            </a:endParaRPr>
          </a:p>
          <a:p>
            <a:pPr marL="406400" indent="-4064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What You Need To Know About Down Payment Assistance Programs</a:t>
            </a:r>
            <a:endParaRPr lang="en-US" sz="1600" dirty="0">
              <a:ea typeface="Helvetica Neue" panose="02000503000000020004" pitchFamily="2" charset="0"/>
              <a:cs typeface="Arial"/>
            </a:endParaRPr>
          </a:p>
          <a:p>
            <a:pPr marL="357188" indent="-357188"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Tips for Making Your Best Offer</a:t>
            </a: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23   </a:t>
            </a:r>
            <a:r>
              <a:rPr lang="en-US" sz="1600" dirty="0">
                <a:ea typeface="Helvetica Neue" panose="02000503000000020004" pitchFamily="2" charset="0"/>
              </a:rPr>
              <a:t>Top Reasons To Own Your Home</a:t>
            </a:r>
            <a:endParaRPr lang="en-US" sz="1600" dirty="0">
              <a:ea typeface="Helvetica Neue" panose="02000503000000020004" pitchFamily="2" charset="0"/>
              <a:cs typeface="Arial"/>
            </a:endParaRPr>
          </a:p>
        </p:txBody>
      </p:sp>
      <p:pic>
        <p:nvPicPr>
          <p:cNvPr id="2" name="Picture 1" descr="A picture containing tree, fruit, apple&#10;&#10;Description automatically generated">
            <a:extLst>
              <a:ext uri="{FF2B5EF4-FFF2-40B4-BE49-F238E27FC236}">
                <a16:creationId xmlns:a16="http://schemas.microsoft.com/office/drawing/2014/main" id="{A723A4FB-14D8-B533-B228-5B81666B7E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47" y="3943"/>
            <a:ext cx="7766305" cy="1005051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a room&#10;&#10;Description automatically generated with low confidence">
            <a:extLst>
              <a:ext uri="{FF2B5EF4-FFF2-40B4-BE49-F238E27FC236}">
                <a16:creationId xmlns:a16="http://schemas.microsoft.com/office/drawing/2014/main" id="{EFE71C5C-8E0F-2DE1-5014-B2949D51C2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6298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96298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While the housing market is going through a shift, it’s still competitive for buyers because the overall inventory of homes for sale is low. Enjoy having more options as supply continues to grow this year, but keep these tips in mind to help you put in a strong offer once you find the one.</a:t>
            </a:r>
          </a:p>
        </p:txBody>
      </p:sp>
      <p:sp>
        <p:nvSpPr>
          <p:cNvPr id="8" name="Rectangle 7">
            <a:extLst>
              <a:ext uri="{FF2B5EF4-FFF2-40B4-BE49-F238E27FC236}">
                <a16:creationId xmlns:a16="http://schemas.microsoft.com/office/drawing/2014/main" id="{CFC07FC6-668C-C347-A8F7-4099C75CB944}"/>
              </a:ext>
            </a:extLst>
          </p:cNvPr>
          <p:cNvSpPr/>
          <p:nvPr/>
        </p:nvSpPr>
        <p:spPr>
          <a:xfrm>
            <a:off x="0" y="200887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Tips for Making Your Best Offer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763966" y="4509607"/>
            <a:ext cx="5551234" cy="4983993"/>
          </a:xfrm>
          <a:prstGeom prst="rect">
            <a:avLst/>
          </a:prstGeom>
        </p:spPr>
        <p:txBody>
          <a:bodyPr wrap="square">
            <a:spAutoFit/>
          </a:bodyPr>
          <a:lstStyle/>
          <a:p>
            <a:pPr>
              <a:lnSpc>
                <a:spcPct val="110000"/>
              </a:lnSpc>
              <a:spcAft>
                <a:spcPts val="1000"/>
              </a:spcAft>
            </a:pPr>
            <a:r>
              <a:rPr lang="en-US" sz="1500" b="1" dirty="0">
                <a:solidFill>
                  <a:schemeClr val="tx2"/>
                </a:solidFill>
              </a:rPr>
              <a:t>1. Know Your Budget</a:t>
            </a:r>
          </a:p>
          <a:p>
            <a:pPr>
              <a:lnSpc>
                <a:spcPct val="110000"/>
              </a:lnSpc>
              <a:spcAft>
                <a:spcPts val="1000"/>
              </a:spcAft>
            </a:pPr>
            <a:r>
              <a:rPr lang="en-US" sz="1250" dirty="0"/>
              <a:t>Knowing your budget and what you can afford is critical to your success as a homebuyer. The best first step is working with a lender and getting pre-approved for a loan. Your pre-approval indicates how much you’re able to borrow for your mortgage and shows sellers you’re serious. As the</a:t>
            </a:r>
            <a:r>
              <a:rPr lang="en-US" sz="1250" i="1" dirty="0"/>
              <a:t> Mortgage Reports e</a:t>
            </a:r>
            <a:r>
              <a:rPr lang="en-US" sz="1250" dirty="0"/>
              <a:t>xplains:</a:t>
            </a:r>
          </a:p>
          <a:p>
            <a:pPr lvl="1">
              <a:lnSpc>
                <a:spcPct val="110000"/>
              </a:lnSpc>
              <a:spcAft>
                <a:spcPts val="1000"/>
              </a:spcAft>
            </a:pPr>
            <a:r>
              <a:rPr lang="en-US" sz="1250" i="1" dirty="0">
                <a:solidFill>
                  <a:srgbClr val="797979"/>
                </a:solidFill>
              </a:rPr>
              <a:t>“. . . most sellers won’t even consider an offer unless the buyer is pre-approved at the right price point. Sellers and their agents want to know you’re ready and able to finance your offer amount.”</a:t>
            </a:r>
          </a:p>
          <a:p>
            <a:pPr marL="19050" lvl="1">
              <a:lnSpc>
                <a:spcPct val="110000"/>
              </a:lnSpc>
              <a:spcAft>
                <a:spcPts val="1000"/>
              </a:spcAft>
            </a:pPr>
            <a:r>
              <a:rPr lang="en-US" sz="1500" b="1" dirty="0">
                <a:solidFill>
                  <a:srgbClr val="00AEEF"/>
                </a:solidFill>
              </a:rPr>
              <a:t>2. Lean on a Real Estate Professional</a:t>
            </a:r>
          </a:p>
          <a:p>
            <a:pPr lvl="0">
              <a:lnSpc>
                <a:spcPct val="112000"/>
              </a:lnSpc>
              <a:spcAft>
                <a:spcPts val="1000"/>
              </a:spcAft>
            </a:pPr>
            <a:r>
              <a:rPr lang="en-US" sz="1250" dirty="0">
                <a:solidFill>
                  <a:srgbClr val="000000"/>
                </a:solidFill>
              </a:rPr>
              <a:t>As conditions in the housing market moderate today, it’s especially important to rely on a trusted real estate advisor. As </a:t>
            </a:r>
            <a:r>
              <a:rPr lang="en-US" sz="1250" i="1" dirty="0">
                <a:solidFill>
                  <a:srgbClr val="000000"/>
                </a:solidFill>
              </a:rPr>
              <a:t>Freddie Mac </a:t>
            </a:r>
            <a:r>
              <a:rPr lang="en-US" sz="1250" dirty="0">
                <a:solidFill>
                  <a:srgbClr val="000000"/>
                </a:solidFill>
              </a:rPr>
              <a:t>says:</a:t>
            </a:r>
          </a:p>
          <a:p>
            <a:pPr lvl="1">
              <a:lnSpc>
                <a:spcPct val="112000"/>
              </a:lnSpc>
              <a:spcAft>
                <a:spcPts val="1000"/>
              </a:spcAft>
            </a:pPr>
            <a:r>
              <a:rPr lang="en-US" sz="1250" i="1" dirty="0">
                <a:solidFill>
                  <a:srgbClr val="797979"/>
                </a:solidFill>
              </a:rPr>
              <a:t>“The success of your homebuying journey largely depends on the company you keep. . . . </a:t>
            </a:r>
            <a:r>
              <a:rPr lang="en-US" sz="1250" b="1" i="1" dirty="0">
                <a:solidFill>
                  <a:srgbClr val="797979"/>
                </a:solidFill>
              </a:rPr>
              <a:t>be sure to select experienced, trusted professionals </a:t>
            </a:r>
            <a:r>
              <a:rPr lang="en-US" sz="1250" i="1" dirty="0">
                <a:solidFill>
                  <a:srgbClr val="797979"/>
                </a:solidFill>
              </a:rPr>
              <a:t>who will help you make informed decisions and avoid any pitfalls.”</a:t>
            </a:r>
          </a:p>
          <a:p>
            <a:pPr>
              <a:lnSpc>
                <a:spcPct val="112000"/>
              </a:lnSpc>
              <a:spcAft>
                <a:spcPts val="1000"/>
              </a:spcAft>
            </a:pPr>
            <a:r>
              <a:rPr lang="en-US" sz="1250" dirty="0">
                <a:solidFill>
                  <a:srgbClr val="000000"/>
                </a:solidFill>
              </a:rPr>
              <a:t>Agents are experts in what’s happening in the housing market and in your area. They’ll have insight into the latest trends, what they mean for you, and what’s worked for other buyers. </a:t>
            </a:r>
            <a:endParaRPr lang="en-US" sz="1250" b="1" i="1" dirty="0">
              <a:solidFill>
                <a:srgbClr val="797979"/>
              </a:solidFill>
            </a:endParaRPr>
          </a:p>
        </p:txBody>
      </p:sp>
      <p:pic>
        <p:nvPicPr>
          <p:cNvPr id="6" name="Picture 5" descr="Icon&#10;&#10;Description automatically generated">
            <a:extLst>
              <a:ext uri="{FF2B5EF4-FFF2-40B4-BE49-F238E27FC236}">
                <a16:creationId xmlns:a16="http://schemas.microsoft.com/office/drawing/2014/main" id="{69E245AA-B88C-3F41-B1CB-13DE82FE3443}"/>
              </a:ext>
            </a:extLst>
          </p:cNvPr>
          <p:cNvPicPr>
            <a:picLocks noChangeAspect="1"/>
          </p:cNvPicPr>
          <p:nvPr/>
        </p:nvPicPr>
        <p:blipFill>
          <a:blip r:embed="rId4"/>
          <a:stretch>
            <a:fillRect/>
          </a:stretch>
        </p:blipFill>
        <p:spPr>
          <a:xfrm>
            <a:off x="242250" y="5343197"/>
            <a:ext cx="1310780" cy="1310780"/>
          </a:xfrm>
          <a:prstGeom prst="rect">
            <a:avLst/>
          </a:prstGeom>
        </p:spPr>
      </p:pic>
      <p:pic>
        <p:nvPicPr>
          <p:cNvPr id="10" name="Picture 9" descr="Icon&#10;&#10;Description automatically generated">
            <a:extLst>
              <a:ext uri="{FF2B5EF4-FFF2-40B4-BE49-F238E27FC236}">
                <a16:creationId xmlns:a16="http://schemas.microsoft.com/office/drawing/2014/main" id="{A0569CFC-256E-7348-ADCC-1E520F9A23C2}"/>
              </a:ext>
            </a:extLst>
          </p:cNvPr>
          <p:cNvPicPr>
            <a:picLocks noChangeAspect="1"/>
          </p:cNvPicPr>
          <p:nvPr/>
        </p:nvPicPr>
        <p:blipFill>
          <a:blip r:embed="rId5"/>
          <a:stretch>
            <a:fillRect/>
          </a:stretch>
        </p:blipFill>
        <p:spPr>
          <a:xfrm>
            <a:off x="242250" y="7777261"/>
            <a:ext cx="1310780" cy="1310780"/>
          </a:xfrm>
          <a:prstGeom prst="rect">
            <a:avLst/>
          </a:prstGeom>
        </p:spPr>
      </p:pic>
    </p:spTree>
    <p:extLst>
      <p:ext uri="{BB962C8B-B14F-4D97-AF65-F5344CB8AC3E}">
        <p14:creationId xmlns:p14="http://schemas.microsoft.com/office/powerpoint/2010/main" val="20972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312209777"/>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It’s still a sellers’ market today, just a more moderate one. Let’s connect so you have expert advice on how to make your strongest offer when you find your dream home.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2124166" y="2982889"/>
            <a:ext cx="5191034" cy="3200771"/>
          </a:xfrm>
          <a:prstGeom prst="rect">
            <a:avLst/>
          </a:prstGeom>
          <a:noFill/>
        </p:spPr>
        <p:txBody>
          <a:bodyPr wrap="square" lIns="0" tIns="320040" rIns="0" bIns="0" rtlCol="0" anchor="t">
            <a:noAutofit/>
          </a:bodyPr>
          <a:lstStyle/>
          <a:p>
            <a:pPr lvl="0">
              <a:lnSpc>
                <a:spcPct val="112000"/>
              </a:lnSpc>
              <a:spcAft>
                <a:spcPts val="1000"/>
              </a:spcAft>
            </a:pPr>
            <a:r>
              <a:rPr lang="en-US" sz="1500" b="1" dirty="0">
                <a:solidFill>
                  <a:schemeClr val="tx2"/>
                </a:solidFill>
              </a:rPr>
              <a:t>3. Make a Strong, but Fair Offer</a:t>
            </a:r>
          </a:p>
          <a:p>
            <a:pPr>
              <a:lnSpc>
                <a:spcPct val="112000"/>
              </a:lnSpc>
              <a:spcAft>
                <a:spcPts val="1000"/>
              </a:spcAft>
            </a:pPr>
            <a:r>
              <a:rPr lang="en-US" sz="1250" dirty="0"/>
              <a:t>As the peak intensity of demand is cooling this year, the number of homes sold over asking price is decreasing and so is the typical number of offers on a recently sold home. But you still need to be prepared to come in with your best offer up front because inventory is still low overall and that makes it a sellers' market.</a:t>
            </a:r>
            <a:endParaRPr lang="en-US" sz="1250" dirty="0">
              <a:cs typeface="Arial"/>
            </a:endParaRPr>
          </a:p>
          <a:p>
            <a:pPr>
              <a:lnSpc>
                <a:spcPct val="112000"/>
              </a:lnSpc>
              <a:spcAft>
                <a:spcPts val="1000"/>
              </a:spcAft>
            </a:pPr>
            <a:r>
              <a:rPr lang="en-US" sz="1250" dirty="0"/>
              <a:t>Lean on your agent to help you understand the current market value of the home you're interested in and recent sales trends in the area so you can craft your best offer.</a:t>
            </a:r>
          </a:p>
          <a:p>
            <a:pPr lvl="0">
              <a:lnSpc>
                <a:spcPct val="112000"/>
              </a:lnSpc>
              <a:spcAft>
                <a:spcPts val="1000"/>
              </a:spcAft>
            </a:pPr>
            <a:r>
              <a:rPr lang="en-US" sz="1500" b="1" dirty="0">
                <a:solidFill>
                  <a:srgbClr val="00AEEF"/>
                </a:solidFill>
              </a:rPr>
              <a:t>4. Be a Flexible Negotiator</a:t>
            </a:r>
          </a:p>
          <a:p>
            <a:pPr lvl="0">
              <a:lnSpc>
                <a:spcPct val="112000"/>
              </a:lnSpc>
              <a:spcAft>
                <a:spcPts val="1000"/>
              </a:spcAft>
            </a:pPr>
            <a:r>
              <a:rPr lang="en-US" sz="1250" dirty="0">
                <a:solidFill>
                  <a:srgbClr val="000000"/>
                </a:solidFill>
              </a:rPr>
              <a:t>When putting together an offer, your trusted real estate advisor will help you consider which levers you can pull, including contract contingencies (conditions you set that the seller must meet for the purchase to be finalized). Of course, there are certain contingencies you don’t want to give up, like the home inspection. </a:t>
            </a:r>
            <a:r>
              <a:rPr lang="en-US" sz="1250" i="1" dirty="0">
                <a:solidFill>
                  <a:srgbClr val="000000"/>
                </a:solidFill>
              </a:rPr>
              <a:t>Freddie Mac</a:t>
            </a:r>
            <a:r>
              <a:rPr lang="en-US" sz="1250" dirty="0">
                <a:solidFill>
                  <a:srgbClr val="000000"/>
                </a:solidFill>
              </a:rPr>
              <a:t> explains:</a:t>
            </a:r>
          </a:p>
          <a:p>
            <a:pPr lvl="1">
              <a:lnSpc>
                <a:spcPct val="112000"/>
              </a:lnSpc>
              <a:spcAft>
                <a:spcPts val="1000"/>
              </a:spcAft>
            </a:pPr>
            <a:r>
              <a:rPr lang="en-US" sz="1250" i="1" dirty="0">
                <a:solidFill>
                  <a:srgbClr val="797979"/>
                </a:solidFill>
              </a:rPr>
              <a:t>“A home inspection contingency gives you the opportunity to have the entire home you'd like to purchase examined by a professional before you close on your contract. </a:t>
            </a:r>
            <a:r>
              <a:rPr lang="en-US" sz="1250" b="1" i="1" dirty="0">
                <a:solidFill>
                  <a:srgbClr val="797979"/>
                </a:solidFill>
              </a:rPr>
              <a:t>Without this contingency, you could be contracted on a house you can't afford to fix.”</a:t>
            </a:r>
            <a:endParaRPr lang="en-US" sz="1250" dirty="0">
              <a:solidFill>
                <a:srgbClr val="000000"/>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CBE7A255-A507-0D4B-92D0-75D63355DB0F}"/>
              </a:ext>
            </a:extLst>
          </p:cNvPr>
          <p:cNvPicPr>
            <a:picLocks noChangeAspect="1"/>
          </p:cNvPicPr>
          <p:nvPr/>
        </p:nvPicPr>
        <p:blipFill>
          <a:blip r:embed="rId3"/>
          <a:stretch>
            <a:fillRect/>
          </a:stretch>
        </p:blipFill>
        <p:spPr>
          <a:xfrm>
            <a:off x="335392" y="6257308"/>
            <a:ext cx="1521716" cy="15217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E3BE005-87B4-1544-9083-2108465EB459}"/>
              </a:ext>
            </a:extLst>
          </p:cNvPr>
          <p:cNvPicPr>
            <a:picLocks noChangeAspect="1"/>
          </p:cNvPicPr>
          <p:nvPr/>
        </p:nvPicPr>
        <p:blipFill>
          <a:blip r:embed="rId4"/>
          <a:stretch>
            <a:fillRect/>
          </a:stretch>
        </p:blipFill>
        <p:spPr>
          <a:xfrm>
            <a:off x="335392" y="3822416"/>
            <a:ext cx="1521716" cy="1521716"/>
          </a:xfrm>
          <a:prstGeom prst="rect">
            <a:avLst/>
          </a:prstGeom>
        </p:spPr>
      </p:pic>
      <p:pic>
        <p:nvPicPr>
          <p:cNvPr id="2" name="Picture 1" descr="A picture containing person, indoor, appliance, preparing&#10;&#10;Description automatically generated">
            <a:extLst>
              <a:ext uri="{FF2B5EF4-FFF2-40B4-BE49-F238E27FC236}">
                <a16:creationId xmlns:a16="http://schemas.microsoft.com/office/drawing/2014/main" id="{24A031A0-A7E2-E38D-A524-1A3564F502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7772400" cy="2982889"/>
          </a:xfrm>
          <a:prstGeom prst="rect">
            <a:avLst/>
          </a:prstGeom>
        </p:spPr>
      </p:pic>
    </p:spTree>
    <p:extLst>
      <p:ext uri="{BB962C8B-B14F-4D97-AF65-F5344CB8AC3E}">
        <p14:creationId xmlns:p14="http://schemas.microsoft.com/office/powerpoint/2010/main" val="2279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23</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FALL 2022 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4B33574-E54E-B945-8512-25D8EA5C908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82944" y="9505942"/>
            <a:ext cx="367278" cy="367278"/>
          </a:xfrm>
          <a:prstGeom prst="rect">
            <a:avLst/>
          </a:prstGeom>
        </p:spPr>
      </p:pic>
      <p:pic>
        <p:nvPicPr>
          <p:cNvPr id="3" name="Picture 2">
            <a:extLst>
              <a:ext uri="{FF2B5EF4-FFF2-40B4-BE49-F238E27FC236}">
                <a16:creationId xmlns:a16="http://schemas.microsoft.com/office/drawing/2014/main" id="{9FAB86B4-198F-B3E3-89CE-356BCEFB7E03}"/>
              </a:ext>
            </a:extLst>
          </p:cNvPr>
          <p:cNvPicPr>
            <a:picLocks noChangeAspect="1"/>
          </p:cNvPicPr>
          <p:nvPr/>
        </p:nvPicPr>
        <p:blipFill>
          <a:blip r:embed="rId6"/>
          <a:stretch>
            <a:fillRect/>
          </a:stretch>
        </p:blipFill>
        <p:spPr>
          <a:xfrm>
            <a:off x="4628642" y="1519216"/>
            <a:ext cx="2672910" cy="2606040"/>
          </a:xfrm>
          <a:prstGeom prst="rect">
            <a:avLst/>
          </a:prstGeom>
        </p:spPr>
      </p:pic>
      <p:pic>
        <p:nvPicPr>
          <p:cNvPr id="5" name="Picture 4">
            <a:extLst>
              <a:ext uri="{FF2B5EF4-FFF2-40B4-BE49-F238E27FC236}">
                <a16:creationId xmlns:a16="http://schemas.microsoft.com/office/drawing/2014/main" id="{F9A5FA21-946C-D19B-FC70-88628BD1D3F6}"/>
              </a:ext>
            </a:extLst>
          </p:cNvPr>
          <p:cNvPicPr>
            <a:picLocks noChangeAspect="1"/>
          </p:cNvPicPr>
          <p:nvPr/>
        </p:nvPicPr>
        <p:blipFill>
          <a:blip r:embed="rId7"/>
          <a:stretch>
            <a:fillRect/>
          </a:stretch>
        </p:blipFill>
        <p:spPr>
          <a:xfrm>
            <a:off x="2835628" y="6661732"/>
            <a:ext cx="4322439" cy="2109399"/>
          </a:xfrm>
          <a:prstGeom prst="rect">
            <a:avLst/>
          </a:prstGeom>
        </p:spPr>
      </p:pic>
      <p:pic>
        <p:nvPicPr>
          <p:cNvPr id="18" name="Picture 17">
            <a:extLst>
              <a:ext uri="{FF2B5EF4-FFF2-40B4-BE49-F238E27FC236}">
                <a16:creationId xmlns:a16="http://schemas.microsoft.com/office/drawing/2014/main" id="{871F115D-BD61-F5A4-692F-29C15FF5BDCB}"/>
              </a:ext>
            </a:extLst>
          </p:cNvPr>
          <p:cNvPicPr>
            <a:picLocks noChangeAspect="1"/>
          </p:cNvPicPr>
          <p:nvPr/>
        </p:nvPicPr>
        <p:blipFill>
          <a:blip r:embed="rId8"/>
          <a:stretch>
            <a:fillRect/>
          </a:stretch>
        </p:blipFill>
        <p:spPr>
          <a:xfrm>
            <a:off x="382944" y="6984439"/>
            <a:ext cx="2140018" cy="123640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10;&#10;Description automatically generated">
            <a:extLst>
              <a:ext uri="{FF2B5EF4-FFF2-40B4-BE49-F238E27FC236}">
                <a16:creationId xmlns:a16="http://schemas.microsoft.com/office/drawing/2014/main" id="{DA50E956-A5D1-5795-EC6B-C7D61AF7AC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72349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723494"/>
            <a:ext cx="6858000"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wondering if it’s the right time to buy a home, you should know you have an opportunity to grow your wealth, stabilize your expenses, and benefit from more options for your home search this fall. </a:t>
            </a:r>
          </a:p>
        </p:txBody>
      </p:sp>
      <p:sp>
        <p:nvSpPr>
          <p:cNvPr id="8" name="Rectangle 7">
            <a:extLst>
              <a:ext uri="{FF2B5EF4-FFF2-40B4-BE49-F238E27FC236}">
                <a16:creationId xmlns:a16="http://schemas.microsoft.com/office/drawing/2014/main" id="{CFC07FC6-668C-C347-A8F7-4099C75CB944}"/>
              </a:ext>
            </a:extLst>
          </p:cNvPr>
          <p:cNvSpPr/>
          <p:nvPr/>
        </p:nvSpPr>
        <p:spPr>
          <a:xfrm>
            <a:off x="0" y="2769387"/>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Buy a Home This Fall?</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64170" y="5071470"/>
            <a:ext cx="6251030" cy="4761816"/>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1.   The Number of Homes for Sale Is Increasing</a:t>
            </a:r>
          </a:p>
          <a:p>
            <a:pPr>
              <a:lnSpc>
                <a:spcPct val="113000"/>
              </a:lnSpc>
              <a:spcAft>
                <a:spcPts val="1000"/>
              </a:spcAft>
            </a:pPr>
            <a:r>
              <a:rPr lang="en-US" sz="1250" dirty="0">
                <a:solidFill>
                  <a:srgbClr val="000000"/>
                </a:solidFill>
                <a:latin typeface="Arial"/>
                <a:cs typeface="Arial"/>
              </a:rPr>
              <a:t>While the number of homes for sale is still low compared to pre-pandemic norms, there is good news for your home search. The number of homes for sale has grown considerably this year. As the</a:t>
            </a:r>
            <a:r>
              <a:rPr lang="en-US" sz="1250" i="1" dirty="0">
                <a:solidFill>
                  <a:srgbClr val="000000"/>
                </a:solidFill>
                <a:latin typeface="Arial"/>
                <a:cs typeface="Arial"/>
              </a:rPr>
              <a:t> National Association of Realtors </a:t>
            </a:r>
            <a:r>
              <a:rPr lang="en-US" sz="1250" dirty="0">
                <a:solidFill>
                  <a:srgbClr val="000000"/>
                </a:solidFill>
                <a:latin typeface="Arial"/>
                <a:cs typeface="Arial"/>
              </a:rPr>
              <a:t>(NAR) says:</a:t>
            </a:r>
          </a:p>
          <a:p>
            <a:pPr lvl="1">
              <a:lnSpc>
                <a:spcPct val="113000"/>
              </a:lnSpc>
              <a:spcAft>
                <a:spcPts val="1000"/>
              </a:spcAft>
            </a:pPr>
            <a:r>
              <a:rPr lang="en-US" sz="1250" dirty="0">
                <a:solidFill>
                  <a:schemeClr val="bg2"/>
                </a:solidFill>
                <a:latin typeface="Arial" panose="020B0604020202020204" pitchFamily="34" charset="0"/>
                <a:cs typeface="Arial" panose="020B0604020202020204" pitchFamily="34" charset="0"/>
              </a:rPr>
              <a:t>“</a:t>
            </a:r>
            <a:r>
              <a:rPr lang="en-US" sz="1250" i="1" dirty="0">
                <a:solidFill>
                  <a:schemeClr val="bg2"/>
                </a:solidFill>
                <a:latin typeface="Arial" panose="020B0604020202020204" pitchFamily="34" charset="0"/>
                <a:cs typeface="Arial" panose="020B0604020202020204" pitchFamily="34" charset="0"/>
              </a:rPr>
              <a:t>It’s very promising that housing inventory is improving. There are nearly 30% more homes available for sale compared to January.”</a:t>
            </a:r>
            <a:endParaRPr lang="en-US" sz="1250" dirty="0">
              <a:solidFill>
                <a:schemeClr val="bg2"/>
              </a:solidFill>
              <a:latin typeface="Arial" panose="020B0604020202020204" pitchFamily="34" charset="0"/>
              <a:cs typeface="Arial" panose="020B0604020202020204" pitchFamily="34" charset="0"/>
            </a:endParaRPr>
          </a:p>
          <a:p>
            <a:pPr>
              <a:lnSpc>
                <a:spcPct val="113000"/>
              </a:lnSpc>
              <a:spcAft>
                <a:spcPts val="1000"/>
              </a:spcAft>
            </a:pPr>
            <a:r>
              <a:rPr lang="en-US" sz="1250" b="1" dirty="0">
                <a:solidFill>
                  <a:srgbClr val="000000"/>
                </a:solidFill>
                <a:latin typeface="Arial" panose="020B0604020202020204" pitchFamily="34" charset="0"/>
                <a:ea typeface="+mn-lt"/>
                <a:cs typeface="Arial" panose="020B0604020202020204" pitchFamily="34" charset="0"/>
              </a:rPr>
              <a:t>If you begin your search now and work with a trusted real estate advisor, you’ll be in a great spot to benefit from those additional options to help you find your dream home. </a:t>
            </a:r>
          </a:p>
          <a:p>
            <a:pPr>
              <a:lnSpc>
                <a:spcPct val="114000"/>
              </a:lnSpc>
              <a:spcAft>
                <a:spcPts val="1000"/>
              </a:spcAft>
            </a:pPr>
            <a:r>
              <a:rPr lang="en-US" sz="1500" b="1" dirty="0">
                <a:solidFill>
                  <a:srgbClr val="00AEEF"/>
                </a:solidFill>
              </a:rPr>
              <a:t>2.   Home Prices Are Appreciating More Moderately</a:t>
            </a:r>
          </a:p>
          <a:p>
            <a:pPr>
              <a:lnSpc>
                <a:spcPct val="114000"/>
              </a:lnSpc>
              <a:spcAft>
                <a:spcPts val="1000"/>
              </a:spcAft>
            </a:pPr>
            <a:r>
              <a:rPr lang="en-US" sz="1250" dirty="0">
                <a:solidFill>
                  <a:srgbClr val="000000"/>
                </a:solidFill>
              </a:rPr>
              <a:t>If you’re waiting to buy because you think home prices will fall, you should know experts say that’s not projected to happen. According to the latest forecasts, experts project home prices will keep appreciating nationally, just at a more moderate pace than they did over the past year. </a:t>
            </a:r>
          </a:p>
          <a:p>
            <a:pPr>
              <a:lnSpc>
                <a:spcPct val="114000"/>
              </a:lnSpc>
              <a:spcAft>
                <a:spcPts val="1000"/>
              </a:spcAft>
            </a:pPr>
            <a:r>
              <a:rPr lang="en-US" sz="1250" b="1" dirty="0">
                <a:solidFill>
                  <a:srgbClr val="000000"/>
                </a:solidFill>
              </a:rPr>
              <a:t>The good news is, once you do buy a home, any ongoing appreciation will help grow the value of your investment. </a:t>
            </a:r>
          </a:p>
          <a:p>
            <a:pPr>
              <a:lnSpc>
                <a:spcPct val="113000"/>
              </a:lnSpc>
              <a:spcAft>
                <a:spcPts val="1000"/>
              </a:spcAft>
            </a:pPr>
            <a:endParaRPr lang="en-US" sz="1250" b="1" dirty="0">
              <a:solidFill>
                <a:srgbClr val="000000"/>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nvGraphicFramePr>
        <p:xfrm>
          <a:off x="457200" y="84405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if you’re ready to learn more about the benefits and rewards of homeownership. Having a local expert on your side is the best way to make your dream a reality this season.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67620" y="599094"/>
            <a:ext cx="6270075" cy="3525389"/>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3.   Homeownership Can Grow Your Wealth</a:t>
            </a:r>
          </a:p>
          <a:p>
            <a:pPr>
              <a:lnSpc>
                <a:spcPct val="114000"/>
              </a:lnSpc>
              <a:spcAft>
                <a:spcPts val="1000"/>
              </a:spcAft>
            </a:pPr>
            <a:r>
              <a:rPr lang="en-US" sz="1250" dirty="0">
                <a:solidFill>
                  <a:srgbClr val="000000"/>
                </a:solidFill>
                <a:latin typeface="Arial" panose="020B0604020202020204" pitchFamily="34" charset="0"/>
                <a:cs typeface="Arial" panose="020B0604020202020204" pitchFamily="34" charset="0"/>
              </a:rPr>
              <a:t>Once you own a home, you’ll own a tangible asset that typically grows in value over time. As home prices appreciate, and as you pay your monthly mortgage payment, you’ll build equity in your home. This gives your own net worth and stability a boost. As </a:t>
            </a:r>
            <a:r>
              <a:rPr lang="en-US" sz="1250" i="1" dirty="0">
                <a:solidFill>
                  <a:srgbClr val="000000"/>
                </a:solidFill>
                <a:latin typeface="Arial" panose="020B0604020202020204" pitchFamily="34" charset="0"/>
                <a:cs typeface="Arial" panose="020B0604020202020204" pitchFamily="34" charset="0"/>
              </a:rPr>
              <a:t>Freddie Mac </a:t>
            </a:r>
            <a:r>
              <a:rPr lang="en-US" sz="1250" dirty="0">
                <a:solidFill>
                  <a:srgbClr val="000000"/>
                </a:solidFill>
                <a:latin typeface="Arial" panose="020B0604020202020204" pitchFamily="34" charset="0"/>
                <a:cs typeface="Arial" panose="020B0604020202020204" pitchFamily="34" charset="0"/>
              </a:rPr>
              <a:t>says:</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“Building equity through your monthly principal payments and appreciation is a critical part of homeownership that can help you create financial stability.”</a:t>
            </a:r>
          </a:p>
          <a:p>
            <a:pPr>
              <a:lnSpc>
                <a:spcPct val="114000"/>
              </a:lnSpc>
              <a:spcAft>
                <a:spcPts val="1000"/>
              </a:spcAft>
            </a:pPr>
            <a:r>
              <a:rPr lang="en-US" sz="1400" b="1" dirty="0">
                <a:solidFill>
                  <a:srgbClr val="00AEEF"/>
                </a:solidFill>
              </a:rPr>
              <a:t>4</a:t>
            </a:r>
            <a:r>
              <a:rPr lang="en-US" sz="1500" b="1" dirty="0">
                <a:solidFill>
                  <a:srgbClr val="00AEEF"/>
                </a:solidFill>
              </a:rPr>
              <a:t>.   Buying a Home Helps Shield You from Rising Costs</a:t>
            </a:r>
          </a:p>
          <a:p>
            <a:pPr>
              <a:lnSpc>
                <a:spcPct val="114000"/>
              </a:lnSpc>
              <a:spcAft>
                <a:spcPts val="1000"/>
              </a:spcAft>
            </a:pPr>
            <a:r>
              <a:rPr lang="en-US" sz="1250" i="1" dirty="0"/>
              <a:t>Census</a:t>
            </a:r>
            <a:r>
              <a:rPr lang="en-US" sz="1250" dirty="0"/>
              <a:t> data shows the median monthly rent is consistently going up (</a:t>
            </a:r>
            <a:r>
              <a:rPr lang="en-US" sz="1250" i="1" dirty="0"/>
              <a:t>see chart below</a:t>
            </a:r>
            <a:r>
              <a:rPr lang="en-US" sz="1250" dirty="0"/>
              <a:t>) and has been since the late 1980s. </a:t>
            </a:r>
            <a:r>
              <a:rPr lang="en-US" sz="1250" b="1" dirty="0"/>
              <a:t>To escape rising rents, consider purchasing a home so you can stabilize your monthly housing payment. </a:t>
            </a:r>
            <a:r>
              <a:rPr lang="en-US" sz="1250" dirty="0"/>
              <a:t>Homeownership allows you to lock in what’s typically your largest monthly expense: your housing payment. </a:t>
            </a:r>
            <a:endParaRPr lang="en-US" sz="1250" dirty="0">
              <a:cs typeface="Arial"/>
            </a:endParaRPr>
          </a:p>
        </p:txBody>
      </p:sp>
      <p:graphicFrame>
        <p:nvGraphicFramePr>
          <p:cNvPr id="17" name="Chart 5">
            <a:extLst>
              <a:ext uri="{FF2B5EF4-FFF2-40B4-BE49-F238E27FC236}">
                <a16:creationId xmlns:a16="http://schemas.microsoft.com/office/drawing/2014/main" id="{D14CBC7F-70C3-1646-8E93-FC8CB22090F4}"/>
              </a:ext>
            </a:extLst>
          </p:cNvPr>
          <p:cNvGraphicFramePr>
            <a:graphicFrameLocks/>
          </p:cNvGraphicFramePr>
          <p:nvPr>
            <p:extLst>
              <p:ext uri="{D42A27DB-BD31-4B8C-83A1-F6EECF244321}">
                <p14:modId xmlns:p14="http://schemas.microsoft.com/office/powerpoint/2010/main" val="374761769"/>
              </p:ext>
            </p:extLst>
          </p:nvPr>
        </p:nvGraphicFramePr>
        <p:xfrm>
          <a:off x="479695" y="4734864"/>
          <a:ext cx="6872656" cy="2910860"/>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6D2BD0CB-428F-9C4D-B899-F22C98F71B7C}"/>
              </a:ext>
            </a:extLst>
          </p:cNvPr>
          <p:cNvGrpSpPr/>
          <p:nvPr/>
        </p:nvGrpSpPr>
        <p:grpSpPr>
          <a:xfrm>
            <a:off x="479695" y="4593491"/>
            <a:ext cx="6858000" cy="3288391"/>
            <a:chOff x="381907" y="1496335"/>
            <a:chExt cx="6841785" cy="2363901"/>
          </a:xfrm>
        </p:grpSpPr>
        <p:sp>
          <p:nvSpPr>
            <p:cNvPr id="19" name="Rectangle 18">
              <a:extLst>
                <a:ext uri="{FF2B5EF4-FFF2-40B4-BE49-F238E27FC236}">
                  <a16:creationId xmlns:a16="http://schemas.microsoft.com/office/drawing/2014/main" id="{81907D90-00E0-AA47-8A9B-3697F48DAFA1}"/>
                </a:ext>
              </a:extLst>
            </p:cNvPr>
            <p:cNvSpPr/>
            <p:nvPr/>
          </p:nvSpPr>
          <p:spPr>
            <a:xfrm>
              <a:off x="381907" y="1496335"/>
              <a:ext cx="6841785" cy="236390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68DA8E17-5C8E-8F4E-BFC7-E45C5C91D8B2}"/>
                </a:ext>
              </a:extLst>
            </p:cNvPr>
            <p:cNvSpPr txBox="1"/>
            <p:nvPr/>
          </p:nvSpPr>
          <p:spPr>
            <a:xfrm>
              <a:off x="568374" y="1609351"/>
              <a:ext cx="6536347" cy="176621"/>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Median Asking Rent Since 1988</a:t>
              </a:r>
            </a:p>
          </p:txBody>
        </p:sp>
      </p:grpSp>
      <p:sp>
        <p:nvSpPr>
          <p:cNvPr id="25" name="TextBox 24">
            <a:extLst>
              <a:ext uri="{FF2B5EF4-FFF2-40B4-BE49-F238E27FC236}">
                <a16:creationId xmlns:a16="http://schemas.microsoft.com/office/drawing/2014/main" id="{057BFBE2-7DAB-6344-B829-337E8C390673}"/>
              </a:ext>
            </a:extLst>
          </p:cNvPr>
          <p:cNvSpPr txBox="1"/>
          <p:nvPr/>
        </p:nvSpPr>
        <p:spPr>
          <a:xfrm>
            <a:off x="6218808" y="7602716"/>
            <a:ext cx="99963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Census</a:t>
            </a:r>
          </a:p>
        </p:txBody>
      </p:sp>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
        <p:nvSpPr>
          <p:cNvPr id="5" name="TextBox 4">
            <a:extLst>
              <a:ext uri="{FF2B5EF4-FFF2-40B4-BE49-F238E27FC236}">
                <a16:creationId xmlns:a16="http://schemas.microsoft.com/office/drawing/2014/main" id="{7225F3AB-3DC3-174C-B82A-666FB57A8691}"/>
              </a:ext>
            </a:extLst>
          </p:cNvPr>
          <p:cNvSpPr txBox="1"/>
          <p:nvPr/>
        </p:nvSpPr>
        <p:spPr>
          <a:xfrm>
            <a:off x="461122" y="2380145"/>
            <a:ext cx="6884925" cy="108636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 want to buy a home today, here are a few things experts say you should know about what to expect and why homeownership is so important.</a:t>
            </a:r>
          </a:p>
        </p:txBody>
      </p:sp>
      <p:sp>
        <p:nvSpPr>
          <p:cNvPr id="10" name="Rectangle 9">
            <a:extLst>
              <a:ext uri="{FF2B5EF4-FFF2-40B4-BE49-F238E27FC236}">
                <a16:creationId xmlns:a16="http://schemas.microsoft.com/office/drawing/2014/main" id="{91124355-EF76-8947-8766-6F9B607224D9}"/>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graphicFrame>
        <p:nvGraphicFramePr>
          <p:cNvPr id="11" name="Table 6">
            <a:extLst>
              <a:ext uri="{FF2B5EF4-FFF2-40B4-BE49-F238E27FC236}">
                <a16:creationId xmlns:a16="http://schemas.microsoft.com/office/drawing/2014/main" id="{A657101B-7AAE-A1DB-5EBE-C771BA69DAD7}"/>
              </a:ext>
            </a:extLst>
          </p:cNvPr>
          <p:cNvGraphicFramePr>
            <a:graphicFrameLocks noGrp="1"/>
          </p:cNvGraphicFramePr>
          <p:nvPr>
            <p:extLst>
              <p:ext uri="{D42A27DB-BD31-4B8C-83A1-F6EECF244321}">
                <p14:modId xmlns:p14="http://schemas.microsoft.com/office/powerpoint/2010/main" val="2341418106"/>
              </p:ext>
            </p:extLst>
          </p:nvPr>
        </p:nvGraphicFramePr>
        <p:xfrm>
          <a:off x="470453" y="3661438"/>
          <a:ext cx="6875594" cy="5731826"/>
        </p:xfrm>
        <a:graphic>
          <a:graphicData uri="http://schemas.openxmlformats.org/drawingml/2006/table">
            <a:tbl>
              <a:tblPr firstRow="1" bandRow="1">
                <a:tableStyleId>{5C22544A-7EE6-4342-B048-85BDC9FD1C3A}</a:tableStyleId>
              </a:tblPr>
              <a:tblGrid>
                <a:gridCol w="690572">
                  <a:extLst>
                    <a:ext uri="{9D8B030D-6E8A-4147-A177-3AD203B41FA5}">
                      <a16:colId xmlns:a16="http://schemas.microsoft.com/office/drawing/2014/main" val="440958340"/>
                    </a:ext>
                  </a:extLst>
                </a:gridCol>
                <a:gridCol w="6185022">
                  <a:extLst>
                    <a:ext uri="{9D8B030D-6E8A-4147-A177-3AD203B41FA5}">
                      <a16:colId xmlns:a16="http://schemas.microsoft.com/office/drawing/2014/main" val="1866250015"/>
                    </a:ext>
                  </a:extLst>
                </a:gridCol>
              </a:tblGrid>
              <a:tr h="1273173">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Active inventory continued to grow, . . . . the improvement for buyers essentially means they have four choices today for every three they had one year ago.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a:t>
                      </a:r>
                      <a:r>
                        <a:rPr kumimoji="0" lang="en-US" sz="1250" b="0" i="0" u="none" strike="noStrike" kern="1200" cap="none" spc="0" normalizeH="0" baseline="0" noProof="0" dirty="0">
                          <a:ln>
                            <a:noFill/>
                          </a:ln>
                          <a:solidFill>
                            <a:schemeClr val="tx1"/>
                          </a:solidFill>
                          <a:effectLst/>
                          <a:uLnTx/>
                          <a:uFillTx/>
                          <a:latin typeface="Arial"/>
                          <a:ea typeface="Helvetica Neue" panose="02000503000000020004" pitchFamily="2" charset="0"/>
                          <a:cs typeface="Arial"/>
                        </a:rPr>
                        <a:t> Danielle Hale, Chief Economist, </a:t>
                      </a:r>
                      <a:r>
                        <a:rPr kumimoji="0" lang="en-US" sz="1250" b="0" i="1" u="none" strike="noStrike" kern="1200" cap="none" spc="0" normalizeH="0" baseline="0" noProof="0" dirty="0">
                          <a:ln>
                            <a:noFill/>
                          </a:ln>
                          <a:solidFill>
                            <a:schemeClr val="tx1"/>
                          </a:solidFill>
                          <a:effectLst/>
                          <a:uLnTx/>
                          <a:uFillTx/>
                          <a:latin typeface="Arial"/>
                          <a:ea typeface="Helvetica Neue" panose="02000503000000020004" pitchFamily="2" charset="0"/>
                          <a:cs typeface="Arial"/>
                        </a:rPr>
                        <a:t>realtor.com</a:t>
                      </a: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82496">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1174955">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ct val="114000"/>
                        </a:lnSpc>
                        <a:spcBef>
                          <a:spcPts val="1000"/>
                        </a:spcBef>
                        <a:spcAft>
                          <a:spcPts val="0"/>
                        </a:spcAft>
                        <a:buClrTx/>
                        <a:buSzTx/>
                        <a:buFontTx/>
                        <a:buNone/>
                      </a:pPr>
                      <a:r>
                        <a:rPr kumimoji="0" lang="en-US" sz="1300" b="1"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Homeownership builds financial security</a:t>
                      </a:r>
                      <a:r>
                        <a:rPr kumimoji="0"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a:t>
                      </a:r>
                      <a:r>
                        <a:rPr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 . . .</a:t>
                      </a:r>
                      <a:r>
                        <a:rPr lang="en-US" sz="1300" b="1"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 </a:t>
                      </a:r>
                      <a:r>
                        <a:rPr kumimoji="0"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the net worth of a typical homeowner is nearly 40 times the net worth of a non-owner.</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National Association of Realtors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(NAR)</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82496">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137249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a:lnSpc>
                          <a:spcPct val="113999"/>
                        </a:lnSpc>
                        <a:spcBef>
                          <a:spcPts val="1000"/>
                        </a:spcBef>
                        <a:spcAft>
                          <a:spcPts val="0"/>
                        </a:spcAft>
                        <a:buNone/>
                      </a:pPr>
                      <a:r>
                        <a:rPr lang="en-US" sz="1300" b="0" i="1" u="none" strike="noStrike" kern="1200" cap="none" spc="0" normalizeH="0" baseline="0" noProof="0" dirty="0">
                          <a:ln>
                            <a:noFill/>
                          </a:ln>
                          <a:solidFill>
                            <a:schemeClr val="tx2"/>
                          </a:solidFill>
                          <a:effectLst/>
                          <a:uLnTx/>
                          <a:uFillTx/>
                        </a:rPr>
                        <a:t>Homeownership is still considered one of the most reliable ways to build wealth</a:t>
                      </a:r>
                      <a:r>
                        <a:rPr kumimoji="0" lang="en-US" sz="1300" b="0"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When </a:t>
                      </a:r>
                      <a:r>
                        <a:rPr kumimoji="0" lang="en-US" sz="1300" b="0" i="1" u="none" strike="noStrike" kern="1200" cap="none" spc="0" normalizeH="0" baseline="0" noProof="0" dirty="0">
                          <a:ln>
                            <a:noFill/>
                          </a:ln>
                          <a:solidFill>
                            <a:schemeClr val="tx2"/>
                          </a:solidFill>
                          <a:effectLst/>
                          <a:uLnTx/>
                          <a:uFillTx/>
                        </a:rPr>
                        <a:t>you </a:t>
                      </a:r>
                      <a:r>
                        <a:rPr lang="en-US" sz="1300" b="0" i="1" u="none" strike="noStrike" kern="1200" cap="none" spc="0" normalizeH="0" baseline="0" noProof="0" dirty="0">
                          <a:ln>
                            <a:noFill/>
                          </a:ln>
                          <a:solidFill>
                            <a:schemeClr val="tx2"/>
                          </a:solidFill>
                          <a:effectLst/>
                          <a:uLnTx/>
                          <a:uFillTx/>
                        </a:rPr>
                        <a:t>make monthly </a:t>
                      </a:r>
                      <a:r>
                        <a:rPr kumimoji="0" lang="en-US" sz="1300" b="0" i="1" u="none" strike="noStrike" kern="1200" cap="none" spc="0" normalizeH="0" baseline="0" noProof="0" dirty="0">
                          <a:ln>
                            <a:noFill/>
                          </a:ln>
                          <a:solidFill>
                            <a:schemeClr val="tx2"/>
                          </a:solidFill>
                          <a:effectLst/>
                          <a:uLnTx/>
                          <a:uFillTx/>
                        </a:rPr>
                        <a:t>mortgage</a:t>
                      </a:r>
                      <a:r>
                        <a:rPr lang="en-US" sz="1300" b="0" i="1" u="none" strike="noStrike" kern="1200" cap="none" spc="0" normalizeH="0" baseline="0" noProof="0" dirty="0">
                          <a:ln>
                            <a:noFill/>
                          </a:ln>
                          <a:solidFill>
                            <a:schemeClr val="tx2"/>
                          </a:solidFill>
                          <a:effectLst/>
                          <a:uLnTx/>
                          <a:uFillTx/>
                        </a:rPr>
                        <a:t> payments</a:t>
                      </a:r>
                      <a:r>
                        <a:rPr kumimoji="0" lang="en-US" sz="1300" b="0"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you're building equity in your home. . . . When you rent</a:t>
                      </a:r>
                      <a:r>
                        <a:rPr kumimoji="0" lang="en-US" sz="1300" b="0"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you aren't investing in </a:t>
                      </a:r>
                      <a:r>
                        <a:rPr kumimoji="0" lang="en-US" sz="1300" b="0" i="1" u="none" strike="noStrike" kern="1200" cap="none" spc="0" normalizeH="0" baseline="0" noProof="0" dirty="0">
                          <a:ln>
                            <a:noFill/>
                          </a:ln>
                          <a:solidFill>
                            <a:schemeClr val="tx2"/>
                          </a:solidFill>
                          <a:effectLst/>
                          <a:uLnTx/>
                          <a:uFillTx/>
                        </a:rPr>
                        <a:t>your </a:t>
                      </a:r>
                      <a:r>
                        <a:rPr lang="en-US" sz="1300" b="0" i="1" u="none" strike="noStrike" kern="1200" cap="none" spc="0" normalizeH="0" baseline="0" noProof="0" dirty="0">
                          <a:ln>
                            <a:noFill/>
                          </a:ln>
                          <a:solidFill>
                            <a:schemeClr val="tx2"/>
                          </a:solidFill>
                          <a:effectLst/>
                          <a:uLnTx/>
                          <a:uFillTx/>
                        </a:rPr>
                        <a:t>financial future </a:t>
                      </a:r>
                      <a:r>
                        <a:rPr kumimoji="0" lang="en-US" sz="1300" b="0" i="1" u="none" strike="noStrike" kern="1200" cap="none" spc="0" normalizeH="0" baseline="0" noProof="0" dirty="0">
                          <a:ln>
                            <a:noFill/>
                          </a:ln>
                          <a:solidFill>
                            <a:schemeClr val="tx2"/>
                          </a:solidFill>
                          <a:effectLst/>
                          <a:uLnTx/>
                          <a:uFillTx/>
                        </a:rPr>
                        <a:t>the same </a:t>
                      </a:r>
                      <a:r>
                        <a:rPr lang="en-US" sz="1300" b="0" i="1" u="none" strike="noStrike" kern="1200" cap="none" spc="0" normalizeH="0" baseline="0" noProof="0" dirty="0">
                          <a:ln>
                            <a:noFill/>
                          </a:ln>
                          <a:solidFill>
                            <a:schemeClr val="tx2"/>
                          </a:solidFill>
                          <a:effectLst/>
                          <a:uLnTx/>
                          <a:uFillTx/>
                        </a:rPr>
                        <a:t>way you are when you're paying off </a:t>
                      </a:r>
                      <a:r>
                        <a:rPr kumimoji="0" lang="en-US" sz="1300" b="0" i="1" u="none" strike="noStrike" kern="1200" cap="none" spc="0" normalizeH="0" baseline="0" noProof="0" dirty="0">
                          <a:ln>
                            <a:noFill/>
                          </a:ln>
                          <a:solidFill>
                            <a:schemeClr val="tx2"/>
                          </a:solidFill>
                          <a:effectLst/>
                          <a:uLnTx/>
                          <a:uFillTx/>
                        </a:rPr>
                        <a:t>a </a:t>
                      </a:r>
                      <a:r>
                        <a:rPr lang="en-US" sz="1300" b="0" i="1" u="none" strike="noStrike" kern="1200" cap="none" spc="0" normalizeH="0" baseline="0" noProof="0" dirty="0">
                          <a:ln>
                            <a:noFill/>
                          </a:ln>
                          <a:solidFill>
                            <a:schemeClr val="tx2"/>
                          </a:solidFill>
                          <a:effectLst/>
                          <a:uLnTx/>
                          <a:uFillTx/>
                        </a:rPr>
                        <a:t>mortgage.</a:t>
                      </a:r>
                      <a:endParaRPr kumimoji="0"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 </a:t>
                      </a:r>
                      <a:r>
                        <a:rPr kumimoji="0" lang="en-US" sz="1250" b="0" i="1" u="none" strike="noStrike" kern="1200" cap="none" spc="0" normalizeH="0" baseline="0" noProof="0" dirty="0">
                          <a:ln>
                            <a:noFill/>
                          </a:ln>
                          <a:solidFill>
                            <a:schemeClr val="tx1"/>
                          </a:solidFill>
                          <a:effectLst/>
                          <a:uLnTx/>
                          <a:uFillTx/>
                          <a:latin typeface="Arial"/>
                          <a:ea typeface="Helvetica Neue" panose="02000503000000020004" pitchFamily="2" charset="0"/>
                          <a:cs typeface="Arial"/>
                        </a:rPr>
                        <a:t>CNET</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82496">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r h="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This is an opportunity for people with a secure job to jump into the market, when other people are a little hesitant because of a possible recession. </a:t>
                      </a:r>
                      <a:b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They’ll have fewer buyers to compete with.</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Lawrence Yun, Chief Economist, NAR</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endParaRPr>
                    </a:p>
                  </a:txBody>
                  <a:tcPr marL="182880" marR="182880" marT="182880" marB="182880">
                    <a:lnL>
                      <a:noFill/>
                    </a:lnL>
                    <a:solidFill>
                      <a:schemeClr val="bg1">
                        <a:lumMod val="95000"/>
                      </a:schemeClr>
                    </a:solidFill>
                  </a:tcPr>
                </a:tc>
                <a:extLst>
                  <a:ext uri="{0D108BD9-81ED-4DB2-BD59-A6C34878D82A}">
                    <a16:rowId xmlns:a16="http://schemas.microsoft.com/office/drawing/2014/main" val="2935668797"/>
                  </a:ext>
                </a:extLst>
              </a:tr>
            </a:tbl>
          </a:graphicData>
        </a:graphic>
      </p:graphicFrame>
      <p:pic>
        <p:nvPicPr>
          <p:cNvPr id="4" name="Picture 3" descr="Two people sitting in chairs&#10;&#10;Description automatically generated with low confidence">
            <a:extLst>
              <a:ext uri="{FF2B5EF4-FFF2-40B4-BE49-F238E27FC236}">
                <a16:creationId xmlns:a16="http://schemas.microsoft.com/office/drawing/2014/main" id="{785D2E15-D991-A646-09FB-D4E376E83F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3318" y="1"/>
            <a:ext cx="2519081"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houses&#10;&#10;Description automatically generated with low confidence">
            <a:extLst>
              <a:ext uri="{FF2B5EF4-FFF2-40B4-BE49-F238E27FC236}">
                <a16:creationId xmlns:a16="http://schemas.microsoft.com/office/drawing/2014/main" id="{1270376A-D363-6632-940D-6719B57FFB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7" y="2"/>
            <a:ext cx="7772400" cy="2974132"/>
          </a:xfrm>
          <a:prstGeom prst="rect">
            <a:avLst/>
          </a:prstGeom>
        </p:spPr>
      </p:pic>
      <p:graphicFrame>
        <p:nvGraphicFramePr>
          <p:cNvPr id="19" name="Chart 18">
            <a:extLst>
              <a:ext uri="{FF2B5EF4-FFF2-40B4-BE49-F238E27FC236}">
                <a16:creationId xmlns:a16="http://schemas.microsoft.com/office/drawing/2014/main" id="{15D43877-BF7D-884E-9FD5-5B832F53918E}"/>
              </a:ext>
            </a:extLst>
          </p:cNvPr>
          <p:cNvGraphicFramePr>
            <a:graphicFrameLocks noChangeAspect="1"/>
          </p:cNvGraphicFramePr>
          <p:nvPr>
            <p:extLst>
              <p:ext uri="{D42A27DB-BD31-4B8C-83A1-F6EECF244321}">
                <p14:modId xmlns:p14="http://schemas.microsoft.com/office/powerpoint/2010/main" val="3765279107"/>
              </p:ext>
            </p:extLst>
          </p:nvPr>
        </p:nvGraphicFramePr>
        <p:xfrm>
          <a:off x="534895" y="6561603"/>
          <a:ext cx="6536348" cy="267504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70452" y="2976220"/>
            <a:ext cx="6858000" cy="130177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There’s no denying the housing market has delivered a fair share of challenges to homebuyers over the past two years. Two of the biggest hurdles were the limited number of homes for sale and the intensity and frequency of bidding wars. But those two things have reached a turning point.</a:t>
            </a:r>
            <a:endParaRPr lang="en-US" sz="1500" i="1" dirty="0">
              <a:solidFill>
                <a:schemeClr val="bg2"/>
              </a:solidFill>
              <a:highlight>
                <a:srgbClr val="FFFF00"/>
              </a:highlight>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55990" y="4306186"/>
            <a:ext cx="6185010" cy="1586696"/>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The Number of Homes for Sale Is Growing</a:t>
            </a:r>
          </a:p>
          <a:p>
            <a:pPr fontAlgn="base">
              <a:lnSpc>
                <a:spcPct val="110000"/>
              </a:lnSpc>
              <a:spcAft>
                <a:spcPts val="1000"/>
              </a:spcAft>
            </a:pPr>
            <a:r>
              <a:rPr lang="en-US" sz="1250" dirty="0">
                <a:cs typeface="Arial"/>
              </a:rPr>
              <a:t>According to data from the </a:t>
            </a:r>
            <a:r>
              <a:rPr lang="en-US" sz="1250" i="1" dirty="0">
                <a:cs typeface="Arial"/>
              </a:rPr>
              <a:t>National Association of Realtors </a:t>
            </a:r>
            <a:r>
              <a:rPr lang="en-US" sz="1250" dirty="0">
                <a:cs typeface="Arial"/>
              </a:rPr>
              <a:t>(NAR), the supply of homes for sale has increased consistently this year (</a:t>
            </a:r>
            <a:r>
              <a:rPr lang="en-US" sz="1250" i="1" dirty="0">
                <a:cs typeface="Arial"/>
              </a:rPr>
              <a:t>see graph below</a:t>
            </a:r>
            <a:r>
              <a:rPr lang="en-US" sz="1250" dirty="0">
                <a:cs typeface="Arial"/>
              </a:rPr>
              <a:t>). For you, that means you’ll have more options to choose from, so it shouldn’t be as difficult to find your next home as it has been previously. </a:t>
            </a:r>
            <a:endParaRPr lang="en-US" sz="1250" i="1" dirty="0">
              <a:solidFill>
                <a:schemeClr val="bg2"/>
              </a:solidFill>
              <a:cs typeface="Arial"/>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2020026"/>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More Options for Your Home Search</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6</a:t>
            </a:fld>
            <a:endParaRPr lang="en-US" dirty="0"/>
          </a:p>
        </p:txBody>
      </p:sp>
      <p:sp>
        <p:nvSpPr>
          <p:cNvPr id="13" name="Rectangle 12">
            <a:extLst>
              <a:ext uri="{FF2B5EF4-FFF2-40B4-BE49-F238E27FC236}">
                <a16:creationId xmlns:a16="http://schemas.microsoft.com/office/drawing/2014/main" id="{CC48A41E-FB20-8846-BB6A-3876E34B65D4}"/>
              </a:ext>
            </a:extLst>
          </p:cNvPr>
          <p:cNvSpPr/>
          <p:nvPr/>
        </p:nvSpPr>
        <p:spPr>
          <a:xfrm>
            <a:off x="3765013" y="503591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4" name="Rectangle 13">
            <a:extLst>
              <a:ext uri="{FF2B5EF4-FFF2-40B4-BE49-F238E27FC236}">
                <a16:creationId xmlns:a16="http://schemas.microsoft.com/office/drawing/2014/main" id="{F0756B95-3903-FA47-846D-E2AE5DEA7321}"/>
              </a:ext>
            </a:extLst>
          </p:cNvPr>
          <p:cNvSpPr/>
          <p:nvPr/>
        </p:nvSpPr>
        <p:spPr>
          <a:xfrm>
            <a:off x="3765013" y="527502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587350BC-9A8D-2A46-91A2-1AAD7C429C65}"/>
              </a:ext>
            </a:extLst>
          </p:cNvPr>
          <p:cNvSpPr/>
          <p:nvPr/>
        </p:nvSpPr>
        <p:spPr>
          <a:xfrm>
            <a:off x="3773121" y="5475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6" name="Rectangle 15">
            <a:extLst>
              <a:ext uri="{FF2B5EF4-FFF2-40B4-BE49-F238E27FC236}">
                <a16:creationId xmlns:a16="http://schemas.microsoft.com/office/drawing/2014/main" id="{FFBEF598-B8B7-CC49-B5C1-0724BBEA25EE}"/>
              </a:ext>
            </a:extLst>
          </p:cNvPr>
          <p:cNvSpPr/>
          <p:nvPr/>
        </p:nvSpPr>
        <p:spPr>
          <a:xfrm>
            <a:off x="473415" y="6131989"/>
            <a:ext cx="6841785" cy="324342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E9B5C2E1-8050-F34A-AFBD-CA64945CC88D}"/>
              </a:ext>
            </a:extLst>
          </p:cNvPr>
          <p:cNvSpPr txBox="1"/>
          <p:nvPr/>
        </p:nvSpPr>
        <p:spPr>
          <a:xfrm>
            <a:off x="618026" y="6321594"/>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Supply of Homes for Sale Is Increasing This Year</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Months’ Supply of Homes for Sale</a:t>
            </a:r>
          </a:p>
        </p:txBody>
      </p:sp>
      <p:sp>
        <p:nvSpPr>
          <p:cNvPr id="18" name="TextBox 17">
            <a:extLst>
              <a:ext uri="{FF2B5EF4-FFF2-40B4-BE49-F238E27FC236}">
                <a16:creationId xmlns:a16="http://schemas.microsoft.com/office/drawing/2014/main" id="{53B3465A-E9C5-0B45-8045-2AE708CCA701}"/>
              </a:ext>
            </a:extLst>
          </p:cNvPr>
          <p:cNvSpPr txBox="1"/>
          <p:nvPr/>
        </p:nvSpPr>
        <p:spPr>
          <a:xfrm>
            <a:off x="6436564" y="9139672"/>
            <a:ext cx="837729"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276255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E39737-CA3A-5147-9BDC-239784E041C2}"/>
              </a:ext>
            </a:extLst>
          </p:cNvPr>
          <p:cNvSpPr txBox="1"/>
          <p:nvPr/>
        </p:nvSpPr>
        <p:spPr>
          <a:xfrm>
            <a:off x="1143000" y="6027617"/>
            <a:ext cx="6205982" cy="2029864"/>
          </a:xfrm>
          <a:prstGeom prst="rect">
            <a:avLst/>
          </a:prstGeom>
          <a:noFill/>
        </p:spPr>
        <p:txBody>
          <a:bodyPr wrap="square" lIns="0" tIns="320040" rIns="0" bIns="0" rtlCol="0" anchor="t">
            <a:noAutofit/>
          </a:bodyPr>
          <a:lstStyle/>
          <a:p>
            <a:pPr>
              <a:lnSpc>
                <a:spcPct val="114000"/>
              </a:lnSpc>
              <a:spcAft>
                <a:spcPts val="1000"/>
              </a:spcAft>
            </a:pPr>
            <a:r>
              <a:rPr lang="en-US" sz="1250" dirty="0"/>
              <a:t>If you’ve been outbid before or struggled to find a home that meets your needs, breathe a welcome sigh of relief. The big takeaway here is you have more options and less competition today. George Ratiu, Manager of Economic Research at </a:t>
            </a:r>
            <a:r>
              <a:rPr lang="en-US" sz="1250" i="1" dirty="0" err="1"/>
              <a:t>realtor.com</a:t>
            </a:r>
            <a:r>
              <a:rPr lang="en-US" sz="1250" dirty="0"/>
              <a:t>, confirms this is positive for buyers:</a:t>
            </a:r>
          </a:p>
          <a:p>
            <a:pPr lvl="1">
              <a:lnSpc>
                <a:spcPct val="114000"/>
              </a:lnSpc>
              <a:spcAft>
                <a:spcPts val="1000"/>
              </a:spcAft>
            </a:pPr>
            <a:r>
              <a:rPr lang="en-US" sz="1250" i="1" dirty="0">
                <a:solidFill>
                  <a:schemeClr val="tx1">
                    <a:lumMod val="50000"/>
                    <a:lumOff val="50000"/>
                  </a:schemeClr>
                </a:solidFill>
              </a:rPr>
              <a:t>“.</a:t>
            </a:r>
            <a:r>
              <a:rPr lang="en-US" sz="1250" i="1" dirty="0">
                <a:solidFill>
                  <a:schemeClr val="tx1">
                    <a:lumMod val="50000"/>
                    <a:lumOff val="50000"/>
                  </a:schemeClr>
                </a:solidFill>
                <a:ea typeface="+mn-lt"/>
                <a:cs typeface="+mn-lt"/>
              </a:rPr>
              <a:t> . . more available properties and less competition, . . . point toward a welcome change for buyers who are still in the market. The upcoming fall season may offer an even better window of opportunity, as long as the inventory landscape continues improving, as we’ve seen in recent months."</a:t>
            </a:r>
          </a:p>
          <a:p>
            <a:pPr lvl="1">
              <a:lnSpc>
                <a:spcPct val="113999"/>
              </a:lnSpc>
              <a:spcAft>
                <a:spcPts val="1000"/>
              </a:spcAft>
            </a:pPr>
            <a:endParaRPr lang="en-US" sz="1250" i="1" dirty="0">
              <a:solidFill>
                <a:schemeClr val="bg2"/>
              </a:solidFill>
              <a:highlight>
                <a:srgbClr val="FFFF00"/>
              </a:highlight>
              <a:cs typeface="Arial"/>
            </a:endParaRPr>
          </a:p>
          <a:p>
            <a:pPr>
              <a:lnSpc>
                <a:spcPct val="114000"/>
              </a:lnSpc>
              <a:spcAft>
                <a:spcPts val="1000"/>
              </a:spcAft>
            </a:pPr>
            <a:endParaRPr lang="en-US" sz="1250" dirty="0"/>
          </a:p>
          <a:p>
            <a:pPr>
              <a:lnSpc>
                <a:spcPct val="114000"/>
              </a:lnSpc>
              <a:spcAft>
                <a:spcPts val="1000"/>
              </a:spcAft>
            </a:pPr>
            <a:endParaRPr lang="en-US" sz="1250" dirty="0"/>
          </a:p>
          <a:p>
            <a:pPr>
              <a:lnSpc>
                <a:spcPct val="114000"/>
              </a:lnSpc>
              <a:spcAft>
                <a:spcPts val="1000"/>
              </a:spcAft>
            </a:pPr>
            <a:endParaRPr lang="en-US" sz="1250" b="1" dirty="0">
              <a:highlight>
                <a:srgbClr val="FFFF00"/>
              </a:highlight>
            </a:endParaRPr>
          </a:p>
        </p:txBody>
      </p:sp>
      <p:graphicFrame>
        <p:nvGraphicFramePr>
          <p:cNvPr id="9" name="Chart 8">
            <a:extLst>
              <a:ext uri="{FF2B5EF4-FFF2-40B4-BE49-F238E27FC236}">
                <a16:creationId xmlns:a16="http://schemas.microsoft.com/office/drawing/2014/main" id="{87FF9F4B-98FD-814E-BF3C-237E6B0DD9BD}"/>
              </a:ext>
            </a:extLst>
          </p:cNvPr>
          <p:cNvGraphicFramePr>
            <a:graphicFrameLocks noChangeAspect="1"/>
          </p:cNvGraphicFramePr>
          <p:nvPr>
            <p:extLst>
              <p:ext uri="{D42A27DB-BD31-4B8C-83A1-F6EECF244321}">
                <p14:modId xmlns:p14="http://schemas.microsoft.com/office/powerpoint/2010/main" val="2444667448"/>
              </p:ext>
            </p:extLst>
          </p:nvPr>
        </p:nvGraphicFramePr>
        <p:xfrm>
          <a:off x="423418" y="2845025"/>
          <a:ext cx="6925565" cy="3291240"/>
        </p:xfrm>
        <a:graphic>
          <a:graphicData uri="http://schemas.openxmlformats.org/drawingml/2006/chart">
            <c:chart xmlns:c="http://schemas.openxmlformats.org/drawingml/2006/chart" xmlns:r="http://schemas.openxmlformats.org/officeDocument/2006/relationships" r:id="rId3"/>
          </a:graphicData>
        </a:graphic>
      </p:graphicFrame>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481991756"/>
              </p:ext>
            </p:extLst>
          </p:nvPr>
        </p:nvGraphicFramePr>
        <p:xfrm>
          <a:off x="475750" y="8437662"/>
          <a:ext cx="6877050" cy="977011"/>
        </p:xfrm>
        <a:graphic>
          <a:graphicData uri="http://schemas.openxmlformats.org/drawingml/2006/table">
            <a:tbl>
              <a:tblPr firstRow="1" bandRow="1">
                <a:tableStyleId>{5C22544A-7EE6-4342-B048-85BDC9FD1C3A}</a:tableStyleId>
              </a:tblPr>
              <a:tblGrid>
                <a:gridCol w="6877050">
                  <a:extLst>
                    <a:ext uri="{9D8B030D-6E8A-4147-A177-3AD203B41FA5}">
                      <a16:colId xmlns:a16="http://schemas.microsoft.com/office/drawing/2014/main" val="1303912461"/>
                    </a:ext>
                  </a:extLst>
                </a:gridCol>
              </a:tblGrid>
              <a:tr h="3826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With more options to choose from and less intense bidding wars, you could have a unique opportunity in front of you. Let’s connect today to discuss your options in our</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local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8BA87489-05CE-1C4B-9BCA-607B3C335DE7}"/>
              </a:ext>
            </a:extLst>
          </p:cNvPr>
          <p:cNvSpPr txBox="1"/>
          <p:nvPr/>
        </p:nvSpPr>
        <p:spPr>
          <a:xfrm>
            <a:off x="1140546" y="1489295"/>
            <a:ext cx="6224588" cy="1242336"/>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The Intensity of Bidding Wars Is Easing </a:t>
            </a:r>
          </a:p>
          <a:p>
            <a:pPr>
              <a:lnSpc>
                <a:spcPct val="114000"/>
              </a:lnSpc>
              <a:spcAft>
                <a:spcPts val="1000"/>
              </a:spcAft>
            </a:pPr>
            <a:r>
              <a:rPr lang="en-US" sz="1250" dirty="0"/>
              <a:t>The good news is having more options may also lead to less intense bidding wars. Data from the </a:t>
            </a:r>
            <a:r>
              <a:rPr lang="en-US" sz="1250" i="1" dirty="0"/>
              <a:t>Confidence Index </a:t>
            </a:r>
            <a:r>
              <a:rPr lang="en-US" sz="1250" dirty="0"/>
              <a:t>from NAR shows this trend has already begun. Their report shows bidding wars are easing month-over-month (</a:t>
            </a:r>
            <a:r>
              <a:rPr lang="en-US" sz="1250" i="1" dirty="0"/>
              <a:t>see graph below</a:t>
            </a:r>
            <a:r>
              <a:rPr lang="en-US" sz="1250" dirty="0"/>
              <a:t>): </a:t>
            </a:r>
          </a:p>
          <a:p>
            <a:pPr>
              <a:lnSpc>
                <a:spcPct val="114000"/>
              </a:lnSpc>
              <a:spcAft>
                <a:spcPts val="1000"/>
              </a:spcAft>
            </a:pPr>
            <a:endParaRPr lang="en-US" sz="1250" b="1" dirty="0">
              <a:highlight>
                <a:srgbClr val="FFFF00"/>
              </a:highlight>
            </a:endParaRPr>
          </a:p>
        </p:txBody>
      </p:sp>
      <p:sp>
        <p:nvSpPr>
          <p:cNvPr id="5" name="Rectangle 4">
            <a:extLst>
              <a:ext uri="{FF2B5EF4-FFF2-40B4-BE49-F238E27FC236}">
                <a16:creationId xmlns:a16="http://schemas.microsoft.com/office/drawing/2014/main" id="{2456771A-9217-1049-9DB3-28C242374160}"/>
              </a:ext>
            </a:extLst>
          </p:cNvPr>
          <p:cNvSpPr/>
          <p:nvPr/>
        </p:nvSpPr>
        <p:spPr>
          <a:xfrm>
            <a:off x="483038" y="3071814"/>
            <a:ext cx="6841785" cy="302166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6" name="TextBox 5">
            <a:extLst>
              <a:ext uri="{FF2B5EF4-FFF2-40B4-BE49-F238E27FC236}">
                <a16:creationId xmlns:a16="http://schemas.microsoft.com/office/drawing/2014/main" id="{D49485F4-D24D-A24E-A1C1-885DD6CA585C}"/>
              </a:ext>
            </a:extLst>
          </p:cNvPr>
          <p:cNvSpPr txBox="1"/>
          <p:nvPr/>
        </p:nvSpPr>
        <p:spPr>
          <a:xfrm>
            <a:off x="637076" y="3244455"/>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Bidding Wars Ease in Recent Months</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Average Number of Offers on Sold Homes (April – July 2022)</a:t>
            </a:r>
          </a:p>
        </p:txBody>
      </p:sp>
      <p:sp>
        <p:nvSpPr>
          <p:cNvPr id="8" name="TextBox 7">
            <a:extLst>
              <a:ext uri="{FF2B5EF4-FFF2-40B4-BE49-F238E27FC236}">
                <a16:creationId xmlns:a16="http://schemas.microsoft.com/office/drawing/2014/main" id="{CFDCCB73-D00F-A248-A3B0-CA7B88AF382F}"/>
              </a:ext>
            </a:extLst>
          </p:cNvPr>
          <p:cNvSpPr txBox="1"/>
          <p:nvPr/>
        </p:nvSpPr>
        <p:spPr>
          <a:xfrm>
            <a:off x="6335694" y="5804396"/>
            <a:ext cx="837729"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pic>
        <p:nvPicPr>
          <p:cNvPr id="2" name="Picture 1" descr="A group of houses with a city in the background&#10;&#10;Description automatically generated with medium confidence">
            <a:extLst>
              <a:ext uri="{FF2B5EF4-FFF2-40B4-BE49-F238E27FC236}">
                <a16:creationId xmlns:a16="http://schemas.microsoft.com/office/drawing/2014/main" id="{A5B223CC-0E39-253F-5BB2-85EF51776E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7772400" cy="1489295"/>
          </a:xfrm>
          <a:prstGeom prst="rect">
            <a:avLst/>
          </a:prstGeom>
        </p:spPr>
      </p:pic>
    </p:spTree>
    <p:extLst>
      <p:ext uri="{BB962C8B-B14F-4D97-AF65-F5344CB8AC3E}">
        <p14:creationId xmlns:p14="http://schemas.microsoft.com/office/powerpoint/2010/main" val="157268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sitting on a bench looking at a cell phone&#10;&#10;Description automatically generated with medium confidence">
            <a:extLst>
              <a:ext uri="{FF2B5EF4-FFF2-40B4-BE49-F238E27FC236}">
                <a16:creationId xmlns:a16="http://schemas.microsoft.com/office/drawing/2014/main" id="{0EA64E39-9AA0-71DF-9B5E-99CE9F019F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484462"/>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348446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 housing market is at a turning point, and if you’re thinking of buying a home, that may leave you wondering: is it the right time to make a move? Let’s turn to the experts for what the future is projected to hold.</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578178"/>
            <a:ext cx="6218388" cy="2305801"/>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500" b="1" dirty="0">
                <a:solidFill>
                  <a:srgbClr val="00B0F0"/>
                </a:solidFill>
                <a:latin typeface="Arial" panose="020B0604020202020204" pitchFamily="34" charset="0"/>
                <a:cs typeface="Arial" panose="020B0604020202020204" pitchFamily="34" charset="0"/>
              </a:rPr>
              <a:t>Experts Project Mortgage Rates Will Stabilize</a:t>
            </a:r>
          </a:p>
          <a:p>
            <a:pPr fontAlgn="base">
              <a:lnSpc>
                <a:spcPct val="110000"/>
              </a:lnSpc>
              <a:spcAft>
                <a:spcPts val="1000"/>
              </a:spcAft>
            </a:pPr>
            <a:r>
              <a:rPr lang="en-US" sz="1250" dirty="0">
                <a:cs typeface="Arial"/>
              </a:rPr>
              <a:t>This year, mortgage rates have climbed over 2% due to the </a:t>
            </a:r>
            <a:r>
              <a:rPr lang="en-US" sz="1250" i="1" dirty="0">
                <a:cs typeface="Arial"/>
              </a:rPr>
              <a:t>Federal Reserve’s </a:t>
            </a:r>
            <a:r>
              <a:rPr lang="en-US" sz="1250" dirty="0">
                <a:cs typeface="Arial"/>
              </a:rPr>
              <a:t>response to inflation. While mortgage rates continue to fluctuate, experts project they’ll start to stabilize in the months ahead, hovering in the low 5% range initially, and then possibly dipping into the high 4% range later next year. That could bring some welcome relief if you’re ready to buy a home (</a:t>
            </a:r>
            <a:r>
              <a:rPr lang="en-US" sz="1250" i="1" dirty="0">
                <a:cs typeface="Arial"/>
              </a:rPr>
              <a:t>see chart below</a:t>
            </a:r>
            <a:r>
              <a:rPr lang="en-US" sz="1250" dirty="0">
                <a:cs typeface="Arial"/>
              </a:rPr>
              <a:t>):</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E78F525-559B-319A-EEA4-06BEDBEF10AA}"/>
              </a:ext>
            </a:extLst>
          </p:cNvPr>
          <p:cNvSpPr/>
          <p:nvPr/>
        </p:nvSpPr>
        <p:spPr>
          <a:xfrm>
            <a:off x="0" y="2530355"/>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Housing Market Forecast</a:t>
            </a:r>
          </a:p>
        </p:txBody>
      </p:sp>
      <p:sp>
        <p:nvSpPr>
          <p:cNvPr id="8" name="Rectangle 7">
            <a:extLst>
              <a:ext uri="{FF2B5EF4-FFF2-40B4-BE49-F238E27FC236}">
                <a16:creationId xmlns:a16="http://schemas.microsoft.com/office/drawing/2014/main" id="{62B66E39-76DC-E04E-824C-06F9D1AD75CD}"/>
              </a:ext>
            </a:extLst>
          </p:cNvPr>
          <p:cNvSpPr/>
          <p:nvPr/>
        </p:nvSpPr>
        <p:spPr>
          <a:xfrm>
            <a:off x="483038" y="6654966"/>
            <a:ext cx="6841785" cy="284902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9" name="TextBox 8">
            <a:extLst>
              <a:ext uri="{FF2B5EF4-FFF2-40B4-BE49-F238E27FC236}">
                <a16:creationId xmlns:a16="http://schemas.microsoft.com/office/drawing/2014/main" id="{763E7848-AF9F-2844-B500-4901D3111E54}"/>
              </a:ext>
            </a:extLst>
          </p:cNvPr>
          <p:cNvSpPr txBox="1"/>
          <p:nvPr/>
        </p:nvSpPr>
        <p:spPr>
          <a:xfrm>
            <a:off x="618026" y="6744906"/>
            <a:ext cx="6536347" cy="230832"/>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Mortgage Rate Projections</a:t>
            </a:r>
          </a:p>
        </p:txBody>
      </p:sp>
      <p:graphicFrame>
        <p:nvGraphicFramePr>
          <p:cNvPr id="11" name="Table 4">
            <a:extLst>
              <a:ext uri="{FF2B5EF4-FFF2-40B4-BE49-F238E27FC236}">
                <a16:creationId xmlns:a16="http://schemas.microsoft.com/office/drawing/2014/main" id="{2E64F5FB-EAAD-A141-8B08-BA36688F5454}"/>
              </a:ext>
            </a:extLst>
          </p:cNvPr>
          <p:cNvGraphicFramePr>
            <a:graphicFrameLocks noGrp="1"/>
          </p:cNvGraphicFramePr>
          <p:nvPr>
            <p:extLst>
              <p:ext uri="{D42A27DB-BD31-4B8C-83A1-F6EECF244321}">
                <p14:modId xmlns:p14="http://schemas.microsoft.com/office/powerpoint/2010/main" val="3129895821"/>
              </p:ext>
            </p:extLst>
          </p:nvPr>
        </p:nvGraphicFramePr>
        <p:xfrm>
          <a:off x="926306" y="7120207"/>
          <a:ext cx="5931690" cy="2287315"/>
        </p:xfrm>
        <a:graphic>
          <a:graphicData uri="http://schemas.openxmlformats.org/drawingml/2006/table">
            <a:tbl>
              <a:tblPr firstRow="1" bandRow="1">
                <a:tableStyleId>{5C22544A-7EE6-4342-B048-85BDC9FD1C3A}</a:tableStyleId>
              </a:tblPr>
              <a:tblGrid>
                <a:gridCol w="988615">
                  <a:extLst>
                    <a:ext uri="{9D8B030D-6E8A-4147-A177-3AD203B41FA5}">
                      <a16:colId xmlns:a16="http://schemas.microsoft.com/office/drawing/2014/main" val="1565759484"/>
                    </a:ext>
                  </a:extLst>
                </a:gridCol>
                <a:gridCol w="988615">
                  <a:extLst>
                    <a:ext uri="{9D8B030D-6E8A-4147-A177-3AD203B41FA5}">
                      <a16:colId xmlns:a16="http://schemas.microsoft.com/office/drawing/2014/main" val="928495392"/>
                    </a:ext>
                  </a:extLst>
                </a:gridCol>
                <a:gridCol w="988615">
                  <a:extLst>
                    <a:ext uri="{9D8B030D-6E8A-4147-A177-3AD203B41FA5}">
                      <a16:colId xmlns:a16="http://schemas.microsoft.com/office/drawing/2014/main" val="2526625041"/>
                    </a:ext>
                  </a:extLst>
                </a:gridCol>
                <a:gridCol w="988615">
                  <a:extLst>
                    <a:ext uri="{9D8B030D-6E8A-4147-A177-3AD203B41FA5}">
                      <a16:colId xmlns:a16="http://schemas.microsoft.com/office/drawing/2014/main" val="3859006518"/>
                    </a:ext>
                  </a:extLst>
                </a:gridCol>
                <a:gridCol w="988615">
                  <a:extLst>
                    <a:ext uri="{9D8B030D-6E8A-4147-A177-3AD203B41FA5}">
                      <a16:colId xmlns:a16="http://schemas.microsoft.com/office/drawing/2014/main" val="3917452556"/>
                    </a:ext>
                  </a:extLst>
                </a:gridCol>
                <a:gridCol w="988615">
                  <a:extLst>
                    <a:ext uri="{9D8B030D-6E8A-4147-A177-3AD203B41FA5}">
                      <a16:colId xmlns:a16="http://schemas.microsoft.com/office/drawing/2014/main" val="1527756474"/>
                    </a:ext>
                  </a:extLst>
                </a:gridCol>
              </a:tblGrid>
              <a:tr h="58925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rgbClr val="FFFFFF"/>
                          </a:solidFill>
                          <a:effectLst/>
                          <a:latin typeface="+mj-lt"/>
                        </a:rPr>
                        <a:t>Quarter</a:t>
                      </a:r>
                      <a:endParaRPr kumimoji="0" lang="en-US" altLang="en-US" sz="1400" b="0" i="0" u="none" strike="noStrike" cap="none" normalizeH="0" baseline="0" dirty="0">
                        <a:ln>
                          <a:noFill/>
                        </a:ln>
                        <a:solidFill>
                          <a:srgbClr val="FFFFFF"/>
                        </a:solidFill>
                        <a:effectLst/>
                        <a:latin typeface="+mj-lt"/>
                        <a:ea typeface="Arial" charset="0"/>
                        <a:cs typeface="Calibri" panose="020F0502020204030204" pitchFamily="34" charset="0"/>
                      </a:endParaRPr>
                    </a:p>
                  </a:txBody>
                  <a:tcPr marT="60970" marB="60970" anchor="ctr" horzOverflow="overflow">
                    <a:solidFill>
                      <a:srgbClr val="00AE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rgbClr val="FFFFFF"/>
                          </a:solidFill>
                          <a:effectLst/>
                          <a:latin typeface="+mj-lt"/>
                        </a:rPr>
                        <a:t>Freddie Mac</a:t>
                      </a:r>
                      <a:endParaRPr kumimoji="0" lang="en-US" altLang="en-US" sz="1400" b="0" i="0" u="none" strike="noStrike" cap="none" normalizeH="0" baseline="0" dirty="0">
                        <a:ln>
                          <a:noFill/>
                        </a:ln>
                        <a:solidFill>
                          <a:srgbClr val="FFFFFF"/>
                        </a:solidFill>
                        <a:effectLst/>
                        <a:latin typeface="+mj-lt"/>
                        <a:ea typeface="Arial" charset="0"/>
                        <a:cs typeface="Calibri" panose="020F0502020204030204" pitchFamily="34" charset="0"/>
                      </a:endParaRPr>
                    </a:p>
                  </a:txBody>
                  <a:tcPr marT="60970" marB="60970" anchor="ctr" horzOverflow="overflow">
                    <a:solidFill>
                      <a:srgbClr val="00AE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a:ln>
                            <a:noFill/>
                          </a:ln>
                          <a:solidFill>
                            <a:srgbClr val="FFFFFF"/>
                          </a:solidFill>
                          <a:effectLst/>
                          <a:latin typeface="+mj-lt"/>
                        </a:rPr>
                        <a:t>Fannie Mae</a:t>
                      </a:r>
                      <a:endParaRPr kumimoji="0" lang="en-US" altLang="en-US" sz="1400" b="0" i="0" u="none" strike="noStrike" cap="none" normalizeH="0" baseline="0" dirty="0">
                        <a:ln>
                          <a:noFill/>
                        </a:ln>
                        <a:solidFill>
                          <a:srgbClr val="FFFFFF"/>
                        </a:solidFill>
                        <a:effectLst/>
                        <a:latin typeface="+mj-lt"/>
                        <a:ea typeface="Arial" charset="0"/>
                        <a:cs typeface="Calibri" panose="020F0502020204030204" pitchFamily="34" charset="0"/>
                      </a:endParaRPr>
                    </a:p>
                  </a:txBody>
                  <a:tcPr marT="60970" marB="60970" anchor="ctr" horzOverflow="overflow">
                    <a:solidFill>
                      <a:srgbClr val="00AE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rgbClr val="FFFFFF"/>
                          </a:solidFill>
                          <a:effectLst/>
                          <a:latin typeface="+mj-lt"/>
                        </a:rPr>
                        <a:t>MBA</a:t>
                      </a:r>
                      <a:endParaRPr kumimoji="0" lang="en-US" altLang="en-US" sz="1400" b="0" i="0" u="none" strike="noStrike" cap="none" normalizeH="0" baseline="0" dirty="0">
                        <a:ln>
                          <a:noFill/>
                        </a:ln>
                        <a:solidFill>
                          <a:srgbClr val="FFFFFF"/>
                        </a:solidFill>
                        <a:effectLst/>
                        <a:latin typeface="+mj-lt"/>
                        <a:ea typeface="Arial" charset="0"/>
                        <a:cs typeface="Calibri" panose="020F0502020204030204" pitchFamily="34" charset="0"/>
                      </a:endParaRPr>
                    </a:p>
                  </a:txBody>
                  <a:tcPr marT="60970" marB="60970" anchor="ctr" horzOverflow="overflow">
                    <a:solidFill>
                      <a:srgbClr val="00AE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chemeClr val="bg1"/>
                          </a:solidFill>
                          <a:effectLst/>
                          <a:latin typeface="+mj-lt"/>
                        </a:rPr>
                        <a:t>NAR</a:t>
                      </a:r>
                      <a:endParaRPr kumimoji="0" lang="en-US" altLang="en-US" sz="1400" b="0" i="0" u="none" strike="noStrike" cap="none" normalizeH="0" baseline="0" dirty="0">
                        <a:ln>
                          <a:noFill/>
                        </a:ln>
                        <a:solidFill>
                          <a:schemeClr val="bg1"/>
                        </a:solidFill>
                        <a:effectLst/>
                        <a:latin typeface="+mj-lt"/>
                        <a:ea typeface="Arial" charset="0"/>
                        <a:cs typeface="Calibri" panose="020F0502020204030204" pitchFamily="34" charset="0"/>
                      </a:endParaRPr>
                    </a:p>
                  </a:txBody>
                  <a:tcPr marT="60970" marB="60970" anchor="ctr" horzOverflow="overflow">
                    <a:solidFill>
                      <a:srgbClr val="00AEEF"/>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rgbClr val="FFFFFF"/>
                          </a:solidFill>
                          <a:effectLst/>
                          <a:latin typeface="+mj-lt"/>
                        </a:rPr>
                        <a:t>Average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rgbClr val="FFFFFF"/>
                          </a:solidFill>
                          <a:effectLst/>
                          <a:latin typeface="+mj-lt"/>
                        </a:rPr>
                        <a:t>of All Four</a:t>
                      </a:r>
                      <a:endParaRPr kumimoji="0" lang="en-US" altLang="en-US" sz="1400" b="0" i="0" u="none" strike="noStrike" cap="none" normalizeH="0" baseline="0" dirty="0">
                        <a:ln>
                          <a:noFill/>
                        </a:ln>
                        <a:solidFill>
                          <a:srgbClr val="FFFFFF"/>
                        </a:solidFill>
                        <a:effectLst/>
                        <a:latin typeface="+mj-lt"/>
                        <a:ea typeface="Arial" charset="0"/>
                        <a:cs typeface="Calibri" panose="020F0502020204030204" pitchFamily="34" charset="0"/>
                      </a:endParaRPr>
                    </a:p>
                  </a:txBody>
                  <a:tcPr marT="60970" marB="60970" anchor="ctr" horzOverflow="overflow">
                    <a:solidFill>
                      <a:srgbClr val="00AEEF"/>
                    </a:solidFill>
                  </a:tcPr>
                </a:tc>
                <a:extLst>
                  <a:ext uri="{0D108BD9-81ED-4DB2-BD59-A6C34878D82A}">
                    <a16:rowId xmlns:a16="http://schemas.microsoft.com/office/drawing/2014/main" val="843895246"/>
                  </a:ext>
                </a:extLst>
              </a:tr>
              <a:tr h="37498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chemeClr val="tx1"/>
                          </a:solidFill>
                          <a:effectLst/>
                          <a:latin typeface="+mj-lt"/>
                        </a:rPr>
                        <a:t>2022 4Q</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5.4</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4.8</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5.2</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6.0</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j-lt"/>
                        </a:rPr>
                        <a:t>5.4%</a:t>
                      </a:r>
                      <a:endParaRPr kumimoji="0" lang="en-US" altLang="en-US" sz="1400" b="1"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CBE3F9"/>
                    </a:solidFill>
                  </a:tcPr>
                </a:tc>
                <a:extLst>
                  <a:ext uri="{0D108BD9-81ED-4DB2-BD59-A6C34878D82A}">
                    <a16:rowId xmlns:a16="http://schemas.microsoft.com/office/drawing/2014/main" val="2884113368"/>
                  </a:ext>
                </a:extLst>
              </a:tr>
              <a:tr h="37498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a:ln>
                            <a:noFill/>
                          </a:ln>
                          <a:solidFill>
                            <a:schemeClr val="tx1"/>
                          </a:solidFill>
                          <a:effectLst/>
                          <a:latin typeface="+mj-lt"/>
                        </a:rPr>
                        <a:t>2023 1Q</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5.2</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4.7</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dirty="0">
                          <a:ln>
                            <a:noFill/>
                          </a:ln>
                          <a:solidFill>
                            <a:schemeClr val="tx1"/>
                          </a:solidFill>
                          <a:effectLst/>
                          <a:latin typeface="+mj-lt"/>
                        </a:rPr>
                        <a:t>5.1</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6.0</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j-lt"/>
                        </a:rPr>
                        <a:t>5.3%</a:t>
                      </a:r>
                      <a:endParaRPr kumimoji="0" lang="en-US" altLang="en-US" sz="1400" b="1"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extLst>
                  <a:ext uri="{0D108BD9-81ED-4DB2-BD59-A6C34878D82A}">
                    <a16:rowId xmlns:a16="http://schemas.microsoft.com/office/drawing/2014/main" val="2452701728"/>
                  </a:ext>
                </a:extLst>
              </a:tr>
              <a:tr h="37498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a:ln>
                            <a:noFill/>
                          </a:ln>
                          <a:solidFill>
                            <a:schemeClr val="tx1"/>
                          </a:solidFill>
                          <a:effectLst/>
                          <a:latin typeface="+mj-lt"/>
                        </a:rPr>
                        <a:t>2023 2Q</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5.2</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4.5</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5.0</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6.0</a:t>
                      </a:r>
                    </a:p>
                  </a:txBody>
                  <a:tcPr marT="60970" marB="60970" anchor="ctr" horzOverflow="overflow">
                    <a:solidFill>
                      <a:srgbClr val="CBE3F9"/>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j-lt"/>
                        </a:rPr>
                        <a:t>5.2%</a:t>
                      </a:r>
                      <a:endParaRPr kumimoji="0" lang="en-US" altLang="en-US" sz="1400" b="1"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CBE3F9"/>
                    </a:solidFill>
                  </a:tcPr>
                </a:tc>
                <a:extLst>
                  <a:ext uri="{0D108BD9-81ED-4DB2-BD59-A6C34878D82A}">
                    <a16:rowId xmlns:a16="http://schemas.microsoft.com/office/drawing/2014/main" val="1892648932"/>
                  </a:ext>
                </a:extLst>
              </a:tr>
              <a:tr h="37498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a:ln>
                            <a:noFill/>
                          </a:ln>
                          <a:solidFill>
                            <a:schemeClr val="tx1"/>
                          </a:solidFill>
                          <a:effectLst/>
                          <a:latin typeface="+mj-lt"/>
                        </a:rPr>
                        <a:t>2023 3Q</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5.0</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4.4</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u="none" strike="noStrike" cap="none" normalizeH="0" baseline="0">
                          <a:ln>
                            <a:noFill/>
                          </a:ln>
                          <a:solidFill>
                            <a:schemeClr val="tx1"/>
                          </a:solidFill>
                          <a:effectLst/>
                          <a:latin typeface="+mj-lt"/>
                        </a:rPr>
                        <a:t>4.9</a:t>
                      </a:r>
                      <a:endPar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cap="none" normalizeH="0" baseline="0" dirty="0">
                          <a:ln>
                            <a:noFill/>
                          </a:ln>
                          <a:solidFill>
                            <a:schemeClr val="tx1"/>
                          </a:solidFill>
                          <a:effectLst/>
                          <a:latin typeface="+mj-lt"/>
                          <a:ea typeface="Arial" charset="0"/>
                          <a:cs typeface="Calibri" panose="020F0502020204030204" pitchFamily="34" charset="0"/>
                        </a:rPr>
                        <a:t>-</a:t>
                      </a:r>
                    </a:p>
                  </a:txBody>
                  <a:tcPr marT="60970" marB="60970" anchor="ctr" horzOverflow="overflow">
                    <a:solidFill>
                      <a:srgbClr val="E7F2FC"/>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j-lt"/>
                        </a:rPr>
                        <a:t>4.8%</a:t>
                      </a:r>
                      <a:endParaRPr kumimoji="0" lang="en-US" altLang="en-US" sz="1400" b="1" i="0" u="none" strike="noStrike" cap="none" normalizeH="0" baseline="0" dirty="0">
                        <a:ln>
                          <a:noFill/>
                        </a:ln>
                        <a:solidFill>
                          <a:schemeClr val="tx1"/>
                        </a:solidFill>
                        <a:effectLst/>
                        <a:latin typeface="+mj-lt"/>
                        <a:ea typeface="Arial" charset="0"/>
                        <a:cs typeface="Calibri" panose="020F0502020204030204" pitchFamily="34" charset="0"/>
                      </a:endParaRPr>
                    </a:p>
                  </a:txBody>
                  <a:tcPr marT="60970" marB="60970" anchor="ctr" horzOverflow="overflow">
                    <a:solidFill>
                      <a:srgbClr val="E7F2FC"/>
                    </a:solidFill>
                  </a:tcPr>
                </a:tc>
                <a:extLst>
                  <a:ext uri="{0D108BD9-81ED-4DB2-BD59-A6C34878D82A}">
                    <a16:rowId xmlns:a16="http://schemas.microsoft.com/office/drawing/2014/main" val="3622659199"/>
                  </a:ext>
                </a:extLst>
              </a:tr>
              <a:tr h="166549">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08ACEF"/>
                        </a:solidFill>
                        <a:effectLst/>
                        <a:latin typeface="Calibri" panose="020F0502020204030204" pitchFamily="34" charset="0"/>
                        <a:ea typeface="Arial" charset="0"/>
                        <a:cs typeface="Calibri" panose="020F0502020204030204" pitchFamily="34" charset="0"/>
                      </a:endParaRPr>
                    </a:p>
                  </a:txBody>
                  <a:tcPr marT="60970" marB="60970" anchor="ctr" horzOverflow="overflow">
                    <a:solidFill>
                      <a:schemeClr val="tx2"/>
                    </a:solidFill>
                  </a:tcPr>
                </a:tc>
                <a:extLst>
                  <a:ext uri="{0D108BD9-81ED-4DB2-BD59-A6C34878D82A}">
                    <a16:rowId xmlns:a16="http://schemas.microsoft.com/office/drawing/2014/main" val="3877519290"/>
                  </a:ext>
                </a:extLst>
              </a:tr>
            </a:tbl>
          </a:graphicData>
        </a:graphic>
      </p:graphicFrame>
    </p:spTree>
    <p:extLst>
      <p:ext uri="{BB962C8B-B14F-4D97-AF65-F5344CB8AC3E}">
        <p14:creationId xmlns:p14="http://schemas.microsoft.com/office/powerpoint/2010/main" val="70552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0A81D242-DB4F-2F9D-C18F-8283875BF1D9}"/>
              </a:ext>
            </a:extLst>
          </p:cNvPr>
          <p:cNvGraphicFramePr/>
          <p:nvPr>
            <p:extLst>
              <p:ext uri="{D42A27DB-BD31-4B8C-83A1-F6EECF244321}">
                <p14:modId xmlns:p14="http://schemas.microsoft.com/office/powerpoint/2010/main" val="4259405236"/>
              </p:ext>
            </p:extLst>
          </p:nvPr>
        </p:nvGraphicFramePr>
        <p:xfrm>
          <a:off x="755618" y="3727234"/>
          <a:ext cx="6417174" cy="3011093"/>
        </p:xfrm>
        <a:graphic>
          <a:graphicData uri="http://schemas.openxmlformats.org/drawingml/2006/chart">
            <c:chart xmlns:c="http://schemas.openxmlformats.org/drawingml/2006/chart" xmlns:r="http://schemas.openxmlformats.org/officeDocument/2006/relationships" r:id="rId3"/>
          </a:graphicData>
        </a:graphic>
      </p:graphicFrame>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817218321"/>
              </p:ext>
            </p:extLst>
          </p:nvPr>
        </p:nvGraphicFramePr>
        <p:xfrm>
          <a:off x="457199" y="8438315"/>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As a buyer, you need to know what’s happening in the housing market so you can make the most informed decision possible. Let’s connect to discuss your goals so you can determine the best plan for your move.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1128712" y="322205"/>
            <a:ext cx="6170272" cy="2068948"/>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500" b="1" dirty="0">
                <a:solidFill>
                  <a:srgbClr val="00B0F0"/>
                </a:solidFill>
                <a:latin typeface="Arial" panose="020B0604020202020204" pitchFamily="34" charset="0"/>
                <a:cs typeface="Arial" panose="020B0604020202020204" pitchFamily="34" charset="0"/>
              </a:rPr>
              <a:t>Home Price Forecasts Call for Ongoing Appreciation</a:t>
            </a:r>
          </a:p>
          <a:p>
            <a:pPr fontAlgn="base">
              <a:lnSpc>
                <a:spcPct val="110000"/>
              </a:lnSpc>
              <a:spcAft>
                <a:spcPts val="1000"/>
              </a:spcAft>
            </a:pPr>
            <a:r>
              <a:rPr lang="en-US" sz="1250" dirty="0">
                <a:cs typeface="Arial"/>
              </a:rPr>
              <a:t>In 2021, home prices appreciated rapidly because there were far more people looking to make a purchase than there were homes available for sale. </a:t>
            </a:r>
            <a:r>
              <a:rPr lang="en-US" sz="1250" i="1" dirty="0">
                <a:cs typeface="Arial"/>
              </a:rPr>
              <a:t>CoreLogic</a:t>
            </a:r>
            <a:r>
              <a:rPr lang="en-US" sz="1250" dirty="0">
                <a:cs typeface="Arial"/>
              </a:rPr>
              <a:t> helps explain how unusual last year’s price gains were:  </a:t>
            </a:r>
          </a:p>
          <a:p>
            <a:pPr lvl="1" fontAlgn="base">
              <a:lnSpc>
                <a:spcPct val="110000"/>
              </a:lnSpc>
              <a:spcAft>
                <a:spcPts val="1000"/>
              </a:spcAft>
            </a:pPr>
            <a:r>
              <a:rPr lang="en-US" sz="1250" i="1" dirty="0">
                <a:solidFill>
                  <a:schemeClr val="bg2"/>
                </a:solidFill>
                <a:cs typeface="Arial"/>
              </a:rPr>
              <a:t>“Price appreciation averaged 15% for the full year of 2021, up from the 2020 full year average of 6%.” </a:t>
            </a:r>
          </a:p>
          <a:p>
            <a:pPr fontAlgn="base">
              <a:lnSpc>
                <a:spcPct val="110000"/>
              </a:lnSpc>
              <a:spcAft>
                <a:spcPts val="1000"/>
              </a:spcAft>
            </a:pPr>
            <a:r>
              <a:rPr lang="en-US" sz="1250" dirty="0">
                <a:cs typeface="Arial"/>
              </a:rPr>
              <a:t>This year, home price appreciation is slowing (or decelerating) from the feverish pace the market saw during the pandemic. According to the latest forecasts, experts say nationwide, prices will still appreciate by roughly 11.3% in 2022 (</a:t>
            </a:r>
            <a:r>
              <a:rPr lang="en-US" sz="1250" i="1" dirty="0">
                <a:cs typeface="Arial"/>
              </a:rPr>
              <a:t>see graph below</a:t>
            </a:r>
            <a:r>
              <a:rPr lang="en-US" sz="1250" dirty="0">
                <a:cs typeface="Arial"/>
              </a:rPr>
              <a:t>):</a:t>
            </a:r>
          </a:p>
          <a:p>
            <a:pPr>
              <a:lnSpc>
                <a:spcPct val="110000"/>
              </a:lnSpc>
              <a:spcAft>
                <a:spcPts val="1000"/>
              </a:spcAft>
            </a:pPr>
            <a:endParaRPr lang="en-US" sz="1250" dirty="0">
              <a:solidFill>
                <a:srgbClr val="000000"/>
              </a:solidFill>
              <a:highlight>
                <a:srgbClr val="FFFF00"/>
              </a:highlight>
              <a:latin typeface="Arial" panose="020B0604020202020204" pitchFamily="34" charset="0"/>
              <a:cs typeface="Arial" panose="020B0604020202020204" pitchFamily="34" charset="0"/>
            </a:endParaRPr>
          </a:p>
          <a:p>
            <a:pPr fontAlgn="base">
              <a:lnSpc>
                <a:spcPct val="110000"/>
              </a:lnSpc>
              <a:spcAft>
                <a:spcPts val="1000"/>
              </a:spcAft>
            </a:pPr>
            <a:endParaRPr lang="en-US" sz="1250" dirty="0">
              <a:highlight>
                <a:srgbClr val="FFFF00"/>
              </a:highlight>
              <a:latin typeface="Arial" panose="020B0604020202020204" pitchFamily="34" charset="0"/>
              <a:cs typeface="Arial" panose="020B0604020202020204" pitchFamily="34" charset="0"/>
            </a:endParaRPr>
          </a:p>
          <a:p>
            <a:pPr>
              <a:lnSpc>
                <a:spcPct val="110000"/>
              </a:lnSpc>
              <a:spcAft>
                <a:spcPts val="1000"/>
              </a:spcAft>
            </a:pPr>
            <a:endParaRPr lang="en-US" sz="1250" dirty="0">
              <a:solidFill>
                <a:srgbClr val="000000"/>
              </a:solidFill>
              <a:highlight>
                <a:srgbClr val="FFFF00"/>
              </a:highligh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8" name="Rectangle 27">
            <a:extLst>
              <a:ext uri="{FF2B5EF4-FFF2-40B4-BE49-F238E27FC236}">
                <a16:creationId xmlns:a16="http://schemas.microsoft.com/office/drawing/2014/main" id="{3C0F767A-D11B-B5C4-48D7-806411211053}"/>
              </a:ext>
            </a:extLst>
          </p:cNvPr>
          <p:cNvSpPr/>
          <p:nvPr/>
        </p:nvSpPr>
        <p:spPr>
          <a:xfrm>
            <a:off x="477078" y="3333268"/>
            <a:ext cx="6858000" cy="365331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9" name="TextBox 28">
            <a:extLst>
              <a:ext uri="{FF2B5EF4-FFF2-40B4-BE49-F238E27FC236}">
                <a16:creationId xmlns:a16="http://schemas.microsoft.com/office/drawing/2014/main" id="{0233420F-B754-1EB4-A200-945C4E67A088}"/>
              </a:ext>
            </a:extLst>
          </p:cNvPr>
          <p:cNvSpPr txBox="1"/>
          <p:nvPr/>
        </p:nvSpPr>
        <p:spPr>
          <a:xfrm>
            <a:off x="609917" y="3434519"/>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sp>
        <p:nvSpPr>
          <p:cNvPr id="2" name="Rectangle 1">
            <a:extLst>
              <a:ext uri="{FF2B5EF4-FFF2-40B4-BE49-F238E27FC236}">
                <a16:creationId xmlns:a16="http://schemas.microsoft.com/office/drawing/2014/main" id="{067C9197-B1FB-5D48-9660-7CF8B577BE63}"/>
              </a:ext>
            </a:extLst>
          </p:cNvPr>
          <p:cNvSpPr/>
          <p:nvPr/>
        </p:nvSpPr>
        <p:spPr>
          <a:xfrm>
            <a:off x="1047193" y="7324321"/>
            <a:ext cx="6263666" cy="861774"/>
          </a:xfrm>
          <a:prstGeom prst="rect">
            <a:avLst/>
          </a:prstGeom>
        </p:spPr>
        <p:txBody>
          <a:bodyPr wrap="square">
            <a:spAutoFit/>
          </a:bodyPr>
          <a:lstStyle/>
          <a:p>
            <a:r>
              <a:rPr lang="en-US" sz="1250" dirty="0">
                <a:solidFill>
                  <a:srgbClr val="313940"/>
                </a:solidFill>
              </a:rPr>
              <a:t>Even though housing supply has grown this year, it’s still low overall due to a long period of underbuilding homes. And experts say that’s going to help keep upward pressure on home prices. If you’re thinking of making a move, you shouldn’t wait for prices to fall. </a:t>
            </a:r>
            <a:endParaRPr lang="en-US" sz="1250" dirty="0"/>
          </a:p>
        </p:txBody>
      </p:sp>
      <p:graphicFrame>
        <p:nvGraphicFramePr>
          <p:cNvPr id="4" name="Chart 3">
            <a:extLst>
              <a:ext uri="{FF2B5EF4-FFF2-40B4-BE49-F238E27FC236}">
                <a16:creationId xmlns:a16="http://schemas.microsoft.com/office/drawing/2014/main" id="{EBD0B9CE-47CF-F4C2-EAF2-4DBFDF251BF5}"/>
              </a:ext>
            </a:extLst>
          </p:cNvPr>
          <p:cNvGraphicFramePr/>
          <p:nvPr>
            <p:extLst>
              <p:ext uri="{D42A27DB-BD31-4B8C-83A1-F6EECF244321}">
                <p14:modId xmlns:p14="http://schemas.microsoft.com/office/powerpoint/2010/main" val="2560221665"/>
              </p:ext>
            </p:extLst>
          </p:nvPr>
        </p:nvGraphicFramePr>
        <p:xfrm>
          <a:off x="755618" y="3572376"/>
          <a:ext cx="6417174" cy="3299738"/>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5C3D95B8-EB1A-D2E2-2040-9F8E62417C3B}"/>
              </a:ext>
            </a:extLst>
          </p:cNvPr>
          <p:cNvGrpSpPr/>
          <p:nvPr/>
        </p:nvGrpSpPr>
        <p:grpSpPr>
          <a:xfrm>
            <a:off x="889955" y="4631802"/>
            <a:ext cx="6220684" cy="277000"/>
            <a:chOff x="35232" y="2734955"/>
            <a:chExt cx="9361511" cy="176158"/>
          </a:xfrm>
        </p:grpSpPr>
        <p:cxnSp>
          <p:nvCxnSpPr>
            <p:cNvPr id="6" name="Straight Connector 5">
              <a:extLst>
                <a:ext uri="{FF2B5EF4-FFF2-40B4-BE49-F238E27FC236}">
                  <a16:creationId xmlns:a16="http://schemas.microsoft.com/office/drawing/2014/main" id="{90BB5D90-4508-F40B-1039-4633387DA554}"/>
                </a:ext>
              </a:extLst>
            </p:cNvPr>
            <p:cNvCxnSpPr>
              <a:cxnSpLocks/>
            </p:cNvCxnSpPr>
            <p:nvPr/>
          </p:nvCxnSpPr>
          <p:spPr>
            <a:xfrm>
              <a:off x="35232" y="2834121"/>
              <a:ext cx="9361511"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851AFBC-3485-11F8-E293-D3AE95AF8A63}"/>
                </a:ext>
              </a:extLst>
            </p:cNvPr>
            <p:cNvSpPr txBox="1"/>
            <p:nvPr/>
          </p:nvSpPr>
          <p:spPr>
            <a:xfrm>
              <a:off x="5388696" y="2734955"/>
              <a:ext cx="3611024" cy="176158"/>
            </a:xfrm>
            <a:prstGeom prst="rect">
              <a:avLst/>
            </a:prstGeom>
            <a:solidFill>
              <a:schemeClr val="accent2"/>
            </a:solidFill>
            <a:ln>
              <a:noFill/>
            </a:ln>
          </p:spPr>
          <p:txBody>
            <a:bodyPr wrap="square" rtlCol="0">
              <a:spAutoFit/>
            </a:bodyPr>
            <a:lstStyle/>
            <a:p>
              <a:pPr algn="ctr"/>
              <a:r>
                <a:rPr lang="es-US" sz="1200" dirty="0" err="1">
                  <a:solidFill>
                    <a:schemeClr val="bg1"/>
                  </a:solidFill>
                </a:rPr>
                <a:t>Average</a:t>
              </a:r>
              <a:r>
                <a:rPr lang="es-US" sz="1200" dirty="0">
                  <a:solidFill>
                    <a:schemeClr val="bg1"/>
                  </a:solidFill>
                </a:rPr>
                <a:t> </a:t>
              </a:r>
              <a:r>
                <a:rPr lang="es-US" sz="1200" dirty="0" err="1">
                  <a:solidFill>
                    <a:schemeClr val="bg1"/>
                  </a:solidFill>
                </a:rPr>
                <a:t>of</a:t>
              </a:r>
              <a:r>
                <a:rPr lang="es-US" sz="1200" dirty="0">
                  <a:solidFill>
                    <a:schemeClr val="bg1"/>
                  </a:solidFill>
                </a:rPr>
                <a:t> </a:t>
              </a:r>
              <a:r>
                <a:rPr lang="es-US" sz="1200" dirty="0" err="1">
                  <a:solidFill>
                    <a:schemeClr val="bg1"/>
                  </a:solidFill>
                </a:rPr>
                <a:t>All</a:t>
              </a:r>
              <a:r>
                <a:rPr lang="es-US" sz="1200" dirty="0">
                  <a:solidFill>
                    <a:schemeClr val="bg1"/>
                  </a:solidFill>
                </a:rPr>
                <a:t> </a:t>
              </a:r>
              <a:r>
                <a:rPr lang="es-US" sz="1200" dirty="0" err="1">
                  <a:solidFill>
                    <a:schemeClr val="bg1"/>
                  </a:solidFill>
                </a:rPr>
                <a:t>Forecasts</a:t>
              </a:r>
              <a:r>
                <a:rPr lang="es-US" sz="1200" dirty="0">
                  <a:solidFill>
                    <a:schemeClr val="bg1"/>
                  </a:solidFill>
                </a:rPr>
                <a:t>: 11.3%</a:t>
              </a:r>
            </a:p>
          </p:txBody>
        </p:sp>
      </p:grpSp>
    </p:spTree>
    <p:extLst>
      <p:ext uri="{BB962C8B-B14F-4D97-AF65-F5344CB8AC3E}">
        <p14:creationId xmlns:p14="http://schemas.microsoft.com/office/powerpoint/2010/main" val="574262318"/>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48168</TotalTime>
  <Words>4614</Words>
  <Application>Microsoft Office PowerPoint</Application>
  <PresentationFormat>Custom</PresentationFormat>
  <Paragraphs>342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955</cp:revision>
  <dcterms:created xsi:type="dcterms:W3CDTF">2021-07-16T16:38:04Z</dcterms:created>
  <dcterms:modified xsi:type="dcterms:W3CDTF">2022-09-09T14:08:16Z</dcterms:modified>
</cp:coreProperties>
</file>