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21" r:id="rId4"/>
    <p:sldId id="3306" r:id="rId5"/>
    <p:sldId id="3264" r:id="rId6"/>
    <p:sldId id="3294" r:id="rId7"/>
    <p:sldId id="3295" r:id="rId8"/>
    <p:sldId id="3307" r:id="rId9"/>
    <p:sldId id="3311" r:id="rId10"/>
    <p:sldId id="3309" r:id="rId11"/>
    <p:sldId id="3310" r:id="rId12"/>
    <p:sldId id="3316" r:id="rId13"/>
    <p:sldId id="3271" r:id="rId14"/>
    <p:sldId id="3276" r:id="rId15"/>
    <p:sldId id="3317" r:id="rId16"/>
    <p:sldId id="3318" r:id="rId17"/>
    <p:sldId id="3319" r:id="rId18"/>
    <p:sldId id="3320" r:id="rId19"/>
    <p:sldId id="274" r:id="rId20"/>
    <p:sldId id="3186" r:id="rId21"/>
    <p:sldId id="3322" r:id="rId22"/>
    <p:sldId id="3323"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4"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311"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77" clrIdx="3">
    <p:extLst>
      <p:ext uri="{19B8F6BF-5375-455C-9EA6-DF929625EA0E}">
        <p15:presenceInfo xmlns:p15="http://schemas.microsoft.com/office/powerpoint/2012/main" userId="Jeymy Idrovo" providerId="None"/>
      </p:ext>
    </p:extLst>
  </p:cmAuthor>
  <p:cmAuthor id="5" name="Kate Rezabek" initials="KR" lastIdx="184"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16"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AEEF"/>
    <a:srgbClr val="797979"/>
    <a:srgbClr val="F79443"/>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77" autoAdjust="0"/>
    <p:restoredTop sz="92109" autoAdjust="0"/>
  </p:normalViewPr>
  <p:slideViewPr>
    <p:cSldViewPr snapToGrid="0" snapToObjects="1">
      <p:cViewPr varScale="1">
        <p:scale>
          <a:sx n="54" d="100"/>
          <a:sy n="54" d="100"/>
        </p:scale>
        <p:origin x="2102"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First-Time Buyers</c:v>
                </c:pt>
              </c:strCache>
            </c:strRef>
          </c:tx>
          <c:spPr>
            <a:ln>
              <a:noFill/>
            </a:ln>
          </c:spPr>
          <c:dPt>
            <c:idx val="0"/>
            <c:bubble3D val="0"/>
            <c:spPr>
              <a:solidFill>
                <a:srgbClr val="14ADF0"/>
              </a:solidFill>
              <a:ln w="19050">
                <a:noFill/>
              </a:ln>
              <a:effectLst/>
            </c:spPr>
            <c:extLst>
              <c:ext xmlns:c16="http://schemas.microsoft.com/office/drawing/2014/chart" uri="{C3380CC4-5D6E-409C-BE32-E72D297353CC}">
                <c16:uniqueId val="{00000001-AD90-484B-A4C3-EC9A08DE3DBD}"/>
              </c:ext>
            </c:extLst>
          </c:dPt>
          <c:dPt>
            <c:idx val="1"/>
            <c:bubble3D val="0"/>
            <c:spPr>
              <a:solidFill>
                <a:srgbClr val="B4C1C6"/>
              </a:solidFill>
              <a:ln w="19050">
                <a:noFill/>
              </a:ln>
              <a:effectLst/>
            </c:spPr>
            <c:extLst>
              <c:ext xmlns:c16="http://schemas.microsoft.com/office/drawing/2014/chart" uri="{C3380CC4-5D6E-409C-BE32-E72D297353CC}">
                <c16:uniqueId val="{00000003-AD90-484B-A4C3-EC9A08DE3DBD}"/>
              </c:ext>
            </c:extLst>
          </c:dPt>
          <c:cat>
            <c:numRef>
              <c:f>Sheet1!$A$2:$A$3</c:f>
              <c:numCache>
                <c:formatCode>General</c:formatCode>
                <c:ptCount val="2"/>
              </c:numCache>
            </c:numRef>
          </c:cat>
          <c:val>
            <c:numRef>
              <c:f>Sheet1!$B$2:$B$3</c:f>
              <c:numCache>
                <c:formatCode>0%</c:formatCode>
                <c:ptCount val="2"/>
                <c:pt idx="0">
                  <c:v>7.0000000000000007E-2</c:v>
                </c:pt>
                <c:pt idx="1">
                  <c:v>0.93</c:v>
                </c:pt>
              </c:numCache>
            </c:numRef>
          </c:val>
          <c:extLst>
            <c:ext xmlns:c16="http://schemas.microsoft.com/office/drawing/2014/chart" uri="{C3380CC4-5D6E-409C-BE32-E72D297353CC}">
              <c16:uniqueId val="{00000004-AD90-484B-A4C3-EC9A08DE3D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All Homebuyers</c:v>
                </c:pt>
              </c:strCache>
            </c:strRef>
          </c:tx>
          <c:spPr>
            <a:solidFill>
              <a:srgbClr val="B4C1C6"/>
            </a:solidFill>
            <a:ln>
              <a:noFill/>
            </a:ln>
          </c:spPr>
          <c:dPt>
            <c:idx val="0"/>
            <c:bubble3D val="0"/>
            <c:spPr>
              <a:solidFill>
                <a:srgbClr val="88CD73"/>
              </a:solidFill>
              <a:ln w="19050">
                <a:noFill/>
              </a:ln>
              <a:effectLst/>
            </c:spPr>
            <c:extLst>
              <c:ext xmlns:c16="http://schemas.microsoft.com/office/drawing/2014/chart" uri="{C3380CC4-5D6E-409C-BE32-E72D297353CC}">
                <c16:uniqueId val="{00000001-8275-3143-BD7B-14D101226DA8}"/>
              </c:ext>
            </c:extLst>
          </c:dPt>
          <c:dPt>
            <c:idx val="1"/>
            <c:bubble3D val="0"/>
            <c:spPr>
              <a:solidFill>
                <a:srgbClr val="B4C1C6"/>
              </a:solidFill>
              <a:ln w="19050">
                <a:noFill/>
              </a:ln>
              <a:effectLst/>
            </c:spPr>
            <c:extLst>
              <c:ext xmlns:c16="http://schemas.microsoft.com/office/drawing/2014/chart" uri="{C3380CC4-5D6E-409C-BE32-E72D297353CC}">
                <c16:uniqueId val="{00000003-8275-3143-BD7B-14D101226DA8}"/>
              </c:ext>
            </c:extLst>
          </c:dPt>
          <c:cat>
            <c:numRef>
              <c:f>Sheet1!$A$2:$A$3</c:f>
              <c:numCache>
                <c:formatCode>General</c:formatCode>
                <c:ptCount val="2"/>
              </c:numCache>
            </c:numRef>
          </c:cat>
          <c:val>
            <c:numRef>
              <c:f>Sheet1!$B$2:$B$3</c:f>
              <c:numCache>
                <c:formatCode>0%</c:formatCode>
                <c:ptCount val="2"/>
                <c:pt idx="0">
                  <c:v>0.13</c:v>
                </c:pt>
                <c:pt idx="1">
                  <c:v>0.87</c:v>
                </c:pt>
              </c:numCache>
            </c:numRef>
          </c:val>
          <c:extLst>
            <c:ext xmlns:c16="http://schemas.microsoft.com/office/drawing/2014/chart" uri="{C3380CC4-5D6E-409C-BE32-E72D297353CC}">
              <c16:uniqueId val="{00000004-8275-3143-BD7B-14D101226DA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First-Time Buyers</c:v>
                </c:pt>
              </c:strCache>
            </c:strRef>
          </c:tx>
          <c:spPr>
            <a:solidFill>
              <a:srgbClr val="B4C1C6"/>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E8F0-E74C-AF2A-031CCDE807DF}"/>
              </c:ext>
            </c:extLst>
          </c:dPt>
          <c:dPt>
            <c:idx val="1"/>
            <c:bubble3D val="0"/>
            <c:spPr>
              <a:solidFill>
                <a:srgbClr val="B4C1C6"/>
              </a:solidFill>
              <a:ln w="19050">
                <a:noFill/>
              </a:ln>
              <a:effectLst/>
            </c:spPr>
            <c:extLst>
              <c:ext xmlns:c16="http://schemas.microsoft.com/office/drawing/2014/chart" uri="{C3380CC4-5D6E-409C-BE32-E72D297353CC}">
                <c16:uniqueId val="{00000003-E8F0-E74C-AF2A-031CCDE807DF}"/>
              </c:ext>
            </c:extLst>
          </c:dPt>
          <c:cat>
            <c:numRef>
              <c:f>Sheet1!$A$2:$A$3</c:f>
              <c:numCache>
                <c:formatCode>General</c:formatCode>
                <c:ptCount val="2"/>
              </c:numCache>
            </c:numRef>
          </c:cat>
          <c:val>
            <c:numRef>
              <c:f>Sheet1!$B$2:$B$3</c:f>
              <c:numCache>
                <c:formatCode>0%</c:formatCode>
                <c:ptCount val="2"/>
                <c:pt idx="0">
                  <c:v>3.5000000000000003E-2</c:v>
                </c:pt>
                <c:pt idx="1">
                  <c:v>0.96499999999999997</c:v>
                </c:pt>
              </c:numCache>
            </c:numRef>
          </c:val>
          <c:extLst>
            <c:ext xmlns:c16="http://schemas.microsoft.com/office/drawing/2014/chart" uri="{C3380CC4-5D6E-409C-BE32-E72D297353CC}">
              <c16:uniqueId val="{00000004-E8F0-E74C-AF2A-031CCDE807D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67807765170698E-2"/>
          <c:y val="0.13201817588823153"/>
          <c:w val="0.95646438446965865"/>
          <c:h val="0.69971365742755998"/>
        </c:manualLayout>
      </c:layout>
      <c:barChart>
        <c:barDir val="col"/>
        <c:grouping val="clustered"/>
        <c:varyColors val="0"/>
        <c:ser>
          <c:idx val="0"/>
          <c:order val="0"/>
          <c:tx>
            <c:strRef>
              <c:f>Sheet1!$B$1</c:f>
              <c:strCache>
                <c:ptCount val="1"/>
                <c:pt idx="0">
                  <c:v>Series 1</c:v>
                </c:pt>
              </c:strCache>
            </c:strRef>
          </c:tx>
          <c:spPr>
            <a:solidFill>
              <a:srgbClr val="FD870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Overall</c:v>
                </c:pt>
                <c:pt idx="1">
                  <c:v>Studio</c:v>
                </c:pt>
                <c:pt idx="2">
                  <c:v>1 Bedroom</c:v>
                </c:pt>
                <c:pt idx="3">
                  <c:v>2 Bedroom</c:v>
                </c:pt>
              </c:strCache>
            </c:strRef>
          </c:cat>
          <c:val>
            <c:numRef>
              <c:f>Sheet1!$B$2:$B$5</c:f>
              <c:numCache>
                <c:formatCode>0.0%</c:formatCode>
                <c:ptCount val="4"/>
                <c:pt idx="0">
                  <c:v>0.17100000000000001</c:v>
                </c:pt>
                <c:pt idx="1">
                  <c:v>0.17100000000000001</c:v>
                </c:pt>
                <c:pt idx="2">
                  <c:v>0.16400000000000001</c:v>
                </c:pt>
                <c:pt idx="3">
                  <c:v>0.16200000000000001</c:v>
                </c:pt>
              </c:numCache>
            </c:numRef>
          </c:val>
          <c:extLst>
            <c:ext xmlns:c16="http://schemas.microsoft.com/office/drawing/2014/chart" uri="{C3380CC4-5D6E-409C-BE32-E72D297353CC}">
              <c16:uniqueId val="{00000001-2609-CB40-8B9A-99A1765B8E34}"/>
            </c:ext>
          </c:extLst>
        </c:ser>
        <c:dLbls>
          <c:showLegendKey val="0"/>
          <c:showVal val="0"/>
          <c:showCatName val="0"/>
          <c:showSerName val="0"/>
          <c:showPercent val="0"/>
          <c:showBubbleSize val="0"/>
        </c:dLbls>
        <c:gapWidth val="20"/>
        <c:overlap val="-27"/>
        <c:axId val="1357140207"/>
        <c:axId val="1357140623"/>
      </c:barChart>
      <c:catAx>
        <c:axId val="1357140207"/>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57140623"/>
        <c:crosses val="autoZero"/>
        <c:auto val="1"/>
        <c:lblAlgn val="ctr"/>
        <c:lblOffset val="100"/>
        <c:noMultiLvlLbl val="0"/>
      </c:catAx>
      <c:valAx>
        <c:axId val="1357140623"/>
        <c:scaling>
          <c:orientation val="minMax"/>
          <c:min val="0"/>
        </c:scaling>
        <c:delete val="1"/>
        <c:axPos val="l"/>
        <c:numFmt formatCode="0.0%" sourceLinked="1"/>
        <c:majorTickMark val="none"/>
        <c:minorTickMark val="none"/>
        <c:tickLblPos val="nextTo"/>
        <c:crossAx val="1357140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7/26/2022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altor.com/research/first-time-home-buyers-housing-202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yeonhousing.org/2022/03/what-first-time-home-buyers-really-wa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r.realtor/blogs/economists-outlook/tackling-home-financing-and-down-payment-misconcep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www.prnewswire.com</a:t>
            </a:r>
            <a:r>
              <a:rPr lang="en-US" sz="1200" b="0" i="0" kern="1200" dirty="0">
                <a:solidFill>
                  <a:schemeClr val="tx1"/>
                </a:solidFill>
                <a:effectLst/>
                <a:latin typeface="+mn-lt"/>
                <a:ea typeface="+mn-ea"/>
                <a:cs typeface="+mn-cs"/>
              </a:rPr>
              <a:t>/news-releases/realtorcom-december-rental-report-rental-market-wraps-up-2021-with-price-growth-thats-5-3-times-faster-than-in-2020--301468347.html</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35459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03578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www.ftc.gov</a:t>
            </a:r>
            <a:r>
              <a:rPr lang="en-US" dirty="0"/>
              <a:t>/sites/default/files/documents/one-stops/real-estate-competition/</a:t>
            </a:r>
            <a:r>
              <a:rPr lang="en-US" dirty="0" err="1"/>
              <a:t>realestateglossary.pdf</a:t>
            </a:r>
            <a:endParaRPr lang="en-US" dirty="0"/>
          </a:p>
          <a:p>
            <a:r>
              <a:rPr lang="en-US" dirty="0"/>
              <a:t>https://</a:t>
            </a:r>
            <a:r>
              <a:rPr lang="en-US" dirty="0" err="1"/>
              <a:t>blog.firstam.com</a:t>
            </a:r>
            <a:r>
              <a:rPr lang="en-US" dirty="0"/>
              <a:t>/15-real-estate-terms-you-should-know</a:t>
            </a:r>
          </a:p>
          <a:p>
            <a:r>
              <a:rPr lang="en-US" dirty="0"/>
              <a:t>https://</a:t>
            </a:r>
            <a:r>
              <a:rPr lang="en-US" dirty="0" err="1"/>
              <a:t>magazine.realtor</a:t>
            </a:r>
            <a:r>
              <a:rPr lang="en-US" dirty="0"/>
              <a:t>/tool-kit/rookie/article/2020/02/real-estate-glossary</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87460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42748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www.nerdwallet.com</a:t>
            </a:r>
            <a:r>
              <a:rPr lang="en-US" dirty="0"/>
              <a:t>/article/mortgages/pre-qualified-vs-preapproved</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308122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https://www.nar.realtor/research-and-statistics/research-reports/realtors-confidence-index</a:t>
            </a:r>
            <a:endParaRPr lang="en-US" dirty="0">
              <a:cs typeface="Calibri" panose="020F0502020204030204"/>
            </a:endParaRPr>
          </a:p>
          <a:p>
            <a:r>
              <a:rPr lang="en-US" dirty="0"/>
              <a:t>https://myhome.freddiemac.com/blog/homeownership/20180926-strategies-for-winning-the-bidding-war</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3304551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4035015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318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https://www-cnbc-com.cdn.ampproject.org/c/s/www.cnbc.com/amp/2022/02/26/what-to-do-before-you-buy-a-home.html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https://cdn.nar.realtor/sites/default/files/documents/2022-home-buyers-and-sellers-generational-trends-03-23-2022.pdf</a:t>
            </a:r>
          </a:p>
          <a:p>
            <a:r>
              <a:rPr lang="en-US" dirty="0">
                <a:hlinkClick r:id="rId3"/>
              </a:rPr>
              <a:t>https://www.realtor.com/research/first-time-home-buyers-housing-2021/</a:t>
            </a:r>
            <a:endParaRPr lang="en-US" dirty="0">
              <a:cs typeface="Calibri" panose="020F0502020204030204"/>
            </a:endParaRPr>
          </a:p>
          <a:p>
            <a:r>
              <a:rPr lang="en-US" dirty="0">
                <a:hlinkClick r:id="rId4"/>
              </a:rPr>
              <a:t>https://eyeonhousing.org/2022/03/what-first-time-home-buyers-really-want/</a:t>
            </a:r>
            <a:endParaRPr lang="en-US" dirty="0"/>
          </a:p>
        </p:txBody>
      </p:sp>
    </p:spTree>
    <p:extLst>
      <p:ext uri="{BB962C8B-B14F-4D97-AF65-F5344CB8AC3E}">
        <p14:creationId xmlns:p14="http://schemas.microsoft.com/office/powerpoint/2010/main" val="56451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2829040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https://www.realtor.com/news/trends/today-housing-market-compared-with-before-covid-19-pandemic/</a:t>
            </a:r>
          </a:p>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53590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973564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blog.firstam.com</a:t>
            </a:r>
            <a:r>
              <a:rPr lang="en-US" dirty="0"/>
              <a:t>/economics/the-reconomy-podcast-what-is-the-fed-signaling-on-interest-rates</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304231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cdn.nar.realtor</a:t>
            </a:r>
            <a:r>
              <a:rPr lang="en-US" dirty="0"/>
              <a:t>/sites/default/files/documents/2021-the-impact-of-student-loan-debt-report-executive-summary-09-14-2021.pdf</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cdn.nar.realtor</a:t>
            </a:r>
            <a:r>
              <a:rPr lang="en-US" dirty="0"/>
              <a:t>/sites/default/files/documents/2021-the-impact-of-student-loan-debt-report-executive-summary-09-14-2021.pdf</a:t>
            </a:r>
          </a:p>
          <a:p>
            <a:r>
              <a:rPr lang="en-US" dirty="0"/>
              <a:t>https://</a:t>
            </a:r>
            <a:r>
              <a:rPr lang="en-US" dirty="0" err="1"/>
              <a:t>www.apartmenttherapy.com</a:t>
            </a:r>
            <a:r>
              <a:rPr lang="en-US" dirty="0"/>
              <a:t>/how-to-buy-a-house-with-student-loans-36755886</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12263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https://www.nar.realtor/blogs/economists-outlook/tackling-home-financing-and-down-payment-misconceptions</a:t>
            </a:r>
            <a:r>
              <a:rPr lang="en-US" sz="1200" b="0" i="0" kern="1200" dirty="0">
                <a:solidFill>
                  <a:schemeClr val="tx1"/>
                </a:solidFill>
                <a:effectLst/>
                <a:latin typeface="+mn-lt"/>
                <a:ea typeface="+mn-ea"/>
                <a:cs typeface="+mn-cs"/>
              </a:rPr>
              <a:t> </a:t>
            </a:r>
          </a:p>
          <a:p>
            <a:r>
              <a:rPr lang="en-US" sz="1200" dirty="0">
                <a:effectLst/>
                <a:latin typeface="Segoe UI" panose="020B0502040204020203" pitchFamily="34" charset="0"/>
              </a:rPr>
              <a:t>https://</a:t>
            </a:r>
            <a:r>
              <a:rPr lang="en-US" sz="1200" dirty="0" err="1">
                <a:effectLst/>
                <a:latin typeface="Segoe UI" panose="020B0502040204020203" pitchFamily="34" charset="0"/>
              </a:rPr>
              <a:t>myhome.freddiemac.com</a:t>
            </a:r>
            <a:r>
              <a:rPr lang="en-US" sz="1200" dirty="0">
                <a:effectLst/>
                <a:latin typeface="Segoe UI" panose="020B0502040204020203" pitchFamily="34" charset="0"/>
              </a:rPr>
              <a:t>/buying/breaking-down-</a:t>
            </a:r>
            <a:r>
              <a:rPr lang="en-US" sz="1200" dirty="0" err="1">
                <a:effectLst/>
                <a:latin typeface="Segoe UI" panose="020B0502040204020203" pitchFamily="34" charset="0"/>
              </a:rPr>
              <a:t>pmi</a:t>
            </a:r>
            <a:endParaRPr lang="en-US" sz="1200" dirty="0">
              <a:effectLst/>
              <a:latin typeface="Segoe UI" panose="020B0502040204020203" pitchFamily="34" charset="0"/>
            </a:endParaRPr>
          </a:p>
          <a:p>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87082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a:t>
            </a:r>
            <a:r>
              <a:rPr lang="en-US" sz="1200" dirty="0" err="1">
                <a:effectLst/>
                <a:latin typeface="Segoe UI" panose="020B0502040204020203" pitchFamily="34" charset="0"/>
              </a:rPr>
              <a:t>www.nar.realtor</a:t>
            </a:r>
            <a:r>
              <a:rPr lang="en-US" sz="1200" dirty="0">
                <a:effectLst/>
                <a:latin typeface="Segoe UI" panose="020B0502040204020203" pitchFamily="34" charset="0"/>
              </a:rPr>
              <a:t>/research-and-statistics/research-reports/highlights-from-the-profile-of-home-buyers-and-sellers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www.fhaloans.com</a:t>
            </a:r>
            <a:r>
              <a:rPr lang="en-US" dirty="0"/>
              <a:t>/</a:t>
            </a:r>
          </a:p>
          <a:p>
            <a:r>
              <a:rPr lang="en-US" dirty="0"/>
              <a:t>https://www.hud.gov/buying/loans</a:t>
            </a:r>
          </a:p>
          <a:p>
            <a:r>
              <a:rPr lang="en-US" dirty="0"/>
              <a:t>https://www.benefits.va.gov/homeloans/index.asp</a:t>
            </a:r>
          </a:p>
          <a:p>
            <a:r>
              <a:rPr lang="en-US" dirty="0"/>
              <a:t>https://www.rd.usda.gov/newsroom/news-release/usda-rural-home-loans-offer-100-financing-and-no-down-payment</a:t>
            </a:r>
          </a:p>
          <a:p>
            <a:r>
              <a:rPr lang="en-US" dirty="0"/>
              <a:t>https://downpaymentresource.com/</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299696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www.census.gov</a:t>
            </a:r>
            <a:r>
              <a:rPr lang="en-US" sz="1200" b="0" i="0" kern="1200" dirty="0">
                <a:solidFill>
                  <a:schemeClr val="tx1"/>
                </a:solidFill>
                <a:effectLst/>
                <a:latin typeface="+mn-lt"/>
                <a:ea typeface="+mn-ea"/>
                <a:cs typeface="+mn-cs"/>
              </a:rPr>
              <a:t>/housing/</a:t>
            </a:r>
            <a:r>
              <a:rPr lang="en-US" sz="1200" b="0" i="0" kern="1200" dirty="0" err="1">
                <a:solidFill>
                  <a:schemeClr val="tx1"/>
                </a:solidFill>
                <a:effectLst/>
                <a:latin typeface="+mn-lt"/>
                <a:ea typeface="+mn-ea"/>
                <a:cs typeface="+mn-cs"/>
              </a:rPr>
              <a:t>hvs</a:t>
            </a:r>
            <a:r>
              <a:rPr lang="en-US" sz="1200" b="0" i="0" kern="1200" dirty="0">
                <a:solidFill>
                  <a:schemeClr val="tx1"/>
                </a:solidFill>
                <a:effectLst/>
                <a:latin typeface="+mn-lt"/>
                <a:ea typeface="+mn-ea"/>
                <a:cs typeface="+mn-cs"/>
              </a:rPr>
              <a:t>/files/</a:t>
            </a:r>
            <a:r>
              <a:rPr lang="en-US" sz="1200" b="0" i="0" kern="1200" dirty="0" err="1">
                <a:solidFill>
                  <a:schemeClr val="tx1"/>
                </a:solidFill>
                <a:effectLst/>
                <a:latin typeface="+mn-lt"/>
                <a:ea typeface="+mn-ea"/>
                <a:cs typeface="+mn-cs"/>
              </a:rPr>
              <a:t>currenthvspress.pdf</a:t>
            </a:r>
            <a:endParaRPr lang="en-US" sz="1200" b="0" i="0" kern="1200" dirty="0">
              <a:solidFill>
                <a:schemeClr val="tx1"/>
              </a:solidFill>
              <a:effectLst/>
              <a:latin typeface="+mn-lt"/>
              <a:ea typeface="+mn-ea"/>
              <a:cs typeface="+mn-cs"/>
            </a:endParaRPr>
          </a:p>
          <a:p>
            <a:r>
              <a:rPr lang="en-US" dirty="0"/>
              <a:t>https://news.move.com/2022-03-23-Realtor-com-R-February-Rental-Report-Affordability-Issues-Rise-as-National-Rents-Reach-30-of-Americans-Incomes</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2171539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2859E-1E32-E942-A0C5-80EACE4470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1"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A Guide To Buying Your</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1" y="894137"/>
            <a:ext cx="5693661"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FIRST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27" name="object 5">
            <a:extLst>
              <a:ext uri="{FF2B5EF4-FFF2-40B4-BE49-F238E27FC236}">
                <a16:creationId xmlns:a16="http://schemas.microsoft.com/office/drawing/2014/main" id="{F1FE8895-DD73-E147-B785-B71A78A462C6}"/>
              </a:ext>
            </a:extLst>
          </p:cNvPr>
          <p:cNvSpPr txBox="1"/>
          <p:nvPr/>
        </p:nvSpPr>
        <p:spPr>
          <a:xfrm>
            <a:off x="4499056" y="8304979"/>
            <a:ext cx="2523498" cy="1524001"/>
          </a:xfrm>
          <a:prstGeom prst="rect">
            <a:avLst/>
          </a:prstGeom>
        </p:spPr>
        <p:txBody>
          <a:bodyPr vert="horz" wrap="square" lIns="0" tIns="12698" rIns="0" bIns="0" rtlCol="0" anchor="ctr" anchorCtr="0">
            <a:noAutofit/>
          </a:bodyPr>
          <a:lstStyle/>
          <a:p>
            <a:pPr>
              <a:spcBef>
                <a:spcPct val="0"/>
              </a:spcBef>
              <a:spcAft>
                <a:spcPts val="500"/>
              </a:spcAft>
            </a:pPr>
            <a:endParaRPr lang="en-US" altLang="en-US" sz="1000" dirty="0">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98CD7247-A555-DD45-A353-30BC4BE611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32825" y="185070"/>
            <a:ext cx="1793150" cy="1796140"/>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many balconies&#10;&#10;Description automatically generated with low confidence">
            <a:extLst>
              <a:ext uri="{FF2B5EF4-FFF2-40B4-BE49-F238E27FC236}">
                <a16:creationId xmlns:a16="http://schemas.microsoft.com/office/drawing/2014/main" id="{41BDDE3B-2C17-8B45-9408-AB6EBE66DD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80743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73325" y="2819135"/>
            <a:ext cx="6706409" cy="14544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Think renting is a better bet from a financial perspective? You may want to think again. History shows rental prices are on their way up and that means your monthly housing costs will likely rise each time you sign or renew a lease. Homeownership can provide longer-term stability.</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56252" y="4154241"/>
            <a:ext cx="6944681" cy="1612374"/>
          </a:xfrm>
          <a:prstGeom prst="rect">
            <a:avLst/>
          </a:prstGeom>
          <a:noFill/>
        </p:spPr>
        <p:txBody>
          <a:bodyPr wrap="square" lIns="0" tIns="320040" rIns="0" bIns="0" numCol="1" spcCol="457200" rtlCol="0" anchor="t">
            <a:noAutofit/>
          </a:bodyPr>
          <a:lstStyle/>
          <a:p>
            <a:pPr marL="12700" marR="5080">
              <a:lnSpc>
                <a:spcPct val="113000"/>
              </a:lnSpc>
              <a:spcAft>
                <a:spcPts val="1000"/>
              </a:spcAft>
            </a:pPr>
            <a:r>
              <a:rPr lang="en-US" sz="1500" b="1" dirty="0">
                <a:solidFill>
                  <a:srgbClr val="00AEEF"/>
                </a:solidFill>
              </a:rPr>
              <a:t>Rents Are Going Up Again </a:t>
            </a:r>
            <a:endParaRPr lang="en-US" sz="1500" dirty="0">
              <a:latin typeface="Calibri" panose="020F0502020204030204" pitchFamily="34" charset="0"/>
              <a:cs typeface="Calibri" panose="020F0502020204030204" pitchFamily="34" charset="0"/>
            </a:endParaRPr>
          </a:p>
          <a:p>
            <a:pPr marL="12700" marR="5080">
              <a:lnSpc>
                <a:spcPct val="113000"/>
              </a:lnSpc>
              <a:spcAft>
                <a:spcPts val="1000"/>
              </a:spcAft>
            </a:pPr>
            <a:r>
              <a:rPr lang="en-US" sz="1250" dirty="0">
                <a:cs typeface="Calibri"/>
              </a:rPr>
              <a:t>According to </a:t>
            </a:r>
            <a:r>
              <a:rPr lang="en-US" sz="1250" i="1" dirty="0">
                <a:cs typeface="Calibri"/>
              </a:rPr>
              <a:t>Census</a:t>
            </a:r>
            <a:r>
              <a:rPr lang="en-US" sz="1250" dirty="0">
                <a:cs typeface="Calibri"/>
              </a:rPr>
              <a:t> data, rents have risen consistently for decades. And that trend is continuing this year. Data from </a:t>
            </a:r>
            <a:r>
              <a:rPr lang="en-US" sz="1250" i="1" dirty="0">
                <a:cs typeface="Calibri"/>
              </a:rPr>
              <a:t>realtor.com </a:t>
            </a:r>
            <a:r>
              <a:rPr lang="en-US" sz="1250" dirty="0">
                <a:cs typeface="Calibri"/>
              </a:rPr>
              <a:t>shows just how much rental prices are surging throughout the country. The graph below highlights rental unit price increases over the past year:  </a:t>
            </a:r>
          </a:p>
        </p:txBody>
      </p:sp>
      <p:sp>
        <p:nvSpPr>
          <p:cNvPr id="8" name="Rectangle 7">
            <a:extLst>
              <a:ext uri="{FF2B5EF4-FFF2-40B4-BE49-F238E27FC236}">
                <a16:creationId xmlns:a16="http://schemas.microsoft.com/office/drawing/2014/main" id="{CFC07FC6-668C-C347-A8F7-4099C75CB944}"/>
              </a:ext>
            </a:extLst>
          </p:cNvPr>
          <p:cNvSpPr/>
          <p:nvPr/>
        </p:nvSpPr>
        <p:spPr>
          <a:xfrm>
            <a:off x="0" y="136088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a:spcAft>
                <a:spcPts val="1000"/>
              </a:spcAft>
            </a:pPr>
            <a:r>
              <a:rPr lang="en-US" sz="3200" dirty="0">
                <a:solidFill>
                  <a:srgbClr val="FFFFFF"/>
                </a:solidFill>
              </a:rPr>
              <a:t>Myth 3: Renting Makes More Financial Sense</a:t>
            </a:r>
            <a:endParaRPr lang="en-US" sz="3200" dirty="0">
              <a:solidFill>
                <a:srgbClr val="FFFFFF"/>
              </a:solidFill>
              <a:cs typeface="Arial"/>
            </a:endParaRPr>
          </a:p>
        </p:txBody>
      </p:sp>
      <p:graphicFrame>
        <p:nvGraphicFramePr>
          <p:cNvPr id="9" name="Chart 8">
            <a:extLst>
              <a:ext uri="{FF2B5EF4-FFF2-40B4-BE49-F238E27FC236}">
                <a16:creationId xmlns:a16="http://schemas.microsoft.com/office/drawing/2014/main" id="{54DCC882-09E4-F047-B5C7-9F0C503A38C3}"/>
              </a:ext>
            </a:extLst>
          </p:cNvPr>
          <p:cNvGraphicFramePr/>
          <p:nvPr>
            <p:extLst>
              <p:ext uri="{D42A27DB-BD31-4B8C-83A1-F6EECF244321}">
                <p14:modId xmlns:p14="http://schemas.microsoft.com/office/powerpoint/2010/main" val="3331633004"/>
              </p:ext>
            </p:extLst>
          </p:nvPr>
        </p:nvGraphicFramePr>
        <p:xfrm>
          <a:off x="762000" y="6363934"/>
          <a:ext cx="6417734" cy="1903946"/>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DE686427-7026-3F4F-971B-8A13AF7CC0E3}"/>
              </a:ext>
            </a:extLst>
          </p:cNvPr>
          <p:cNvSpPr/>
          <p:nvPr/>
        </p:nvSpPr>
        <p:spPr>
          <a:xfrm>
            <a:off x="469900" y="5732441"/>
            <a:ext cx="6858000" cy="288280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3" name="TextBox 12">
            <a:extLst>
              <a:ext uri="{FF2B5EF4-FFF2-40B4-BE49-F238E27FC236}">
                <a16:creationId xmlns:a16="http://schemas.microsoft.com/office/drawing/2014/main" id="{3C394AAB-524B-E34E-BFB4-8182ED67EB34}"/>
              </a:ext>
            </a:extLst>
          </p:cNvPr>
          <p:cNvSpPr txBox="1"/>
          <p:nvPr/>
        </p:nvSpPr>
        <p:spPr>
          <a:xfrm>
            <a:off x="5973313" y="8293232"/>
            <a:ext cx="1206421"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a:t>
            </a:r>
            <a:r>
              <a:rPr lang="en-US" sz="1000" dirty="0" err="1">
                <a:solidFill>
                  <a:schemeClr val="bg1">
                    <a:lumMod val="75000"/>
                  </a:schemeClr>
                </a:solidFill>
              </a:rPr>
              <a:t>realtor.com</a:t>
            </a:r>
            <a:endParaRPr lang="en-US" sz="1000" dirty="0">
              <a:solidFill>
                <a:schemeClr val="bg1">
                  <a:lumMod val="75000"/>
                </a:schemeClr>
              </a:solidFill>
            </a:endParaRPr>
          </a:p>
        </p:txBody>
      </p:sp>
      <p:sp>
        <p:nvSpPr>
          <p:cNvPr id="15" name="Title 2">
            <a:extLst>
              <a:ext uri="{FF2B5EF4-FFF2-40B4-BE49-F238E27FC236}">
                <a16:creationId xmlns:a16="http://schemas.microsoft.com/office/drawing/2014/main" id="{6FFD6250-8EB3-E54E-A09A-4C5159AD0101}"/>
              </a:ext>
            </a:extLst>
          </p:cNvPr>
          <p:cNvSpPr txBox="1">
            <a:spLocks/>
          </p:cNvSpPr>
          <p:nvPr/>
        </p:nvSpPr>
        <p:spPr>
          <a:xfrm>
            <a:off x="1257300" y="5859955"/>
            <a:ext cx="5257800" cy="39332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1500" b="1" i="0" u="none" strike="noStrike" kern="1200" cap="none" spc="0" normalizeH="0" baseline="0" noProof="0" dirty="0">
                <a:ln>
                  <a:noFill/>
                </a:ln>
                <a:solidFill>
                  <a:schemeClr val="bg2"/>
                </a:solidFill>
                <a:effectLst/>
                <a:uLnTx/>
                <a:uFillTx/>
                <a:latin typeface="Arial" panose="020B0604020202020204"/>
                <a:ea typeface="+mj-ea"/>
                <a:cs typeface="+mj-cs"/>
              </a:rPr>
              <a:t>Rental Prices Are Skyrocketing</a:t>
            </a:r>
          </a:p>
          <a:p>
            <a:pPr algn="ctr">
              <a:spcAft>
                <a:spcPts val="1000"/>
              </a:spcAft>
              <a:defRPr/>
            </a:pPr>
            <a:r>
              <a:rPr lang="en-US" sz="1250" b="0" i="1" dirty="0">
                <a:solidFill>
                  <a:schemeClr val="accent4">
                    <a:lumMod val="90000"/>
                  </a:schemeClr>
                </a:solidFill>
                <a:latin typeface="Georgia"/>
              </a:rPr>
              <a:t>Increase in Rents from February 2021 to February 2022</a:t>
            </a:r>
          </a:p>
          <a:p>
            <a:pPr marL="0" marR="0" lvl="0" indent="0" algn="ctr" defTabSz="914400" rtl="0" eaLnBrk="1" fontAlgn="auto" latinLnBrk="0" hangingPunct="1">
              <a:lnSpc>
                <a:spcPct val="100000"/>
              </a:lnSpc>
              <a:spcBef>
                <a:spcPct val="0"/>
              </a:spcBef>
              <a:spcAft>
                <a:spcPts val="1000"/>
              </a:spcAft>
              <a:buClrTx/>
              <a:buSzTx/>
              <a:buFontTx/>
              <a:buNone/>
              <a:tabLst/>
              <a:defRPr/>
            </a:pPr>
            <a:endParaRPr kumimoji="0" lang="en-US" sz="1500" b="1" i="0" u="none" strike="noStrike" kern="1200" cap="none" spc="0" normalizeH="0" baseline="0" noProof="0" dirty="0">
              <a:ln>
                <a:noFill/>
              </a:ln>
              <a:solidFill>
                <a:schemeClr val="bg2"/>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46734879-6606-304D-B807-E2A237FE8EF3}"/>
              </a:ext>
            </a:extLst>
          </p:cNvPr>
          <p:cNvSpPr txBox="1"/>
          <p:nvPr/>
        </p:nvSpPr>
        <p:spPr>
          <a:xfrm>
            <a:off x="469900" y="8539453"/>
            <a:ext cx="6858000" cy="934747"/>
          </a:xfrm>
          <a:prstGeom prst="rect">
            <a:avLst/>
          </a:prstGeom>
          <a:noFill/>
        </p:spPr>
        <p:txBody>
          <a:bodyPr wrap="square" lIns="0" tIns="320040" rIns="0" bIns="0" numCol="1" spcCol="457200" rtlCol="0" anchor="t">
            <a:noAutofit/>
          </a:bodyPr>
          <a:lstStyle/>
          <a:p>
            <a:pPr marL="12700" marR="5080"/>
            <a:r>
              <a:rPr lang="en-US" sz="1250" dirty="0">
                <a:cs typeface="Calibri" panose="020F0502020204030204" pitchFamily="34" charset="0"/>
              </a:rPr>
              <a:t>If you’re a renter and plan on signing a new lease, your monthly costs are likely to go up when you do. Those rising costs can have a big impact on your financial goals, including any plans you’re making to save for a home purchase. </a:t>
            </a:r>
          </a:p>
          <a:p>
            <a:pPr marL="12700" marR="5080"/>
            <a:endParaRPr lang="en-US" sz="1250" dirty="0">
              <a:latin typeface="Calibri" panose="020F0502020204030204" pitchFamily="34" charset="0"/>
              <a:cs typeface="Calibri" panose="020F0502020204030204" pitchFamily="34" charset="0"/>
            </a:endParaRPr>
          </a:p>
          <a:p>
            <a:pPr marL="12700" marR="5080"/>
            <a:endParaRPr lang="en-US" sz="12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49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36487"/>
            <a:ext cx="3429000" cy="3520616"/>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Homeownership Offers Stable Monthly Costs</a:t>
            </a:r>
          </a:p>
          <a:p>
            <a:pPr>
              <a:lnSpc>
                <a:spcPct val="113000"/>
              </a:lnSpc>
              <a:spcAft>
                <a:spcPts val="1000"/>
              </a:spcAft>
            </a:pPr>
            <a:r>
              <a:rPr lang="en-US" sz="1250" dirty="0"/>
              <a:t>Of course, one of the key benefits of owning your home is that you’re able to lock in and stabilize your payments for the duration of your loan. That’s not the case when you rent.  </a:t>
            </a:r>
          </a:p>
          <a:p>
            <a:pPr>
              <a:lnSpc>
                <a:spcPct val="113000"/>
              </a:lnSpc>
              <a:spcAft>
                <a:spcPts val="1000"/>
              </a:spcAft>
            </a:pPr>
            <a:r>
              <a:rPr lang="en-US" sz="1250" dirty="0"/>
              <a:t>While rents are already on the rise, there’s a good chance many people will see their rental costs increase even more this year. As Danielle Hale, Chief Economist at </a:t>
            </a:r>
            <a:r>
              <a:rPr lang="en-US" sz="1250" i="1" dirty="0"/>
              <a:t>realtor.com</a:t>
            </a:r>
            <a:r>
              <a:rPr lang="en-US" sz="1250" dirty="0"/>
              <a:t>, says: </a:t>
            </a:r>
          </a:p>
          <a:p>
            <a:pPr lvl="1">
              <a:lnSpc>
                <a:spcPct val="113000"/>
              </a:lnSpc>
              <a:spcAft>
                <a:spcPts val="1000"/>
              </a:spcAft>
            </a:pPr>
            <a:r>
              <a:rPr lang="en-US" sz="1250" i="1" dirty="0">
                <a:solidFill>
                  <a:schemeClr val="tx1">
                    <a:lumMod val="50000"/>
                    <a:lumOff val="50000"/>
                  </a:schemeClr>
                </a:solidFill>
              </a:rPr>
              <a:t>“With rents already at a high and expected to keep going up, rental affordability will increasingly challenge many Americans in 2022. For those thinking about making the transition from renting to buying their first home, rising rents will remain a motivating factor. . . .” </a:t>
            </a:r>
          </a:p>
          <a:p>
            <a:pPr>
              <a:lnSpc>
                <a:spcPct val="113000"/>
              </a:lnSpc>
              <a:spcAft>
                <a:spcPts val="1000"/>
              </a:spcAft>
            </a:pPr>
            <a:r>
              <a:rPr lang="en-US" sz="1250" dirty="0"/>
              <a:t>So, if you're ready to become a homeowner, waiting any longer may not make financial sense. Instead, escape the cycle of rising rents and enjoy the many benefits that come with homeownership today. </a:t>
            </a:r>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br>
              <a:rPr lang="en-US" sz="1250" dirty="0"/>
            </a:br>
            <a:endParaRPr lang="en-US" sz="1250"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417818368"/>
              </p:ext>
            </p:extLst>
          </p:nvPr>
        </p:nvGraphicFramePr>
        <p:xfrm>
          <a:off x="457200" y="7200519"/>
          <a:ext cx="3429000" cy="2172081"/>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let the convenience of renting fool you. While it may be nice to avoid the routine maintenance on your apartment, the trade off that comes with it is steep.</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By renting, you’re paying more for that convenience than you may know. Let’s connect to explore your options and the many benefits of homeownership.</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building with balconies&#10;&#10;Description automatically generated with low confidence">
            <a:extLst>
              <a:ext uri="{FF2B5EF4-FFF2-40B4-BE49-F238E27FC236}">
                <a16:creationId xmlns:a16="http://schemas.microsoft.com/office/drawing/2014/main" id="{8D190110-4BA9-C64A-881A-80CAA8DB00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8410" y="0"/>
            <a:ext cx="3443990" cy="10058399"/>
          </a:xfrm>
          <a:prstGeom prst="rect">
            <a:avLst/>
          </a:prstGeom>
        </p:spPr>
      </p:pic>
    </p:spTree>
    <p:extLst>
      <p:ext uri="{BB962C8B-B14F-4D97-AF65-F5344CB8AC3E}">
        <p14:creationId xmlns:p14="http://schemas.microsoft.com/office/powerpoint/2010/main" val="420065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picnic table in a backyard&#10;&#10;Description automatically generated with medium confidence">
            <a:extLst>
              <a:ext uri="{FF2B5EF4-FFF2-40B4-BE49-F238E27FC236}">
                <a16:creationId xmlns:a16="http://schemas.microsoft.com/office/drawing/2014/main" id="{2186A6AF-413C-6B4D-A290-98CA15723A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33549"/>
            <a:ext cx="6858000" cy="393062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rgbClr val="FFFFFF"/>
                </a:solidFill>
                <a:latin typeface="Arial" panose="020B0604020202020204" pitchFamily="34" charset="0"/>
                <a:cs typeface="Arial" panose="020B0604020202020204" pitchFamily="34" charset="0"/>
              </a:rPr>
              <a:t>ESSENTIAL INFORMATION</a:t>
            </a:r>
            <a:endParaRPr lang="en-US" sz="2200" dirty="0">
              <a:solidFill>
                <a:prstClr val="white"/>
              </a:solidFill>
              <a:latin typeface="Arial" panose="020B0604020202020204" pitchFamily="34" charset="0"/>
              <a:cs typeface="Arial" panose="020B0604020202020204" pitchFamily="34" charset="0"/>
            </a:endParaRPr>
          </a:p>
          <a:p>
            <a:pPr>
              <a:lnSpc>
                <a:spcPct val="114000"/>
              </a:lnSpc>
              <a:spcAft>
                <a:spcPts val="1000"/>
              </a:spcAft>
            </a:pPr>
            <a:r>
              <a:rPr lang="en-US" sz="2250" dirty="0"/>
              <a:t>Now that you’re excited about homeownership and we’ve cleared the hurdles that could be holding you back, let’s get tactical. Here’s a look at several key terms you’ll need to know and some essential information on what to expect from the homebuying process. </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8" y="461890"/>
            <a:ext cx="742081" cy="743318"/>
          </a:xfrm>
          <a:prstGeom prst="rect">
            <a:avLst/>
          </a:prstGeom>
        </p:spPr>
      </p:pic>
      <p:sp>
        <p:nvSpPr>
          <p:cNvPr id="8" name="Slide Number Placeholder 13">
            <a:extLst>
              <a:ext uri="{FF2B5EF4-FFF2-40B4-BE49-F238E27FC236}">
                <a16:creationId xmlns:a16="http://schemas.microsoft.com/office/drawing/2014/main" id="{53F8130A-62B1-704A-95D7-171F935AF6B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12</a:t>
            </a:fld>
            <a:endParaRPr lang="en-US" dirty="0"/>
          </a:p>
        </p:txBody>
      </p:sp>
    </p:spTree>
    <p:extLst>
      <p:ext uri="{BB962C8B-B14F-4D97-AF65-F5344CB8AC3E}">
        <p14:creationId xmlns:p14="http://schemas.microsoft.com/office/powerpoint/2010/main" val="407312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9A95EE9C-7A7F-8449-91F3-9F3AD16A69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970"/>
            <a:ext cx="7773923" cy="1005642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E99768D2-D3B4-A742-AF2D-1ECDC428BF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14</a:t>
            </a:fld>
            <a:endParaRPr lang="en-US" dirty="0"/>
          </a:p>
        </p:txBody>
      </p:sp>
    </p:spTree>
    <p:extLst>
      <p:ext uri="{BB962C8B-B14F-4D97-AF65-F5344CB8AC3E}">
        <p14:creationId xmlns:p14="http://schemas.microsoft.com/office/powerpoint/2010/main" val="221254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7107B-167F-E04F-A5A1-D18A04D3D5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57459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574596"/>
            <a:ext cx="6722534"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You may have heard it’s important to get pre-approved for a mortgage at the beginning of the homebuying process, but what does that really mean, and why is it so important? </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658263"/>
            <a:ext cx="6172200" cy="5027023"/>
          </a:xfrm>
          <a:prstGeom prst="rect">
            <a:avLst/>
          </a:prstGeom>
          <a:noFill/>
        </p:spPr>
        <p:txBody>
          <a:bodyPr wrap="square" lIns="0" tIns="320040" rIns="0" bIns="0" numCol="1" spcCol="457200" rtlCol="0" anchor="t">
            <a:noAutofit/>
          </a:bodyPr>
          <a:lstStyle/>
          <a:p>
            <a:pPr marL="12700" marR="5080">
              <a:lnSpc>
                <a:spcPct val="113000"/>
              </a:lnSpc>
              <a:spcAft>
                <a:spcPts val="1000"/>
              </a:spcAft>
            </a:pPr>
            <a:r>
              <a:rPr lang="en-US" sz="1500" b="1" dirty="0">
                <a:solidFill>
                  <a:srgbClr val="00AEEF"/>
                </a:solidFill>
              </a:rPr>
              <a:t>Why Pre-Approval Is Key</a:t>
            </a:r>
            <a:endParaRPr lang="en-US" sz="1250" dirty="0">
              <a:latin typeface="Arial" panose="020B0604020202020204" pitchFamily="34" charset="0"/>
              <a:cs typeface="Arial" panose="020B0604020202020204" pitchFamily="34" charset="0"/>
            </a:endParaRPr>
          </a:p>
          <a:p>
            <a:pPr marL="12700" marR="5080">
              <a:lnSpc>
                <a:spcPct val="113000"/>
              </a:lnSpc>
              <a:spcAft>
                <a:spcPts val="1000"/>
              </a:spcAft>
            </a:pPr>
            <a:r>
              <a:rPr lang="en-US" sz="1250" dirty="0">
                <a:latin typeface="Arial" panose="020B0604020202020204" pitchFamily="34" charset="0"/>
                <a:cs typeface="Arial" panose="020B0604020202020204" pitchFamily="34" charset="0"/>
              </a:rPr>
              <a:t>When looking for a home, the temptation to fall in love with a house that’s outside your budget is very real. So, before you start shopping around, it’s helpful to know your price range and how much money you can borrow for your loan. Pre-approval from a lender is the best way to do this. </a:t>
            </a:r>
          </a:p>
          <a:p>
            <a:pPr marL="12700" marR="5080">
              <a:lnSpc>
                <a:spcPct val="113000"/>
              </a:lnSpc>
              <a:spcAft>
                <a:spcPts val="1000"/>
              </a:spcAft>
            </a:pPr>
            <a:r>
              <a:rPr lang="en-US" sz="1250" dirty="0">
                <a:latin typeface="Arial" panose="020B0604020202020204" pitchFamily="34" charset="0"/>
                <a:cs typeface="Arial" panose="020B0604020202020204" pitchFamily="34" charset="0"/>
              </a:rPr>
              <a:t>Here’s how it works. According to </a:t>
            </a:r>
            <a:r>
              <a:rPr lang="en-US" sz="1250" i="1" dirty="0">
                <a:latin typeface="Arial" panose="020B0604020202020204" pitchFamily="34" charset="0"/>
                <a:cs typeface="Arial" panose="020B0604020202020204" pitchFamily="34" charset="0"/>
              </a:rPr>
              <a:t>NerdWallet</a:t>
            </a:r>
            <a:r>
              <a:rPr lang="en-US" sz="1250" dirty="0">
                <a:latin typeface="Arial" panose="020B0604020202020204" pitchFamily="34" charset="0"/>
                <a:cs typeface="Arial" panose="020B0604020202020204" pitchFamily="34" charset="0"/>
              </a:rPr>
              <a:t>, pre-approval is a letter that:</a:t>
            </a:r>
          </a:p>
          <a:p>
            <a:pPr marL="469900" marR="5080" lvl="1">
              <a:lnSpc>
                <a:spcPct val="113000"/>
              </a:lnSpc>
              <a:spcAft>
                <a:spcPts val="1000"/>
              </a:spcAft>
            </a:pPr>
            <a:r>
              <a:rPr lang="en-US" sz="1250" i="1" dirty="0">
                <a:solidFill>
                  <a:schemeClr val="bg2"/>
                </a:solidFill>
                <a:latin typeface="Arial"/>
                <a:cs typeface="Arial"/>
              </a:rPr>
              <a:t>“. . . states the amount and type of mortgage the lender is willing to offer, along with the terms."</a:t>
            </a:r>
            <a:endParaRPr lang="en-US" sz="1250" dirty="0">
              <a:latin typeface="Arial" panose="020B0604020202020204" pitchFamily="34" charset="0"/>
              <a:cs typeface="Arial" panose="020B0604020202020204" pitchFamily="34" charset="0"/>
            </a:endParaRPr>
          </a:p>
          <a:p>
            <a:pPr marL="12700" marR="5080">
              <a:lnSpc>
                <a:spcPct val="113000"/>
              </a:lnSpc>
              <a:spcAft>
                <a:spcPts val="1000"/>
              </a:spcAft>
            </a:pPr>
            <a:r>
              <a:rPr lang="en-US" sz="1250" dirty="0">
                <a:latin typeface="Arial" panose="020B0604020202020204" pitchFamily="34" charset="0"/>
                <a:cs typeface="Arial" panose="020B0604020202020204" pitchFamily="34" charset="0"/>
              </a:rPr>
              <a:t>To get this written confirmation, you’ll need to provide information about your financials, including your income, employment information, your credit history, and more. </a:t>
            </a:r>
            <a:r>
              <a:rPr lang="en-US" sz="1250" i="1" dirty="0">
                <a:latin typeface="Arial" panose="020B0604020202020204" pitchFamily="34" charset="0"/>
                <a:cs typeface="Arial" panose="020B0604020202020204" pitchFamily="34" charset="0"/>
              </a:rPr>
              <a:t>NerdWallet</a:t>
            </a:r>
            <a:r>
              <a:rPr lang="en-US" sz="1250" dirty="0">
                <a:latin typeface="Arial" panose="020B0604020202020204" pitchFamily="34" charset="0"/>
                <a:cs typeface="Arial" panose="020B0604020202020204" pitchFamily="34" charset="0"/>
              </a:rPr>
              <a:t> explains:</a:t>
            </a:r>
          </a:p>
          <a:p>
            <a:pPr marL="469900" marR="5080" lvl="1">
              <a:lnSpc>
                <a:spcPct val="113000"/>
              </a:lnSpc>
              <a:spcAft>
                <a:spcPts val="1000"/>
              </a:spcAft>
            </a:pPr>
            <a:r>
              <a:rPr lang="en-US" sz="1250" i="1" dirty="0">
                <a:solidFill>
                  <a:schemeClr val="bg2"/>
                </a:solidFill>
                <a:latin typeface="Arial" panose="020B0604020202020204" pitchFamily="34" charset="0"/>
                <a:cs typeface="Arial" panose="020B0604020202020204" pitchFamily="34" charset="0"/>
              </a:rPr>
              <a:t>“Preapproval requires you to provide proof of your financial history and stability. The lender will verify your income, employment, assets and debts, and will check your credit report.</a:t>
            </a:r>
          </a:p>
          <a:p>
            <a:pPr marL="469900" marR="5080" lvl="1">
              <a:lnSpc>
                <a:spcPct val="113000"/>
              </a:lnSpc>
              <a:spcAft>
                <a:spcPts val="1000"/>
              </a:spcAft>
            </a:pPr>
            <a:r>
              <a:rPr lang="en-US" sz="1250" i="1" dirty="0">
                <a:solidFill>
                  <a:schemeClr val="bg2"/>
                </a:solidFill>
                <a:latin typeface="Arial" panose="020B0604020202020204" pitchFamily="34" charset="0"/>
                <a:cs typeface="Arial" panose="020B0604020202020204" pitchFamily="34" charset="0"/>
              </a:rPr>
              <a:t>You'll provide information in the form of W-2s, a current pay stub, a summary of your assets and your total monthly expenses. . . .”</a:t>
            </a:r>
            <a:endParaRPr lang="en-US" sz="1250" dirty="0">
              <a:latin typeface="Arial" panose="020B0604020202020204" pitchFamily="34" charset="0"/>
              <a:cs typeface="Arial" panose="020B0604020202020204" pitchFamily="34" charset="0"/>
            </a:endParaRPr>
          </a:p>
          <a:p>
            <a:pPr marL="12700" marR="5080">
              <a:lnSpc>
                <a:spcPct val="113000"/>
              </a:lnSpc>
              <a:spcAft>
                <a:spcPts val="1000"/>
              </a:spcAft>
            </a:pPr>
            <a:r>
              <a:rPr lang="en-US" sz="1250" dirty="0">
                <a:latin typeface="Arial"/>
                <a:cs typeface="Arial"/>
              </a:rPr>
              <a:t>While it may sound like a lot of documentation, the right professionals will make the process easy for you. Your pre-approval will help you know not just what you can borrow, but it’s also a great tool to help you set a budget and really understand your financial options. This way, you can begin your home search with a clear picture of what you want to look for. </a:t>
            </a:r>
            <a:endParaRPr lang="en-US" sz="125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1620489"/>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Pre-Approval Matters</a:t>
            </a:r>
          </a:p>
        </p:txBody>
      </p:sp>
    </p:spTree>
    <p:extLst>
      <p:ext uri="{BB962C8B-B14F-4D97-AF65-F5344CB8AC3E}">
        <p14:creationId xmlns:p14="http://schemas.microsoft.com/office/powerpoint/2010/main" val="1928671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59214" y="2874406"/>
            <a:ext cx="6155986" cy="5071415"/>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Today’s Market Is Competitive, So Being Ready as a Buyer Is Key</a:t>
            </a:r>
          </a:p>
          <a:p>
            <a:pPr>
              <a:lnSpc>
                <a:spcPct val="113000"/>
              </a:lnSpc>
              <a:spcAft>
                <a:spcPts val="1000"/>
              </a:spcAft>
            </a:pPr>
            <a:r>
              <a:rPr lang="en-US" sz="1250" dirty="0"/>
              <a:t>The pre-approval process is more important than ever in today’s competitive market. With limited inventory, there are many more buyers than sellers right now, and that’s fueling competition for homes. </a:t>
            </a:r>
            <a:endParaRPr lang="en-US" sz="1250" dirty="0">
              <a:cs typeface="Arial"/>
            </a:endParaRPr>
          </a:p>
          <a:p>
            <a:pPr>
              <a:lnSpc>
                <a:spcPct val="113000"/>
              </a:lnSpc>
              <a:spcAft>
                <a:spcPts val="1000"/>
              </a:spcAft>
            </a:pPr>
            <a:r>
              <a:rPr lang="en-US" sz="1250" dirty="0"/>
              <a:t>According to the </a:t>
            </a:r>
            <a:r>
              <a:rPr lang="en-US" sz="1250" i="1" dirty="0"/>
              <a:t>National Association of Realtors </a:t>
            </a:r>
            <a:r>
              <a:rPr lang="en-US" sz="1250" dirty="0"/>
              <a:t>(NAR), </a:t>
            </a:r>
            <a:r>
              <a:rPr lang="en-US" sz="1250" b="1" dirty="0"/>
              <a:t>the average home is receiving multiple offers,</a:t>
            </a:r>
            <a:r>
              <a:rPr lang="en-US" sz="1250" dirty="0"/>
              <a:t> so bidding wars are the norm as buyers compete with each other for their dream home. Pre-approval can help you stand out from the crowd. </a:t>
            </a:r>
          </a:p>
          <a:p>
            <a:pPr>
              <a:lnSpc>
                <a:spcPct val="113000"/>
              </a:lnSpc>
              <a:spcAft>
                <a:spcPts val="1000"/>
              </a:spcAft>
            </a:pPr>
            <a:r>
              <a:rPr lang="en-US" sz="1250" dirty="0"/>
              <a:t>It shows a seller that you’re a serious buyer. When a seller knows you’re qualified to purchase the home, you’re in a better position to be the winning offer. That’s because the seller will know you’re ready to move quickly.</a:t>
            </a:r>
          </a:p>
          <a:p>
            <a:pPr>
              <a:lnSpc>
                <a:spcPct val="113000"/>
              </a:lnSpc>
              <a:spcAft>
                <a:spcPts val="1000"/>
              </a:spcAft>
            </a:pPr>
            <a:r>
              <a:rPr lang="en-US" sz="1250" i="1" dirty="0"/>
              <a:t>Freddie Mac </a:t>
            </a:r>
            <a:r>
              <a:rPr lang="en-US" sz="1250" dirty="0"/>
              <a:t>explains:</a:t>
            </a:r>
          </a:p>
          <a:p>
            <a:pPr lvl="1">
              <a:lnSpc>
                <a:spcPct val="113000"/>
              </a:lnSpc>
              <a:spcAft>
                <a:spcPts val="1000"/>
              </a:spcAft>
            </a:pPr>
            <a:r>
              <a:rPr lang="en-US" sz="1250" i="1" dirty="0">
                <a:solidFill>
                  <a:schemeClr val="bg2"/>
                </a:solidFill>
              </a:rPr>
              <a:t>“By having a pre-approval letter from your lender, you’re telling the seller that you’re a serious buyer, and you’ve been pre-approved for a mortgage by your lender for a specific dollar amount. </a:t>
            </a:r>
            <a:r>
              <a:rPr lang="en-US" sz="1250" b="1" i="1" dirty="0">
                <a:solidFill>
                  <a:schemeClr val="bg2"/>
                </a:solidFill>
              </a:rPr>
              <a:t>In a true bidding war, your offer will likely get dropped if you don’t already have one.”</a:t>
            </a:r>
          </a:p>
          <a:p>
            <a:pPr>
              <a:lnSpc>
                <a:spcPct val="113000"/>
              </a:lnSpc>
              <a:spcAft>
                <a:spcPts val="1000"/>
              </a:spcAft>
            </a:pPr>
            <a:r>
              <a:rPr lang="en-US" sz="1250" dirty="0"/>
              <a:t>Today’s housing market is changing day to day. So, you’re going to need guidance to navigate these waters. It’s important to have a team of professionals (a loan officer and a real estate agent) to help make your dreams a reality.</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141491066"/>
              </p:ext>
            </p:extLst>
          </p:nvPr>
        </p:nvGraphicFramePr>
        <p:xfrm>
          <a:off x="457200" y="8185214"/>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 pre-approval letter is an essential part of the homebuying process. Not only does being pre-approved bring clarity to your homebuying budget, it also shows sellers how serious you are about purchasing a home. Let’s connect so you have the expertise you need to tackle this step.</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close-up of hands on a computer&#10;&#10;Description automatically generated with medium confidence">
            <a:extLst>
              <a:ext uri="{FF2B5EF4-FFF2-40B4-BE49-F238E27FC236}">
                <a16:creationId xmlns:a16="http://schemas.microsoft.com/office/drawing/2014/main" id="{E9D6B3CA-CB8B-2A44-ACC5-30CB3D3CEB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874406"/>
          </a:xfrm>
          <a:prstGeom prst="rect">
            <a:avLst/>
          </a:prstGeom>
        </p:spPr>
      </p:pic>
    </p:spTree>
    <p:extLst>
      <p:ext uri="{BB962C8B-B14F-4D97-AF65-F5344CB8AC3E}">
        <p14:creationId xmlns:p14="http://schemas.microsoft.com/office/powerpoint/2010/main" val="923774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the floor with a computer and a dog&#10;&#10;Description automatically generated with medium confidence">
            <a:extLst>
              <a:ext uri="{FF2B5EF4-FFF2-40B4-BE49-F238E27FC236}">
                <a16:creationId xmlns:a16="http://schemas.microsoft.com/office/drawing/2014/main" id="{F07517E1-A56D-8C4C-85D0-7114A1192B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 y="0"/>
            <a:ext cx="7772400" cy="3552945"/>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552945"/>
            <a:ext cx="6858000" cy="132498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Once you’ve applied for a mortgage, there are some key things to keep in mind. While it’s exciting to start thinking about moving in and decorating, be careful when it comes to making any big purchases. Here’s a list of things you may not realize you need to avoid after applying for your home loan. </a:t>
            </a:r>
          </a:p>
        </p:txBody>
      </p:sp>
      <p:sp>
        <p:nvSpPr>
          <p:cNvPr id="6" name="TextBox 5">
            <a:extLst>
              <a:ext uri="{FF2B5EF4-FFF2-40B4-BE49-F238E27FC236}">
                <a16:creationId xmlns:a16="http://schemas.microsoft.com/office/drawing/2014/main" id="{ADF4D003-23B3-2245-A0FC-3101599455D8}"/>
              </a:ext>
            </a:extLst>
          </p:cNvPr>
          <p:cNvSpPr txBox="1"/>
          <p:nvPr/>
        </p:nvSpPr>
        <p:spPr>
          <a:xfrm>
            <a:off x="1787299" y="4877931"/>
            <a:ext cx="5527901" cy="4773400"/>
          </a:xfrm>
          <a:prstGeom prst="rect">
            <a:avLst/>
          </a:prstGeom>
          <a:noFill/>
        </p:spPr>
        <p:txBody>
          <a:bodyPr wrap="square" lIns="0" tIns="320040" rIns="0" bIns="0" numCol="1" spcCol="457200" rtlCol="0" anchor="t">
            <a:noAutofit/>
          </a:bodyPr>
          <a:lstStyle/>
          <a:p>
            <a:pPr marL="12700" marR="5080">
              <a:lnSpc>
                <a:spcPct val="113000"/>
              </a:lnSpc>
              <a:spcAft>
                <a:spcPts val="1000"/>
              </a:spcAft>
            </a:pPr>
            <a:r>
              <a:rPr lang="en-US" sz="1500" b="1" dirty="0">
                <a:solidFill>
                  <a:srgbClr val="00AEEF"/>
                </a:solidFill>
              </a:rPr>
              <a:t>1. Don’t Deposit Large Sums of Cash</a:t>
            </a:r>
            <a:endParaRPr lang="en-US" sz="1250" dirty="0">
              <a:cs typeface="Calibri" panose="020F0502020204030204" pitchFamily="34" charset="0"/>
            </a:endParaRPr>
          </a:p>
          <a:p>
            <a:pPr marL="12700" marR="5080">
              <a:lnSpc>
                <a:spcPct val="113000"/>
              </a:lnSpc>
              <a:spcAft>
                <a:spcPts val="1000"/>
              </a:spcAft>
            </a:pPr>
            <a:r>
              <a:rPr lang="en-US" sz="1250" dirty="0">
                <a:cs typeface="Calibri" panose="020F0502020204030204" pitchFamily="34" charset="0"/>
              </a:rPr>
              <a:t>Lenders need to source your money, and cash isn’t easily traceable. Before you deposit any amount of cash into your accounts, discuss the proper way to document your transactions with your loan officer.</a:t>
            </a:r>
          </a:p>
          <a:p>
            <a:pPr marL="12700" marR="5080">
              <a:lnSpc>
                <a:spcPct val="113000"/>
              </a:lnSpc>
              <a:spcAft>
                <a:spcPts val="1000"/>
              </a:spcAft>
            </a:pPr>
            <a:r>
              <a:rPr lang="en-US" sz="1500" b="1" dirty="0">
                <a:solidFill>
                  <a:srgbClr val="00AEEF"/>
                </a:solidFill>
                <a:cs typeface="Calibri" panose="020F0502020204030204" pitchFamily="34" charset="0"/>
              </a:rPr>
              <a:t>2. Don’t Make Any Large Purchases</a:t>
            </a:r>
          </a:p>
          <a:p>
            <a:pPr marL="12700" marR="5080">
              <a:lnSpc>
                <a:spcPct val="113000"/>
              </a:lnSpc>
              <a:spcAft>
                <a:spcPts val="1000"/>
              </a:spcAft>
            </a:pPr>
            <a:r>
              <a:rPr lang="en-US" sz="1250" dirty="0">
                <a:cs typeface="Calibri" panose="020F0502020204030204" pitchFamily="34" charset="0"/>
              </a:rPr>
              <a:t>It’s not just home-related purchases that could disqualify you from your loan. Any large purchases can be red flags for lenders. People with new debt have higher debt-to-income ratios (how much debt you have compared to your monthly income). Since higher ratios make for riskier loans, borrowers may end up no longer qualifying for their mortgage. Resist the temptation to make any large purchases, even for furniture or appliances. </a:t>
            </a:r>
          </a:p>
          <a:p>
            <a:pPr marL="12700" marR="5080">
              <a:lnSpc>
                <a:spcPct val="113000"/>
              </a:lnSpc>
              <a:spcAft>
                <a:spcPts val="1000"/>
              </a:spcAft>
            </a:pPr>
            <a:r>
              <a:rPr lang="en-US" sz="1500" b="1" dirty="0">
                <a:solidFill>
                  <a:srgbClr val="00AEEF"/>
                </a:solidFill>
                <a:cs typeface="Calibri" panose="020F0502020204030204" pitchFamily="34" charset="0"/>
              </a:rPr>
              <a:t>3. Don’t Co-Sign Loans for Anyone</a:t>
            </a:r>
            <a:endParaRPr lang="en-US" sz="1400" b="1" dirty="0">
              <a:solidFill>
                <a:srgbClr val="00AEEF"/>
              </a:solidFill>
              <a:cs typeface="Calibri" panose="020F0502020204030204" pitchFamily="34" charset="0"/>
            </a:endParaRPr>
          </a:p>
          <a:p>
            <a:pPr marL="12700" marR="5080">
              <a:lnSpc>
                <a:spcPct val="113000"/>
              </a:lnSpc>
              <a:spcAft>
                <a:spcPts val="1000"/>
              </a:spcAft>
            </a:pPr>
            <a:r>
              <a:rPr lang="en-US" sz="1250" dirty="0">
                <a:cs typeface="Calibri" panose="020F0502020204030204" pitchFamily="34" charset="0"/>
              </a:rPr>
              <a:t>When you co-sign for a loan, you’re making yourself accountable for that loan’s success and repayment. With that obligation comes higher debt-to-income ratios as well. Even if you promise you won’t be the one making the payments, your lender will have to count the payments against you.</a:t>
            </a:r>
          </a:p>
        </p:txBody>
      </p:sp>
      <p:sp>
        <p:nvSpPr>
          <p:cNvPr id="8" name="Rectangle 7">
            <a:extLst>
              <a:ext uri="{FF2B5EF4-FFF2-40B4-BE49-F238E27FC236}">
                <a16:creationId xmlns:a16="http://schemas.microsoft.com/office/drawing/2014/main" id="{CFC07FC6-668C-C347-A8F7-4099C75CB944}"/>
              </a:ext>
            </a:extLst>
          </p:cNvPr>
          <p:cNvSpPr/>
          <p:nvPr/>
        </p:nvSpPr>
        <p:spPr>
          <a:xfrm>
            <a:off x="147" y="210764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Things To Avoid After Applying for </a:t>
            </a:r>
            <a:br>
              <a:rPr lang="en-US" sz="3200" dirty="0">
                <a:solidFill>
                  <a:srgbClr val="FFFFFF"/>
                </a:solidFill>
              </a:rPr>
            </a:br>
            <a:r>
              <a:rPr lang="en-US" sz="3200" dirty="0">
                <a:solidFill>
                  <a:srgbClr val="FFFFFF"/>
                </a:solidFill>
              </a:rPr>
              <a:t>a Mortgage</a:t>
            </a:r>
          </a:p>
        </p:txBody>
      </p:sp>
      <p:pic>
        <p:nvPicPr>
          <p:cNvPr id="11" name="Picture 11" descr="A picture containing logo&#10;&#10;Description automatically generated">
            <a:extLst>
              <a:ext uri="{FF2B5EF4-FFF2-40B4-BE49-F238E27FC236}">
                <a16:creationId xmlns:a16="http://schemas.microsoft.com/office/drawing/2014/main" id="{7A4B16D1-A10C-494D-8FEC-AFB42A7EEE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760" y="6730255"/>
            <a:ext cx="1221516" cy="1220499"/>
          </a:xfrm>
          <a:prstGeom prst="rect">
            <a:avLst/>
          </a:prstGeom>
        </p:spPr>
      </p:pic>
      <p:pic>
        <p:nvPicPr>
          <p:cNvPr id="12" name="Picture 12" descr="Icon&#10;&#10;Description automatically generated">
            <a:extLst>
              <a:ext uri="{FF2B5EF4-FFF2-40B4-BE49-F238E27FC236}">
                <a16:creationId xmlns:a16="http://schemas.microsoft.com/office/drawing/2014/main" id="{AE3355C7-922E-47B0-A2F8-89AD2B999A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2914" y="5134133"/>
            <a:ext cx="1212189" cy="1212189"/>
          </a:xfrm>
          <a:prstGeom prst="rect">
            <a:avLst/>
          </a:prstGeom>
        </p:spPr>
      </p:pic>
      <p:pic>
        <p:nvPicPr>
          <p:cNvPr id="13" name="Picture 14" descr="Icon&#10;&#10;Description automatically generated">
            <a:extLst>
              <a:ext uri="{FF2B5EF4-FFF2-40B4-BE49-F238E27FC236}">
                <a16:creationId xmlns:a16="http://schemas.microsoft.com/office/drawing/2014/main" id="{F9B85EB2-F6BC-4620-BBE2-31AB1EE937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760" y="8334688"/>
            <a:ext cx="1220499" cy="1220499"/>
          </a:xfrm>
          <a:prstGeom prst="rect">
            <a:avLst/>
          </a:prstGeom>
        </p:spPr>
      </p:pic>
    </p:spTree>
    <p:extLst>
      <p:ext uri="{BB962C8B-B14F-4D97-AF65-F5344CB8AC3E}">
        <p14:creationId xmlns:p14="http://schemas.microsoft.com/office/powerpoint/2010/main" val="191081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285874" y="2534468"/>
            <a:ext cx="6085681" cy="4412045"/>
          </a:xfrm>
          <a:prstGeom prst="rect">
            <a:avLst/>
          </a:prstGeom>
          <a:noFill/>
        </p:spPr>
        <p:txBody>
          <a:bodyPr wrap="square" lIns="0" tIns="320040" rIns="0" bIns="0" numCol="1" spcCol="457200" rtlCol="0">
            <a:noAutofit/>
          </a:bodyPr>
          <a:lstStyle/>
          <a:p>
            <a:pPr lvl="1">
              <a:lnSpc>
                <a:spcPct val="113000"/>
              </a:lnSpc>
              <a:spcAft>
                <a:spcPts val="1000"/>
              </a:spcAft>
            </a:pPr>
            <a:r>
              <a:rPr lang="en-US" sz="1500" b="1" dirty="0">
                <a:solidFill>
                  <a:schemeClr val="tx2"/>
                </a:solidFill>
              </a:rPr>
              <a:t>4. Don’t Change Bank Accounts</a:t>
            </a:r>
          </a:p>
          <a:p>
            <a:pPr lvl="1">
              <a:lnSpc>
                <a:spcPct val="113000"/>
              </a:lnSpc>
              <a:spcAft>
                <a:spcPts val="1000"/>
              </a:spcAft>
            </a:pPr>
            <a:r>
              <a:rPr lang="en-US" sz="1250" dirty="0">
                <a:cs typeface="Calibri" panose="020F0502020204030204" pitchFamily="34" charset="0"/>
              </a:rPr>
              <a:t>Remember, lenders need to source and track your assets. That task is much easier when there’s consistency among your accounts. Before you transfer any money, speak with your loan officer.</a:t>
            </a:r>
          </a:p>
          <a:p>
            <a:pPr marL="469900" marR="5080" lvl="1">
              <a:lnSpc>
                <a:spcPct val="113000"/>
              </a:lnSpc>
              <a:spcAft>
                <a:spcPts val="1000"/>
              </a:spcAft>
            </a:pPr>
            <a:r>
              <a:rPr lang="en-US" sz="1500" b="1" dirty="0">
                <a:solidFill>
                  <a:srgbClr val="00AEEF"/>
                </a:solidFill>
                <a:cs typeface="Calibri" panose="020F0502020204030204" pitchFamily="34" charset="0"/>
              </a:rPr>
              <a:t>5. Don’t Apply for New Credit</a:t>
            </a:r>
          </a:p>
          <a:p>
            <a:pPr marL="469900" marR="5080" lvl="1">
              <a:lnSpc>
                <a:spcPct val="113000"/>
              </a:lnSpc>
              <a:spcAft>
                <a:spcPts val="1000"/>
              </a:spcAft>
            </a:pPr>
            <a:r>
              <a:rPr lang="en-US" sz="1250" dirty="0">
                <a:cs typeface="Calibri" panose="020F0502020204030204" pitchFamily="34" charset="0"/>
              </a:rPr>
              <a:t>It doesn’t matter whether it’s a new credit card or a new car. When you have your credit report run by organizations in multiple financial channels (mortgage, credit card, auto, etc.), your FICO® score will be impacted. Lower credit scores can determine your interest rate and possibly even your eligibility for approval.</a:t>
            </a:r>
          </a:p>
          <a:p>
            <a:pPr marL="469900" marR="5080" lvl="1">
              <a:lnSpc>
                <a:spcPct val="113000"/>
              </a:lnSpc>
              <a:spcAft>
                <a:spcPts val="1000"/>
              </a:spcAft>
            </a:pPr>
            <a:r>
              <a:rPr lang="en-US" sz="1500" b="1" dirty="0">
                <a:solidFill>
                  <a:srgbClr val="00AEEF"/>
                </a:solidFill>
                <a:cs typeface="Calibri" panose="020F0502020204030204" pitchFamily="34" charset="0"/>
              </a:rPr>
              <a:t>6. Don’t Close Any Accounts</a:t>
            </a:r>
            <a:endParaRPr lang="en-US" sz="1250" dirty="0">
              <a:cs typeface="Calibri" panose="020F0502020204030204" pitchFamily="34" charset="0"/>
            </a:endParaRPr>
          </a:p>
          <a:p>
            <a:pPr marL="469900" marR="5080" lvl="1">
              <a:lnSpc>
                <a:spcPct val="113000"/>
              </a:lnSpc>
              <a:spcAft>
                <a:spcPts val="1000"/>
              </a:spcAft>
            </a:pPr>
            <a:r>
              <a:rPr lang="en-US" sz="1250" dirty="0">
                <a:cs typeface="Calibri" panose="020F0502020204030204" pitchFamily="34" charset="0"/>
              </a:rPr>
              <a:t>Many buyers believe having less available credit makes them less risky and more likely to be approved. This isn’t true. A major component of your score is your length and depth of credit history (as opposed to just your payment history) and your total usage of credit as a percentage of available credit. Closing accounts has a negative impact on both of those aspects of your score.</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46682277"/>
              </p:ext>
            </p:extLst>
          </p:nvPr>
        </p:nvGraphicFramePr>
        <p:xfrm>
          <a:off x="477972" y="8212139"/>
          <a:ext cx="6837228" cy="1203325"/>
        </p:xfrm>
        <a:graphic>
          <a:graphicData uri="http://schemas.openxmlformats.org/drawingml/2006/table">
            <a:tbl>
              <a:tblPr firstRow="1" bandRow="1">
                <a:tableStyleId>{5C22544A-7EE6-4342-B048-85BDC9FD1C3A}</a:tableStyleId>
              </a:tblPr>
              <a:tblGrid>
                <a:gridCol w="6837228">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You want your purchase to go as smoothly as possible. Remember, before you make any large purchases, move your money around, or make any major life changes, be sure to consult your lender – someone who’s qualified to explain how your financial decisions may impact your home loan.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9FC8FA11-314C-AB43-B648-A1C531455B9A}"/>
              </a:ext>
            </a:extLst>
          </p:cNvPr>
          <p:cNvSpPr/>
          <p:nvPr/>
        </p:nvSpPr>
        <p:spPr>
          <a:xfrm>
            <a:off x="357370" y="6946513"/>
            <a:ext cx="6957829" cy="1054135"/>
          </a:xfrm>
          <a:prstGeom prst="rect">
            <a:avLst/>
          </a:prstGeom>
        </p:spPr>
        <p:txBody>
          <a:bodyPr wrap="square">
            <a:spAutoFit/>
          </a:bodyPr>
          <a:lstStyle/>
          <a:p>
            <a:pPr marL="12700" marR="5080"/>
            <a:endParaRPr lang="en-US" sz="1250" dirty="0">
              <a:cs typeface="Calibri" panose="020F0502020204030204" pitchFamily="34" charset="0"/>
            </a:endParaRPr>
          </a:p>
          <a:p>
            <a:pPr marL="12700" marR="5080"/>
            <a:r>
              <a:rPr lang="en-US" sz="1250" dirty="0">
                <a:cs typeface="Calibri" panose="020F0502020204030204" pitchFamily="34" charset="0"/>
              </a:rPr>
              <a:t>Any blip in income, assets, or credit should be reviewed and executed in a way that ensures your home loan can still be approved. If your job or employment status has changed recently, share that with your lender as well. The best plan is to fully disclose and discuss your intentions with your loan officer before you do anything financial in nature.</a:t>
            </a:r>
          </a:p>
        </p:txBody>
      </p:sp>
      <p:pic>
        <p:nvPicPr>
          <p:cNvPr id="3" name="Picture 3" descr="Icon&#10;&#10;Description automatically generated">
            <a:extLst>
              <a:ext uri="{FF2B5EF4-FFF2-40B4-BE49-F238E27FC236}">
                <a16:creationId xmlns:a16="http://schemas.microsoft.com/office/drawing/2014/main" id="{8F995F3A-9151-4202-A8E7-7D1BA5C53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781" y="2759497"/>
            <a:ext cx="1325678" cy="1325678"/>
          </a:xfrm>
          <a:prstGeom prst="rect">
            <a:avLst/>
          </a:prstGeom>
        </p:spPr>
      </p:pic>
      <p:pic>
        <p:nvPicPr>
          <p:cNvPr id="4" name="Picture 4" descr="Icon&#10;&#10;Description automatically generated">
            <a:extLst>
              <a:ext uri="{FF2B5EF4-FFF2-40B4-BE49-F238E27FC236}">
                <a16:creationId xmlns:a16="http://schemas.microsoft.com/office/drawing/2014/main" id="{D6489D11-106F-4179-AE1D-F0592DA539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677" y="4168947"/>
            <a:ext cx="1326782" cy="1325678"/>
          </a:xfrm>
          <a:prstGeom prst="rect">
            <a:avLst/>
          </a:prstGeom>
        </p:spPr>
      </p:pic>
      <p:pic>
        <p:nvPicPr>
          <p:cNvPr id="5" name="Picture 9" descr="Icon&#10;&#10;Description automatically generated">
            <a:extLst>
              <a:ext uri="{FF2B5EF4-FFF2-40B4-BE49-F238E27FC236}">
                <a16:creationId xmlns:a16="http://schemas.microsoft.com/office/drawing/2014/main" id="{D31FFC49-B4E7-4A89-B3D8-DCFFB7E417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3082" y="5578397"/>
            <a:ext cx="1325679" cy="1325679"/>
          </a:xfrm>
          <a:prstGeom prst="rect">
            <a:avLst/>
          </a:prstGeom>
        </p:spPr>
      </p:pic>
      <p:pic>
        <p:nvPicPr>
          <p:cNvPr id="8" name="Picture 7" descr="A person sitting on a couch with a dog on his lap&#10;&#10;Description automatically generated with medium confidence">
            <a:extLst>
              <a:ext uri="{FF2B5EF4-FFF2-40B4-BE49-F238E27FC236}">
                <a16:creationId xmlns:a16="http://schemas.microsoft.com/office/drawing/2014/main" id="{B242AB73-36BD-574F-83F3-5018346410F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0"/>
            <a:ext cx="7772400" cy="2534467"/>
          </a:xfrm>
          <a:prstGeom prst="rect">
            <a:avLst/>
          </a:prstGeom>
        </p:spPr>
      </p:pic>
    </p:spTree>
    <p:extLst>
      <p:ext uri="{BB962C8B-B14F-4D97-AF65-F5344CB8AC3E}">
        <p14:creationId xmlns:p14="http://schemas.microsoft.com/office/powerpoint/2010/main" val="311548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loor, indoor, wall&#10;&#10;Description automatically generated">
            <a:extLst>
              <a:ext uri="{FF2B5EF4-FFF2-40B4-BE49-F238E27FC236}">
                <a16:creationId xmlns:a16="http://schemas.microsoft.com/office/drawing/2014/main" id="{6C5EB6D4-232E-D646-B8DF-EE42EEDE4A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2356729"/>
          </a:xfrm>
          <a:prstGeom prst="rect">
            <a:avLst/>
          </a:prstGeom>
        </p:spPr>
      </p:pic>
      <p:sp>
        <p:nvSpPr>
          <p:cNvPr id="58" name="Rectangle 57">
            <a:extLst>
              <a:ext uri="{FF2B5EF4-FFF2-40B4-BE49-F238E27FC236}">
                <a16:creationId xmlns:a16="http://schemas.microsoft.com/office/drawing/2014/main" id="{8A41410E-0068-FB42-A9D9-567355575EBF}"/>
              </a:ext>
            </a:extLst>
          </p:cNvPr>
          <p:cNvSpPr/>
          <p:nvPr/>
        </p:nvSpPr>
        <p:spPr>
          <a:xfrm>
            <a:off x="457201" y="3635280"/>
            <a:ext cx="6857999" cy="4450064"/>
          </a:xfrm>
          <a:prstGeom prst="rect">
            <a:avLst/>
          </a:prstGeom>
        </p:spPr>
        <p:txBody>
          <a:bodyPr wrap="square" lIns="91440" tIns="45720" rIns="91440" bIns="45720" anchor="t">
            <a:spAutoFit/>
          </a:bodyPr>
          <a:lstStyle/>
          <a:p>
            <a:pPr>
              <a:lnSpc>
                <a:spcPct val="113000"/>
              </a:lnSpc>
              <a:spcAft>
                <a:spcPts val="1000"/>
              </a:spcAft>
            </a:pPr>
            <a:r>
              <a:rPr lang="en-US" sz="1250" dirty="0">
                <a:ea typeface="+mn-lt"/>
                <a:cs typeface="+mn-lt"/>
              </a:rPr>
              <a:t>Bucketing features into different categories and priority levels can help you as you review available listings and decide which homes to tour and in what order. Here’s a great way to help you think about it:</a:t>
            </a:r>
            <a:endParaRPr lang="en-US" sz="1250" dirty="0">
              <a:cs typeface="Arial"/>
            </a:endParaRPr>
          </a:p>
          <a:p>
            <a:pPr marL="469900" indent="-285750">
              <a:lnSpc>
                <a:spcPct val="113000"/>
              </a:lnSpc>
              <a:spcAft>
                <a:spcPts val="1000"/>
              </a:spcAft>
              <a:buClr>
                <a:schemeClr val="tx2"/>
              </a:buClr>
              <a:buFont typeface="Symbol"/>
              <a:buChar char="•"/>
            </a:pPr>
            <a:r>
              <a:rPr lang="en-US" sz="1250" b="1" dirty="0">
                <a:solidFill>
                  <a:srgbClr val="00B0F0"/>
                </a:solidFill>
                <a:ea typeface="+mn-lt"/>
                <a:cs typeface="+mn-lt"/>
              </a:rPr>
              <a:t>Must-Haves</a:t>
            </a:r>
            <a:r>
              <a:rPr lang="en-US" sz="1250" dirty="0">
                <a:ea typeface="+mn-lt"/>
                <a:cs typeface="+mn-lt"/>
              </a:rPr>
              <a:t> – If a house doesn’t have these features, it won’t work for you and</a:t>
            </a:r>
            <a:br>
              <a:rPr lang="en-US" sz="1250" dirty="0">
                <a:ea typeface="+mn-lt"/>
                <a:cs typeface="+mn-lt"/>
              </a:rPr>
            </a:br>
            <a:r>
              <a:rPr lang="en-US" sz="1250" dirty="0">
                <a:ea typeface="+mn-lt"/>
                <a:cs typeface="+mn-lt"/>
              </a:rPr>
              <a:t>your lifestyle.</a:t>
            </a:r>
          </a:p>
          <a:p>
            <a:pPr marL="469900" indent="-285750">
              <a:lnSpc>
                <a:spcPct val="113000"/>
              </a:lnSpc>
              <a:spcAft>
                <a:spcPts val="1000"/>
              </a:spcAft>
              <a:buClr>
                <a:schemeClr val="tx2"/>
              </a:buClr>
              <a:buFont typeface="Symbol"/>
              <a:buChar char="•"/>
            </a:pPr>
            <a:r>
              <a:rPr lang="en-US" sz="1250" b="1" dirty="0">
                <a:solidFill>
                  <a:srgbClr val="00B0F0"/>
                </a:solidFill>
                <a:ea typeface="+mn-lt"/>
                <a:cs typeface="+mn-lt"/>
              </a:rPr>
              <a:t>Nice-To-Haves</a:t>
            </a:r>
            <a:r>
              <a:rPr lang="en-US" sz="1250" dirty="0">
                <a:ea typeface="+mn-lt"/>
                <a:cs typeface="+mn-lt"/>
              </a:rPr>
              <a:t> – These are features you’d love to have but can live without. Nice-to-haves aren’t dealbreakers, but if the home hits all the must-haves and some of these items too, it’s a contender.</a:t>
            </a:r>
          </a:p>
          <a:p>
            <a:pPr marL="469900" indent="-285750">
              <a:lnSpc>
                <a:spcPct val="113000"/>
              </a:lnSpc>
              <a:spcAft>
                <a:spcPts val="1000"/>
              </a:spcAft>
              <a:buClr>
                <a:schemeClr val="tx2"/>
              </a:buClr>
              <a:buFont typeface="Symbol"/>
              <a:buChar char="•"/>
            </a:pPr>
            <a:r>
              <a:rPr lang="en-US" sz="1250" b="1" dirty="0">
                <a:solidFill>
                  <a:srgbClr val="00B0F0"/>
                </a:solidFill>
                <a:ea typeface="+mn-lt"/>
                <a:cs typeface="+mn-lt"/>
              </a:rPr>
              <a:t>Dream State </a:t>
            </a:r>
            <a:r>
              <a:rPr lang="en-US" sz="1250" dirty="0">
                <a:ea typeface="+mn-lt"/>
                <a:cs typeface="+mn-lt"/>
              </a:rPr>
              <a:t>– This is where you can dream bigger. Again, these aren’t features you’ll need, but if you find a home in your budget that has all the must-haves, most of the nice-to-haves, and any of these, it’s a clear winner.</a:t>
            </a:r>
            <a:endParaRPr lang="en-US" sz="1250" dirty="0">
              <a:latin typeface="Arial"/>
              <a:cs typeface="Arial"/>
            </a:endParaRPr>
          </a:p>
          <a:p>
            <a:pPr>
              <a:lnSpc>
                <a:spcPct val="113000"/>
              </a:lnSpc>
              <a:spcAft>
                <a:spcPts val="1000"/>
              </a:spcAft>
            </a:pPr>
            <a:r>
              <a:rPr lang="en-US" sz="1250" dirty="0">
                <a:latin typeface="Arial"/>
                <a:cs typeface="Arial"/>
              </a:rPr>
              <a:t>As you kick off your homebuying process, share these things with your real estate professional so you're aligned from the start and know how to focus your home search. </a:t>
            </a:r>
          </a:p>
          <a:p>
            <a:pPr>
              <a:lnSpc>
                <a:spcPct val="113000"/>
              </a:lnSpc>
              <a:spcAft>
                <a:spcPts val="1000"/>
              </a:spcAft>
            </a:pPr>
            <a:r>
              <a:rPr lang="en-US" sz="1250" dirty="0">
                <a:latin typeface="Arial"/>
                <a:cs typeface="Arial"/>
              </a:rPr>
              <a:t>Danielle Hale, Chief Economist for </a:t>
            </a:r>
            <a:r>
              <a:rPr lang="en-US" sz="1250" i="1" dirty="0">
                <a:latin typeface="Arial" panose="020B0604020202020204"/>
                <a:cs typeface="Arial"/>
              </a:rPr>
              <a:t>realtor.com</a:t>
            </a:r>
            <a:r>
              <a:rPr lang="en-US" sz="1250" dirty="0">
                <a:latin typeface="Arial" panose="020B0604020202020204"/>
                <a:cs typeface="Arial"/>
              </a:rPr>
              <a:t>, explains it like this:</a:t>
            </a:r>
            <a:endParaRPr lang="en-US" sz="1250" dirty="0">
              <a:ea typeface="+mn-lt"/>
              <a:cs typeface="+mn-lt"/>
            </a:endParaRPr>
          </a:p>
          <a:p>
            <a:pPr lvl="1">
              <a:lnSpc>
                <a:spcPct val="113000"/>
              </a:lnSpc>
              <a:spcAft>
                <a:spcPts val="1000"/>
              </a:spcAft>
            </a:pPr>
            <a:r>
              <a:rPr lang="en-US" sz="1250" i="1" dirty="0">
                <a:solidFill>
                  <a:schemeClr val="bg2"/>
                </a:solidFill>
                <a:latin typeface="Arial" panose="020B0604020202020204"/>
                <a:cs typeface="Arial"/>
              </a:rPr>
              <a:t>“Focus on the goal you set out for yourself, like your list of </a:t>
            </a:r>
            <a:r>
              <a:rPr lang="en-US" sz="1250" b="1" i="1" dirty="0">
                <a:solidFill>
                  <a:schemeClr val="bg2"/>
                </a:solidFill>
                <a:latin typeface="Arial" panose="020B0604020202020204"/>
                <a:cs typeface="Arial"/>
              </a:rPr>
              <a:t>must-haves and nice-to-haves and your budget,</a:t>
            </a:r>
            <a:r>
              <a:rPr lang="en-US" sz="1250" i="1" dirty="0">
                <a:solidFill>
                  <a:schemeClr val="bg2"/>
                </a:solidFill>
                <a:latin typeface="Arial" panose="020B0604020202020204"/>
                <a:cs typeface="Arial"/>
              </a:rPr>
              <a:t> . . . Stick to that. Be persistent.”</a:t>
            </a:r>
            <a:endParaRPr lang="en-US" dirty="0">
              <a:solidFill>
                <a:schemeClr val="bg2"/>
              </a:solidFill>
            </a:endParaRPr>
          </a:p>
        </p:txBody>
      </p:sp>
      <p:graphicFrame>
        <p:nvGraphicFramePr>
          <p:cNvPr id="9" name="Table 10">
            <a:extLst>
              <a:ext uri="{FF2B5EF4-FFF2-40B4-BE49-F238E27FC236}">
                <a16:creationId xmlns:a16="http://schemas.microsoft.com/office/drawing/2014/main" id="{63601286-4156-FF41-AE6E-6E19F4B462AB}"/>
              </a:ext>
            </a:extLst>
          </p:cNvPr>
          <p:cNvGraphicFramePr>
            <a:graphicFrameLocks noGrp="1"/>
          </p:cNvGraphicFramePr>
          <p:nvPr>
            <p:extLst>
              <p:ext uri="{D42A27DB-BD31-4B8C-83A1-F6EECF244321}">
                <p14:modId xmlns:p14="http://schemas.microsoft.com/office/powerpoint/2010/main" val="2039157313"/>
              </p:ext>
            </p:extLst>
          </p:nvPr>
        </p:nvGraphicFramePr>
        <p:xfrm>
          <a:off x="457200" y="8169275"/>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As a first-time buyer, it’s especially important to carefully consider what’s truly essential to your lifestyle. Your first home doesn't have to be your forever home. </a:t>
                      </a:r>
                      <a:r>
                        <a:rPr lang="en-US" sz="1350" b="0" i="1" dirty="0">
                          <a:solidFill>
                            <a:srgbClr val="797979"/>
                          </a:solidFill>
                          <a:latin typeface="Georgia"/>
                        </a:rPr>
                        <a:t> </a:t>
                      </a:r>
                      <a:r>
                        <a:rPr lang="en-US" sz="1350" b="0" i="1" dirty="0">
                          <a:solidFill>
                            <a:schemeClr val="bg2"/>
                          </a:solidFill>
                          <a:latin typeface="Georgia"/>
                        </a:rPr>
                        <a:t>The most important thing is taking the first step toward building a brighter, more stable financial future. Let’s connect so you can achieve that dream.</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5" name="Rectangle 4">
            <a:extLst>
              <a:ext uri="{FF2B5EF4-FFF2-40B4-BE49-F238E27FC236}">
                <a16:creationId xmlns:a16="http://schemas.microsoft.com/office/drawing/2014/main" id="{A723EBF0-4B28-F4B5-28CE-3B801BD8DE23}"/>
              </a:ext>
            </a:extLst>
          </p:cNvPr>
          <p:cNvSpPr/>
          <p:nvPr/>
        </p:nvSpPr>
        <p:spPr>
          <a:xfrm>
            <a:off x="0" y="91018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a:spcAft>
                <a:spcPts val="1000"/>
              </a:spcAft>
            </a:pPr>
            <a:r>
              <a:rPr lang="en-US" sz="3200" dirty="0">
                <a:solidFill>
                  <a:srgbClr val="FFFFFF"/>
                </a:solidFill>
              </a:rPr>
              <a:t>Be Realistic About Your </a:t>
            </a:r>
            <a:br>
              <a:rPr lang="en-US" sz="3200" dirty="0">
                <a:solidFill>
                  <a:srgbClr val="FFFFFF"/>
                </a:solidFill>
              </a:rPr>
            </a:br>
            <a:r>
              <a:rPr lang="en-US" sz="3200" dirty="0">
                <a:solidFill>
                  <a:srgbClr val="FFFFFF"/>
                </a:solidFill>
              </a:rPr>
              <a:t>Desired Features</a:t>
            </a:r>
            <a:endParaRPr lang="en-US" sz="3200" dirty="0">
              <a:cs typeface="Arial"/>
            </a:endParaRPr>
          </a:p>
        </p:txBody>
      </p:sp>
      <p:sp>
        <p:nvSpPr>
          <p:cNvPr id="6" name="Slide Number Placeholder 13">
            <a:extLst>
              <a:ext uri="{FF2B5EF4-FFF2-40B4-BE49-F238E27FC236}">
                <a16:creationId xmlns:a16="http://schemas.microsoft.com/office/drawing/2014/main" id="{ED232A9D-CB60-F147-BC57-4B6ABD3554FF}"/>
              </a:ext>
            </a:extLst>
          </p:cNvPr>
          <p:cNvSpPr>
            <a:spLocks noGrp="1"/>
          </p:cNvSpPr>
          <p:nvPr>
            <p:ph type="sldNum" sz="quarter" idx="12"/>
          </p:nvPr>
        </p:nvSpPr>
        <p:spPr>
          <a:xfrm>
            <a:off x="3443990" y="9372600"/>
            <a:ext cx="884419" cy="685801"/>
          </a:xfrm>
        </p:spPr>
        <p:txBody>
          <a:bodyPr/>
          <a:lstStyle/>
          <a:p>
            <a:pPr algn="ctr"/>
            <a:fld id="{D9C681BF-E0B0-FE40-97D6-3440D5EE15D9}" type="slidenum">
              <a:rPr lang="en-US" dirty="0" smtClean="0"/>
              <a:pPr algn="ctr"/>
              <a:t>19</a:t>
            </a:fld>
            <a:endParaRPr lang="en-US" dirty="0"/>
          </a:p>
        </p:txBody>
      </p:sp>
      <p:sp>
        <p:nvSpPr>
          <p:cNvPr id="2" name="Rectangle 1">
            <a:extLst>
              <a:ext uri="{FF2B5EF4-FFF2-40B4-BE49-F238E27FC236}">
                <a16:creationId xmlns:a16="http://schemas.microsoft.com/office/drawing/2014/main" id="{6B415CA9-C9D0-5140-B2D8-15F39F2323CC}"/>
              </a:ext>
            </a:extLst>
          </p:cNvPr>
          <p:cNvSpPr/>
          <p:nvPr/>
        </p:nvSpPr>
        <p:spPr>
          <a:xfrm>
            <a:off x="357187" y="2568901"/>
            <a:ext cx="6958013" cy="854208"/>
          </a:xfrm>
          <a:prstGeom prst="rect">
            <a:avLst/>
          </a:prstGeom>
        </p:spPr>
        <p:txBody>
          <a:bodyPr wrap="square">
            <a:spAutoFit/>
          </a:bodyPr>
          <a:lstStyle/>
          <a:p>
            <a:pPr marL="12700">
              <a:lnSpc>
                <a:spcPct val="113000"/>
              </a:lnSpc>
              <a:spcAft>
                <a:spcPts val="1000"/>
              </a:spcAft>
            </a:pPr>
            <a:r>
              <a:rPr lang="en-US" sz="1500" i="1" dirty="0">
                <a:solidFill>
                  <a:schemeClr val="bg2"/>
                </a:solidFill>
                <a:latin typeface="Georgia"/>
                <a:cs typeface="Calibri"/>
              </a:rPr>
              <a:t>It's important to go into your home search with clear priorities. This includes knowing which features and amenities you need your home to have versus the ones that are nice perks.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428119"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Top Reasons To Own Your Home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4</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How To Kick Off the Homebuying Process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6</a:t>
            </a:r>
            <a:r>
              <a:rPr lang="en-US" sz="1600" b="1" i="1" dirty="0">
                <a:solidFill>
                  <a:schemeClr val="tx2"/>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Myth 1: My Student Loan Debt Means I Won’t Qualify</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8</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Myth 2: I Need To Have a 20% Down Payment</a:t>
            </a:r>
          </a:p>
          <a:p>
            <a:pPr marL="411480" indent="-411480" defTabSz="909619">
              <a:lnSpc>
                <a:spcPct val="114000"/>
              </a:lnSpc>
              <a:spcBef>
                <a:spcPts val="1500"/>
              </a:spcBef>
              <a:buNone/>
              <a:defRPr/>
            </a:pPr>
            <a:r>
              <a:rPr lang="en-US" sz="1600" b="1" dirty="0">
                <a:solidFill>
                  <a:srgbClr val="00AEEF"/>
                </a:solidFill>
                <a:ea typeface="Helvetica Neue" panose="02000503000000020004" pitchFamily="2" charset="0"/>
              </a:rPr>
              <a:t>10</a:t>
            </a:r>
            <a:r>
              <a:rPr lang="en-US" sz="1600" b="1" i="1" dirty="0">
                <a:ea typeface="Helvetica Neue" panose="02000503000000020004" pitchFamily="2" charset="0"/>
              </a:rPr>
              <a:t> </a:t>
            </a:r>
            <a:r>
              <a:rPr lang="en-US" sz="1600" b="1" dirty="0">
                <a:ea typeface="Helvetica Neue" panose="02000503000000020004" pitchFamily="2" charset="0"/>
              </a:rPr>
              <a:t>	</a:t>
            </a:r>
            <a:r>
              <a:rPr lang="en-US" sz="1600" dirty="0">
                <a:ea typeface="Helvetica Neue" panose="02000503000000020004" pitchFamily="2" charset="0"/>
              </a:rPr>
              <a:t>Myth 3: Renting Makes More Financial Sense</a:t>
            </a:r>
            <a:endParaRPr lang="en-US" sz="1600" dirty="0">
              <a:ea typeface="Helvetica Neue" panose="02000503000000020004" pitchFamily="2" charset="0"/>
              <a:cs typeface="Arial"/>
            </a:endParaRP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13</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Key Terms To Know When Buying a Home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14</a:t>
            </a:r>
            <a:r>
              <a:rPr lang="en-US" sz="1600" b="1" i="1" dirty="0">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Your Journey to Homeownership</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15</a:t>
            </a:r>
            <a:r>
              <a:rPr lang="en-US" sz="1600" b="1" i="1" dirty="0">
                <a:solidFill>
                  <a:srgbClr val="00AEEF"/>
                </a:solidFill>
                <a:ea typeface="Helvetica Neue" panose="02000503000000020004" pitchFamily="2" charset="0"/>
              </a:rPr>
              <a:t> </a:t>
            </a:r>
            <a:r>
              <a:rPr lang="en-US" sz="1600" b="1" dirty="0">
                <a:ea typeface="Helvetica Neue" panose="02000503000000020004" pitchFamily="2" charset="0"/>
              </a:rPr>
              <a:t>	</a:t>
            </a:r>
            <a:r>
              <a:rPr lang="en-US" sz="1600" dirty="0">
                <a:ea typeface="Helvetica Neue" panose="02000503000000020004" pitchFamily="2" charset="0"/>
              </a:rPr>
              <a:t>Why Pre-Approval Matters</a:t>
            </a:r>
            <a:endParaRPr lang="en-US" sz="1600" dirty="0">
              <a:ea typeface="Helvetica Neue" panose="02000503000000020004" pitchFamily="2" charset="0"/>
              <a:cs typeface="Arial"/>
            </a:endParaRP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17</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Things to Avoid After Applying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for a Mortgage</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19</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Be Realistic About Your Desired Features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20</a:t>
            </a:r>
            <a:r>
              <a:rPr lang="en-US" sz="1600" b="1" i="1" dirty="0">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Checklist To Determine Your Must-Haves</a:t>
            </a:r>
          </a:p>
          <a:p>
            <a:pPr marL="411480" indent="-411480" defTabSz="909619">
              <a:lnSpc>
                <a:spcPct val="114000"/>
              </a:lnSpc>
              <a:spcBef>
                <a:spcPts val="1500"/>
              </a:spcBef>
              <a:buFontTx/>
              <a:buNone/>
              <a:defRPr/>
            </a:pPr>
            <a:r>
              <a:rPr lang="en-US" sz="1600" b="1" dirty="0">
                <a:solidFill>
                  <a:schemeClr val="tx2"/>
                </a:solidFill>
                <a:ea typeface="Helvetica Neue" panose="02000503000000020004" pitchFamily="2" charset="0"/>
              </a:rPr>
              <a:t>21</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Three Things To Know About Today’s Housing Market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a:t>
            </a:r>
            <a:r>
              <a:rPr lang="en-US" sz="1600" b="1" i="1" dirty="0">
                <a:solidFill>
                  <a:srgbClr val="00AEEF"/>
                </a:solidFill>
                <a:ea typeface="Helvetica Neue" panose="02000503000000020004" pitchFamily="2" charset="0"/>
              </a:rPr>
              <a:t> </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How a Professional Supports Your Homeownership Goals</a:t>
            </a:r>
          </a:p>
        </p:txBody>
      </p:sp>
      <p:pic>
        <p:nvPicPr>
          <p:cNvPr id="3" name="Picture 2" descr="A picture containing floor, indoor, building, window&#10;&#10;Description automatically generated">
            <a:extLst>
              <a:ext uri="{FF2B5EF4-FFF2-40B4-BE49-F238E27FC236}">
                <a16:creationId xmlns:a16="http://schemas.microsoft.com/office/drawing/2014/main" id="{2CF60F12-331C-7844-BDBD-28D520DB41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9B6AC6-8033-3DE3-8F27-B8390D84A2E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70" y="1971"/>
            <a:ext cx="7772400" cy="10058400"/>
          </a:xfrm>
          <a:prstGeom prst="rect">
            <a:avLst/>
          </a:prstGeom>
        </p:spPr>
      </p:pic>
      <p:sp>
        <p:nvSpPr>
          <p:cNvPr id="4" name="Slide Number Placeholder 13">
            <a:extLst>
              <a:ext uri="{FF2B5EF4-FFF2-40B4-BE49-F238E27FC236}">
                <a16:creationId xmlns:a16="http://schemas.microsoft.com/office/drawing/2014/main" id="{E6E97274-B151-A240-815E-0D9F870F0A8C}"/>
              </a:ext>
            </a:extLst>
          </p:cNvPr>
          <p:cNvSpPr>
            <a:spLocks noGrp="1"/>
          </p:cNvSpPr>
          <p:nvPr>
            <p:ph type="sldNum" sz="quarter" idx="12"/>
          </p:nvPr>
        </p:nvSpPr>
        <p:spPr>
          <a:xfrm>
            <a:off x="3443990" y="9372600"/>
            <a:ext cx="884419" cy="685801"/>
          </a:xfrm>
        </p:spPr>
        <p:txBody>
          <a:bodyPr/>
          <a:lstStyle/>
          <a:p>
            <a:pPr algn="ctr"/>
            <a:fld id="{D9C681BF-E0B0-FE40-97D6-3440D5EE15D9}" type="slidenum">
              <a:rPr lang="en-US" dirty="0" smtClean="0"/>
              <a:pPr algn="ctr"/>
              <a:t>20</a:t>
            </a:fld>
            <a:endParaRPr lang="en-US" dirty="0"/>
          </a:p>
        </p:txBody>
      </p:sp>
    </p:spTree>
    <p:extLst>
      <p:ext uri="{BB962C8B-B14F-4D97-AF65-F5344CB8AC3E}">
        <p14:creationId xmlns:p14="http://schemas.microsoft.com/office/powerpoint/2010/main" val="140340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39205" y="1362333"/>
            <a:ext cx="7076019" cy="1083667"/>
          </a:xfrm>
          <a:prstGeom prst="rect">
            <a:avLst/>
          </a:prstGeom>
          <a:noFill/>
        </p:spPr>
        <p:txBody>
          <a:bodyPr wrap="square" lIns="0" tIns="320040" rIns="0" bIns="0" rtlCol="0">
            <a:noAutofit/>
          </a:bodyPr>
          <a:lstStyle/>
          <a:p>
            <a:pPr marL="12700" marR="129539">
              <a:lnSpc>
                <a:spcPct val="100000"/>
              </a:lnSpc>
            </a:pPr>
            <a:r>
              <a:rPr lang="en-US" sz="1500" i="1" dirty="0">
                <a:solidFill>
                  <a:schemeClr val="bg2"/>
                </a:solidFill>
                <a:latin typeface="Georgia" panose="02040502050405020303" pitchFamily="18" charset="0"/>
                <a:cs typeface="Calibri" panose="020F0502020204030204" pitchFamily="34" charset="0"/>
              </a:rPr>
              <a:t>Based on what we’ve seen over the past two years, one thing is clear: the current housing market is one for the record books. As a first-time buyer, here are three key components that are shaping this unprecedented market.</a:t>
            </a:r>
          </a:p>
        </p:txBody>
      </p:sp>
      <p:sp>
        <p:nvSpPr>
          <p:cNvPr id="6" name="TextBox 5">
            <a:extLst>
              <a:ext uri="{FF2B5EF4-FFF2-40B4-BE49-F238E27FC236}">
                <a16:creationId xmlns:a16="http://schemas.microsoft.com/office/drawing/2014/main" id="{ADF4D003-23B3-2245-A0FC-3101599455D8}"/>
              </a:ext>
            </a:extLst>
          </p:cNvPr>
          <p:cNvSpPr txBox="1"/>
          <p:nvPr/>
        </p:nvSpPr>
        <p:spPr>
          <a:xfrm>
            <a:off x="439204" y="2241931"/>
            <a:ext cx="7061733" cy="5801932"/>
          </a:xfrm>
          <a:prstGeom prst="rect">
            <a:avLst/>
          </a:prstGeom>
          <a:noFill/>
        </p:spPr>
        <p:txBody>
          <a:bodyPr wrap="square" lIns="0" tIns="320040" rIns="0" bIns="0" numCol="1" spcCol="457200" rtlCol="0" anchor="t">
            <a:noAutofit/>
          </a:bodyPr>
          <a:lstStyle/>
          <a:p>
            <a:pPr marL="12700" marR="129539">
              <a:lnSpc>
                <a:spcPct val="113000"/>
              </a:lnSpc>
              <a:spcAft>
                <a:spcPts val="1000"/>
              </a:spcAft>
            </a:pPr>
            <a:r>
              <a:rPr lang="en-US" sz="1500" b="1" dirty="0">
                <a:solidFill>
                  <a:srgbClr val="00B0F0"/>
                </a:solidFill>
                <a:cs typeface="Calibri" panose="020F0502020204030204" pitchFamily="34" charset="0"/>
              </a:rPr>
              <a:t>The Shortage of Homes for Sale</a:t>
            </a:r>
            <a:endParaRPr lang="en-US" sz="1250" dirty="0">
              <a:cs typeface="Arial" panose="020B0604020202020204" pitchFamily="34" charset="0"/>
            </a:endParaRPr>
          </a:p>
          <a:p>
            <a:pPr marL="12700" marR="128905">
              <a:lnSpc>
                <a:spcPct val="113000"/>
              </a:lnSpc>
              <a:spcAft>
                <a:spcPts val="1000"/>
              </a:spcAft>
            </a:pPr>
            <a:r>
              <a:rPr lang="en-US" sz="1250" dirty="0">
                <a:cs typeface="Calibri"/>
              </a:rPr>
              <a:t>The number of homes available for sale hit an all-time low in January 2022. As Danielle Hale, Chief Economist for </a:t>
            </a:r>
            <a:r>
              <a:rPr lang="en-US" sz="1250" i="1" dirty="0">
                <a:cs typeface="Calibri"/>
              </a:rPr>
              <a:t>realtor.com, </a:t>
            </a:r>
            <a:r>
              <a:rPr lang="en-US" sz="1250" dirty="0">
                <a:cs typeface="Calibri"/>
              </a:rPr>
              <a:t>says:</a:t>
            </a:r>
            <a:endParaRPr lang="en-US" sz="1200" dirty="0">
              <a:cs typeface="Calibri" panose="020F0502020204030204" pitchFamily="34" charset="0"/>
            </a:endParaRPr>
          </a:p>
          <a:p>
            <a:pPr marL="469900" marR="129539" lvl="1">
              <a:lnSpc>
                <a:spcPct val="113000"/>
              </a:lnSpc>
              <a:spcAft>
                <a:spcPts val="1000"/>
              </a:spcAft>
            </a:pPr>
            <a:r>
              <a:rPr lang="en-US" sz="1250" i="1" dirty="0">
                <a:solidFill>
                  <a:schemeClr val="bg2"/>
                </a:solidFill>
                <a:cs typeface="Calibri" panose="020F0502020204030204" pitchFamily="34" charset="0"/>
              </a:rPr>
              <a:t>“We expect that we’ll start to see a turnaround and inventory will stabilize and start to go up a little bit in 2022. . . . But that means we’re looking at inventory levels of roughly half of what we saw before the pandemic. For buyers, the market is likely to continue to move fast. If you see a home you like, you want to jump on it right away.”</a:t>
            </a:r>
            <a:endParaRPr lang="en-US" sz="1250" dirty="0">
              <a:cs typeface="Arial" panose="020B0604020202020204" pitchFamily="34" charset="0"/>
            </a:endParaRPr>
          </a:p>
          <a:p>
            <a:pPr marL="12700" marR="129539">
              <a:lnSpc>
                <a:spcPct val="113000"/>
              </a:lnSpc>
              <a:spcAft>
                <a:spcPts val="1000"/>
              </a:spcAft>
            </a:pPr>
            <a:r>
              <a:rPr lang="en-US" sz="1500" b="1" dirty="0">
                <a:solidFill>
                  <a:srgbClr val="00B0F0"/>
                </a:solidFill>
                <a:cs typeface="Calibri" panose="020F0502020204030204" pitchFamily="34" charset="0"/>
              </a:rPr>
              <a:t>Buyer Competition and Bidding Wars </a:t>
            </a:r>
            <a:endParaRPr lang="en-US" sz="1200" dirty="0">
              <a:cs typeface="Arial" panose="020B0604020202020204" pitchFamily="34" charset="0"/>
            </a:endParaRPr>
          </a:p>
          <a:p>
            <a:pPr marL="12700" marR="129539">
              <a:lnSpc>
                <a:spcPct val="113000"/>
              </a:lnSpc>
              <a:spcAft>
                <a:spcPts val="1000"/>
              </a:spcAft>
            </a:pPr>
            <a:r>
              <a:rPr lang="en-US" sz="1250" dirty="0">
                <a:cs typeface="Calibri" panose="020F0502020204030204" pitchFamily="34" charset="0"/>
              </a:rPr>
              <a:t>The ongoing low supply, coupled with high demand, creates significant buyer competition and bidding wars. Some buyers are offering over the asking price, all cash, or waiving some contingencies. Just remember, you don’t want to waive the inspection, as it’s necessary to determine the condition of the home you’re buying. </a:t>
            </a:r>
            <a:endParaRPr lang="en-US" sz="1250" dirty="0">
              <a:cs typeface="Arial" panose="020B0604020202020204" pitchFamily="34" charset="0"/>
            </a:endParaRPr>
          </a:p>
          <a:p>
            <a:pPr marL="12700" marR="129539">
              <a:lnSpc>
                <a:spcPct val="113000"/>
              </a:lnSpc>
              <a:spcAft>
                <a:spcPts val="1000"/>
              </a:spcAft>
            </a:pPr>
            <a:r>
              <a:rPr lang="en-US" sz="1500" b="1" dirty="0">
                <a:solidFill>
                  <a:srgbClr val="00B0F0"/>
                </a:solidFill>
                <a:cs typeface="Calibri" panose="020F0502020204030204" pitchFamily="34" charset="0"/>
              </a:rPr>
              <a:t>Home Price Appreciation</a:t>
            </a:r>
            <a:endParaRPr lang="en-US" sz="1200" dirty="0">
              <a:cs typeface="Arial" panose="020B0604020202020204" pitchFamily="34" charset="0"/>
            </a:endParaRPr>
          </a:p>
          <a:p>
            <a:pPr marL="12700" marR="129539">
              <a:lnSpc>
                <a:spcPct val="113000"/>
              </a:lnSpc>
              <a:spcAft>
                <a:spcPts val="1000"/>
              </a:spcAft>
            </a:pPr>
            <a:r>
              <a:rPr lang="en-US" sz="1250" dirty="0">
                <a:cs typeface="Calibri" panose="020F0502020204030204" pitchFamily="34" charset="0"/>
              </a:rPr>
              <a:t>That competition among buyers is driving prices up. Over the past year, home price appreciation has reached record levels throughout the country. According to </a:t>
            </a:r>
            <a:r>
              <a:rPr lang="en-US" sz="1250" i="1" dirty="0">
                <a:cs typeface="Calibri" panose="020F0502020204030204" pitchFamily="34" charset="0"/>
              </a:rPr>
              <a:t>CoreLogic</a:t>
            </a:r>
            <a:r>
              <a:rPr lang="en-US" sz="1250" dirty="0">
                <a:cs typeface="Calibri" panose="020F0502020204030204" pitchFamily="34" charset="0"/>
              </a:rPr>
              <a:t>:</a:t>
            </a:r>
            <a:endParaRPr lang="en-US" sz="1250" i="1" dirty="0">
              <a:solidFill>
                <a:srgbClr val="FF00FF"/>
              </a:solidFill>
              <a:cs typeface="Calibri" panose="020F0502020204030204" pitchFamily="34" charset="0"/>
            </a:endParaRPr>
          </a:p>
          <a:p>
            <a:pPr marL="469900" marR="129539" lvl="1">
              <a:lnSpc>
                <a:spcPct val="113000"/>
              </a:lnSpc>
              <a:spcAft>
                <a:spcPts val="1000"/>
              </a:spcAft>
            </a:pPr>
            <a:r>
              <a:rPr lang="en-US" sz="1250" i="1" dirty="0">
                <a:solidFill>
                  <a:schemeClr val="bg2"/>
                </a:solidFill>
              </a:rPr>
              <a:t>“</a:t>
            </a:r>
            <a:r>
              <a:rPr lang="en-US" sz="1250" b="1" i="1" dirty="0">
                <a:solidFill>
                  <a:schemeClr val="bg2"/>
                </a:solidFill>
              </a:rPr>
              <a:t>Home prices rose 18% during 2021 in the CoreLogic Home Price Index, the largest annual gain recorded in its 45-year history…”</a:t>
            </a:r>
          </a:p>
          <a:p>
            <a:pPr marL="12700" marR="129539">
              <a:lnSpc>
                <a:spcPct val="113000"/>
              </a:lnSpc>
              <a:spcAft>
                <a:spcPts val="1000"/>
              </a:spcAft>
            </a:pPr>
            <a:r>
              <a:rPr lang="en-US" sz="1250" dirty="0">
                <a:cs typeface="Calibri" panose="020F0502020204030204" pitchFamily="34" charset="0"/>
              </a:rPr>
              <a:t>The good news is, rising prices helps you know you’re making a good long-term investment. That’s because once you move in, that ongoing price appreciation will help grow your home’s value with time.</a:t>
            </a:r>
          </a:p>
          <a:p>
            <a:pPr marL="469900" marR="129539" lvl="1">
              <a:lnSpc>
                <a:spcPct val="113000"/>
              </a:lnSpc>
              <a:spcAft>
                <a:spcPts val="1000"/>
              </a:spcAft>
            </a:pPr>
            <a:endParaRPr lang="en-US" sz="1250" i="1" dirty="0">
              <a:solidFill>
                <a:schemeClr val="bg2"/>
              </a:solidFill>
              <a:highlight>
                <a:srgbClr val="FF00FF"/>
              </a:highlight>
            </a:endParaRPr>
          </a:p>
          <a:p>
            <a:pPr marL="469900" marR="129539" lvl="1">
              <a:lnSpc>
                <a:spcPct val="113000"/>
              </a:lnSpc>
              <a:spcAft>
                <a:spcPts val="1000"/>
              </a:spcAft>
            </a:pPr>
            <a:endParaRPr lang="en-US" sz="1250" i="1" dirty="0">
              <a:solidFill>
                <a:schemeClr val="bg2"/>
              </a:solidFill>
              <a:cs typeface="Calibri" panose="020F0502020204030204" pitchFamily="34" charset="0"/>
            </a:endParaRPr>
          </a:p>
          <a:p>
            <a:pPr marL="12700" marR="5080">
              <a:lnSpc>
                <a:spcPct val="113000"/>
              </a:lnSpc>
              <a:spcAft>
                <a:spcPts val="1000"/>
              </a:spcAft>
            </a:pPr>
            <a:endParaRPr lang="en-US" sz="1250" dirty="0">
              <a:cs typeface="Arial" panose="020B0604020202020204" pitchFamily="34" charset="0"/>
            </a:endParaRPr>
          </a:p>
          <a:p>
            <a:pPr marL="12700" marR="5080">
              <a:lnSpc>
                <a:spcPct val="113000"/>
              </a:lnSpc>
              <a:spcAft>
                <a:spcPts val="1000"/>
              </a:spcAft>
            </a:pPr>
            <a:endParaRPr lang="en-US" sz="1250" dirty="0">
              <a:cs typeface="Arial" panose="020B0604020202020204" pitchFamily="34"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0"/>
            <a:ext cx="7772400" cy="1446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Three Things To Know About</a:t>
            </a:r>
            <a:br>
              <a:rPr lang="en-US" sz="3200" dirty="0">
                <a:solidFill>
                  <a:srgbClr val="FFFFFF"/>
                </a:solidFill>
              </a:rPr>
            </a:br>
            <a:r>
              <a:rPr lang="en-US" sz="3200" dirty="0">
                <a:solidFill>
                  <a:srgbClr val="FFFFFF"/>
                </a:solidFill>
              </a:rPr>
              <a:t>Today’s Housing Market</a:t>
            </a:r>
          </a:p>
        </p:txBody>
      </p:sp>
      <p:graphicFrame>
        <p:nvGraphicFramePr>
          <p:cNvPr id="7" name="Table 10">
            <a:extLst>
              <a:ext uri="{FF2B5EF4-FFF2-40B4-BE49-F238E27FC236}">
                <a16:creationId xmlns:a16="http://schemas.microsoft.com/office/drawing/2014/main" id="{FBB80B89-6BC1-3148-9870-4F543123B10B}"/>
              </a:ext>
            </a:extLst>
          </p:cNvPr>
          <p:cNvGraphicFramePr>
            <a:graphicFrameLocks noGrp="1"/>
          </p:cNvGraphicFramePr>
          <p:nvPr>
            <p:extLst>
              <p:ext uri="{D42A27DB-BD31-4B8C-83A1-F6EECF244321}">
                <p14:modId xmlns:p14="http://schemas.microsoft.com/office/powerpoint/2010/main" val="2028965605"/>
              </p:ext>
            </p:extLst>
          </p:nvPr>
        </p:nvGraphicFramePr>
        <p:xfrm>
          <a:off x="467781" y="8204023"/>
          <a:ext cx="6915152" cy="1203325"/>
        </p:xfrm>
        <a:graphic>
          <a:graphicData uri="http://schemas.openxmlformats.org/drawingml/2006/table">
            <a:tbl>
              <a:tblPr firstRow="1" bandRow="1">
                <a:tableStyleId>{5C22544A-7EE6-4342-B048-85BDC9FD1C3A}</a:tableStyleId>
              </a:tblPr>
              <a:tblGrid>
                <a:gridCol w="6915152">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 help you find and buy your first home, you need the support of a real estate professional that you can lean on for insights on today’s housing market, what’s happening in your area, and expert advice for how to submit a strong offer at a</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fair price.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4" name="Picture 3" descr="A picture containing ground, building, building material&#10;&#10;Description automatically generated">
            <a:extLst>
              <a:ext uri="{FF2B5EF4-FFF2-40B4-BE49-F238E27FC236}">
                <a16:creationId xmlns:a16="http://schemas.microsoft.com/office/drawing/2014/main" id="{BFE732CF-97DB-A946-BD7B-C2B456FA7A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2255" y="1"/>
            <a:ext cx="1510144" cy="1446550"/>
          </a:xfrm>
          <a:prstGeom prst="rect">
            <a:avLst/>
          </a:prstGeom>
        </p:spPr>
      </p:pic>
    </p:spTree>
    <p:extLst>
      <p:ext uri="{BB962C8B-B14F-4D97-AF65-F5344CB8AC3E}">
        <p14:creationId xmlns:p14="http://schemas.microsoft.com/office/powerpoint/2010/main" val="330502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alking to a group of people&#10;&#10;Description automatically generated with low confidence">
            <a:extLst>
              <a:ext uri="{FF2B5EF4-FFF2-40B4-BE49-F238E27FC236}">
                <a16:creationId xmlns:a16="http://schemas.microsoft.com/office/drawing/2014/main" id="{FAAED2EC-DA68-774F-BACA-1AB13EC3D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58715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
        <p:nvSpPr>
          <p:cNvPr id="9" name="Rectangle 8">
            <a:extLst>
              <a:ext uri="{FF2B5EF4-FFF2-40B4-BE49-F238E27FC236}">
                <a16:creationId xmlns:a16="http://schemas.microsoft.com/office/drawing/2014/main" id="{26F2F4E0-2DFA-CE47-9961-2EEDD6DE2544}"/>
              </a:ext>
            </a:extLst>
          </p:cNvPr>
          <p:cNvSpPr/>
          <p:nvPr/>
        </p:nvSpPr>
        <p:spPr>
          <a:xfrm>
            <a:off x="0" y="214060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 Professional Supports Your Homeownership Goals</a:t>
            </a:r>
          </a:p>
        </p:txBody>
      </p:sp>
      <p:sp>
        <p:nvSpPr>
          <p:cNvPr id="10" name="object 2">
            <a:extLst>
              <a:ext uri="{FF2B5EF4-FFF2-40B4-BE49-F238E27FC236}">
                <a16:creationId xmlns:a16="http://schemas.microsoft.com/office/drawing/2014/main" id="{04D45456-7F45-9047-ABF2-578F4C264636}"/>
              </a:ext>
            </a:extLst>
          </p:cNvPr>
          <p:cNvSpPr txBox="1"/>
          <p:nvPr/>
        </p:nvSpPr>
        <p:spPr>
          <a:xfrm>
            <a:off x="457200" y="4753655"/>
            <a:ext cx="7117840" cy="4695453"/>
          </a:xfrm>
          <a:prstGeom prst="rect">
            <a:avLst/>
          </a:prstGeom>
        </p:spPr>
        <p:txBody>
          <a:bodyPr vert="horz" wrap="square" lIns="0" tIns="0" rIns="0" bIns="0" rtlCol="0" anchor="t">
            <a:spAutoFit/>
          </a:bodyPr>
          <a:lstStyle/>
          <a:p>
            <a:pPr marL="12700" marR="177800">
              <a:lnSpc>
                <a:spcPct val="113000"/>
              </a:lnSpc>
              <a:spcAft>
                <a:spcPts val="1000"/>
              </a:spcAft>
            </a:pPr>
            <a:r>
              <a:rPr lang="en-US" sz="1500" b="1" dirty="0">
                <a:solidFill>
                  <a:srgbClr val="00B0F0"/>
                </a:solidFill>
                <a:cs typeface="Calibri"/>
              </a:rPr>
              <a:t>A good agent will:</a:t>
            </a:r>
            <a:endParaRPr lang="en-US" sz="1250" dirty="0">
              <a:cs typeface="Calibri" panose="020F0502020204030204" pitchFamily="34" charset="0"/>
            </a:endParaRPr>
          </a:p>
          <a:p>
            <a:pPr marL="1384300" marR="253365" lvl="3">
              <a:lnSpc>
                <a:spcPct val="113000"/>
              </a:lnSpc>
              <a:spcBef>
                <a:spcPts val="900"/>
              </a:spcBef>
              <a:spcAft>
                <a:spcPts val="1000"/>
              </a:spcAft>
            </a:pPr>
            <a:r>
              <a:rPr lang="en-US" sz="1250" b="1" dirty="0">
                <a:solidFill>
                  <a:schemeClr val="tx2"/>
                </a:solidFill>
                <a:cs typeface="Calibri"/>
              </a:rPr>
              <a:t>Explain the ins and outs of contracts</a:t>
            </a:r>
            <a:r>
              <a:rPr lang="en-US" sz="1250" dirty="0">
                <a:solidFill>
                  <a:schemeClr val="tx2"/>
                </a:solidFill>
                <a:cs typeface="Calibri"/>
              </a:rPr>
              <a:t>. </a:t>
            </a:r>
            <a:r>
              <a:rPr lang="en-US" sz="1250" dirty="0">
                <a:cs typeface="Calibri"/>
              </a:rPr>
              <a:t>When it comes to buying a home, you’ll sign various disclosures and contracts as part of the process. Before you give any of these legally binding documents your autograph, your agent will help explain the terms and conditions.</a:t>
            </a:r>
            <a:endParaRPr lang="en-US" sz="1250" dirty="0">
              <a:cs typeface="Calibri" panose="020F0502020204030204" pitchFamily="34" charset="0"/>
            </a:endParaRPr>
          </a:p>
          <a:p>
            <a:pPr marL="1384300" marR="253365" lvl="3">
              <a:lnSpc>
                <a:spcPct val="113000"/>
              </a:lnSpc>
              <a:spcBef>
                <a:spcPts val="900"/>
              </a:spcBef>
              <a:spcAft>
                <a:spcPts val="1000"/>
              </a:spcAft>
            </a:pPr>
            <a:r>
              <a:rPr lang="en-US" sz="1250" b="1" dirty="0">
                <a:solidFill>
                  <a:schemeClr val="tx2"/>
                </a:solidFill>
                <a:cs typeface="Calibri" panose="020F0502020204030204" pitchFamily="34" charset="0"/>
              </a:rPr>
              <a:t>Keep you up-to-date on today’s market conditions. </a:t>
            </a:r>
            <a:r>
              <a:rPr lang="en-US" sz="1250" dirty="0">
                <a:cs typeface="Calibri" panose="020F0502020204030204" pitchFamily="34" charset="0"/>
              </a:rPr>
              <a:t>The real estate industry is complex and dynamic. Pricing, mortgage interest rates, and demand can change often. You need someone by your side who will keep you informed on the latest trends and what they mean for you.</a:t>
            </a:r>
          </a:p>
          <a:p>
            <a:pPr marL="1384300" marR="253365" lvl="3">
              <a:lnSpc>
                <a:spcPct val="113000"/>
              </a:lnSpc>
              <a:spcBef>
                <a:spcPts val="900"/>
              </a:spcBef>
              <a:spcAft>
                <a:spcPts val="1000"/>
              </a:spcAft>
            </a:pPr>
            <a:r>
              <a:rPr lang="en-US" sz="1250" b="1" dirty="0">
                <a:solidFill>
                  <a:schemeClr val="tx2"/>
                </a:solidFill>
                <a:cs typeface="Calibri"/>
              </a:rPr>
              <a:t>Serve as your advisor in the negotiation process. </a:t>
            </a:r>
            <a:r>
              <a:rPr lang="en-US" sz="1250" dirty="0">
                <a:cs typeface="Calibri"/>
              </a:rPr>
              <a:t>Even after the contract is signed by the seller, there’s a lot of room left for negotiating terms after the home inspection and the appraisal. Your agent will handle all the back-and-forth communication that comes with it.</a:t>
            </a:r>
            <a:endParaRPr lang="en-US" sz="1250" dirty="0">
              <a:cs typeface="Calibri" panose="020F0502020204030204" pitchFamily="34" charset="0"/>
            </a:endParaRPr>
          </a:p>
          <a:p>
            <a:pPr marL="1384300" marR="253365" lvl="3">
              <a:lnSpc>
                <a:spcPct val="113000"/>
              </a:lnSpc>
              <a:spcBef>
                <a:spcPts val="900"/>
              </a:spcBef>
              <a:spcAft>
                <a:spcPts val="1000"/>
              </a:spcAft>
            </a:pPr>
            <a:r>
              <a:rPr lang="en-US" sz="1250" b="1" dirty="0">
                <a:solidFill>
                  <a:schemeClr val="tx2"/>
                </a:solidFill>
                <a:cs typeface="Calibri" panose="020F0502020204030204" pitchFamily="34" charset="0"/>
              </a:rPr>
              <a:t>Give advice and share their experience. </a:t>
            </a:r>
            <a:r>
              <a:rPr lang="en-US" sz="1250" dirty="0">
                <a:cs typeface="Calibri" panose="020F0502020204030204" pitchFamily="34" charset="0"/>
              </a:rPr>
              <a:t>Let’s be honest, buying a home is emotional. When your offer isn’t accepted, your must-haves aren’t realistic, or they suspect something is wrong, you want someone who will be honest with you. Your agent’s expert advice and know-how will bring you peace of mind.</a:t>
            </a:r>
          </a:p>
        </p:txBody>
      </p:sp>
      <p:pic>
        <p:nvPicPr>
          <p:cNvPr id="3" name="Picture 2" descr="Icon&#10;&#10;Description automatically generated">
            <a:extLst>
              <a:ext uri="{FF2B5EF4-FFF2-40B4-BE49-F238E27FC236}">
                <a16:creationId xmlns:a16="http://schemas.microsoft.com/office/drawing/2014/main" id="{794ACF6D-EB6A-E74B-92ED-1567337B14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462" y="6255343"/>
            <a:ext cx="1109151" cy="1109151"/>
          </a:xfrm>
          <a:prstGeom prst="rect">
            <a:avLst/>
          </a:prstGeom>
        </p:spPr>
      </p:pic>
      <p:pic>
        <p:nvPicPr>
          <p:cNvPr id="5" name="Picture 4" descr="Icon&#10;&#10;Description automatically generated">
            <a:extLst>
              <a:ext uri="{FF2B5EF4-FFF2-40B4-BE49-F238E27FC236}">
                <a16:creationId xmlns:a16="http://schemas.microsoft.com/office/drawing/2014/main" id="{88803DCD-D0C2-6549-9D9A-93023C9D6A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8474" y="7407850"/>
            <a:ext cx="1109151" cy="1109151"/>
          </a:xfrm>
          <a:prstGeom prst="rect">
            <a:avLst/>
          </a:prstGeom>
        </p:spPr>
      </p:pic>
      <p:pic>
        <p:nvPicPr>
          <p:cNvPr id="8" name="Picture 7" descr="Icon&#10;&#10;Description automatically generated">
            <a:extLst>
              <a:ext uri="{FF2B5EF4-FFF2-40B4-BE49-F238E27FC236}">
                <a16:creationId xmlns:a16="http://schemas.microsoft.com/office/drawing/2014/main" id="{9DFE1ABC-89FA-234A-A42A-E3374C617A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2462" y="8453575"/>
            <a:ext cx="1109151" cy="1109151"/>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7FEC003-33E0-A44D-A91B-5AAA989C73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1550" y="5102836"/>
            <a:ext cx="1109151" cy="1109151"/>
          </a:xfrm>
          <a:prstGeom prst="rect">
            <a:avLst/>
          </a:prstGeom>
        </p:spPr>
      </p:pic>
      <p:sp>
        <p:nvSpPr>
          <p:cNvPr id="2" name="Rectangle 1">
            <a:extLst>
              <a:ext uri="{FF2B5EF4-FFF2-40B4-BE49-F238E27FC236}">
                <a16:creationId xmlns:a16="http://schemas.microsoft.com/office/drawing/2014/main" id="{DCC7C1BF-BA37-544C-A408-41B244FABCB0}"/>
              </a:ext>
            </a:extLst>
          </p:cNvPr>
          <p:cNvSpPr/>
          <p:nvPr/>
        </p:nvSpPr>
        <p:spPr>
          <a:xfrm>
            <a:off x="351321" y="3743303"/>
            <a:ext cx="7223719" cy="854208"/>
          </a:xfrm>
          <a:prstGeom prst="rect">
            <a:avLst/>
          </a:prstGeom>
        </p:spPr>
        <p:txBody>
          <a:bodyPr wrap="square">
            <a:spAutoFit/>
          </a:bodyPr>
          <a:lstStyle/>
          <a:p>
            <a:pPr marL="12700" marR="177800">
              <a:lnSpc>
                <a:spcPct val="113000"/>
              </a:lnSpc>
              <a:spcAft>
                <a:spcPts val="1000"/>
              </a:spcAft>
            </a:pPr>
            <a:r>
              <a:rPr lang="en-US" sz="1500" i="1" dirty="0">
                <a:solidFill>
                  <a:schemeClr val="bg2"/>
                </a:solidFill>
                <a:latin typeface="Georgia"/>
                <a:cs typeface="Calibri"/>
              </a:rPr>
              <a:t>While it may be tempting to turn to the internet for advice, nothing can replace the expertise of a true professional. Buying a home is likely one of the biggest financial decisions of your life, so it’s crucial to have the right team in place. </a:t>
            </a:r>
          </a:p>
        </p:txBody>
      </p:sp>
    </p:spTree>
    <p:extLst>
      <p:ext uri="{BB962C8B-B14F-4D97-AF65-F5344CB8AC3E}">
        <p14:creationId xmlns:p14="http://schemas.microsoft.com/office/powerpoint/2010/main" val="363792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indoor, building, window&#10;&#10;Description automatically generated">
            <a:extLst>
              <a:ext uri="{FF2B5EF4-FFF2-40B4-BE49-F238E27FC236}">
                <a16:creationId xmlns:a16="http://schemas.microsoft.com/office/drawing/2014/main" id="{D502F566-0359-0F4C-8637-3F9EA7422F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029200"/>
          </a:xfrm>
          <a:prstGeom prst="rect">
            <a:avLst/>
          </a:prstGeom>
          <a:gradFill>
            <a:gsLst>
              <a:gs pos="0">
                <a:schemeClr val="tx1">
                  <a:alpha val="7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1272143"/>
          </a:xfrm>
          <a:prstGeom prst="rect">
            <a:avLst/>
          </a:prstGeom>
          <a:noFill/>
        </p:spPr>
        <p:txBody>
          <a:bodyPr wrap="square" lIns="0" tIns="0" rIns="0" bIns="0" rtlCol="0" anchor="t">
            <a:spAutoFit/>
          </a:bodyPr>
          <a:lstStyle/>
          <a:p>
            <a:pPr>
              <a:spcAft>
                <a:spcPts val="2000"/>
              </a:spcAft>
            </a:pPr>
            <a:r>
              <a:rPr lang="en-US" sz="2800" i="1" dirty="0">
                <a:solidFill>
                  <a:schemeClr val="bg1"/>
                </a:solidFill>
                <a:latin typeface="Georgia"/>
              </a:rPr>
              <a:t>“Buying a home is not just a financial decision. It’s also a lifestyle decision.”</a:t>
            </a:r>
          </a:p>
          <a:p>
            <a:pPr>
              <a:spcAft>
                <a:spcPts val="2000"/>
              </a:spcAft>
            </a:pPr>
            <a:r>
              <a:rPr lang="en-US" sz="1000" dirty="0">
                <a:solidFill>
                  <a:schemeClr val="bg1"/>
                </a:solidFill>
                <a:cs typeface="Arial"/>
              </a:rPr>
              <a:t>- Mark Fleming, Chief Economist, </a:t>
            </a:r>
            <a:r>
              <a:rPr lang="en-US" sz="1000" i="1" dirty="0">
                <a:solidFill>
                  <a:schemeClr val="bg1"/>
                </a:solidFill>
                <a:cs typeface="Arial"/>
              </a:rPr>
              <a:t>First</a:t>
            </a:r>
            <a:r>
              <a:rPr lang="en-US" sz="1000" dirty="0">
                <a:solidFill>
                  <a:schemeClr val="bg1"/>
                </a:solidFill>
                <a:cs typeface="Arial"/>
              </a:rPr>
              <a:t> </a:t>
            </a:r>
            <a:r>
              <a:rPr lang="en-US" sz="1000" i="1" dirty="0">
                <a:solidFill>
                  <a:schemeClr val="bg1"/>
                </a:solidFill>
                <a:cs typeface="Arial"/>
              </a:rPr>
              <a:t>American</a:t>
            </a:r>
            <a:endParaRPr lang="en-US" sz="1000" i="1" dirty="0">
              <a:solidFill>
                <a:schemeClr val="bg1"/>
              </a:solidFill>
              <a:latin typeface="Arial"/>
              <a:cs typeface="Arial"/>
            </a:endParaRP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11" name="Rectangle 10">
            <a:extLst>
              <a:ext uri="{FF2B5EF4-FFF2-40B4-BE49-F238E27FC236}">
                <a16:creationId xmlns:a16="http://schemas.microsoft.com/office/drawing/2014/main" id="{4DB66C74-A28C-4C4B-BE36-C331A53B4A83}"/>
              </a:ext>
            </a:extLst>
          </p:cNvPr>
          <p:cNvSpPr/>
          <p:nvPr/>
        </p:nvSpPr>
        <p:spPr>
          <a:xfrm>
            <a:off x="7328848"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996570"/>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about the real estate process, what to expect as a first-time buyer, and </a:t>
            </a:r>
            <a:r>
              <a:rPr lang="en-US" altLang="ja-JP" b="1" dirty="0">
                <a:latin typeface="Arial" panose="020B0604020202020204" pitchFamily="34" charset="0"/>
                <a:ea typeface="Helvetica Neue" panose="02000503000000020004" pitchFamily="2" charset="0"/>
                <a:cs typeface="Arial" panose="020B0604020202020204" pitchFamily="34" charset="0"/>
              </a:rPr>
              <a:t>what’s happening in the market too. I can help with all of those.</a:t>
            </a:r>
            <a:endParaRPr lang="en-US" altLang="ja-JP" sz="1800" b="1" dirty="0">
              <a:latin typeface="Arial" panose="020B0604020202020204" pitchFamily="34" charset="0"/>
              <a:ea typeface="Helvetica Neue" panose="02000503000000020004" pitchFamily="2" charset="0"/>
              <a:cs typeface="Arial" panose="020B0604020202020204" pitchFamily="34" charset="0"/>
            </a:endParaRP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first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9" name="Picture 18">
            <a:extLst>
              <a:ext uri="{FF2B5EF4-FFF2-40B4-BE49-F238E27FC236}">
                <a16:creationId xmlns:a16="http://schemas.microsoft.com/office/drawing/2014/main" id="{2B5169A1-3BB9-2242-B116-59B1B5F3759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6000"/>
                    </a14:imgEffect>
                  </a14:imgLayer>
                </a14:imgProps>
              </a:ext>
              <a:ext uri="{28A0092B-C50C-407E-A947-70E740481C1C}">
                <a14:useLocalDpi xmlns:a14="http://schemas.microsoft.com/office/drawing/2010/main"/>
              </a:ext>
            </a:extLst>
          </a:blip>
          <a:stretch>
            <a:fillRect/>
          </a:stretch>
        </p:blipFill>
        <p:spPr>
          <a:xfrm>
            <a:off x="4642289" y="1524000"/>
            <a:ext cx="2686559" cy="2608912"/>
          </a:xfrm>
          <a:prstGeom prst="rect">
            <a:avLst/>
          </a:prstGeom>
          <a:ln w="38100">
            <a:noFill/>
          </a:ln>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576225F-603A-1342-7F97-853B338DC6C2}"/>
              </a:ext>
            </a:extLst>
          </p:cNvPr>
          <p:cNvPicPr>
            <a:picLocks noChangeAspect="1"/>
          </p:cNvPicPr>
          <p:nvPr/>
        </p:nvPicPr>
        <p:blipFill>
          <a:blip r:embed="rId7"/>
          <a:stretch>
            <a:fillRect/>
          </a:stretch>
        </p:blipFill>
        <p:spPr>
          <a:xfrm>
            <a:off x="4628642" y="1519216"/>
            <a:ext cx="2672910" cy="2606040"/>
          </a:xfrm>
          <a:prstGeom prst="rect">
            <a:avLst/>
          </a:prstGeom>
        </p:spPr>
      </p:pic>
      <p:pic>
        <p:nvPicPr>
          <p:cNvPr id="21" name="Picture 20">
            <a:extLst>
              <a:ext uri="{FF2B5EF4-FFF2-40B4-BE49-F238E27FC236}">
                <a16:creationId xmlns:a16="http://schemas.microsoft.com/office/drawing/2014/main" id="{7162AC2E-3810-004F-ABFF-7E6F32737D97}"/>
              </a:ext>
            </a:extLst>
          </p:cNvPr>
          <p:cNvPicPr>
            <a:picLocks noChangeAspect="1"/>
          </p:cNvPicPr>
          <p:nvPr/>
        </p:nvPicPr>
        <p:blipFill>
          <a:blip r:embed="rId8"/>
          <a:stretch>
            <a:fillRect/>
          </a:stretch>
        </p:blipFill>
        <p:spPr>
          <a:xfrm>
            <a:off x="2835628" y="6737255"/>
            <a:ext cx="4322439" cy="2109399"/>
          </a:xfrm>
          <a:prstGeom prst="rect">
            <a:avLst/>
          </a:prstGeom>
        </p:spPr>
      </p:pic>
      <p:pic>
        <p:nvPicPr>
          <p:cNvPr id="22" name="Picture 21">
            <a:extLst>
              <a:ext uri="{FF2B5EF4-FFF2-40B4-BE49-F238E27FC236}">
                <a16:creationId xmlns:a16="http://schemas.microsoft.com/office/drawing/2014/main" id="{C8F1B628-5F51-25AA-B399-6D29D11E2DA0}"/>
              </a:ext>
            </a:extLst>
          </p:cNvPr>
          <p:cNvPicPr>
            <a:picLocks noChangeAspect="1"/>
          </p:cNvPicPr>
          <p:nvPr/>
        </p:nvPicPr>
        <p:blipFill>
          <a:blip r:embed="rId9"/>
          <a:stretch>
            <a:fillRect/>
          </a:stretch>
        </p:blipFill>
        <p:spPr>
          <a:xfrm>
            <a:off x="466804" y="7082497"/>
            <a:ext cx="2140018" cy="123640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ical user interface, application&#10;&#10;Description automatically generated">
            <a:extLst>
              <a:ext uri="{FF2B5EF4-FFF2-40B4-BE49-F238E27FC236}">
                <a16:creationId xmlns:a16="http://schemas.microsoft.com/office/drawing/2014/main" id="{4A180C99-83EA-9744-81E9-C456E8712D5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81" y="0"/>
            <a:ext cx="7777560" cy="1006113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Tree>
    <p:extLst>
      <p:ext uri="{BB962C8B-B14F-4D97-AF65-F5344CB8AC3E}">
        <p14:creationId xmlns:p14="http://schemas.microsoft.com/office/powerpoint/2010/main" val="1398839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with a computer&#10;&#10;Description automatically generated with medium confidence">
            <a:extLst>
              <a:ext uri="{FF2B5EF4-FFF2-40B4-BE49-F238E27FC236}">
                <a16:creationId xmlns:a16="http://schemas.microsoft.com/office/drawing/2014/main" id="{7E530A12-DD42-D442-A932-58B76BCDF8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61543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615431"/>
            <a:ext cx="6858000" cy="158991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Buying a house can feel like a daunting task. It involves a lot of different factors, including everything from loan qualification and credit checks to appraisals, legal contracts, and more. It can all feel a little unapproachable, especially if you’ve never done it before. But it doesn’t have to be that way.</a:t>
            </a:r>
          </a:p>
        </p:txBody>
      </p:sp>
      <p:sp>
        <p:nvSpPr>
          <p:cNvPr id="8" name="Rectangle 7">
            <a:extLst>
              <a:ext uri="{FF2B5EF4-FFF2-40B4-BE49-F238E27FC236}">
                <a16:creationId xmlns:a16="http://schemas.microsoft.com/office/drawing/2014/main" id="{CFC07FC6-668C-C347-A8F7-4099C75CB944}"/>
              </a:ext>
            </a:extLst>
          </p:cNvPr>
          <p:cNvSpPr/>
          <p:nvPr/>
        </p:nvSpPr>
        <p:spPr>
          <a:xfrm>
            <a:off x="0" y="216888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To Kick Off the</a:t>
            </a:r>
            <a:br>
              <a:rPr lang="en-US" sz="3200" dirty="0">
                <a:solidFill>
                  <a:srgbClr val="FFFFFF"/>
                </a:solidFill>
              </a:rPr>
            </a:br>
            <a:r>
              <a:rPr lang="en-US" sz="3200" dirty="0">
                <a:solidFill>
                  <a:srgbClr val="FFFFFF"/>
                </a:solidFill>
              </a:rPr>
              <a:t>Homebuying Process</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373542" y="5205342"/>
            <a:ext cx="6957583" cy="4280467"/>
          </a:xfrm>
          <a:prstGeom prst="rect">
            <a:avLst/>
          </a:prstGeom>
        </p:spPr>
        <p:txBody>
          <a:bodyPr wrap="square" lIns="91440" tIns="45720" rIns="91440" bIns="45720" anchor="t">
            <a:spAutoFit/>
          </a:bodyPr>
          <a:lstStyle/>
          <a:p>
            <a:pPr marL="12700">
              <a:lnSpc>
                <a:spcPct val="113000"/>
              </a:lnSpc>
              <a:spcAft>
                <a:spcPts val="1000"/>
              </a:spcAft>
            </a:pPr>
            <a:r>
              <a:rPr lang="en-US" sz="1500" b="1" dirty="0">
                <a:solidFill>
                  <a:srgbClr val="00AEEF"/>
                </a:solidFill>
              </a:rPr>
              <a:t>Acknowledge This Once-in-a-Lifetime Achievement</a:t>
            </a:r>
          </a:p>
          <a:p>
            <a:pPr marL="12700">
              <a:lnSpc>
                <a:spcPct val="113000"/>
              </a:lnSpc>
              <a:spcAft>
                <a:spcPts val="1000"/>
              </a:spcAft>
            </a:pPr>
            <a:r>
              <a:rPr lang="en-US" sz="1250" dirty="0">
                <a:cs typeface="Calibri" panose="020F0502020204030204" pitchFamily="34" charset="0"/>
              </a:rPr>
              <a:t>As you take the first steps on this journey, focus on the excitement you feel. Homeownership changes lives – it’s that simple. It gives you more stability, more stake in the community, and a greater sense of pride and accomplishment. </a:t>
            </a:r>
          </a:p>
          <a:p>
            <a:pPr marL="12700">
              <a:lnSpc>
                <a:spcPct val="113000"/>
              </a:lnSpc>
              <a:spcAft>
                <a:spcPts val="1000"/>
              </a:spcAft>
            </a:pPr>
            <a:r>
              <a:rPr lang="en-US" sz="1250" dirty="0">
                <a:cs typeface="Calibri" panose="020F0502020204030204" pitchFamily="34" charset="0"/>
              </a:rPr>
              <a:t>Don’t worry – no one expects you to know everything about the process up front. Instead, focus on your homebuying goal and how achieving it will change your life. Let the experts help you along the way with the finer details. Your job is to think about what you want, what you need, and who’s going to help you achieve your goal.</a:t>
            </a:r>
          </a:p>
          <a:p>
            <a:pPr marL="12700">
              <a:lnSpc>
                <a:spcPct val="113000"/>
              </a:lnSpc>
              <a:spcAft>
                <a:spcPts val="1000"/>
              </a:spcAft>
            </a:pPr>
            <a:r>
              <a:rPr lang="en-US" sz="1500" b="1" dirty="0">
                <a:solidFill>
                  <a:srgbClr val="00AEEF"/>
                </a:solidFill>
              </a:rPr>
              <a:t>Build Your Knowledge and Your Team</a:t>
            </a:r>
          </a:p>
          <a:p>
            <a:pPr marL="12700">
              <a:lnSpc>
                <a:spcPct val="113000"/>
              </a:lnSpc>
              <a:spcAft>
                <a:spcPts val="1000"/>
              </a:spcAft>
            </a:pPr>
            <a:r>
              <a:rPr lang="en-US" sz="1250" dirty="0">
                <a:cs typeface="Calibri" panose="020F0502020204030204" pitchFamily="34" charset="0"/>
              </a:rPr>
              <a:t>When it comes to buying your first home, seeking out information about homeownership and the homebuying process is the first step. Before you can make one of the biggest and most impactful purchases of your life, you need to understand what it takes to become a homeowner and why homeownership is so worthwhile. That’s where the experts come in. </a:t>
            </a:r>
          </a:p>
          <a:p>
            <a:pPr marL="12700">
              <a:lnSpc>
                <a:spcPct val="113000"/>
              </a:lnSpc>
              <a:spcAft>
                <a:spcPts val="1000"/>
              </a:spcAft>
            </a:pPr>
            <a:r>
              <a:rPr lang="en-US" sz="1250" dirty="0">
                <a:cs typeface="Calibri"/>
              </a:rPr>
              <a:t>In this guide, you’ll find expert insights and research to help you learn how to get started, what you need to know, and what you can expect from the process. That way, you’ll have confidence as you take this important step forward. </a:t>
            </a:r>
            <a:endParaRPr lang="en-US" sz="1250" dirty="0">
              <a:cs typeface="Calibri" panose="020F0502020204030204" pitchFamily="34" charset="0"/>
            </a:endParaRPr>
          </a:p>
        </p:txBody>
      </p:sp>
    </p:spTree>
    <p:extLst>
      <p:ext uri="{BB962C8B-B14F-4D97-AF65-F5344CB8AC3E}">
        <p14:creationId xmlns:p14="http://schemas.microsoft.com/office/powerpoint/2010/main" val="411120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5</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746479955"/>
              </p:ext>
            </p:extLst>
          </p:nvPr>
        </p:nvGraphicFramePr>
        <p:xfrm>
          <a:off x="457200" y="7942961"/>
          <a:ext cx="3383602" cy="1429639"/>
        </p:xfrm>
        <a:graphic>
          <a:graphicData uri="http://schemas.openxmlformats.org/drawingml/2006/table">
            <a:tbl>
              <a:tblPr firstRow="1" bandRow="1">
                <a:tableStyleId>{5C22544A-7EE6-4342-B048-85BDC9FD1C3A}</a:tableStyleId>
              </a:tblPr>
              <a:tblGrid>
                <a:gridCol w="3383602">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thinking about homeownership, make sure you have the information you need to make your decision. Let’s start by breaking down the top three myths that could be holding you back.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70252" y="389468"/>
            <a:ext cx="3383602" cy="5363007"/>
          </a:xfrm>
          <a:prstGeom prst="rect">
            <a:avLst/>
          </a:prstGeom>
        </p:spPr>
        <p:txBody>
          <a:bodyPr wrap="square" lIns="91440" tIns="45720" rIns="91440" bIns="45720" anchor="t">
            <a:spAutoFit/>
          </a:bodyPr>
          <a:lstStyle/>
          <a:p>
            <a:pPr marL="12700"/>
            <a:r>
              <a:rPr lang="en-US" sz="1500" b="1" dirty="0">
                <a:solidFill>
                  <a:srgbClr val="00AEEF"/>
                </a:solidFill>
              </a:rPr>
              <a:t>Understand the Key Pieces of </a:t>
            </a:r>
            <a:br>
              <a:rPr lang="en-US" sz="1500" b="1" dirty="0">
                <a:solidFill>
                  <a:srgbClr val="00AEEF"/>
                </a:solidFill>
              </a:rPr>
            </a:br>
            <a:r>
              <a:rPr lang="en-US" sz="1500" b="1" dirty="0">
                <a:solidFill>
                  <a:srgbClr val="00AEEF"/>
                </a:solidFill>
              </a:rPr>
              <a:t>the Puzzle</a:t>
            </a:r>
          </a:p>
          <a:p>
            <a:pPr marL="12700"/>
            <a:endParaRPr lang="en-US" sz="1250" dirty="0">
              <a:cs typeface="Calibri" panose="020F0502020204030204" pitchFamily="34" charset="0"/>
            </a:endParaRPr>
          </a:p>
          <a:p>
            <a:pPr marL="12700"/>
            <a:r>
              <a:rPr lang="en-US" sz="1250" dirty="0">
                <a:cs typeface="Calibri" panose="020F0502020204030204" pitchFamily="34" charset="0"/>
              </a:rPr>
              <a:t>Another thing to remember is that you may also need to overcome some of the hurdles that you feel are holding you back. </a:t>
            </a:r>
          </a:p>
          <a:p>
            <a:pPr marL="12700"/>
            <a:endParaRPr lang="en-US" sz="1250" dirty="0">
              <a:cs typeface="Calibri" panose="020F0502020204030204" pitchFamily="34" charset="0"/>
            </a:endParaRPr>
          </a:p>
          <a:p>
            <a:pPr marL="12700"/>
            <a:r>
              <a:rPr lang="en-US" sz="1250" dirty="0">
                <a:cs typeface="Calibri" panose="020F0502020204030204" pitchFamily="34" charset="0"/>
              </a:rPr>
              <a:t>Any time you make a big life decision, it’s human nature to have concerns or look for reasons you’re not ready. In the rest of this guide, you’ll explore some of the main things that could be holding you back, including: </a:t>
            </a:r>
          </a:p>
          <a:p>
            <a:pPr marL="12700"/>
            <a:endParaRPr lang="en-US" sz="1250" dirty="0">
              <a:cs typeface="Calibri" panose="020F0502020204030204" pitchFamily="34" charset="0"/>
            </a:endParaRPr>
          </a:p>
          <a:p>
            <a:pPr marL="298450" indent="-285750">
              <a:buFont typeface="Arial" panose="020B0604020202020204" pitchFamily="34" charset="0"/>
              <a:buChar char="•"/>
            </a:pPr>
            <a:r>
              <a:rPr lang="en-US" sz="1250" i="1" dirty="0">
                <a:cs typeface="Calibri" panose="020F0502020204030204" pitchFamily="34" charset="0"/>
              </a:rPr>
              <a:t>Student Loan Debt </a:t>
            </a:r>
          </a:p>
          <a:p>
            <a:pPr marL="298450" indent="-285750">
              <a:buFont typeface="Arial" panose="020B0604020202020204" pitchFamily="34" charset="0"/>
              <a:buChar char="•"/>
            </a:pPr>
            <a:r>
              <a:rPr lang="en-US" sz="1250" i="1" dirty="0">
                <a:cs typeface="Calibri" panose="020F0502020204030204" pitchFamily="34" charset="0"/>
              </a:rPr>
              <a:t>Down Payments </a:t>
            </a:r>
          </a:p>
          <a:p>
            <a:pPr marL="298450" indent="-285750">
              <a:buFont typeface="Arial" panose="020B0604020202020204" pitchFamily="34" charset="0"/>
              <a:buChar char="•"/>
            </a:pPr>
            <a:r>
              <a:rPr lang="en-US" sz="1250" i="1" dirty="0">
                <a:cs typeface="Calibri" panose="020F0502020204030204" pitchFamily="34" charset="0"/>
              </a:rPr>
              <a:t>Beliefs on Renting vs. Buying</a:t>
            </a:r>
          </a:p>
          <a:p>
            <a:pPr marL="12700"/>
            <a:endParaRPr lang="en-US" sz="1250" dirty="0">
              <a:cs typeface="Calibri" panose="020F0502020204030204" pitchFamily="34" charset="0"/>
            </a:endParaRPr>
          </a:p>
          <a:p>
            <a:pPr marL="12700"/>
            <a:r>
              <a:rPr lang="en-US" sz="1250" dirty="0">
                <a:cs typeface="Calibri"/>
              </a:rPr>
              <a:t>You’ll find out what’s true and what’s not. That way, if you’re on the fence about whether or not you want to buy, or you’re just kicking off your journey into homeownership, you’ll have the information you need to make an informed decision. </a:t>
            </a:r>
            <a:endParaRPr lang="en-US" sz="1250" dirty="0">
              <a:cs typeface="Calibri" panose="020F0502020204030204" pitchFamily="34" charset="0"/>
            </a:endParaRPr>
          </a:p>
          <a:p>
            <a:pPr marL="12700"/>
            <a:endParaRPr lang="en-US" sz="1250" dirty="0">
              <a:cs typeface="Calibri" panose="020F0502020204030204" pitchFamily="34" charset="0"/>
            </a:endParaRPr>
          </a:p>
          <a:p>
            <a:pPr marL="12700"/>
            <a:r>
              <a:rPr lang="en-US" sz="1250" b="1" dirty="0">
                <a:cs typeface="Calibri" panose="020F0502020204030204" pitchFamily="34" charset="0"/>
              </a:rPr>
              <a:t>After all, you know friends who are buying houses, so why can’t you?</a:t>
            </a:r>
          </a:p>
          <a:p>
            <a:pPr marL="12700"/>
            <a:r>
              <a:rPr lang="en-US" sz="1250" dirty="0">
                <a:cs typeface="Calibri" panose="020F0502020204030204" pitchFamily="34" charset="0"/>
              </a:rPr>
              <a:t> </a:t>
            </a:r>
            <a:endParaRPr lang="en-US" sz="1250" dirty="0"/>
          </a:p>
        </p:txBody>
      </p:sp>
      <p:sp>
        <p:nvSpPr>
          <p:cNvPr id="15" name="Rectangle 14">
            <a:extLst>
              <a:ext uri="{FF2B5EF4-FFF2-40B4-BE49-F238E27FC236}">
                <a16:creationId xmlns:a16="http://schemas.microsoft.com/office/drawing/2014/main" id="{99FB0327-C46D-2345-B8F0-417765B7FBB0}"/>
              </a:ext>
            </a:extLst>
          </p:cNvPr>
          <p:cNvSpPr/>
          <p:nvPr/>
        </p:nvSpPr>
        <p:spPr>
          <a:xfrm>
            <a:off x="8012536" y="659912"/>
            <a:ext cx="7015865" cy="640753"/>
          </a:xfrm>
          <a:prstGeom prst="rect">
            <a:avLst/>
          </a:prstGeom>
        </p:spPr>
        <p:txBody>
          <a:bodyPr wrap="square">
            <a:spAutoFit/>
          </a:bodyPr>
          <a:lstStyle/>
          <a:p>
            <a:pPr>
              <a:lnSpc>
                <a:spcPct val="114000"/>
              </a:lnSpc>
              <a:spcAft>
                <a:spcPts val="1000"/>
              </a:spcAft>
            </a:pPr>
            <a:endParaRPr lang="en-US" sz="1250" dirty="0"/>
          </a:p>
          <a:p>
            <a:pPr>
              <a:lnSpc>
                <a:spcPct val="114000"/>
              </a:lnSpc>
              <a:spcAft>
                <a:spcPts val="1000"/>
              </a:spcAft>
            </a:pPr>
            <a:endParaRPr lang="en-US" sz="1250" i="1" dirty="0">
              <a:solidFill>
                <a:srgbClr val="FF00FF"/>
              </a:solidFill>
              <a:latin typeface="Arial" panose="020B0604020202020204" pitchFamily="34" charset="0"/>
              <a:cs typeface="Arial" panose="020B0604020202020204" pitchFamily="34" charset="0"/>
            </a:endParaRPr>
          </a:p>
        </p:txBody>
      </p:sp>
      <p:pic>
        <p:nvPicPr>
          <p:cNvPr id="3" name="Picture 2" descr="A person holding a cup&#10;&#10;Description automatically generated with medium confidence">
            <a:extLst>
              <a:ext uri="{FF2B5EF4-FFF2-40B4-BE49-F238E27FC236}">
                <a16:creationId xmlns:a16="http://schemas.microsoft.com/office/drawing/2014/main" id="{FCAF1DDF-33D2-084A-BB55-A5EFED69F7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8410" y="0"/>
            <a:ext cx="3443990" cy="10058400"/>
          </a:xfrm>
          <a:prstGeom prst="rect">
            <a:avLst/>
          </a:prstGeom>
        </p:spPr>
      </p:pic>
    </p:spTree>
    <p:extLst>
      <p:ext uri="{BB962C8B-B14F-4D97-AF65-F5344CB8AC3E}">
        <p14:creationId xmlns:p14="http://schemas.microsoft.com/office/powerpoint/2010/main" val="131292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7A506F0C-F6F7-FC43-860F-1F66E8F6C0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19390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193901"/>
            <a:ext cx="6722534" cy="1083667"/>
          </a:xfrm>
          <a:prstGeom prst="rect">
            <a:avLst/>
          </a:prstGeom>
          <a:noFill/>
        </p:spPr>
        <p:txBody>
          <a:bodyPr wrap="square" lIns="0" tIns="320040" rIns="0" bIns="0" rtlCol="0" anchor="t">
            <a:noAutofit/>
          </a:bodyPr>
          <a:lstStyle/>
          <a:p>
            <a:pPr>
              <a:lnSpc>
                <a:spcPct val="113999"/>
              </a:lnSpc>
              <a:spcAft>
                <a:spcPts val="1000"/>
              </a:spcAft>
            </a:pPr>
            <a:r>
              <a:rPr lang="en-US" sz="1500" i="1" dirty="0">
                <a:solidFill>
                  <a:schemeClr val="bg2"/>
                </a:solidFill>
                <a:latin typeface="Georgia"/>
                <a:ea typeface="+mn-lt"/>
                <a:cs typeface="+mn-lt"/>
              </a:rPr>
              <a:t>If you have student loans and are looking to buy a home, you may be wondering how that debt could impact your plans</a:t>
            </a:r>
            <a:r>
              <a:rPr lang="en-US" sz="1500" i="1" dirty="0">
                <a:solidFill>
                  <a:schemeClr val="bg2"/>
                </a:solidFill>
                <a:latin typeface="Georgia"/>
              </a:rPr>
              <a:t>. Do you have to wait until you’ve paid off your loans? Or could you qualify for a home loan with that debt? To give you the answers you’re searching for, let’s take a look at what recent data shows. </a:t>
            </a:r>
            <a:endParaRPr lang="en-US" dirty="0">
              <a:solidFill>
                <a:schemeClr val="bg2"/>
              </a:solidFill>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799399"/>
            <a:ext cx="6858000" cy="1612374"/>
          </a:xfrm>
          <a:prstGeom prst="rect">
            <a:avLst/>
          </a:prstGeom>
          <a:noFill/>
        </p:spPr>
        <p:txBody>
          <a:bodyPr wrap="square" lIns="0" tIns="320040" rIns="0" bIns="0" numCol="1" spcCol="457200" rtlCol="0" anchor="t">
            <a:noAutofit/>
          </a:bodyPr>
          <a:lstStyle/>
          <a:p>
            <a:pPr marL="12700" marR="5080">
              <a:lnSpc>
                <a:spcPct val="113000"/>
              </a:lnSpc>
              <a:spcAft>
                <a:spcPts val="1000"/>
              </a:spcAft>
            </a:pPr>
            <a:r>
              <a:rPr lang="en-US" sz="1500" b="1" dirty="0">
                <a:solidFill>
                  <a:srgbClr val="00AEEF"/>
                </a:solidFill>
              </a:rPr>
              <a:t>Do You Have To Delay Your Plans Because of Student Loans?</a:t>
            </a:r>
            <a:endParaRPr lang="en-US" sz="1250" dirty="0">
              <a:latin typeface="Calibri" panose="020F0502020204030204" pitchFamily="34" charset="0"/>
              <a:cs typeface="Calibri" panose="020F0502020204030204" pitchFamily="34" charset="0"/>
            </a:endParaRPr>
          </a:p>
          <a:p>
            <a:pPr marL="12700" marR="5080">
              <a:lnSpc>
                <a:spcPct val="113000"/>
              </a:lnSpc>
              <a:spcAft>
                <a:spcPts val="1000"/>
              </a:spcAft>
            </a:pPr>
            <a:r>
              <a:rPr lang="en-US" sz="1250" dirty="0">
                <a:cs typeface="Calibri" panose="020F0502020204030204" pitchFamily="34" charset="0"/>
              </a:rPr>
              <a:t>If you’re worried your student loans mean you have to put your homeownership goals on hold, you’re not alone. In fact, many first-time buyers in this situation believe they have to delay their plans. According to data from the </a:t>
            </a:r>
            <a:r>
              <a:rPr lang="en-US" sz="1250" i="1" dirty="0">
                <a:cs typeface="Calibri" panose="020F0502020204030204" pitchFamily="34" charset="0"/>
              </a:rPr>
              <a:t>National Association of Realtors </a:t>
            </a:r>
            <a:r>
              <a:rPr lang="en-US" sz="1250" dirty="0">
                <a:cs typeface="Calibri" panose="020F0502020204030204" pitchFamily="34" charset="0"/>
              </a:rPr>
              <a:t>(NAR):</a:t>
            </a:r>
          </a:p>
          <a:p>
            <a:pPr marL="466725" marR="5080" lvl="1">
              <a:lnSpc>
                <a:spcPct val="113000"/>
              </a:lnSpc>
              <a:spcAft>
                <a:spcPts val="1000"/>
              </a:spcAft>
            </a:pPr>
            <a:r>
              <a:rPr lang="en-US" sz="1250" i="1" dirty="0">
                <a:solidFill>
                  <a:schemeClr val="bg2"/>
                </a:solidFill>
                <a:cs typeface="Calibri" panose="020F0502020204030204" pitchFamily="34" charset="0"/>
              </a:rPr>
              <a:t>“When asked specifically about purchasing a home, </a:t>
            </a:r>
            <a:r>
              <a:rPr lang="en-US" sz="1250" b="1" i="1" dirty="0">
                <a:solidFill>
                  <a:schemeClr val="bg2"/>
                </a:solidFill>
                <a:cs typeface="Calibri" panose="020F0502020204030204" pitchFamily="34" charset="0"/>
              </a:rPr>
              <a:t>half of nonhomeowners say student loan debt is delaying them from purchasing a home</a:t>
            </a:r>
            <a:r>
              <a:rPr lang="en-US" sz="1250" i="1" dirty="0">
                <a:solidFill>
                  <a:schemeClr val="bg2"/>
                </a:solidFill>
                <a:cs typeface="Calibri" panose="020F0502020204030204" pitchFamily="34" charset="0"/>
              </a:rPr>
              <a:t> (51%).”</a:t>
            </a:r>
            <a:endParaRPr lang="en-US" sz="1250" dirty="0">
              <a:cs typeface="Calibri" panose="020F0502020204030204" pitchFamily="34" charset="0"/>
            </a:endParaRPr>
          </a:p>
          <a:p>
            <a:pPr marL="12700" marR="5080">
              <a:lnSpc>
                <a:spcPct val="113000"/>
              </a:lnSpc>
              <a:spcAft>
                <a:spcPts val="1000"/>
              </a:spcAft>
            </a:pPr>
            <a:r>
              <a:rPr lang="en-US" sz="1250" dirty="0">
                <a:cs typeface="Calibri"/>
              </a:rPr>
              <a:t>When asked why their student loans are putting their plans on the back burner, three key</a:t>
            </a:r>
            <a:br>
              <a:rPr lang="en-US" sz="1250" dirty="0">
                <a:cs typeface="Calibri"/>
              </a:rPr>
            </a:br>
            <a:r>
              <a:rPr lang="en-US" sz="1250" dirty="0">
                <a:cs typeface="Calibri"/>
              </a:rPr>
              <a:t>themes emerge:</a:t>
            </a:r>
            <a:endParaRPr lang="en-US" sz="1250" dirty="0">
              <a:cs typeface="Calibri" panose="020F0502020204030204" pitchFamily="34" charset="0"/>
            </a:endParaRPr>
          </a:p>
          <a:p>
            <a:pPr marL="701675" marR="5080" lvl="1" indent="-284163">
              <a:lnSpc>
                <a:spcPct val="113000"/>
              </a:lnSpc>
              <a:spcAft>
                <a:spcPts val="1000"/>
              </a:spcAft>
              <a:buFont typeface="Arial" panose="020B0604020202020204" pitchFamily="34" charset="0"/>
              <a:buChar char="•"/>
            </a:pPr>
            <a:r>
              <a:rPr lang="en-US" sz="1500" b="1" dirty="0">
                <a:solidFill>
                  <a:srgbClr val="00AEEF"/>
                </a:solidFill>
                <a:cs typeface="Calibri" panose="020F0502020204030204" pitchFamily="34" charset="0"/>
              </a:rPr>
              <a:t>47% </a:t>
            </a:r>
            <a:r>
              <a:rPr lang="en-US" sz="1250" dirty="0">
                <a:cs typeface="Calibri" panose="020F0502020204030204" pitchFamily="34" charset="0"/>
              </a:rPr>
              <a:t>say their student loans make it harder to save for a down payment</a:t>
            </a:r>
          </a:p>
          <a:p>
            <a:pPr marL="701675" marR="5080" lvl="1" indent="-284163">
              <a:lnSpc>
                <a:spcPct val="113000"/>
              </a:lnSpc>
              <a:spcAft>
                <a:spcPts val="1000"/>
              </a:spcAft>
              <a:buFont typeface="Arial" panose="020B0604020202020204" pitchFamily="34" charset="0"/>
              <a:buChar char="•"/>
            </a:pPr>
            <a:r>
              <a:rPr lang="en-US" sz="1600" b="1" dirty="0">
                <a:solidFill>
                  <a:srgbClr val="00AEEF"/>
                </a:solidFill>
                <a:cs typeface="Calibri" panose="020F0502020204030204" pitchFamily="34" charset="0"/>
              </a:rPr>
              <a:t>45% </a:t>
            </a:r>
            <a:r>
              <a:rPr lang="en-US" sz="1250" dirty="0">
                <a:cs typeface="Calibri" panose="020F0502020204030204" pitchFamily="34" charset="0"/>
              </a:rPr>
              <a:t>say they think they can’t qualify for a home loan because of existing debt</a:t>
            </a:r>
          </a:p>
          <a:p>
            <a:pPr marL="701675" marR="5080" lvl="1" indent="-284163">
              <a:lnSpc>
                <a:spcPct val="113000"/>
              </a:lnSpc>
              <a:spcAft>
                <a:spcPts val="1000"/>
              </a:spcAft>
              <a:buFont typeface="Arial" panose="020B0604020202020204" pitchFamily="34" charset="0"/>
              <a:buChar char="•"/>
            </a:pPr>
            <a:r>
              <a:rPr lang="en-US" sz="1500" b="1" dirty="0">
                <a:solidFill>
                  <a:srgbClr val="00AEEF"/>
                </a:solidFill>
                <a:cs typeface="Calibri" panose="020F0502020204030204" pitchFamily="34" charset="0"/>
              </a:rPr>
              <a:t>43% </a:t>
            </a:r>
            <a:r>
              <a:rPr lang="en-US" sz="1250" dirty="0">
                <a:cs typeface="Calibri" panose="020F0502020204030204" pitchFamily="34" charset="0"/>
              </a:rPr>
              <a:t>say they believe the delay is necessary even though they’ve never applied for </a:t>
            </a:r>
            <a:br>
              <a:rPr lang="en-US" sz="1250" dirty="0">
                <a:cs typeface="Calibri" panose="020F0502020204030204" pitchFamily="34" charset="0"/>
              </a:rPr>
            </a:br>
            <a:r>
              <a:rPr lang="en-US" sz="1250" dirty="0">
                <a:cs typeface="Calibri" panose="020F0502020204030204" pitchFamily="34" charset="0"/>
              </a:rPr>
              <a:t>a mortgage</a:t>
            </a:r>
          </a:p>
          <a:p>
            <a:pPr marL="12700" marR="5080">
              <a:lnSpc>
                <a:spcPct val="113000"/>
              </a:lnSpc>
              <a:spcAft>
                <a:spcPts val="1000"/>
              </a:spcAft>
            </a:pPr>
            <a:r>
              <a:rPr lang="en-US" sz="1250" dirty="0">
                <a:cs typeface="Calibri" panose="020F0502020204030204" pitchFamily="34" charset="0"/>
              </a:rPr>
              <a:t>No matter which reason resonates most with you, you should know a delay may not be necessary. While everyone’s situation is unique, your goal may be more within your reach than you realize.  </a:t>
            </a:r>
          </a:p>
        </p:txBody>
      </p:sp>
      <p:sp>
        <p:nvSpPr>
          <p:cNvPr id="8" name="Rectangle 7">
            <a:extLst>
              <a:ext uri="{FF2B5EF4-FFF2-40B4-BE49-F238E27FC236}">
                <a16:creationId xmlns:a16="http://schemas.microsoft.com/office/drawing/2014/main" id="{CFC07FC6-668C-C347-A8F7-4099C75CB944}"/>
              </a:ext>
            </a:extLst>
          </p:cNvPr>
          <p:cNvSpPr/>
          <p:nvPr/>
        </p:nvSpPr>
        <p:spPr>
          <a:xfrm>
            <a:off x="0" y="174735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Myth 1: My Student Debt Means </a:t>
            </a:r>
            <a:br>
              <a:rPr lang="en-US" sz="3200" dirty="0">
                <a:solidFill>
                  <a:srgbClr val="FFFFFF"/>
                </a:solidFill>
              </a:rPr>
            </a:br>
            <a:r>
              <a:rPr lang="en-US" sz="3200" dirty="0">
                <a:solidFill>
                  <a:srgbClr val="FFFFFF"/>
                </a:solidFill>
              </a:rPr>
              <a:t>I Won’t Qualify</a:t>
            </a:r>
          </a:p>
        </p:txBody>
      </p:sp>
    </p:spTree>
    <p:extLst>
      <p:ext uri="{BB962C8B-B14F-4D97-AF65-F5344CB8AC3E}">
        <p14:creationId xmlns:p14="http://schemas.microsoft.com/office/powerpoint/2010/main" val="179846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2735288"/>
            <a:ext cx="6858000" cy="5663601"/>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Can You Qualify for a Home Loan if You Have Student Loans?</a:t>
            </a:r>
          </a:p>
          <a:p>
            <a:pPr>
              <a:lnSpc>
                <a:spcPct val="113000"/>
              </a:lnSpc>
              <a:spcAft>
                <a:spcPts val="1000"/>
              </a:spcAft>
            </a:pPr>
            <a:r>
              <a:rPr lang="en-US" sz="1250" dirty="0"/>
              <a:t>In the same report from NAR, data shows many current homeowners have student loan debt themselves:</a:t>
            </a:r>
          </a:p>
          <a:p>
            <a:pPr lvl="1">
              <a:lnSpc>
                <a:spcPct val="113000"/>
              </a:lnSpc>
              <a:spcAft>
                <a:spcPts val="1000"/>
              </a:spcAft>
            </a:pPr>
            <a:r>
              <a:rPr lang="en-US" sz="1250" i="1" dirty="0">
                <a:solidFill>
                  <a:schemeClr val="bg2"/>
                </a:solidFill>
              </a:rPr>
              <a:t>“</a:t>
            </a:r>
            <a:r>
              <a:rPr lang="en-US" sz="1250" b="1" i="1" dirty="0">
                <a:solidFill>
                  <a:schemeClr val="bg2"/>
                </a:solidFill>
              </a:rPr>
              <a:t>Nearly one-quarter of all home buyers, and 37% of first-time buyers, had student debt, </a:t>
            </a:r>
            <a:r>
              <a:rPr lang="en-US" sz="1250" i="1" dirty="0">
                <a:solidFill>
                  <a:schemeClr val="bg2"/>
                </a:solidFill>
              </a:rPr>
              <a:t>with a typical amount of $30,000.”</a:t>
            </a:r>
          </a:p>
          <a:p>
            <a:pPr>
              <a:lnSpc>
                <a:spcPct val="113000"/>
              </a:lnSpc>
              <a:spcAft>
                <a:spcPts val="1000"/>
              </a:spcAft>
            </a:pPr>
            <a:r>
              <a:rPr lang="en-US" sz="1250" dirty="0"/>
              <a:t>That means other people in a similar situation were able to qualify for and buy a home even though they also had student loan debt. You may be able to do the same, especially if you have a steady source of income. </a:t>
            </a:r>
            <a:r>
              <a:rPr lang="en-US" sz="1250" i="1" dirty="0"/>
              <a:t>Apartment Therapy </a:t>
            </a:r>
            <a:r>
              <a:rPr lang="en-US" sz="1250" dirty="0"/>
              <a:t>drives this point home:</a:t>
            </a:r>
            <a:endParaRPr lang="en-US" sz="1250" dirty="0">
              <a:cs typeface="Arial"/>
            </a:endParaRPr>
          </a:p>
          <a:p>
            <a:pPr lvl="1">
              <a:lnSpc>
                <a:spcPct val="113000"/>
              </a:lnSpc>
              <a:spcAft>
                <a:spcPts val="1000"/>
              </a:spcAft>
            </a:pPr>
            <a:r>
              <a:rPr lang="en-US" sz="1250" b="1" i="1" dirty="0">
                <a:solidFill>
                  <a:schemeClr val="bg2"/>
                </a:solidFill>
              </a:rPr>
              <a:t>“. . . buying a home with student loans is possible, experts say. </a:t>
            </a:r>
            <a:r>
              <a:rPr lang="en-US" sz="1250" i="1" dirty="0">
                <a:solidFill>
                  <a:schemeClr val="bg2"/>
                </a:solidFill>
              </a:rPr>
              <a:t>The proof is in the numbers, too: Some 40 percent of first-time homebuyers have student loan debt, according to the NAR study.”</a:t>
            </a:r>
          </a:p>
          <a:p>
            <a:pPr>
              <a:lnSpc>
                <a:spcPct val="113000"/>
              </a:lnSpc>
              <a:spcAft>
                <a:spcPts val="1000"/>
              </a:spcAft>
            </a:pPr>
            <a:r>
              <a:rPr lang="en-US" sz="1250" b="1" dirty="0"/>
              <a:t>The key takeaway is, for many people, homeownership is achievable even with</a:t>
            </a:r>
            <a:br>
              <a:rPr lang="en-US" sz="1250" b="1" dirty="0"/>
            </a:br>
            <a:r>
              <a:rPr lang="en-US" sz="1250" b="1" dirty="0"/>
              <a:t>student loans. </a:t>
            </a:r>
            <a:endParaRPr lang="en-US" sz="1250" b="1" dirty="0">
              <a:cs typeface="Arial"/>
            </a:endParaRPr>
          </a:p>
          <a:p>
            <a:pPr>
              <a:lnSpc>
                <a:spcPct val="113000"/>
              </a:lnSpc>
              <a:spcAft>
                <a:spcPts val="1000"/>
              </a:spcAft>
            </a:pPr>
            <a:r>
              <a:rPr lang="en-US" sz="1250" dirty="0"/>
              <a:t>The best way to make a decision about your goals and next steps is to talk to the professionals. A real estate advisor can walk you through your specific situation, your options, and what has worked for other buyers like you. </a:t>
            </a:r>
          </a:p>
          <a:p>
            <a:pPr>
              <a:lnSpc>
                <a:spcPct val="113000"/>
              </a:lnSpc>
              <a:spcAft>
                <a:spcPts val="1000"/>
              </a:spcAft>
            </a:pPr>
            <a:r>
              <a:rPr lang="en-US" sz="1250" dirty="0"/>
              <a:t>They can also connect you with other professionals, such as a trusted lender, who can help. You don’t have to figure this out on your own – lean on the experts so you have the information you need to make the right decision for you.</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115027930"/>
              </p:ext>
            </p:extLst>
          </p:nvPr>
        </p:nvGraphicFramePr>
        <p:xfrm>
          <a:off x="457200" y="843983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Many other buyers with student loan debt are already achieving their homeownership dreams. Maybe it’s time to take the next step toward making yours a reality too. Let’s connect to discuss your options and find out how close you are to achieving your goal.</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3" name="Picture 2" descr="A picture containing text&#10;&#10;Description automatically generated">
            <a:extLst>
              <a:ext uri="{FF2B5EF4-FFF2-40B4-BE49-F238E27FC236}">
                <a16:creationId xmlns:a16="http://schemas.microsoft.com/office/drawing/2014/main" id="{A2703301-CF0B-B74E-99B2-02914FBC0E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7170"/>
            <a:ext cx="7772400" cy="2694343"/>
          </a:xfrm>
          <a:prstGeom prst="rect">
            <a:avLst/>
          </a:prstGeom>
        </p:spPr>
      </p:pic>
    </p:spTree>
    <p:extLst>
      <p:ext uri="{BB962C8B-B14F-4D97-AF65-F5344CB8AC3E}">
        <p14:creationId xmlns:p14="http://schemas.microsoft.com/office/powerpoint/2010/main" val="84398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walking with a baby in a stroller&#10;&#10;Description automatically generated with medium confidence">
            <a:extLst>
              <a:ext uri="{FF2B5EF4-FFF2-40B4-BE49-F238E27FC236}">
                <a16:creationId xmlns:a16="http://schemas.microsoft.com/office/drawing/2014/main" id="{2A1E5F1D-26D9-6B40-A196-BF18BB0A63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55854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560960"/>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As you set out on your homebuying journey, you're likely working on saving for your purchase. But do you actually need to save 20% for your down payment?</a:t>
            </a:r>
          </a:p>
        </p:txBody>
      </p:sp>
      <p:sp>
        <p:nvSpPr>
          <p:cNvPr id="6" name="TextBox 5">
            <a:extLst>
              <a:ext uri="{FF2B5EF4-FFF2-40B4-BE49-F238E27FC236}">
                <a16:creationId xmlns:a16="http://schemas.microsoft.com/office/drawing/2014/main" id="{ADF4D003-23B3-2245-A0FC-3101599455D8}"/>
              </a:ext>
            </a:extLst>
          </p:cNvPr>
          <p:cNvSpPr txBox="1"/>
          <p:nvPr/>
        </p:nvSpPr>
        <p:spPr>
          <a:xfrm>
            <a:off x="441075" y="4503118"/>
            <a:ext cx="3922139" cy="4525555"/>
          </a:xfrm>
          <a:prstGeom prst="rect">
            <a:avLst/>
          </a:prstGeom>
          <a:noFill/>
        </p:spPr>
        <p:txBody>
          <a:bodyPr wrap="square" lIns="0" tIns="320040" rIns="0" bIns="0" numCol="1" spcCol="457200" rtlCol="0" anchor="t">
            <a:noAutofit/>
          </a:bodyPr>
          <a:lstStyle/>
          <a:p>
            <a:pPr marL="12700" marR="5080">
              <a:lnSpc>
                <a:spcPct val="113000"/>
              </a:lnSpc>
              <a:spcAft>
                <a:spcPts val="1000"/>
              </a:spcAft>
            </a:pPr>
            <a:r>
              <a:rPr lang="en-US" sz="1500" b="1" dirty="0">
                <a:solidFill>
                  <a:srgbClr val="00AEEF"/>
                </a:solidFill>
              </a:rPr>
              <a:t>A Common and Costly Misconception</a:t>
            </a:r>
            <a:endParaRPr lang="en-US" sz="1250" dirty="0">
              <a:latin typeface="Calibri" panose="020F0502020204030204" pitchFamily="34" charset="0"/>
              <a:cs typeface="Calibri" panose="020F0502020204030204" pitchFamily="34" charset="0"/>
            </a:endParaRPr>
          </a:p>
          <a:p>
            <a:pPr marL="12700" marR="5080">
              <a:lnSpc>
                <a:spcPct val="113000"/>
              </a:lnSpc>
              <a:spcAft>
                <a:spcPts val="1000"/>
              </a:spcAft>
            </a:pPr>
            <a:r>
              <a:rPr lang="en-US" sz="1250" dirty="0">
                <a:cs typeface="Calibri"/>
              </a:rPr>
              <a:t>If you’ve asked anyone for advice on how much to save, chances are at least one them suggested you should save 20% of the purchase price for your down payment. While that’s great if you’re able to do so, saving that much can be especially challenging for first-time buyers. </a:t>
            </a:r>
            <a:endParaRPr lang="en-US" sz="1250" dirty="0">
              <a:cs typeface="Calibri" panose="020F0502020204030204" pitchFamily="34" charset="0"/>
            </a:endParaRPr>
          </a:p>
          <a:p>
            <a:pPr marL="12700" marR="5080">
              <a:lnSpc>
                <a:spcPct val="113000"/>
              </a:lnSpc>
              <a:spcAft>
                <a:spcPts val="1000"/>
              </a:spcAft>
            </a:pPr>
            <a:r>
              <a:rPr lang="en-US" sz="1250" dirty="0">
                <a:cs typeface="Calibri"/>
              </a:rPr>
              <a:t>But there's good news. While well-intended, that advice is likely based on a common misconception.</a:t>
            </a:r>
          </a:p>
          <a:p>
            <a:pPr marL="12700" marR="5080">
              <a:lnSpc>
                <a:spcPct val="113000"/>
              </a:lnSpc>
              <a:spcAft>
                <a:spcPts val="1000"/>
              </a:spcAft>
            </a:pPr>
            <a:r>
              <a:rPr lang="en-US" sz="1250" dirty="0">
                <a:cs typeface="Calibri" panose="020F0502020204030204" pitchFamily="34" charset="0"/>
              </a:rPr>
              <a:t>The</a:t>
            </a:r>
            <a:r>
              <a:rPr lang="en-US" sz="1250" i="1" dirty="0">
                <a:cs typeface="Calibri" panose="020F0502020204030204" pitchFamily="34" charset="0"/>
              </a:rPr>
              <a:t> National Association of Realtors </a:t>
            </a:r>
            <a:r>
              <a:rPr lang="en-US" sz="1250" dirty="0">
                <a:cs typeface="Calibri" panose="020F0502020204030204" pitchFamily="34" charset="0"/>
              </a:rPr>
              <a:t>(NAR) says:</a:t>
            </a:r>
          </a:p>
          <a:p>
            <a:pPr marL="469900" marR="5080" lvl="1">
              <a:lnSpc>
                <a:spcPct val="113000"/>
              </a:lnSpc>
              <a:spcAft>
                <a:spcPts val="1000"/>
              </a:spcAft>
            </a:pPr>
            <a:r>
              <a:rPr lang="en-US" sz="1250" b="1" i="1" dirty="0">
                <a:solidFill>
                  <a:schemeClr val="bg2"/>
                </a:solidFill>
                <a:cs typeface="Calibri" panose="020F0502020204030204" pitchFamily="34" charset="0"/>
              </a:rPr>
              <a:t>“One of the biggest misconceptions among housing consumers is what the typical down payment is and what amount is needed to enter homeownership</a:t>
            </a:r>
            <a:r>
              <a:rPr lang="en-US" sz="1250" i="1" dirty="0">
                <a:solidFill>
                  <a:schemeClr val="bg2"/>
                </a:solidFill>
                <a:cs typeface="Calibri" panose="020F0502020204030204" pitchFamily="34" charset="0"/>
              </a:rPr>
              <a:t>.</a:t>
            </a:r>
            <a:r>
              <a:rPr lang="en-US" sz="1250" b="1" i="1" dirty="0">
                <a:solidFill>
                  <a:schemeClr val="bg2"/>
                </a:solidFill>
                <a:cs typeface="Calibri" panose="020F0502020204030204" pitchFamily="34" charset="0"/>
              </a:rPr>
              <a:t>”</a:t>
            </a:r>
            <a:endParaRPr lang="en-US" sz="1250" dirty="0">
              <a:cs typeface="Calibri" panose="020F0502020204030204" pitchFamily="34" charset="0"/>
            </a:endParaRPr>
          </a:p>
          <a:p>
            <a:pPr marL="12700" marR="5080">
              <a:lnSpc>
                <a:spcPct val="113000"/>
              </a:lnSpc>
              <a:spcAft>
                <a:spcPts val="1000"/>
              </a:spcAft>
            </a:pPr>
            <a:r>
              <a:rPr lang="en-US" sz="1250" b="1" dirty="0">
                <a:cs typeface="Calibri" panose="020F0502020204030204" pitchFamily="34" charset="0"/>
              </a:rPr>
              <a:t>The truth is, you may not need to save as much as you think. Unless specified by your loan type or lender, it’s typically not required to put</a:t>
            </a:r>
            <a:br>
              <a:rPr lang="en-US" sz="1250" b="1" dirty="0">
                <a:cs typeface="Calibri" panose="020F0502020204030204" pitchFamily="34" charset="0"/>
              </a:rPr>
            </a:br>
            <a:r>
              <a:rPr lang="en-US" sz="1250" b="1" dirty="0">
                <a:cs typeface="Calibri" panose="020F0502020204030204" pitchFamily="34" charset="0"/>
              </a:rPr>
              <a:t>20% down. </a:t>
            </a:r>
          </a:p>
          <a:p>
            <a:pPr marL="12700" marR="5080">
              <a:lnSpc>
                <a:spcPct val="113000"/>
              </a:lnSpc>
              <a:spcAft>
                <a:spcPts val="1000"/>
              </a:spcAft>
            </a:pPr>
            <a:endParaRPr lang="en-US" sz="1250" dirty="0">
              <a:latin typeface="Calibri" panose="020F0502020204030204" pitchFamily="34" charset="0"/>
              <a:cs typeface="Calibri" panose="020F0502020204030204" pitchFamily="34" charset="0"/>
            </a:endParaRPr>
          </a:p>
          <a:p>
            <a:pPr marL="12700" marR="5080">
              <a:lnSpc>
                <a:spcPct val="113000"/>
              </a:lnSpc>
              <a:spcAft>
                <a:spcPts val="1000"/>
              </a:spcAft>
            </a:pPr>
            <a:endParaRPr lang="en-US" sz="125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211199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Myth 2: I Need To Have a 20% </a:t>
            </a:r>
            <a:br>
              <a:rPr lang="en-US" sz="3200" dirty="0">
                <a:solidFill>
                  <a:srgbClr val="FFFFFF"/>
                </a:solidFill>
              </a:rPr>
            </a:br>
            <a:r>
              <a:rPr lang="en-US" sz="3200" dirty="0">
                <a:solidFill>
                  <a:srgbClr val="FFFFFF"/>
                </a:solidFill>
              </a:rPr>
              <a:t>Down Payment</a:t>
            </a:r>
          </a:p>
        </p:txBody>
      </p:sp>
      <p:grpSp>
        <p:nvGrpSpPr>
          <p:cNvPr id="26" name="Group 25">
            <a:extLst>
              <a:ext uri="{FF2B5EF4-FFF2-40B4-BE49-F238E27FC236}">
                <a16:creationId xmlns:a16="http://schemas.microsoft.com/office/drawing/2014/main" id="{9D635588-7845-A142-9DD9-D73956E821B9}"/>
              </a:ext>
            </a:extLst>
          </p:cNvPr>
          <p:cNvGrpSpPr/>
          <p:nvPr/>
        </p:nvGrpSpPr>
        <p:grpSpPr>
          <a:xfrm>
            <a:off x="4554687" y="4647046"/>
            <a:ext cx="2760513" cy="4568701"/>
            <a:chOff x="7857670" y="4922667"/>
            <a:chExt cx="2760513" cy="4568701"/>
          </a:xfrm>
        </p:grpSpPr>
        <p:sp>
          <p:nvSpPr>
            <p:cNvPr id="27" name="Rectangle 26">
              <a:extLst>
                <a:ext uri="{FF2B5EF4-FFF2-40B4-BE49-F238E27FC236}">
                  <a16:creationId xmlns:a16="http://schemas.microsoft.com/office/drawing/2014/main" id="{2D72A561-1DBC-8D4F-96DA-CEECA0D1911C}"/>
                </a:ext>
              </a:extLst>
            </p:cNvPr>
            <p:cNvSpPr/>
            <p:nvPr/>
          </p:nvSpPr>
          <p:spPr>
            <a:xfrm>
              <a:off x="7857670" y="5196987"/>
              <a:ext cx="2760513" cy="42943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250" b="1" dirty="0">
                  <a:solidFill>
                    <a:srgbClr val="797979"/>
                  </a:solidFill>
                  <a:latin typeface="Arial" panose="020B0604020202020204" pitchFamily="34" charset="0"/>
                  <a:ea typeface="Helvetica Neue" panose="02000503000000020004" pitchFamily="2" charset="0"/>
                  <a:cs typeface="Arial" panose="020B0604020202020204" pitchFamily="34" charset="0"/>
                </a:rPr>
                <a:t>The Benefits of 20% Down</a:t>
              </a:r>
            </a:p>
            <a:p>
              <a:pPr defTabSz="909619" fontAlgn="base">
                <a:lnSpc>
                  <a:spcPct val="114000"/>
                </a:lnSpc>
                <a:spcBef>
                  <a:spcPts val="1000"/>
                </a:spcBef>
                <a:buSzPct val="100000"/>
              </a:pPr>
              <a:r>
                <a:rPr lang="en-US" sz="1250" dirty="0">
                  <a:solidFill>
                    <a:srgbClr val="797979"/>
                  </a:solidFill>
                  <a:latin typeface="Arial"/>
                  <a:ea typeface="Helvetica Neue" panose="02000503000000020004" pitchFamily="2" charset="0"/>
                  <a:cs typeface="Arial"/>
                </a:rPr>
                <a:t>While you usually don’t need to put 20% down, doing so can have some great perks, if you’re able. Those may include: </a:t>
              </a:r>
              <a:endPar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endParaRPr>
            </a:p>
            <a:p>
              <a:pPr defTabSz="909619">
                <a:lnSpc>
                  <a:spcPct val="113999"/>
                </a:lnSpc>
                <a:spcBef>
                  <a:spcPts val="1000"/>
                </a:spcBef>
              </a:pPr>
              <a:endParaRPr lang="en-US" sz="1250" dirty="0">
                <a:solidFill>
                  <a:srgbClr val="797979"/>
                </a:solidFill>
                <a:latin typeface="Arial"/>
                <a:ea typeface="Helvetica Neue" panose="02000503000000020004" pitchFamily="2" charset="0"/>
                <a:cs typeface="Arial"/>
              </a:endParaRPr>
            </a:p>
            <a:p>
              <a:pPr marL="342900" indent="-342900" defTabSz="909619" fontAlgn="base">
                <a:lnSpc>
                  <a:spcPct val="114000"/>
                </a:lnSpc>
                <a:spcBef>
                  <a:spcPts val="1000"/>
                </a:spcBef>
                <a:buSzPct val="100000"/>
                <a:buFont typeface="+mj-lt"/>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Your interest rate may </a:t>
              </a:r>
              <a:b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b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be lower.</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You’ll end up paying less over the life of your loan.</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Your offer will stand out.</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 won’t need Private Mortgage Insurance (PMI).</a:t>
              </a:r>
            </a:p>
          </p:txBody>
        </p:sp>
        <p:pic>
          <p:nvPicPr>
            <p:cNvPr id="28" name="Picture 27">
              <a:extLst>
                <a:ext uri="{FF2B5EF4-FFF2-40B4-BE49-F238E27FC236}">
                  <a16:creationId xmlns:a16="http://schemas.microsoft.com/office/drawing/2014/main" id="{8C44753C-5DE7-0B4B-8A13-BB987AC9712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05252" y="4922667"/>
              <a:ext cx="547727" cy="548640"/>
            </a:xfrm>
            <a:prstGeom prst="rect">
              <a:avLst/>
            </a:prstGeom>
          </p:spPr>
        </p:pic>
      </p:grpSp>
    </p:spTree>
    <p:extLst>
      <p:ext uri="{BB962C8B-B14F-4D97-AF65-F5344CB8AC3E}">
        <p14:creationId xmlns:p14="http://schemas.microsoft.com/office/powerpoint/2010/main" val="291465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73415" y="5029200"/>
            <a:ext cx="6841785" cy="3006992"/>
          </a:xfrm>
          <a:prstGeom prst="rect">
            <a:avLst/>
          </a:prstGeom>
          <a:noFill/>
        </p:spPr>
        <p:txBody>
          <a:bodyPr wrap="square" lIns="0" tIns="320040" rIns="0" bIns="0" rtlCol="0" anchor="t">
            <a:noAutofit/>
          </a:bodyPr>
          <a:lstStyle/>
          <a:p>
            <a:pPr>
              <a:lnSpc>
                <a:spcPct val="114000"/>
              </a:lnSpc>
              <a:spcAft>
                <a:spcPts val="1000"/>
              </a:spcAft>
            </a:pPr>
            <a:r>
              <a:rPr lang="en-US" sz="1500" b="1" dirty="0">
                <a:solidFill>
                  <a:schemeClr val="tx2"/>
                </a:solidFill>
              </a:rPr>
              <a:t>What Does This Mean for You?</a:t>
            </a:r>
          </a:p>
          <a:p>
            <a:pPr>
              <a:lnSpc>
                <a:spcPct val="114000"/>
              </a:lnSpc>
              <a:spcAft>
                <a:spcPts val="1000"/>
              </a:spcAft>
            </a:pPr>
            <a:r>
              <a:rPr lang="en-US" sz="1250" b="1" dirty="0"/>
              <a:t>While a down payment of 20% or more does have benefits, the typical buyer is putting far less than that down. </a:t>
            </a:r>
            <a:r>
              <a:rPr lang="en-US" sz="1250" dirty="0"/>
              <a:t>That’s good news for you because it means you could be closer to your homebuying dream than you realize.</a:t>
            </a:r>
          </a:p>
          <a:p>
            <a:pPr>
              <a:lnSpc>
                <a:spcPct val="114000"/>
              </a:lnSpc>
              <a:spcAft>
                <a:spcPts val="1000"/>
              </a:spcAft>
            </a:pPr>
            <a:r>
              <a:rPr lang="en-US" sz="1250" dirty="0"/>
              <a:t>If you’re interested in learning more about low down payment options, there are several places to go. There are programs for qualified buyers with down payments as low as 3.5%. There are also options like VA and USDA loans with no down payment requirements for qualified applicants.</a:t>
            </a:r>
          </a:p>
          <a:p>
            <a:pPr>
              <a:lnSpc>
                <a:spcPct val="114000"/>
              </a:lnSpc>
              <a:spcAft>
                <a:spcPts val="1000"/>
              </a:spcAft>
            </a:pPr>
            <a:r>
              <a:rPr lang="en-US" sz="1250" dirty="0"/>
              <a:t>To understand the programs that are out there, you need to do your homework. Information is available through sites like </a:t>
            </a:r>
            <a:r>
              <a:rPr lang="en-US" sz="1250" i="1" dirty="0"/>
              <a:t>downpaymentresource.com</a:t>
            </a:r>
            <a:r>
              <a:rPr lang="en-US" sz="1250" dirty="0"/>
              <a:t>. But it also helps to turn to the experts for insights and advice. Be sure to work with a real estate advisor from the start to learn what you may qualify for in the homebuying process.</a:t>
            </a:r>
          </a:p>
          <a:p>
            <a:pPr>
              <a:lnSpc>
                <a:spcPct val="114000"/>
              </a:lnSpc>
              <a:spcAft>
                <a:spcPts val="1000"/>
              </a:spcAft>
            </a:pPr>
            <a:br>
              <a:rPr lang="en-US" sz="1250" dirty="0"/>
            </a:b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32384">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let down payment myths keep you from hitting your homeownership goals.</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If you’re looking to buy this year, let’s review your options together.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Rectangle 10">
            <a:extLst>
              <a:ext uri="{FF2B5EF4-FFF2-40B4-BE49-F238E27FC236}">
                <a16:creationId xmlns:a16="http://schemas.microsoft.com/office/drawing/2014/main" id="{0899EE87-AB50-9C4C-BB09-DAD2FB160A19}"/>
              </a:ext>
            </a:extLst>
          </p:cNvPr>
          <p:cNvSpPr/>
          <p:nvPr/>
        </p:nvSpPr>
        <p:spPr>
          <a:xfrm>
            <a:off x="457200" y="1956001"/>
            <a:ext cx="6841785" cy="294071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E84280B-DB65-C741-B7F6-9FED3E9399F2}"/>
              </a:ext>
            </a:extLst>
          </p:cNvPr>
          <p:cNvSpPr txBox="1"/>
          <p:nvPr/>
        </p:nvSpPr>
        <p:spPr>
          <a:xfrm>
            <a:off x="677132" y="2295271"/>
            <a:ext cx="1939636" cy="1541448"/>
          </a:xfrm>
          <a:prstGeom prst="rect">
            <a:avLst/>
          </a:prstGeom>
          <a:noFill/>
        </p:spPr>
        <p:txBody>
          <a:bodyPr wrap="square" lIns="0" tIns="0" rIns="0" bIns="0" rtlCol="0" anchor="t">
            <a:spAutoFit/>
          </a:bodyPr>
          <a:lstStyle/>
          <a:p>
            <a:pPr>
              <a:spcAft>
                <a:spcPts val="1000"/>
              </a:spcAft>
            </a:pPr>
            <a:r>
              <a:rPr lang="en-US" sz="1500" b="1" dirty="0">
                <a:solidFill>
                  <a:schemeClr val="bg2"/>
                </a:solidFill>
                <a:latin typeface="Arial"/>
                <a:cs typeface="Arial"/>
              </a:rPr>
              <a:t>Median Down Payments</a:t>
            </a:r>
            <a:endParaRPr lang="en-US" sz="1500" b="1" strike="sngStrike" dirty="0">
              <a:solidFill>
                <a:schemeClr val="bg2"/>
              </a:solidFill>
              <a:latin typeface="Arial"/>
              <a:cs typeface="Arial"/>
            </a:endParaRPr>
          </a:p>
          <a:p>
            <a:pPr>
              <a:spcAft>
                <a:spcPts val="1000"/>
              </a:spcAft>
            </a:pPr>
            <a:r>
              <a:rPr lang="en-US" sz="1250" i="1" dirty="0">
                <a:solidFill>
                  <a:schemeClr val="bg2"/>
                </a:solidFill>
                <a:latin typeface="Georgia" panose="02040502050405020303" pitchFamily="18" charset="0"/>
                <a:cs typeface="Arial" panose="020B0604020202020204" pitchFamily="34" charset="0"/>
              </a:rPr>
              <a:t>Today’s median</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down payment</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is far less than 20%</a:t>
            </a:r>
          </a:p>
          <a:p>
            <a:pP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19C472F-E708-E74E-BDAF-CD15933CF8D3}"/>
              </a:ext>
            </a:extLst>
          </p:cNvPr>
          <p:cNvSpPr txBox="1"/>
          <p:nvPr/>
        </p:nvSpPr>
        <p:spPr>
          <a:xfrm>
            <a:off x="5893737" y="4652600"/>
            <a:ext cx="122886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Sources: NAR, FHA</a:t>
            </a:r>
          </a:p>
        </p:txBody>
      </p:sp>
      <p:grpSp>
        <p:nvGrpSpPr>
          <p:cNvPr id="15" name="Group 14">
            <a:extLst>
              <a:ext uri="{FF2B5EF4-FFF2-40B4-BE49-F238E27FC236}">
                <a16:creationId xmlns:a16="http://schemas.microsoft.com/office/drawing/2014/main" id="{E84ED430-3CF5-5641-B980-8E61EA02A1A1}"/>
              </a:ext>
            </a:extLst>
          </p:cNvPr>
          <p:cNvGrpSpPr/>
          <p:nvPr/>
        </p:nvGrpSpPr>
        <p:grpSpPr>
          <a:xfrm>
            <a:off x="3906335" y="2231477"/>
            <a:ext cx="1634773" cy="1588071"/>
            <a:chOff x="170238" y="970403"/>
            <a:chExt cx="4195572" cy="3712882"/>
          </a:xfrm>
        </p:grpSpPr>
        <p:graphicFrame>
          <p:nvGraphicFramePr>
            <p:cNvPr id="17" name="Chart 16">
              <a:extLst>
                <a:ext uri="{FF2B5EF4-FFF2-40B4-BE49-F238E27FC236}">
                  <a16:creationId xmlns:a16="http://schemas.microsoft.com/office/drawing/2014/main" id="{901B6E04-E120-414A-8EB2-68C04521AD41}"/>
                </a:ext>
              </a:extLst>
            </p:cNvPr>
            <p:cNvGraphicFramePr/>
            <p:nvPr>
              <p:extLst>
                <p:ext uri="{D42A27DB-BD31-4B8C-83A1-F6EECF244321}">
                  <p14:modId xmlns:p14="http://schemas.microsoft.com/office/powerpoint/2010/main" val="1105323403"/>
                </p:ext>
              </p:extLst>
            </p:nvPr>
          </p:nvGraphicFramePr>
          <p:xfrm>
            <a:off x="170238" y="970403"/>
            <a:ext cx="4195572" cy="371288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93A4F3E3-9894-3A44-91DB-E15766291F80}"/>
                </a:ext>
              </a:extLst>
            </p:cNvPr>
            <p:cNvSpPr txBox="1"/>
            <p:nvPr/>
          </p:nvSpPr>
          <p:spPr>
            <a:xfrm>
              <a:off x="1041093" y="2388062"/>
              <a:ext cx="2549394" cy="935450"/>
            </a:xfrm>
            <a:prstGeom prst="rect">
              <a:avLst/>
            </a:prstGeom>
            <a:noFill/>
          </p:spPr>
          <p:txBody>
            <a:bodyPr wrap="square" rtlCol="0" anchor="ctr">
              <a:spAutoFit/>
            </a:bodyPr>
            <a:lstStyle/>
            <a:p>
              <a:pPr algn="ctr"/>
              <a:r>
                <a:rPr lang="en-US" sz="2000" b="1" dirty="0">
                  <a:solidFill>
                    <a:srgbClr val="14ADF0"/>
                  </a:solidFill>
                </a:rPr>
                <a:t>7%</a:t>
              </a:r>
            </a:p>
          </p:txBody>
        </p:sp>
      </p:grpSp>
      <p:grpSp>
        <p:nvGrpSpPr>
          <p:cNvPr id="19" name="Group 18">
            <a:extLst>
              <a:ext uri="{FF2B5EF4-FFF2-40B4-BE49-F238E27FC236}">
                <a16:creationId xmlns:a16="http://schemas.microsoft.com/office/drawing/2014/main" id="{8369763E-9928-CA48-BFA1-B9BB61F89455}"/>
              </a:ext>
            </a:extLst>
          </p:cNvPr>
          <p:cNvGrpSpPr/>
          <p:nvPr/>
        </p:nvGrpSpPr>
        <p:grpSpPr>
          <a:xfrm>
            <a:off x="2507364" y="2218828"/>
            <a:ext cx="1634773" cy="1588071"/>
            <a:chOff x="170238" y="970403"/>
            <a:chExt cx="4195572" cy="3712882"/>
          </a:xfrm>
        </p:grpSpPr>
        <p:graphicFrame>
          <p:nvGraphicFramePr>
            <p:cNvPr id="20" name="Chart 19">
              <a:extLst>
                <a:ext uri="{FF2B5EF4-FFF2-40B4-BE49-F238E27FC236}">
                  <a16:creationId xmlns:a16="http://schemas.microsoft.com/office/drawing/2014/main" id="{BAA4F1AD-AAB9-DC4D-AD50-4A0E18B2153C}"/>
                </a:ext>
              </a:extLst>
            </p:cNvPr>
            <p:cNvGraphicFramePr/>
            <p:nvPr>
              <p:extLst>
                <p:ext uri="{D42A27DB-BD31-4B8C-83A1-F6EECF244321}">
                  <p14:modId xmlns:p14="http://schemas.microsoft.com/office/powerpoint/2010/main" val="1509005930"/>
                </p:ext>
              </p:extLst>
            </p:nvPr>
          </p:nvGraphicFramePr>
          <p:xfrm>
            <a:off x="170238" y="970403"/>
            <a:ext cx="4195572" cy="3712882"/>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F5218DC8-69D6-1D4B-913C-49C3F0789B83}"/>
                </a:ext>
              </a:extLst>
            </p:cNvPr>
            <p:cNvSpPr txBox="1"/>
            <p:nvPr/>
          </p:nvSpPr>
          <p:spPr>
            <a:xfrm>
              <a:off x="922625" y="2375369"/>
              <a:ext cx="2720104" cy="935450"/>
            </a:xfrm>
            <a:prstGeom prst="rect">
              <a:avLst/>
            </a:prstGeom>
            <a:noFill/>
          </p:spPr>
          <p:txBody>
            <a:bodyPr wrap="square" rtlCol="0" anchor="ctr">
              <a:spAutoFit/>
            </a:bodyPr>
            <a:lstStyle/>
            <a:p>
              <a:pPr algn="ctr"/>
              <a:r>
                <a:rPr lang="en-US" sz="2000" b="1" dirty="0">
                  <a:solidFill>
                    <a:srgbClr val="72C45A"/>
                  </a:solidFill>
                </a:rPr>
                <a:t>13%</a:t>
              </a:r>
            </a:p>
          </p:txBody>
        </p:sp>
      </p:grpSp>
      <p:grpSp>
        <p:nvGrpSpPr>
          <p:cNvPr id="22" name="Group 21">
            <a:extLst>
              <a:ext uri="{FF2B5EF4-FFF2-40B4-BE49-F238E27FC236}">
                <a16:creationId xmlns:a16="http://schemas.microsoft.com/office/drawing/2014/main" id="{EC857C90-6ACA-6E45-BB3D-91EE9AF206BB}"/>
              </a:ext>
            </a:extLst>
          </p:cNvPr>
          <p:cNvGrpSpPr/>
          <p:nvPr/>
        </p:nvGrpSpPr>
        <p:grpSpPr>
          <a:xfrm>
            <a:off x="5317124" y="2206320"/>
            <a:ext cx="1634773" cy="1588071"/>
            <a:chOff x="170238" y="970403"/>
            <a:chExt cx="4195572" cy="3712882"/>
          </a:xfrm>
        </p:grpSpPr>
        <p:graphicFrame>
          <p:nvGraphicFramePr>
            <p:cNvPr id="26" name="Chart 25">
              <a:extLst>
                <a:ext uri="{FF2B5EF4-FFF2-40B4-BE49-F238E27FC236}">
                  <a16:creationId xmlns:a16="http://schemas.microsoft.com/office/drawing/2014/main" id="{C1F2F263-6FDB-204F-AF0A-62227717AF7E}"/>
                </a:ext>
              </a:extLst>
            </p:cNvPr>
            <p:cNvGraphicFramePr/>
            <p:nvPr>
              <p:extLst>
                <p:ext uri="{D42A27DB-BD31-4B8C-83A1-F6EECF244321}">
                  <p14:modId xmlns:p14="http://schemas.microsoft.com/office/powerpoint/2010/main" val="948180885"/>
                </p:ext>
              </p:extLst>
            </p:nvPr>
          </p:nvGraphicFramePr>
          <p:xfrm>
            <a:off x="170238" y="970403"/>
            <a:ext cx="4195572" cy="3712882"/>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52F45EC3-3A75-3146-83F2-C640548AEFD3}"/>
                </a:ext>
              </a:extLst>
            </p:cNvPr>
            <p:cNvSpPr txBox="1"/>
            <p:nvPr/>
          </p:nvSpPr>
          <p:spPr>
            <a:xfrm>
              <a:off x="982041" y="2375886"/>
              <a:ext cx="2756486" cy="935450"/>
            </a:xfrm>
            <a:prstGeom prst="rect">
              <a:avLst/>
            </a:prstGeom>
            <a:noFill/>
          </p:spPr>
          <p:txBody>
            <a:bodyPr wrap="square" lIns="91440" tIns="45720" rIns="91440" bIns="45720" rtlCol="0" anchor="ctr">
              <a:spAutoFit/>
            </a:bodyPr>
            <a:lstStyle/>
            <a:p>
              <a:pPr algn="ctr"/>
              <a:r>
                <a:rPr lang="en-US" sz="2000" b="1" dirty="0">
                  <a:solidFill>
                    <a:schemeClr val="accent2"/>
                  </a:solidFill>
                </a:rPr>
                <a:t>3.5%</a:t>
              </a:r>
            </a:p>
          </p:txBody>
        </p:sp>
      </p:grpSp>
      <p:sp>
        <p:nvSpPr>
          <p:cNvPr id="28" name="TextBox 27">
            <a:extLst>
              <a:ext uri="{FF2B5EF4-FFF2-40B4-BE49-F238E27FC236}">
                <a16:creationId xmlns:a16="http://schemas.microsoft.com/office/drawing/2014/main" id="{5D9AE079-A275-DB4B-887D-F373B4031D9B}"/>
              </a:ext>
            </a:extLst>
          </p:cNvPr>
          <p:cNvSpPr txBox="1"/>
          <p:nvPr/>
        </p:nvSpPr>
        <p:spPr>
          <a:xfrm>
            <a:off x="4016389" y="3861391"/>
            <a:ext cx="1412851" cy="523220"/>
          </a:xfrm>
          <a:prstGeom prst="rect">
            <a:avLst/>
          </a:prstGeom>
          <a:noFill/>
        </p:spPr>
        <p:txBody>
          <a:bodyPr wrap="square" rtlCol="0">
            <a:spAutoFit/>
          </a:bodyPr>
          <a:lstStyle/>
          <a:p>
            <a:pPr algn="ctr"/>
            <a:r>
              <a:rPr lang="en-US" sz="1400" dirty="0"/>
              <a:t>First-Time Homebuyers</a:t>
            </a:r>
          </a:p>
        </p:txBody>
      </p:sp>
      <p:sp>
        <p:nvSpPr>
          <p:cNvPr id="29" name="TextBox 28">
            <a:extLst>
              <a:ext uri="{FF2B5EF4-FFF2-40B4-BE49-F238E27FC236}">
                <a16:creationId xmlns:a16="http://schemas.microsoft.com/office/drawing/2014/main" id="{42119455-CB21-2F41-9D7F-82750BBCF09E}"/>
              </a:ext>
            </a:extLst>
          </p:cNvPr>
          <p:cNvSpPr txBox="1"/>
          <p:nvPr/>
        </p:nvSpPr>
        <p:spPr>
          <a:xfrm>
            <a:off x="2615378" y="3852278"/>
            <a:ext cx="1412851" cy="523220"/>
          </a:xfrm>
          <a:prstGeom prst="rect">
            <a:avLst/>
          </a:prstGeom>
          <a:noFill/>
        </p:spPr>
        <p:txBody>
          <a:bodyPr wrap="square" rtlCol="0">
            <a:spAutoFit/>
          </a:bodyPr>
          <a:lstStyle/>
          <a:p>
            <a:pPr algn="ctr"/>
            <a:r>
              <a:rPr lang="en-US" sz="1400" dirty="0"/>
              <a:t>All Homebuyers</a:t>
            </a:r>
          </a:p>
        </p:txBody>
      </p:sp>
      <p:sp>
        <p:nvSpPr>
          <p:cNvPr id="30" name="TextBox 29">
            <a:extLst>
              <a:ext uri="{FF2B5EF4-FFF2-40B4-BE49-F238E27FC236}">
                <a16:creationId xmlns:a16="http://schemas.microsoft.com/office/drawing/2014/main" id="{19B9866D-62AE-9A4F-8E2B-DF7D61400BB7}"/>
              </a:ext>
            </a:extLst>
          </p:cNvPr>
          <p:cNvSpPr txBox="1"/>
          <p:nvPr/>
        </p:nvSpPr>
        <p:spPr>
          <a:xfrm>
            <a:off x="5477300" y="3836234"/>
            <a:ext cx="1412851" cy="523220"/>
          </a:xfrm>
          <a:prstGeom prst="rect">
            <a:avLst/>
          </a:prstGeom>
          <a:noFill/>
        </p:spPr>
        <p:txBody>
          <a:bodyPr wrap="square" rtlCol="0">
            <a:spAutoFit/>
          </a:bodyPr>
          <a:lstStyle/>
          <a:p>
            <a:pPr algn="ctr"/>
            <a:r>
              <a:rPr lang="en-US" sz="1400" dirty="0"/>
              <a:t>With Some Loan Options</a:t>
            </a:r>
          </a:p>
        </p:txBody>
      </p:sp>
      <p:sp>
        <p:nvSpPr>
          <p:cNvPr id="2" name="Rectangle 1">
            <a:extLst>
              <a:ext uri="{FF2B5EF4-FFF2-40B4-BE49-F238E27FC236}">
                <a16:creationId xmlns:a16="http://schemas.microsoft.com/office/drawing/2014/main" id="{342D0AC9-FE7C-6B4B-A09F-7D92DC2B63D1}"/>
              </a:ext>
            </a:extLst>
          </p:cNvPr>
          <p:cNvSpPr/>
          <p:nvPr/>
        </p:nvSpPr>
        <p:spPr>
          <a:xfrm>
            <a:off x="441917" y="636036"/>
            <a:ext cx="6826470" cy="1054135"/>
          </a:xfrm>
          <a:prstGeom prst="rect">
            <a:avLst/>
          </a:prstGeom>
        </p:spPr>
        <p:txBody>
          <a:bodyPr wrap="square" lIns="91440" tIns="45720" rIns="91440" bIns="45720" anchor="t">
            <a:spAutoFit/>
          </a:bodyPr>
          <a:lstStyle/>
          <a:p>
            <a:pPr marL="12700" marR="5080"/>
            <a:r>
              <a:rPr lang="en-US" sz="1250" b="1" dirty="0">
                <a:cs typeface="Calibri"/>
              </a:rPr>
              <a:t>According to the </a:t>
            </a:r>
            <a:r>
              <a:rPr lang="en-US" sz="1250" b="1" i="1" dirty="0">
                <a:cs typeface="Calibri"/>
              </a:rPr>
              <a:t>Profile of Home Buyers and Sellers </a:t>
            </a:r>
            <a:r>
              <a:rPr lang="en-US" sz="1250" b="1" dirty="0">
                <a:cs typeface="Calibri"/>
              </a:rPr>
              <a:t>from NAR, the median down payment hasn’t been over 20% since 2005. </a:t>
            </a:r>
            <a:r>
              <a:rPr lang="en-US" sz="1250" dirty="0">
                <a:cs typeface="Calibri"/>
              </a:rPr>
              <a:t>Today, the median down payment for all homebuyers is only 13%. And it’s even lower for first-time homebuyers. Typically, they've put down just 7%. Better yet, there are also loan options that require as little as 3.5% (or even 0%) down for buyers who qualify (</a:t>
            </a:r>
            <a:r>
              <a:rPr lang="en-US" sz="1250" i="1" dirty="0">
                <a:cs typeface="Calibri"/>
              </a:rPr>
              <a:t>see chart below</a:t>
            </a:r>
            <a:r>
              <a:rPr lang="en-US" sz="1250" dirty="0">
                <a:cs typeface="Calibri"/>
              </a:rPr>
              <a:t>):</a:t>
            </a:r>
          </a:p>
        </p:txBody>
      </p:sp>
    </p:spTree>
    <p:extLst>
      <p:ext uri="{BB962C8B-B14F-4D97-AF65-F5344CB8AC3E}">
        <p14:creationId xmlns:p14="http://schemas.microsoft.com/office/powerpoint/2010/main" val="300574625"/>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32292</TotalTime>
  <Words>4902</Words>
  <Application>Microsoft Office PowerPoint</Application>
  <PresentationFormat>Custom</PresentationFormat>
  <Paragraphs>257</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943</cp:revision>
  <dcterms:created xsi:type="dcterms:W3CDTF">2021-07-16T16:38:04Z</dcterms:created>
  <dcterms:modified xsi:type="dcterms:W3CDTF">2022-07-26T15:47:05Z</dcterms:modified>
</cp:coreProperties>
</file>