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3262" r:id="rId2"/>
    <p:sldId id="261" r:id="rId3"/>
    <p:sldId id="3302" r:id="rId4"/>
    <p:sldId id="3303" r:id="rId5"/>
    <p:sldId id="265" r:id="rId6"/>
    <p:sldId id="3305" r:id="rId7"/>
    <p:sldId id="3290" r:id="rId8"/>
    <p:sldId id="3291" r:id="rId9"/>
    <p:sldId id="3285" r:id="rId10"/>
    <p:sldId id="3294" r:id="rId11"/>
    <p:sldId id="3308" r:id="rId12"/>
    <p:sldId id="3287" r:id="rId13"/>
    <p:sldId id="3292" r:id="rId14"/>
    <p:sldId id="3293" r:id="rId15"/>
    <p:sldId id="3310" r:id="rId16"/>
    <p:sldId id="3307" r:id="rId17"/>
    <p:sldId id="3309" r:id="rId18"/>
    <p:sldId id="3311" r:id="rId19"/>
    <p:sldId id="3289" r:id="rId20"/>
    <p:sldId id="3288" r:id="rId21"/>
    <p:sldId id="3271" r:id="rId22"/>
    <p:sldId id="3286" r:id="rId23"/>
    <p:sldId id="3282" r:id="rId24"/>
    <p:sldId id="3278" r:id="rId25"/>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062649-5152-CED5-BEB4-91A027F5E61C}" name="Jeymy Idrovo" initials="JI" userId="Jeymy Idrovo" providerId="None"/>
  <p188:author id="{6BBFFE90-92D4-2882-A70B-8C2CB9645044}" name="Kate Rezabek" initials="KR" userId="S::kate@keepingcurrentmatters.com::c82c6c9b-0862-4e9b-b07e-8ec0e0a445f7" providerId="AD"/>
  <p188:author id="{0272E9A7-D024-99C7-DB0B-8A7C79BB310A}" name="Caety Cox" initials="CC" userId="S::caety@keepingcurrentmatters.com::b6fa9b11-05f3-4d1a-86ee-89285bd8cf0f" providerId="AD"/>
  <p188:author id="{FA443FB4-748F-D942-9D0E-EE87C8DDC7EC}" name="Nikki Arpino" initials="NA" userId="WhutqSSPiFnB3YdNPNZ3vvYP7h2tGQzXDooSVebKFXQ=" providerId="None"/>
  <p188:author id="{F1F5C9EC-6132-2128-77E5-22A8EDD96165}" name="Nikki Arpino" initials="NA" userId="S::nikki@keepingcurrentmatters.com::dbfd9e7a-e7be-442f-91df-319a4bd6a3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ommy Proffitt (he/him)" initials="TP(" lastIdx="2" clrIdx="6">
    <p:extLst>
      <p:ext uri="{19B8F6BF-5375-455C-9EA6-DF929625EA0E}">
        <p15:presenceInfo xmlns:p15="http://schemas.microsoft.com/office/powerpoint/2012/main" userId="S::tommy@keepingcurrentmatters.com::d8c11b56-f8b8-4a59-ab46-a7325032f9d2" providerId="AD"/>
      </p:ext>
    </p:extLst>
  </p:cmAuthor>
  <p:cmAuthor id="1" name="Caety Cox" initials="CC" lastIdx="31" clrIdx="0">
    <p:extLst>
      <p:ext uri="{19B8F6BF-5375-455C-9EA6-DF929625EA0E}">
        <p15:presenceInfo xmlns:p15="http://schemas.microsoft.com/office/powerpoint/2012/main" userId="S::caety@keepingcurrentmatters.com::b6fa9b11-05f3-4d1a-86ee-89285bd8cf0f" providerId="AD"/>
      </p:ext>
    </p:extLst>
  </p:cmAuthor>
  <p:cmAuthor id="2" name="Nikki Arpino" initials="NA" lastIdx="285" clrIdx="1">
    <p:extLst>
      <p:ext uri="{19B8F6BF-5375-455C-9EA6-DF929625EA0E}">
        <p15:presenceInfo xmlns:p15="http://schemas.microsoft.com/office/powerpoint/2012/main" userId="S::nikki@keepingcurrentmatters.com::dbfd9e7a-e7be-442f-91df-319a4bd6a35e" providerId="AD"/>
      </p:ext>
    </p:extLst>
  </p:cmAuthor>
  <p:cmAuthor id="3" name="Becca Rand" initials="BR" lastIdx="7" clrIdx="2">
    <p:extLst>
      <p:ext uri="{19B8F6BF-5375-455C-9EA6-DF929625EA0E}">
        <p15:presenceInfo xmlns:p15="http://schemas.microsoft.com/office/powerpoint/2012/main" userId="S::becca@keepingcurrentmatters.com::0f7e16d1-6d0f-49e0-b94a-678b82a6f1a8" providerId="AD"/>
      </p:ext>
    </p:extLst>
  </p:cmAuthor>
  <p:cmAuthor id="4" name="Nikki Arpino" initials="NA [2]" lastIdx="19" clrIdx="3">
    <p:extLst>
      <p:ext uri="{19B8F6BF-5375-455C-9EA6-DF929625EA0E}">
        <p15:presenceInfo xmlns:p15="http://schemas.microsoft.com/office/powerpoint/2012/main" userId="WhutqSSPiFnB3YdNPNZ3vvYP7h2tGQzXDooSVebKFXQ=" providerId="None"/>
      </p:ext>
    </p:extLst>
  </p:cmAuthor>
  <p:cmAuthor id="5" name="Jeymy Idrovo" initials="JI" lastIdx="86" clrIdx="4">
    <p:extLst>
      <p:ext uri="{19B8F6BF-5375-455C-9EA6-DF929625EA0E}">
        <p15:presenceInfo xmlns:p15="http://schemas.microsoft.com/office/powerpoint/2012/main" userId="Jeymy Idrovo" providerId="None"/>
      </p:ext>
    </p:extLst>
  </p:cmAuthor>
  <p:cmAuthor id="6" name="Kate Rezabek" initials="KR" lastIdx="78" clrIdx="5">
    <p:extLst>
      <p:ext uri="{19B8F6BF-5375-455C-9EA6-DF929625EA0E}">
        <p15:presenceInfo xmlns:p15="http://schemas.microsoft.com/office/powerpoint/2012/main" userId="S::kate@keepingcurrentmatters.com::c82c6c9b-0862-4e9b-b07e-8ec0e0a445f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7E90"/>
    <a:srgbClr val="FF00FF"/>
    <a:srgbClr val="C9F0FF"/>
    <a:srgbClr val="F2F2F2"/>
    <a:srgbClr val="7979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73342D-084F-425C-85DB-411F277932D7}" v="3" dt="2022-06-02T13:09:37.5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13" autoAdjust="0"/>
    <p:restoredTop sz="92350" autoAdjust="0"/>
  </p:normalViewPr>
  <p:slideViewPr>
    <p:cSldViewPr snapToGrid="0" snapToObjects="1">
      <p:cViewPr varScale="1">
        <p:scale>
          <a:sx n="50" d="100"/>
          <a:sy n="50" d="100"/>
        </p:scale>
        <p:origin x="2154" y="66"/>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kki Arpino" userId="WhutqSSPiFnB3YdNPNZ3vvYP7h2tGQzXDooSVebKFXQ=" providerId="None" clId="Web-{7B73342D-084F-425C-85DB-411F277932D7}"/>
    <pc:docChg chg="modSld">
      <pc:chgData name="Nikki Arpino" userId="WhutqSSPiFnB3YdNPNZ3vvYP7h2tGQzXDooSVebKFXQ=" providerId="None" clId="Web-{7B73342D-084F-425C-85DB-411F277932D7}" dt="2022-06-02T13:09:37.511" v="3" actId="1076"/>
      <pc:docMkLst>
        <pc:docMk/>
      </pc:docMkLst>
      <pc:sldChg chg="addCm delCm">
        <pc:chgData name="Nikki Arpino" userId="WhutqSSPiFnB3YdNPNZ3vvYP7h2tGQzXDooSVebKFXQ=" providerId="None" clId="Web-{7B73342D-084F-425C-85DB-411F277932D7}" dt="2022-06-02T13:06:39.725" v="2"/>
        <pc:sldMkLst>
          <pc:docMk/>
          <pc:sldMk cId="1178228004" sldId="3290"/>
        </pc:sldMkLst>
      </pc:sldChg>
      <pc:sldChg chg="modSp">
        <pc:chgData name="Nikki Arpino" userId="WhutqSSPiFnB3YdNPNZ3vvYP7h2tGQzXDooSVebKFXQ=" providerId="None" clId="Web-{7B73342D-084F-425C-85DB-411F277932D7}" dt="2022-06-02T13:09:37.511" v="3" actId="1076"/>
        <pc:sldMkLst>
          <pc:docMk/>
          <pc:sldMk cId="3012403998" sldId="3292"/>
        </pc:sldMkLst>
        <pc:spChg chg="mod">
          <ac:chgData name="Nikki Arpino" userId="WhutqSSPiFnB3YdNPNZ3vvYP7h2tGQzXDooSVebKFXQ=" providerId="None" clId="Web-{7B73342D-084F-425C-85DB-411F277932D7}" dt="2022-06-02T13:09:37.511" v="3" actId="1076"/>
          <ac:spMkLst>
            <pc:docMk/>
            <pc:sldMk cId="3012403998" sldId="3292"/>
            <ac:spMk id="21" creationId="{C59EAB3D-C2DE-1C41-B376-CAD97FAC0BFA}"/>
          </ac:spMkLst>
        </pc:spChg>
      </pc:sldChg>
      <pc:sldChg chg="modNotes">
        <pc:chgData name="Nikki Arpino" userId="WhutqSSPiFnB3YdNPNZ3vvYP7h2tGQzXDooSVebKFXQ=" providerId="None" clId="Web-{7B73342D-084F-425C-85DB-411F277932D7}" dt="2022-06-02T13:06:14.724" v="0"/>
        <pc:sldMkLst>
          <pc:docMk/>
          <pc:sldMk cId="1253668393" sldId="330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100267071879173E-2"/>
          <c:y val="2.8658812697734525E-2"/>
          <c:w val="0.92552827278169181"/>
          <c:h val="0.90378707029420335"/>
        </c:manualLayout>
      </c:layout>
      <c:areaChart>
        <c:grouping val="standard"/>
        <c:varyColors val="0"/>
        <c:ser>
          <c:idx val="0"/>
          <c:order val="0"/>
          <c:tx>
            <c:strRef>
              <c:f>Sheet1!$B$1</c:f>
              <c:strCache>
                <c:ptCount val="1"/>
                <c:pt idx="0">
                  <c:v>Series 1</c:v>
                </c:pt>
              </c:strCache>
            </c:strRef>
          </c:tx>
          <c:spPr>
            <a:solidFill>
              <a:srgbClr val="00B0F0"/>
            </a:solidFill>
            <a:ln>
              <a:noFill/>
            </a:ln>
            <a:effectLst/>
          </c:spPr>
          <c:cat>
            <c:strRef>
              <c:f>Sheet1!$A$2:$A$137</c:f>
              <c:strCache>
                <c:ptCount val="133"/>
                <c:pt idx="0">
                  <c:v>Jan. 2011</c:v>
                </c:pt>
                <c:pt idx="12">
                  <c:v>Jan. 2012</c:v>
                </c:pt>
                <c:pt idx="24">
                  <c:v>Jan. 2013</c:v>
                </c:pt>
                <c:pt idx="36">
                  <c:v>Jan. 2014</c:v>
                </c:pt>
                <c:pt idx="48">
                  <c:v>Jan. 2015</c:v>
                </c:pt>
                <c:pt idx="60">
                  <c:v>Jan. 2016</c:v>
                </c:pt>
                <c:pt idx="72">
                  <c:v>Jan. 2017</c:v>
                </c:pt>
                <c:pt idx="84">
                  <c:v>Jan. 2018</c:v>
                </c:pt>
                <c:pt idx="96">
                  <c:v>Jan. 2019</c:v>
                </c:pt>
                <c:pt idx="108">
                  <c:v>Jan. 2020</c:v>
                </c:pt>
                <c:pt idx="120">
                  <c:v>Jan. 2021</c:v>
                </c:pt>
                <c:pt idx="132">
                  <c:v>Jan. 2022</c:v>
                </c:pt>
              </c:strCache>
            </c:strRef>
          </c:cat>
          <c:val>
            <c:numRef>
              <c:f>Sheet1!$B$2:$B$137</c:f>
              <c:numCache>
                <c:formatCode>#,##0.0</c:formatCode>
                <c:ptCount val="136"/>
                <c:pt idx="0">
                  <c:v>7.5</c:v>
                </c:pt>
                <c:pt idx="1">
                  <c:v>8.6</c:v>
                </c:pt>
                <c:pt idx="2">
                  <c:v>8.3000000000000007</c:v>
                </c:pt>
                <c:pt idx="3">
                  <c:v>9</c:v>
                </c:pt>
                <c:pt idx="4">
                  <c:v>9.1</c:v>
                </c:pt>
                <c:pt idx="5">
                  <c:v>9.1999999999999993</c:v>
                </c:pt>
                <c:pt idx="6">
                  <c:v>9.5</c:v>
                </c:pt>
                <c:pt idx="7">
                  <c:v>8.4</c:v>
                </c:pt>
                <c:pt idx="8">
                  <c:v>8.3000000000000007</c:v>
                </c:pt>
                <c:pt idx="9">
                  <c:v>7.7</c:v>
                </c:pt>
                <c:pt idx="10">
                  <c:v>7</c:v>
                </c:pt>
                <c:pt idx="11" formatCode="0.0">
                  <c:v>6.2</c:v>
                </c:pt>
                <c:pt idx="12" formatCode="0.0">
                  <c:v>6</c:v>
                </c:pt>
                <c:pt idx="13" formatCode="0.0">
                  <c:v>6.4</c:v>
                </c:pt>
                <c:pt idx="14" formatCode="0.0">
                  <c:v>6.2</c:v>
                </c:pt>
                <c:pt idx="15" formatCode="0.0">
                  <c:v>6.5</c:v>
                </c:pt>
                <c:pt idx="16" formatCode="0.0">
                  <c:v>6.4</c:v>
                </c:pt>
                <c:pt idx="17" formatCode="0.0">
                  <c:v>6.5</c:v>
                </c:pt>
                <c:pt idx="18" formatCode="0.0">
                  <c:v>6.4</c:v>
                </c:pt>
                <c:pt idx="19" formatCode="0.0">
                  <c:v>6</c:v>
                </c:pt>
                <c:pt idx="20" formatCode="0.0">
                  <c:v>5.6</c:v>
                </c:pt>
                <c:pt idx="21" formatCode="0.0">
                  <c:v>5.4</c:v>
                </c:pt>
                <c:pt idx="22" formatCode="0.0">
                  <c:v>4.8</c:v>
                </c:pt>
                <c:pt idx="23" formatCode="0.0">
                  <c:v>4.4000000000000004</c:v>
                </c:pt>
                <c:pt idx="24" formatCode="0.0">
                  <c:v>4.3</c:v>
                </c:pt>
                <c:pt idx="25" formatCode="0.0">
                  <c:v>4.7</c:v>
                </c:pt>
                <c:pt idx="26" formatCode="0.0">
                  <c:v>4.5999999999999996</c:v>
                </c:pt>
                <c:pt idx="27" formatCode="0.0">
                  <c:v>5.2</c:v>
                </c:pt>
                <c:pt idx="28" formatCode="0.0">
                  <c:v>5</c:v>
                </c:pt>
                <c:pt idx="29" formatCode="0.0">
                  <c:v>5.0999999999999996</c:v>
                </c:pt>
                <c:pt idx="30" formatCode="0.0">
                  <c:v>5.0999999999999996</c:v>
                </c:pt>
                <c:pt idx="31" formatCode="0.0">
                  <c:v>4.9000000000000004</c:v>
                </c:pt>
                <c:pt idx="32" formatCode="0.0">
                  <c:v>5</c:v>
                </c:pt>
                <c:pt idx="33" formatCode="0.0">
                  <c:v>4.9000000000000004</c:v>
                </c:pt>
                <c:pt idx="34" formatCode="0.0">
                  <c:v>5.0999999999999996</c:v>
                </c:pt>
                <c:pt idx="35" formatCode="0.0">
                  <c:v>4.5999999999999996</c:v>
                </c:pt>
                <c:pt idx="36" formatCode="0.0">
                  <c:v>4.9000000000000004</c:v>
                </c:pt>
                <c:pt idx="37" formatCode="0.0">
                  <c:v>5</c:v>
                </c:pt>
                <c:pt idx="38" formatCode="0.0">
                  <c:v>5.2</c:v>
                </c:pt>
                <c:pt idx="39" formatCode="0.0">
                  <c:v>5.7</c:v>
                </c:pt>
                <c:pt idx="40" formatCode="0.0">
                  <c:v>5.5</c:v>
                </c:pt>
                <c:pt idx="41" formatCode="0.0">
                  <c:v>5.5</c:v>
                </c:pt>
                <c:pt idx="42" formatCode="0.0">
                  <c:v>5.5</c:v>
                </c:pt>
                <c:pt idx="43" formatCode="0.0">
                  <c:v>5.5</c:v>
                </c:pt>
                <c:pt idx="44" formatCode="0.0">
                  <c:v>5.3</c:v>
                </c:pt>
                <c:pt idx="45" formatCode="0.0">
                  <c:v>5.0999999999999996</c:v>
                </c:pt>
                <c:pt idx="46" formatCode="0.0">
                  <c:v>5.0999999999999996</c:v>
                </c:pt>
                <c:pt idx="47" formatCode="0.0">
                  <c:v>4.4000000000000004</c:v>
                </c:pt>
                <c:pt idx="48" formatCode="0.0">
                  <c:v>4.5999999999999996</c:v>
                </c:pt>
                <c:pt idx="49" formatCode="0.0">
                  <c:v>4.7</c:v>
                </c:pt>
                <c:pt idx="50" formatCode="0.0">
                  <c:v>4.5999999999999996</c:v>
                </c:pt>
                <c:pt idx="51" formatCode="0.0">
                  <c:v>5.2</c:v>
                </c:pt>
                <c:pt idx="52" formatCode="0.0">
                  <c:v>5.0999999999999996</c:v>
                </c:pt>
                <c:pt idx="53" formatCode="0.0">
                  <c:v>5</c:v>
                </c:pt>
                <c:pt idx="54" formatCode="0.0">
                  <c:v>4.9000000000000004</c:v>
                </c:pt>
                <c:pt idx="55" formatCode="0.0">
                  <c:v>5.0999999999999996</c:v>
                </c:pt>
                <c:pt idx="56" formatCode="0.0">
                  <c:v>4.8</c:v>
                </c:pt>
                <c:pt idx="57" formatCode="0.0">
                  <c:v>4.8</c:v>
                </c:pt>
                <c:pt idx="58" formatCode="0.0">
                  <c:v>5</c:v>
                </c:pt>
                <c:pt idx="59" formatCode="0.0">
                  <c:v>3.9</c:v>
                </c:pt>
                <c:pt idx="60" formatCode="0.0">
                  <c:v>4</c:v>
                </c:pt>
                <c:pt idx="61" formatCode="0.0">
                  <c:v>4.3</c:v>
                </c:pt>
                <c:pt idx="62" formatCode="0.0">
                  <c:v>4.4000000000000004</c:v>
                </c:pt>
                <c:pt idx="63" formatCode="0.0">
                  <c:v>4.5999999999999996</c:v>
                </c:pt>
                <c:pt idx="64" formatCode="0.0">
                  <c:v>4.7</c:v>
                </c:pt>
                <c:pt idx="65" formatCode="0.0">
                  <c:v>4.5999999999999996</c:v>
                </c:pt>
                <c:pt idx="66" formatCode="0.0">
                  <c:v>4.8</c:v>
                </c:pt>
                <c:pt idx="67" formatCode="0.0">
                  <c:v>4.5</c:v>
                </c:pt>
                <c:pt idx="68" formatCode="0.0">
                  <c:v>4.5</c:v>
                </c:pt>
                <c:pt idx="69" formatCode="0.0">
                  <c:v>4.4000000000000004</c:v>
                </c:pt>
                <c:pt idx="70" formatCode="0.0">
                  <c:v>4</c:v>
                </c:pt>
                <c:pt idx="71" formatCode="0.0">
                  <c:v>3.6</c:v>
                </c:pt>
                <c:pt idx="72" formatCode="0.0">
                  <c:v>3.5</c:v>
                </c:pt>
                <c:pt idx="73" formatCode="0.0">
                  <c:v>3.8</c:v>
                </c:pt>
                <c:pt idx="74" formatCode="0.0">
                  <c:v>3.8</c:v>
                </c:pt>
                <c:pt idx="75" formatCode="0.0">
                  <c:v>4.0999999999999996</c:v>
                </c:pt>
                <c:pt idx="76" formatCode="0.0">
                  <c:v>4.2</c:v>
                </c:pt>
                <c:pt idx="77" formatCode="0.0">
                  <c:v>4.2</c:v>
                </c:pt>
                <c:pt idx="78" formatCode="0.0">
                  <c:v>4.2</c:v>
                </c:pt>
                <c:pt idx="79" formatCode="0.0">
                  <c:v>4.2</c:v>
                </c:pt>
                <c:pt idx="80" formatCode="0.0">
                  <c:v>4.2</c:v>
                </c:pt>
                <c:pt idx="81" formatCode="0.0">
                  <c:v>3.9</c:v>
                </c:pt>
                <c:pt idx="82" formatCode="0.0">
                  <c:v>3.5</c:v>
                </c:pt>
                <c:pt idx="83" formatCode="0.0">
                  <c:v>3.2</c:v>
                </c:pt>
                <c:pt idx="84" formatCode="0.0">
                  <c:v>3.4</c:v>
                </c:pt>
                <c:pt idx="85" formatCode="0.0">
                  <c:v>3.4</c:v>
                </c:pt>
                <c:pt idx="86" formatCode="0.0">
                  <c:v>3.6</c:v>
                </c:pt>
                <c:pt idx="87" formatCode="0.0">
                  <c:v>4</c:v>
                </c:pt>
                <c:pt idx="88" formatCode="0.0">
                  <c:v>4.0999999999999996</c:v>
                </c:pt>
                <c:pt idx="89" formatCode="0.0">
                  <c:v>4.3</c:v>
                </c:pt>
                <c:pt idx="90" formatCode="0.0">
                  <c:v>4.3</c:v>
                </c:pt>
                <c:pt idx="91" formatCode="0.0">
                  <c:v>4.3</c:v>
                </c:pt>
                <c:pt idx="92" formatCode="0.0">
                  <c:v>4.4000000000000004</c:v>
                </c:pt>
                <c:pt idx="93" formatCode="0.0">
                  <c:v>4.3</c:v>
                </c:pt>
                <c:pt idx="94" formatCode="0.0">
                  <c:v>4</c:v>
                </c:pt>
                <c:pt idx="95" formatCode="0.0">
                  <c:v>3.6</c:v>
                </c:pt>
                <c:pt idx="96" formatCode="0.0">
                  <c:v>3.8</c:v>
                </c:pt>
                <c:pt idx="97" formatCode="0.0">
                  <c:v>3.6</c:v>
                </c:pt>
                <c:pt idx="98" formatCode="0.0">
                  <c:v>3.8</c:v>
                </c:pt>
                <c:pt idx="99" formatCode="0.0">
                  <c:v>4.2</c:v>
                </c:pt>
                <c:pt idx="100" formatCode="0.0">
                  <c:v>4.3</c:v>
                </c:pt>
                <c:pt idx="101" formatCode="0.0">
                  <c:v>4.3</c:v>
                </c:pt>
                <c:pt idx="102" formatCode="0.0">
                  <c:v>4.2</c:v>
                </c:pt>
                <c:pt idx="103" formatCode="0.0">
                  <c:v>4</c:v>
                </c:pt>
                <c:pt idx="104" formatCode="0.0">
                  <c:v>4</c:v>
                </c:pt>
                <c:pt idx="105" formatCode="0.0">
                  <c:v>3.9</c:v>
                </c:pt>
                <c:pt idx="106" formatCode="0.0">
                  <c:v>3.7</c:v>
                </c:pt>
                <c:pt idx="107" formatCode="0.0">
                  <c:v>3</c:v>
                </c:pt>
                <c:pt idx="108" formatCode="0.0">
                  <c:v>3.1</c:v>
                </c:pt>
                <c:pt idx="109" formatCode="0.0">
                  <c:v>3.1</c:v>
                </c:pt>
                <c:pt idx="110" formatCode="0.0">
                  <c:v>3.3</c:v>
                </c:pt>
                <c:pt idx="111" formatCode="0.0">
                  <c:v>4</c:v>
                </c:pt>
                <c:pt idx="112" formatCode="0.0">
                  <c:v>4.5999999999999996</c:v>
                </c:pt>
                <c:pt idx="113" formatCode="0.0">
                  <c:v>3.9</c:v>
                </c:pt>
                <c:pt idx="114" formatCode="0.0">
                  <c:v>3.1</c:v>
                </c:pt>
                <c:pt idx="115" formatCode="0.0">
                  <c:v>3</c:v>
                </c:pt>
                <c:pt idx="116" formatCode="0.0">
                  <c:v>2.7</c:v>
                </c:pt>
                <c:pt idx="117" formatCode="0.0">
                  <c:v>2.5</c:v>
                </c:pt>
                <c:pt idx="118" formatCode="0.0">
                  <c:v>2.2999999999999998</c:v>
                </c:pt>
                <c:pt idx="119" formatCode="0.0">
                  <c:v>1.9</c:v>
                </c:pt>
                <c:pt idx="120" formatCode="0.0">
                  <c:v>1.9</c:v>
                </c:pt>
                <c:pt idx="121" formatCode="0.0">
                  <c:v>2</c:v>
                </c:pt>
                <c:pt idx="122" formatCode="0.0">
                  <c:v>2.1</c:v>
                </c:pt>
                <c:pt idx="123" formatCode="0.0">
                  <c:v>2.2999999999999998</c:v>
                </c:pt>
                <c:pt idx="124" formatCode="0.0">
                  <c:v>2.5</c:v>
                </c:pt>
                <c:pt idx="125" formatCode="0.0">
                  <c:v>2.5</c:v>
                </c:pt>
                <c:pt idx="126" formatCode="0.0">
                  <c:v>2.6</c:v>
                </c:pt>
                <c:pt idx="127" formatCode="0.0">
                  <c:v>2.6</c:v>
                </c:pt>
                <c:pt idx="128" formatCode="0.0">
                  <c:v>2.4</c:v>
                </c:pt>
                <c:pt idx="129" formatCode="0.0">
                  <c:v>2.4</c:v>
                </c:pt>
                <c:pt idx="130" formatCode="0.0">
                  <c:v>2.1</c:v>
                </c:pt>
                <c:pt idx="131" formatCode="0.0">
                  <c:v>1.7</c:v>
                </c:pt>
                <c:pt idx="132" formatCode="0.0">
                  <c:v>1.6</c:v>
                </c:pt>
                <c:pt idx="133" formatCode="0.0">
                  <c:v>1.7</c:v>
                </c:pt>
                <c:pt idx="134" formatCode="0.0">
                  <c:v>1.9</c:v>
                </c:pt>
                <c:pt idx="135" formatCode="0.0">
                  <c:v>2.2000000000000002</c:v>
                </c:pt>
              </c:numCache>
            </c:numRef>
          </c:val>
          <c:extLst>
            <c:ext xmlns:c16="http://schemas.microsoft.com/office/drawing/2014/chart" uri="{C3380CC4-5D6E-409C-BE32-E72D297353CC}">
              <c16:uniqueId val="{00000000-708A-3B4B-AA3E-105FB298ECC8}"/>
            </c:ext>
          </c:extLst>
        </c:ser>
        <c:dLbls>
          <c:showLegendKey val="0"/>
          <c:showVal val="0"/>
          <c:showCatName val="0"/>
          <c:showSerName val="0"/>
          <c:showPercent val="0"/>
          <c:showBubbleSize val="0"/>
        </c:dLbls>
        <c:axId val="1228829632"/>
        <c:axId val="1228832560"/>
      </c:areaChart>
      <c:catAx>
        <c:axId val="1228829632"/>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228832560"/>
        <c:crosses val="autoZero"/>
        <c:auto val="1"/>
        <c:lblAlgn val="ctr"/>
        <c:lblOffset val="100"/>
        <c:noMultiLvlLbl val="0"/>
      </c:catAx>
      <c:valAx>
        <c:axId val="1228832560"/>
        <c:scaling>
          <c:orientation val="minMax"/>
          <c:max val="10"/>
          <c:min val="1.5"/>
        </c:scaling>
        <c:delete val="0"/>
        <c:axPos val="l"/>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28829632"/>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78132345591856E-2"/>
          <c:y val="3.1894371097479321E-2"/>
          <c:w val="0.96703700679976767"/>
          <c:h val="0.87664022117415197"/>
        </c:manualLayout>
      </c:layout>
      <c:barChart>
        <c:barDir val="col"/>
        <c:grouping val="clustered"/>
        <c:varyColors val="0"/>
        <c:ser>
          <c:idx val="0"/>
          <c:order val="0"/>
          <c:tx>
            <c:strRef>
              <c:f>Sheet1!$B$1</c:f>
              <c:strCache>
                <c:ptCount val="1"/>
                <c:pt idx="0">
                  <c:v>Series 1</c:v>
                </c:pt>
              </c:strCache>
            </c:strRef>
          </c:tx>
          <c:spPr>
            <a:solidFill>
              <a:srgbClr val="0CADEF"/>
            </a:solidFill>
            <a:ln>
              <a:noFill/>
            </a:ln>
            <a:effectLst/>
          </c:spPr>
          <c:invertIfNegative val="0"/>
          <c:dLbls>
            <c:dLbl>
              <c:idx val="2"/>
              <c:layout>
                <c:manualLayout>
                  <c:x val="1.9790643046300443E-3"/>
                  <c:y val="0.1564780629492347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432-41EB-9370-9863685D5C68}"/>
                </c:ext>
              </c:extLst>
            </c:dLbl>
            <c:dLbl>
              <c:idx val="3"/>
              <c:layout>
                <c:manualLayout>
                  <c:x val="-7.2564852894395451E-17"/>
                  <c:y val="0.1227361625828229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32-41EB-9370-9863685D5C6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Fannie Mae</c:v>
                </c:pt>
                <c:pt idx="1">
                  <c:v>Freddie Mac</c:v>
                </c:pt>
                <c:pt idx="2">
                  <c:v>CoreLogic</c:v>
                </c:pt>
                <c:pt idx="3">
                  <c:v>HPES</c:v>
                </c:pt>
                <c:pt idx="4">
                  <c:v>NAR</c:v>
                </c:pt>
                <c:pt idx="5">
                  <c:v>Zelman</c:v>
                </c:pt>
                <c:pt idx="6">
                  <c:v>MBA</c:v>
                </c:pt>
              </c:strCache>
            </c:strRef>
          </c:cat>
          <c:val>
            <c:numRef>
              <c:f>Sheet1!$B$2:$B$8</c:f>
              <c:numCache>
                <c:formatCode>0.0%</c:formatCode>
                <c:ptCount val="7"/>
                <c:pt idx="0">
                  <c:v>0.108</c:v>
                </c:pt>
                <c:pt idx="1">
                  <c:v>0.104</c:v>
                </c:pt>
                <c:pt idx="2">
                  <c:v>9.6000000000000002E-2</c:v>
                </c:pt>
                <c:pt idx="3">
                  <c:v>0.09</c:v>
                </c:pt>
                <c:pt idx="4">
                  <c:v>8.4000000000000005E-2</c:v>
                </c:pt>
                <c:pt idx="5">
                  <c:v>8.3000000000000004E-2</c:v>
                </c:pt>
                <c:pt idx="6">
                  <c:v>5.8000000000000003E-2</c:v>
                </c:pt>
              </c:numCache>
            </c:numRef>
          </c:val>
          <c:extLst>
            <c:ext xmlns:c16="http://schemas.microsoft.com/office/drawing/2014/chart" uri="{C3380CC4-5D6E-409C-BE32-E72D297353CC}">
              <c16:uniqueId val="{00000002-5432-41EB-9370-9863685D5C68}"/>
            </c:ext>
          </c:extLst>
        </c:ser>
        <c:dLbls>
          <c:showLegendKey val="0"/>
          <c:showVal val="0"/>
          <c:showCatName val="0"/>
          <c:showSerName val="0"/>
          <c:showPercent val="0"/>
          <c:showBubbleSize val="0"/>
        </c:dLbls>
        <c:gapWidth val="20"/>
        <c:overlap val="-27"/>
        <c:axId val="1026694144"/>
        <c:axId val="1023770976"/>
      </c:barChart>
      <c:catAx>
        <c:axId val="1026694144"/>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23770976"/>
        <c:crosses val="autoZero"/>
        <c:auto val="1"/>
        <c:lblAlgn val="ctr"/>
        <c:lblOffset val="100"/>
        <c:noMultiLvlLbl val="0"/>
      </c:catAx>
      <c:valAx>
        <c:axId val="1023770976"/>
        <c:scaling>
          <c:orientation val="minMax"/>
          <c:min val="0"/>
        </c:scaling>
        <c:delete val="1"/>
        <c:axPos val="l"/>
        <c:numFmt formatCode="0.0%" sourceLinked="1"/>
        <c:majorTickMark val="out"/>
        <c:minorTickMark val="none"/>
        <c:tickLblPos val="nextTo"/>
        <c:crossAx val="102669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rgbClr val="72C45A"/>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2022</c:v>
                </c:pt>
                <c:pt idx="1">
                  <c:v>2023</c:v>
                </c:pt>
                <c:pt idx="2">
                  <c:v>2024</c:v>
                </c:pt>
                <c:pt idx="3">
                  <c:v>2025</c:v>
                </c:pt>
                <c:pt idx="4">
                  <c:v>2026</c:v>
                </c:pt>
                <c:pt idx="5">
                  <c:v>2027</c:v>
                </c:pt>
              </c:strCache>
            </c:strRef>
          </c:cat>
          <c:val>
            <c:numRef>
              <c:f>Sheet1!$B$2:$B$7</c:f>
              <c:numCache>
                <c:formatCode>"$"#,##0_);[Red]\("$"#,##0\)</c:formatCode>
                <c:ptCount val="6"/>
                <c:pt idx="0">
                  <c:v>360000</c:v>
                </c:pt>
                <c:pt idx="1">
                  <c:v>392400</c:v>
                </c:pt>
                <c:pt idx="2">
                  <c:v>411000</c:v>
                </c:pt>
                <c:pt idx="3">
                  <c:v>426083</c:v>
                </c:pt>
                <c:pt idx="4">
                  <c:v>440613</c:v>
                </c:pt>
                <c:pt idx="5">
                  <c:v>456342</c:v>
                </c:pt>
              </c:numCache>
            </c:numRef>
          </c:val>
          <c:extLst>
            <c:ext xmlns:c16="http://schemas.microsoft.com/office/drawing/2014/chart" uri="{C3380CC4-5D6E-409C-BE32-E72D297353CC}">
              <c16:uniqueId val="{00000000-B7BD-FE4D-8D19-B0B244FB15ED}"/>
            </c:ext>
          </c:extLst>
        </c:ser>
        <c:dLbls>
          <c:showLegendKey val="0"/>
          <c:showVal val="0"/>
          <c:showCatName val="0"/>
          <c:showSerName val="0"/>
          <c:showPercent val="0"/>
          <c:showBubbleSize val="0"/>
        </c:dLbls>
        <c:gapWidth val="20"/>
        <c:overlap val="-27"/>
        <c:axId val="386150880"/>
        <c:axId val="386154016"/>
      </c:barChart>
      <c:catAx>
        <c:axId val="386150880"/>
        <c:scaling>
          <c:orientation val="minMax"/>
        </c:scaling>
        <c:delete val="0"/>
        <c:axPos val="b"/>
        <c:numFmt formatCode="General" sourceLinked="1"/>
        <c:majorTickMark val="none"/>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2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86154016"/>
        <c:crosses val="autoZero"/>
        <c:auto val="1"/>
        <c:lblAlgn val="ctr"/>
        <c:lblOffset val="100"/>
        <c:noMultiLvlLbl val="1"/>
      </c:catAx>
      <c:valAx>
        <c:axId val="386154016"/>
        <c:scaling>
          <c:orientation val="minMax"/>
          <c:min val="200000"/>
        </c:scaling>
        <c:delete val="1"/>
        <c:axPos val="l"/>
        <c:numFmt formatCode="&quot;$&quot;#,##0_);[Red]\(&quot;$&quot;#,##0\)" sourceLinked="1"/>
        <c:majorTickMark val="out"/>
        <c:minorTickMark val="none"/>
        <c:tickLblPos val="nextTo"/>
        <c:crossAx val="386150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679302501895376E-2"/>
          <c:y val="2.8563927582980563E-2"/>
          <c:w val="0.96664139499620927"/>
          <c:h val="0.87817495109168586"/>
        </c:manualLayout>
      </c:layout>
      <c:barChart>
        <c:barDir val="col"/>
        <c:grouping val="clustered"/>
        <c:varyColors val="0"/>
        <c:ser>
          <c:idx val="0"/>
          <c:order val="0"/>
          <c:tx>
            <c:strRef>
              <c:f>Sheet1!$B$1</c:f>
              <c:strCache>
                <c:ptCount val="1"/>
                <c:pt idx="0">
                  <c:v>Inflation Rate</c:v>
                </c:pt>
              </c:strCache>
            </c:strRef>
          </c:tx>
          <c:spPr>
            <a:solidFill>
              <a:srgbClr val="00AEEF"/>
            </a:solidFill>
            <a:ln>
              <a:noFill/>
            </a:ln>
            <a:effectLst/>
          </c:spPr>
          <c:invertIfNegative val="0"/>
          <c:dPt>
            <c:idx val="6"/>
            <c:invertIfNegative val="0"/>
            <c:bubble3D val="0"/>
            <c:extLst>
              <c:ext xmlns:c16="http://schemas.microsoft.com/office/drawing/2014/chart" uri="{C3380CC4-5D6E-409C-BE32-E72D297353CC}">
                <c16:uniqueId val="{00000000-EE49-DC48-A0AB-787B9476752A}"/>
              </c:ext>
            </c:extLst>
          </c:dPt>
          <c:dLbls>
            <c:dLbl>
              <c:idx val="6"/>
              <c:layout>
                <c:manualLayout>
                  <c:x val="-2.5228929717120052E-3"/>
                  <c:y val="4.011367013865674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E49-DC48-A0AB-787B9476752A}"/>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1970s</c:v>
                </c:pt>
                <c:pt idx="1">
                  <c:v>1980s</c:v>
                </c:pt>
                <c:pt idx="2">
                  <c:v>1990s</c:v>
                </c:pt>
                <c:pt idx="3">
                  <c:v>2000s</c:v>
                </c:pt>
                <c:pt idx="4">
                  <c:v>2010s</c:v>
                </c:pt>
                <c:pt idx="5">
                  <c:v>2020</c:v>
                </c:pt>
                <c:pt idx="6">
                  <c:v>2021</c:v>
                </c:pt>
              </c:strCache>
            </c:strRef>
          </c:cat>
          <c:val>
            <c:numRef>
              <c:f>Sheet1!$B$2:$B$8</c:f>
              <c:numCache>
                <c:formatCode>0.0%</c:formatCode>
                <c:ptCount val="7"/>
                <c:pt idx="0">
                  <c:v>7.0999999999999994E-2</c:v>
                </c:pt>
                <c:pt idx="1">
                  <c:v>5.6000000000000001E-2</c:v>
                </c:pt>
                <c:pt idx="2" formatCode="0%">
                  <c:v>0.03</c:v>
                </c:pt>
                <c:pt idx="3">
                  <c:v>2.5999999999999999E-2</c:v>
                </c:pt>
                <c:pt idx="4">
                  <c:v>1.7999999999999999E-2</c:v>
                </c:pt>
                <c:pt idx="5">
                  <c:v>1.4E-2</c:v>
                </c:pt>
                <c:pt idx="6">
                  <c:v>7.0000000000000007E-2</c:v>
                </c:pt>
              </c:numCache>
            </c:numRef>
          </c:val>
          <c:extLst>
            <c:ext xmlns:c16="http://schemas.microsoft.com/office/drawing/2014/chart" uri="{C3380CC4-5D6E-409C-BE32-E72D297353CC}">
              <c16:uniqueId val="{00000001-EE49-DC48-A0AB-787B9476752A}"/>
            </c:ext>
          </c:extLst>
        </c:ser>
        <c:ser>
          <c:idx val="1"/>
          <c:order val="1"/>
          <c:tx>
            <c:strRef>
              <c:f>Sheet1!$C$1</c:f>
              <c:strCache>
                <c:ptCount val="1"/>
                <c:pt idx="0">
                  <c:v>Home Price Appreciation</c:v>
                </c:pt>
              </c:strCache>
            </c:strRef>
          </c:tx>
          <c:spPr>
            <a:solidFill>
              <a:srgbClr val="88CD73"/>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1970s</c:v>
                </c:pt>
                <c:pt idx="1">
                  <c:v>1980s</c:v>
                </c:pt>
                <c:pt idx="2">
                  <c:v>1990s</c:v>
                </c:pt>
                <c:pt idx="3">
                  <c:v>2000s</c:v>
                </c:pt>
                <c:pt idx="4">
                  <c:v>2010s</c:v>
                </c:pt>
                <c:pt idx="5">
                  <c:v>2020</c:v>
                </c:pt>
                <c:pt idx="6">
                  <c:v>2021</c:v>
                </c:pt>
              </c:strCache>
            </c:strRef>
          </c:cat>
          <c:val>
            <c:numRef>
              <c:f>Sheet1!$C$2:$C$8</c:f>
              <c:numCache>
                <c:formatCode>0.0%</c:formatCode>
                <c:ptCount val="7"/>
                <c:pt idx="0">
                  <c:v>9.9000000000000005E-2</c:v>
                </c:pt>
                <c:pt idx="1">
                  <c:v>5.5E-2</c:v>
                </c:pt>
                <c:pt idx="2" formatCode="0%">
                  <c:v>4.1000000000000002E-2</c:v>
                </c:pt>
                <c:pt idx="3">
                  <c:v>2.3E-2</c:v>
                </c:pt>
                <c:pt idx="4">
                  <c:v>4.9000000000000002E-2</c:v>
                </c:pt>
                <c:pt idx="5">
                  <c:v>9.1999999999999998E-2</c:v>
                </c:pt>
                <c:pt idx="6" formatCode="0%">
                  <c:v>0.15</c:v>
                </c:pt>
              </c:numCache>
            </c:numRef>
          </c:val>
          <c:extLst>
            <c:ext xmlns:c16="http://schemas.microsoft.com/office/drawing/2014/chart" uri="{C3380CC4-5D6E-409C-BE32-E72D297353CC}">
              <c16:uniqueId val="{00000002-EE49-DC48-A0AB-787B9476752A}"/>
            </c:ext>
          </c:extLst>
        </c:ser>
        <c:dLbls>
          <c:showLegendKey val="0"/>
          <c:showVal val="0"/>
          <c:showCatName val="0"/>
          <c:showSerName val="0"/>
          <c:showPercent val="0"/>
          <c:showBubbleSize val="0"/>
        </c:dLbls>
        <c:gapWidth val="40"/>
        <c:axId val="1982597487"/>
        <c:axId val="1982598319"/>
      </c:barChart>
      <c:catAx>
        <c:axId val="1982597487"/>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982598319"/>
        <c:crosses val="autoZero"/>
        <c:auto val="1"/>
        <c:lblAlgn val="ctr"/>
        <c:lblOffset val="100"/>
        <c:noMultiLvlLbl val="0"/>
      </c:catAx>
      <c:valAx>
        <c:axId val="1982598319"/>
        <c:scaling>
          <c:orientation val="minMax"/>
        </c:scaling>
        <c:delete val="1"/>
        <c:axPos val="l"/>
        <c:numFmt formatCode="0.0%" sourceLinked="1"/>
        <c:majorTickMark val="none"/>
        <c:minorTickMark val="none"/>
        <c:tickLblPos val="nextTo"/>
        <c:crossAx val="1982597487"/>
        <c:crosses val="autoZero"/>
        <c:crossBetween val="between"/>
      </c:valAx>
      <c:spPr>
        <a:noFill/>
        <a:ln>
          <a:noFill/>
        </a:ln>
        <a:effectLst/>
      </c:spPr>
    </c:plotArea>
    <c:legend>
      <c:legendPos val="b"/>
      <c:layout>
        <c:manualLayout>
          <c:xMode val="edge"/>
          <c:yMode val="edge"/>
          <c:x val="8.6823112236065255E-4"/>
          <c:y val="2.3078508476350623E-2"/>
          <c:w val="0.58886247634511946"/>
          <c:h val="0.1070793557842669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2B215-6A3D-C144-AA41-6AEAB0F45F33}" type="datetimeFigureOut">
              <a:rPr lang="en-US" smtClean="0"/>
              <a:t>6/6/2022</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440E9-C5F8-5A47-ADAD-0B6988DC1603}" type="slidenum">
              <a:rPr lang="en-US" smtClean="0"/>
              <a:t>‹#›</a:t>
            </a:fld>
            <a:endParaRPr lang="en-US"/>
          </a:p>
        </p:txBody>
      </p:sp>
    </p:spTree>
    <p:extLst>
      <p:ext uri="{BB962C8B-B14F-4D97-AF65-F5344CB8AC3E}">
        <p14:creationId xmlns:p14="http://schemas.microsoft.com/office/powerpoint/2010/main" val="303581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realtor.com/news/trends/where-were-seeing-the-most-new-listing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a:t>
            </a:fld>
            <a:endParaRPr lang="en-US"/>
          </a:p>
        </p:txBody>
      </p:sp>
    </p:spTree>
    <p:extLst>
      <p:ext uri="{BB962C8B-B14F-4D97-AF65-F5344CB8AC3E}">
        <p14:creationId xmlns:p14="http://schemas.microsoft.com/office/powerpoint/2010/main" val="1879913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https://themreport.com/daily-dose/03-09-2022/expert-insights-inventory-levels-fed-rates-more</a:t>
            </a:r>
          </a:p>
          <a:p>
            <a:r>
              <a:rPr lang="en-US" dirty="0"/>
              <a:t>https://www.freddiemac.com/research/insight/20180223-increasing-mortgage-rates</a:t>
            </a:r>
          </a:p>
        </p:txBody>
      </p:sp>
      <p:sp>
        <p:nvSpPr>
          <p:cNvPr id="4" name="Slide Number Placeholder 3"/>
          <p:cNvSpPr>
            <a:spLocks noGrp="1"/>
          </p:cNvSpPr>
          <p:nvPr>
            <p:ph type="sldNum" sz="quarter" idx="5"/>
          </p:nvPr>
        </p:nvSpPr>
        <p:spPr/>
        <p:txBody>
          <a:bodyPr/>
          <a:lstStyle/>
          <a:p>
            <a:fld id="{1CC440E9-C5F8-5A47-ADAD-0B6988DC1603}" type="slidenum">
              <a:rPr lang="en-US" smtClean="0"/>
              <a:t>10</a:t>
            </a:fld>
            <a:endParaRPr lang="en-US"/>
          </a:p>
        </p:txBody>
      </p:sp>
    </p:spTree>
    <p:extLst>
      <p:ext uri="{BB962C8B-B14F-4D97-AF65-F5344CB8AC3E}">
        <p14:creationId xmlns:p14="http://schemas.microsoft.com/office/powerpoint/2010/main" val="1792482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https://www.mba.org/docs/default-source/research-and-forecasts/forecasts/mortgage-finance-forecast-may-2022.pdf?</a:t>
            </a:r>
          </a:p>
          <a:p>
            <a:r>
              <a:rPr lang="fr-FR" dirty="0"/>
              <a:t>https://cdn.nar.realtor/sites/default/files/documents/forecast-q2-2022-us-economic-outlook-04-27-2022.pdf</a:t>
            </a:r>
          </a:p>
          <a:p>
            <a:r>
              <a:rPr lang="fr-FR" dirty="0"/>
              <a:t>https://www.fanniemae.com/media/43571/display</a:t>
            </a:r>
          </a:p>
          <a:p>
            <a:r>
              <a:rPr lang="fr-FR" dirty="0"/>
              <a:t>http://www.freddiemac.com/research/forecast/20220121_quarterly_economic_forecast.page</a:t>
            </a:r>
          </a:p>
          <a:p>
            <a:r>
              <a:rPr lang="fr-FR" dirty="0"/>
              <a:t>https://pulsenomics.com/surveys/#home-price-expectations</a:t>
            </a:r>
          </a:p>
          <a:p>
            <a:r>
              <a:rPr lang="fr-FR" dirty="0"/>
              <a:t>https://www.corelogic.com/intelligence/find-stories/corelogic-hpi-posted-record-year-over-year-growth-in-2021/</a:t>
            </a:r>
          </a:p>
          <a:p>
            <a:r>
              <a:rPr lang="fr-FR" dirty="0"/>
              <a:t>https://www.zelmanassociates.com/ (by </a:t>
            </a:r>
            <a:r>
              <a:rPr lang="fr-FR" dirty="0" err="1"/>
              <a:t>subscription</a:t>
            </a:r>
            <a:r>
              <a:rPr lang="fr-FR" dirty="0"/>
              <a:t>)</a:t>
            </a:r>
            <a:r>
              <a:rPr lang="en-US" dirty="0"/>
              <a:t> </a:t>
            </a:r>
            <a:endParaRPr lang="fr-FR" dirty="0"/>
          </a:p>
        </p:txBody>
      </p:sp>
      <p:sp>
        <p:nvSpPr>
          <p:cNvPr id="4" name="Slide Number Placeholder 3"/>
          <p:cNvSpPr>
            <a:spLocks noGrp="1"/>
          </p:cNvSpPr>
          <p:nvPr>
            <p:ph type="sldNum" sz="quarter" idx="5"/>
          </p:nvPr>
        </p:nvSpPr>
        <p:spPr/>
        <p:txBody>
          <a:bodyPr/>
          <a:lstStyle/>
          <a:p>
            <a:fld id="{1CC440E9-C5F8-5A47-ADAD-0B6988DC1603}" type="slidenum">
              <a:rPr lang="en-US" smtClean="0"/>
              <a:t>11</a:t>
            </a:fld>
            <a:endParaRPr lang="en-US"/>
          </a:p>
        </p:txBody>
      </p:sp>
    </p:spTree>
    <p:extLst>
      <p:ext uri="{BB962C8B-B14F-4D97-AF65-F5344CB8AC3E}">
        <p14:creationId xmlns:p14="http://schemas.microsoft.com/office/powerpoint/2010/main" val="3343124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www.nar.realtor</a:t>
            </a:r>
            <a:r>
              <a:rPr lang="en-US" dirty="0"/>
              <a:t>/determining-asking-price</a:t>
            </a:r>
          </a:p>
          <a:p>
            <a:r>
              <a:rPr lang="en-US" dirty="0"/>
              <a:t>https://</a:t>
            </a:r>
            <a:r>
              <a:rPr lang="en-US" dirty="0" err="1"/>
              <a:t>www.corelogic.com</a:t>
            </a:r>
            <a:r>
              <a:rPr lang="en-US" dirty="0"/>
              <a:t>/intelligence/find-stories/us-sp-corelogic-case-shiller-rockets-to-16-6-reaches-new-records/</a:t>
            </a:r>
          </a:p>
        </p:txBody>
      </p:sp>
      <p:sp>
        <p:nvSpPr>
          <p:cNvPr id="4" name="Slide Number Placeholder 3"/>
          <p:cNvSpPr>
            <a:spLocks noGrp="1"/>
          </p:cNvSpPr>
          <p:nvPr>
            <p:ph type="sldNum" sz="quarter" idx="5"/>
          </p:nvPr>
        </p:nvSpPr>
        <p:spPr/>
        <p:txBody>
          <a:bodyPr/>
          <a:lstStyle/>
          <a:p>
            <a:fld id="{1CC440E9-C5F8-5A47-ADAD-0B6988DC1603}" type="slidenum">
              <a:rPr lang="en-US" smtClean="0"/>
              <a:t>12</a:t>
            </a:fld>
            <a:endParaRPr lang="en-US"/>
          </a:p>
        </p:txBody>
      </p:sp>
    </p:spTree>
    <p:extLst>
      <p:ext uri="{BB962C8B-B14F-4D97-AF65-F5344CB8AC3E}">
        <p14:creationId xmlns:p14="http://schemas.microsoft.com/office/powerpoint/2010/main" val="578706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https://www.corelogic.com/intelligence/homeowner-equity-insights/</a:t>
            </a:r>
          </a:p>
        </p:txBody>
      </p:sp>
      <p:sp>
        <p:nvSpPr>
          <p:cNvPr id="4" name="Slide Number Placeholder 3"/>
          <p:cNvSpPr>
            <a:spLocks noGrp="1"/>
          </p:cNvSpPr>
          <p:nvPr>
            <p:ph type="sldNum" sz="quarter" idx="5"/>
          </p:nvPr>
        </p:nvSpPr>
        <p:spPr/>
        <p:txBody>
          <a:bodyPr/>
          <a:lstStyle/>
          <a:p>
            <a:fld id="{1CC440E9-C5F8-5A47-ADAD-0B6988DC1603}" type="slidenum">
              <a:rPr lang="en-US" smtClean="0"/>
              <a:t>13</a:t>
            </a:fld>
            <a:endParaRPr lang="en-US"/>
          </a:p>
        </p:txBody>
      </p:sp>
    </p:spTree>
    <p:extLst>
      <p:ext uri="{BB962C8B-B14F-4D97-AF65-F5344CB8AC3E}">
        <p14:creationId xmlns:p14="http://schemas.microsoft.com/office/powerpoint/2010/main" val="1675218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https://www.corelogic.com/intelligence/homeowner-equity-insights/</a:t>
            </a:r>
          </a:p>
          <a:p>
            <a:r>
              <a:rPr lang="en-US" dirty="0"/>
              <a:t>https://pulsenomics.com/surveys/#home-price-expectations</a:t>
            </a:r>
          </a:p>
          <a:p>
            <a:endParaRPr lang="en-US" dirty="0"/>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14</a:t>
            </a:fld>
            <a:endParaRPr lang="en-US"/>
          </a:p>
        </p:txBody>
      </p:sp>
    </p:spTree>
    <p:extLst>
      <p:ext uri="{BB962C8B-B14F-4D97-AF65-F5344CB8AC3E}">
        <p14:creationId xmlns:p14="http://schemas.microsoft.com/office/powerpoint/2010/main" val="313450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https://www.corelogic.com/press-releases/number-of-u-s-homeowners-in-negative-equity-dropped-to-lowest-level-in-over-12-years-corelogic-reports/</a:t>
            </a:r>
          </a:p>
        </p:txBody>
      </p:sp>
      <p:sp>
        <p:nvSpPr>
          <p:cNvPr id="4" name="Slide Number Placeholder 3"/>
          <p:cNvSpPr>
            <a:spLocks noGrp="1"/>
          </p:cNvSpPr>
          <p:nvPr>
            <p:ph type="sldNum" sz="quarter" idx="5"/>
          </p:nvPr>
        </p:nvSpPr>
        <p:spPr/>
        <p:txBody>
          <a:bodyPr/>
          <a:lstStyle/>
          <a:p>
            <a:fld id="{1CC440E9-C5F8-5A47-ADAD-0B6988DC1603}" type="slidenum">
              <a:rPr lang="en-US" smtClean="0"/>
              <a:t>15</a:t>
            </a:fld>
            <a:endParaRPr lang="en-US"/>
          </a:p>
        </p:txBody>
      </p:sp>
    </p:spTree>
    <p:extLst>
      <p:ext uri="{BB962C8B-B14F-4D97-AF65-F5344CB8AC3E}">
        <p14:creationId xmlns:p14="http://schemas.microsoft.com/office/powerpoint/2010/main" val="2601956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www.cbsnews.com</a:t>
            </a:r>
            <a:r>
              <a:rPr lang="en-US" dirty="0"/>
              <a:t>/news/consumer-prices-inflation-highest-rate-in-40-years/</a:t>
            </a:r>
          </a:p>
          <a:p>
            <a:r>
              <a:rPr lang="en-US" dirty="0"/>
              <a:t>https://</a:t>
            </a:r>
            <a:r>
              <a:rPr lang="en-US" dirty="0" err="1"/>
              <a:t>www.bankrate.com</a:t>
            </a:r>
            <a:r>
              <a:rPr lang="en-US" dirty="0"/>
              <a:t>/investing/inflation-hedges-to-protect-against-rising-prices/</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16</a:t>
            </a:fld>
            <a:endParaRPr lang="en-US"/>
          </a:p>
        </p:txBody>
      </p:sp>
    </p:spTree>
    <p:extLst>
      <p:ext uri="{BB962C8B-B14F-4D97-AF65-F5344CB8AC3E}">
        <p14:creationId xmlns:p14="http://schemas.microsoft.com/office/powerpoint/2010/main" val="647250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www.investopedia.com</a:t>
            </a:r>
            <a:r>
              <a:rPr lang="en-US" dirty="0"/>
              <a:t>/articles/investing/060916/top-5-ways-hedge-against-inflation.asp</a:t>
            </a:r>
          </a:p>
          <a:p>
            <a:r>
              <a:rPr lang="en-US" dirty="0"/>
              <a:t>https://cdn.nar.realtor/sites/default/files/documents/2021-11-12-residential-economic-issues-and-trends-lawrence-yun-presentation-slides-11-12-2021.pdf</a:t>
            </a:r>
          </a:p>
          <a:p>
            <a:r>
              <a:rPr lang="en-US" dirty="0"/>
              <a:t>https://www.bls.gov/news.release/archives/cpi_01132021.pdf</a:t>
            </a:r>
          </a:p>
          <a:p>
            <a:r>
              <a:rPr lang="en-US" dirty="0"/>
              <a:t>https://www.bls.gov/opub/ted/2022/consumer-price-index-2021-in-review.htm</a:t>
            </a:r>
          </a:p>
          <a:p>
            <a:r>
              <a:rPr lang="en-US" dirty="0"/>
              <a:t>https://www.corelogic.com/intelligence/find-stories/home-prices-topple-expectations-surging-at-the-end-of-2020/</a:t>
            </a:r>
          </a:p>
          <a:p>
            <a:r>
              <a:rPr lang="en-US" dirty="0"/>
              <a:t>https://www.corelogic.com/intelligence/corelogic-hpi-posted-record-year-over-year-growth-in-2021/</a:t>
            </a:r>
          </a:p>
          <a:p>
            <a:endParaRPr lang="en-US" dirty="0"/>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17</a:t>
            </a:fld>
            <a:endParaRPr lang="en-US"/>
          </a:p>
        </p:txBody>
      </p:sp>
    </p:spTree>
    <p:extLst>
      <p:ext uri="{BB962C8B-B14F-4D97-AF65-F5344CB8AC3E}">
        <p14:creationId xmlns:p14="http://schemas.microsoft.com/office/powerpoint/2010/main" val="3965057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www.investopedia.com</a:t>
            </a:r>
            <a:r>
              <a:rPr lang="en-US" dirty="0"/>
              <a:t>/articles/investing/060916/top-5-ways-hedge-against-inflation.asp</a:t>
            </a:r>
          </a:p>
        </p:txBody>
      </p:sp>
      <p:sp>
        <p:nvSpPr>
          <p:cNvPr id="4" name="Slide Number Placeholder 3"/>
          <p:cNvSpPr>
            <a:spLocks noGrp="1"/>
          </p:cNvSpPr>
          <p:nvPr>
            <p:ph type="sldNum" sz="quarter" idx="5"/>
          </p:nvPr>
        </p:nvSpPr>
        <p:spPr/>
        <p:txBody>
          <a:bodyPr/>
          <a:lstStyle/>
          <a:p>
            <a:fld id="{1CC440E9-C5F8-5A47-ADAD-0B6988DC1603}" type="slidenum">
              <a:rPr lang="en-US" smtClean="0"/>
              <a:t>18</a:t>
            </a:fld>
            <a:endParaRPr lang="en-US"/>
          </a:p>
        </p:txBody>
      </p:sp>
    </p:spTree>
    <p:extLst>
      <p:ext uri="{BB962C8B-B14F-4D97-AF65-F5344CB8AC3E}">
        <p14:creationId xmlns:p14="http://schemas.microsoft.com/office/powerpoint/2010/main" val="3814118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https://myhome.freddiemac.com/blog/homeownership/breathing-new-life-old-buying-fixer-upper-and-distressed-homes </a:t>
            </a:r>
          </a:p>
          <a:p>
            <a:r>
              <a:rPr lang="en-US" dirty="0"/>
              <a:t>https://www.realtor.com/advice/buy/what-is-fsbo-for-sale-by-owner/</a:t>
            </a:r>
          </a:p>
        </p:txBody>
      </p:sp>
      <p:sp>
        <p:nvSpPr>
          <p:cNvPr id="4" name="Slide Number Placeholder 3"/>
          <p:cNvSpPr>
            <a:spLocks noGrp="1"/>
          </p:cNvSpPr>
          <p:nvPr>
            <p:ph type="sldNum" sz="quarter" idx="5"/>
          </p:nvPr>
        </p:nvSpPr>
        <p:spPr/>
        <p:txBody>
          <a:bodyPr/>
          <a:lstStyle/>
          <a:p>
            <a:fld id="{1CC440E9-C5F8-5A47-ADAD-0B6988DC1603}" type="slidenum">
              <a:rPr lang="en-US" smtClean="0"/>
              <a:t>19</a:t>
            </a:fld>
            <a:endParaRPr lang="en-US"/>
          </a:p>
        </p:txBody>
      </p:sp>
    </p:spTree>
    <p:extLst>
      <p:ext uri="{BB962C8B-B14F-4D97-AF65-F5344CB8AC3E}">
        <p14:creationId xmlns:p14="http://schemas.microsoft.com/office/powerpoint/2010/main" val="2182957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a:t>
            </a:fld>
            <a:endParaRPr lang="en-US"/>
          </a:p>
        </p:txBody>
      </p:sp>
    </p:spTree>
    <p:extLst>
      <p:ext uri="{BB962C8B-B14F-4D97-AF65-F5344CB8AC3E}">
        <p14:creationId xmlns:p14="http://schemas.microsoft.com/office/powerpoint/2010/main" val="2909410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https://www.investopedia.com/articles/personal-finance/071514/8-reasons-not-sell-your-home-without-agent.asp</a:t>
            </a:r>
          </a:p>
        </p:txBody>
      </p:sp>
      <p:sp>
        <p:nvSpPr>
          <p:cNvPr id="4" name="Slide Number Placeholder 3"/>
          <p:cNvSpPr>
            <a:spLocks noGrp="1"/>
          </p:cNvSpPr>
          <p:nvPr>
            <p:ph type="sldNum" sz="quarter" idx="5"/>
          </p:nvPr>
        </p:nvSpPr>
        <p:spPr/>
        <p:txBody>
          <a:bodyPr/>
          <a:lstStyle/>
          <a:p>
            <a:fld id="{1CC440E9-C5F8-5A47-ADAD-0B6988DC1603}" type="slidenum">
              <a:rPr lang="en-US" smtClean="0"/>
              <a:t>20</a:t>
            </a:fld>
            <a:endParaRPr lang="en-US"/>
          </a:p>
        </p:txBody>
      </p:sp>
    </p:spTree>
    <p:extLst>
      <p:ext uri="{BB962C8B-B14F-4D97-AF65-F5344CB8AC3E}">
        <p14:creationId xmlns:p14="http://schemas.microsoft.com/office/powerpoint/2010/main" val="1436646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21</a:t>
            </a:fld>
            <a:endParaRPr lang="en-US"/>
          </a:p>
        </p:txBody>
      </p:sp>
    </p:spTree>
    <p:extLst>
      <p:ext uri="{BB962C8B-B14F-4D97-AF65-F5344CB8AC3E}">
        <p14:creationId xmlns:p14="http://schemas.microsoft.com/office/powerpoint/2010/main" val="2646418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22</a:t>
            </a:fld>
            <a:endParaRPr lang="en-US"/>
          </a:p>
        </p:txBody>
      </p:sp>
    </p:spTree>
    <p:extLst>
      <p:ext uri="{BB962C8B-B14F-4D97-AF65-F5344CB8AC3E}">
        <p14:creationId xmlns:p14="http://schemas.microsoft.com/office/powerpoint/2010/main" val="91957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https://www.realtor.com/news/trends/where-were-seeing-the-most-new-listings/</a:t>
            </a:r>
            <a:r>
              <a:rPr lang="en-US" dirty="0"/>
              <a:t> </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23</a:t>
            </a:fld>
            <a:endParaRPr lang="en-US"/>
          </a:p>
        </p:txBody>
      </p:sp>
    </p:spTree>
    <p:extLst>
      <p:ext uri="{BB962C8B-B14F-4D97-AF65-F5344CB8AC3E}">
        <p14:creationId xmlns:p14="http://schemas.microsoft.com/office/powerpoint/2010/main" val="2670850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www.realtor.com</a:t>
            </a:r>
            <a:r>
              <a:rPr lang="en-US" dirty="0"/>
              <a:t>/research/data/</a:t>
            </a:r>
          </a:p>
          <a:p>
            <a:r>
              <a:rPr lang="en-US" dirty="0"/>
              <a:t>https://</a:t>
            </a:r>
            <a:r>
              <a:rPr lang="en-US" dirty="0" err="1"/>
              <a:t>twitter.com</a:t>
            </a:r>
            <a:r>
              <a:rPr lang="en-US" dirty="0"/>
              <a:t>/</a:t>
            </a:r>
            <a:r>
              <a:rPr lang="en-US" dirty="0" err="1"/>
              <a:t>odetakushi</a:t>
            </a:r>
            <a:r>
              <a:rPr lang="en-US" dirty="0"/>
              <a:t>/status/1508926031381553164</a:t>
            </a:r>
          </a:p>
        </p:txBody>
      </p:sp>
      <p:sp>
        <p:nvSpPr>
          <p:cNvPr id="4" name="Slide Number Placeholder 3"/>
          <p:cNvSpPr>
            <a:spLocks noGrp="1"/>
          </p:cNvSpPr>
          <p:nvPr>
            <p:ph type="sldNum" sz="quarter" idx="5"/>
          </p:nvPr>
        </p:nvSpPr>
        <p:spPr/>
        <p:txBody>
          <a:bodyPr/>
          <a:lstStyle/>
          <a:p>
            <a:fld id="{1CC440E9-C5F8-5A47-ADAD-0B6988DC1603}" type="slidenum">
              <a:rPr lang="en-US" smtClean="0"/>
              <a:t>3</a:t>
            </a:fld>
            <a:endParaRPr lang="en-US"/>
          </a:p>
        </p:txBody>
      </p:sp>
    </p:spTree>
    <p:extLst>
      <p:ext uri="{BB962C8B-B14F-4D97-AF65-F5344CB8AC3E}">
        <p14:creationId xmlns:p14="http://schemas.microsoft.com/office/powerpoint/2010/main" val="57428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http://www.freddiemac.com/pmms/</a:t>
            </a:r>
            <a:r>
              <a:rPr lang="en-US" dirty="0" err="1"/>
              <a:t>pmms_archives.html</a:t>
            </a:r>
            <a:endParaRPr lang="en-US" dirty="0"/>
          </a:p>
          <a:p>
            <a:r>
              <a:rPr lang="en-US" dirty="0"/>
              <a:t>https://</a:t>
            </a:r>
            <a:r>
              <a:rPr lang="en-US" dirty="0" err="1"/>
              <a:t>blog.firstam.com</a:t>
            </a:r>
            <a:r>
              <a:rPr lang="en-US" dirty="0"/>
              <a:t>/economics/how-do-rapidly-rising-mortgage-rates-impact-affordability</a:t>
            </a:r>
          </a:p>
        </p:txBody>
      </p:sp>
      <p:sp>
        <p:nvSpPr>
          <p:cNvPr id="4" name="Slide Number Placeholder 3"/>
          <p:cNvSpPr>
            <a:spLocks noGrp="1"/>
          </p:cNvSpPr>
          <p:nvPr>
            <p:ph type="sldNum" sz="quarter" idx="5"/>
          </p:nvPr>
        </p:nvSpPr>
        <p:spPr/>
        <p:txBody>
          <a:bodyPr/>
          <a:lstStyle/>
          <a:p>
            <a:fld id="{1CC440E9-C5F8-5A47-ADAD-0B6988DC1603}" type="slidenum">
              <a:rPr lang="en-US" smtClean="0"/>
              <a:t>4</a:t>
            </a:fld>
            <a:endParaRPr lang="en-US"/>
          </a:p>
        </p:txBody>
      </p:sp>
    </p:spTree>
    <p:extLst>
      <p:ext uri="{BB962C8B-B14F-4D97-AF65-F5344CB8AC3E}">
        <p14:creationId xmlns:p14="http://schemas.microsoft.com/office/powerpoint/2010/main" val="2795163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www.realtrends.com</a:t>
            </a:r>
            <a:r>
              <a:rPr lang="en-US" dirty="0"/>
              <a:t>/articles/pending-home-sales-reach-slowest-pace-in-a-decade/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www.realtor.com</a:t>
            </a:r>
            <a:r>
              <a:rPr lang="en-US" dirty="0"/>
              <a:t>/research/2022-spring-home-sellers/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https://www.corelogic.com/intelligence/u-s-home-price-insights/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blog.firstam.com</a:t>
            </a:r>
            <a:r>
              <a:rPr lang="en-US" dirty="0"/>
              <a:t>/economics/why-the-2022-housing-market-is-very-2019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5</a:t>
            </a:fld>
            <a:endParaRPr lang="en-US"/>
          </a:p>
        </p:txBody>
      </p:sp>
    </p:spTree>
    <p:extLst>
      <p:ext uri="{BB962C8B-B14F-4D97-AF65-F5344CB8AC3E}">
        <p14:creationId xmlns:p14="http://schemas.microsoft.com/office/powerpoint/2010/main" val="2009607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strike="noStrike" kern="1200" dirty="0">
                <a:solidFill>
                  <a:schemeClr val="tx1"/>
                </a:solidFill>
                <a:effectLst/>
                <a:latin typeface="+mn-lt"/>
                <a:ea typeface="+mn-ea"/>
                <a:cs typeface="+mn-cs"/>
              </a:rPr>
              <a:t>https://blog.firstam.com/economics/it-doesnt-take-much-house-price-appreciation-to-make-owning-a-better-choice-than-renting</a:t>
            </a:r>
            <a:endParaRPr lang="en-US">
              <a:cs typeface="Calibri"/>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6</a:t>
            </a:fld>
            <a:endParaRPr lang="en-US"/>
          </a:p>
        </p:txBody>
      </p:sp>
    </p:spTree>
    <p:extLst>
      <p:ext uri="{BB962C8B-B14F-4D97-AF65-F5344CB8AC3E}">
        <p14:creationId xmlns:p14="http://schemas.microsoft.com/office/powerpoint/2010/main" val="2702385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https://cdn.nar.realtor/sites/default/files/documents/2022-04-realtors-confidence-index-05-19-2022.pdf</a:t>
            </a:r>
          </a:p>
        </p:txBody>
      </p:sp>
      <p:sp>
        <p:nvSpPr>
          <p:cNvPr id="4" name="Slide Number Placeholder 3"/>
          <p:cNvSpPr>
            <a:spLocks noGrp="1"/>
          </p:cNvSpPr>
          <p:nvPr>
            <p:ph type="sldNum" sz="quarter" idx="5"/>
          </p:nvPr>
        </p:nvSpPr>
        <p:spPr/>
        <p:txBody>
          <a:bodyPr/>
          <a:lstStyle/>
          <a:p>
            <a:fld id="{1CC440E9-C5F8-5A47-ADAD-0B6988DC1603}" type="slidenum">
              <a:rPr lang="en-US" smtClean="0"/>
              <a:t>7</a:t>
            </a:fld>
            <a:endParaRPr lang="en-US"/>
          </a:p>
        </p:txBody>
      </p:sp>
    </p:spTree>
    <p:extLst>
      <p:ext uri="{BB962C8B-B14F-4D97-AF65-F5344CB8AC3E}">
        <p14:creationId xmlns:p14="http://schemas.microsoft.com/office/powerpoint/2010/main" val="94331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www.nar.realtor</a:t>
            </a:r>
            <a:r>
              <a:rPr lang="en-US" dirty="0"/>
              <a:t>/topics/existing-home-sales</a:t>
            </a:r>
          </a:p>
        </p:txBody>
      </p:sp>
      <p:sp>
        <p:nvSpPr>
          <p:cNvPr id="4" name="Slide Number Placeholder 3"/>
          <p:cNvSpPr>
            <a:spLocks noGrp="1"/>
          </p:cNvSpPr>
          <p:nvPr>
            <p:ph type="sldNum" sz="quarter" idx="5"/>
          </p:nvPr>
        </p:nvSpPr>
        <p:spPr/>
        <p:txBody>
          <a:bodyPr/>
          <a:lstStyle/>
          <a:p>
            <a:fld id="{1CC440E9-C5F8-5A47-ADAD-0B6988DC1603}" type="slidenum">
              <a:rPr lang="en-US" smtClean="0"/>
              <a:t>8</a:t>
            </a:fld>
            <a:endParaRPr lang="en-US"/>
          </a:p>
        </p:txBody>
      </p:sp>
    </p:spTree>
    <p:extLst>
      <p:ext uri="{BB962C8B-B14F-4D97-AF65-F5344CB8AC3E}">
        <p14:creationId xmlns:p14="http://schemas.microsoft.com/office/powerpoint/2010/main" val="2018668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cdn.nar.realtor</a:t>
            </a:r>
            <a:r>
              <a:rPr lang="en-US" sz="1200" kern="1200" dirty="0">
                <a:solidFill>
                  <a:schemeClr val="tx1"/>
                </a:solidFill>
                <a:effectLst/>
                <a:latin typeface="+mn-lt"/>
                <a:ea typeface="+mn-ea"/>
                <a:cs typeface="+mn-cs"/>
              </a:rPr>
              <a:t>/sites/default/files/documents/2022-remodeling-impact-04-06-2022.pdf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myhome.freddiemac.com</a:t>
            </a:r>
            <a:r>
              <a:rPr lang="en-US" sz="1200" b="0" i="0" u="none" strike="noStrike" kern="1200">
                <a:solidFill>
                  <a:schemeClr val="tx1"/>
                </a:solidFill>
                <a:effectLst/>
                <a:latin typeface="+mn-lt"/>
                <a:ea typeface="+mn-ea"/>
                <a:cs typeface="+mn-cs"/>
              </a:rPr>
              <a:t>/blog/homeownership/breathing-new-life-old-buying-fixer-upper-and-distressed-homes</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9</a:t>
            </a:fld>
            <a:endParaRPr lang="en-US"/>
          </a:p>
        </p:txBody>
      </p:sp>
    </p:spTree>
    <p:extLst>
      <p:ext uri="{BB962C8B-B14F-4D97-AF65-F5344CB8AC3E}">
        <p14:creationId xmlns:p14="http://schemas.microsoft.com/office/powerpoint/2010/main" val="1440076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443991" y="9372600"/>
            <a:ext cx="884419" cy="685801"/>
          </a:xfrm>
        </p:spPr>
        <p:txBody>
          <a:bodyPr/>
          <a:lstStyle>
            <a:lvl1pPr algn="ctr">
              <a:defRPr sz="900">
                <a:solidFill>
                  <a:schemeClr val="bg2"/>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dirty="0"/>
          </a:p>
        </p:txBody>
      </p:sp>
    </p:spTree>
    <p:extLst>
      <p:ext uri="{BB962C8B-B14F-4D97-AF65-F5344CB8AC3E}">
        <p14:creationId xmlns:p14="http://schemas.microsoft.com/office/powerpoint/2010/main" val="3969676468"/>
      </p:ext>
    </p:extLst>
  </p:cSld>
  <p:clrMapOvr>
    <a:masterClrMapping/>
  </p:clrMapOvr>
  <p:extLst>
    <p:ext uri="{DCECCB84-F9BA-43D5-87BE-67443E8EF086}">
      <p15:sldGuideLst xmlns:p15="http://schemas.microsoft.com/office/powerpoint/2012/main">
        <p15:guide id="1" orient="horz" pos="5904" userDrawn="1">
          <p15:clr>
            <a:srgbClr val="FBAE40"/>
          </p15:clr>
        </p15:guide>
        <p15:guide id="2" orient="horz"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95317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105063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34353" y="2677584"/>
            <a:ext cx="6703695"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2313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a:prstGeom prst="rect">
            <a:avLst/>
          </a:prstGeo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53031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15981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34353" y="9322649"/>
            <a:ext cx="1748790" cy="535517"/>
          </a:xfrm>
          <a:prstGeom prst="rect">
            <a:avLst/>
          </a:prstGeom>
        </p:spPr>
        <p:txBody>
          <a:bodyPr/>
          <a:lstStyle/>
          <a:p>
            <a:endParaRPr lang="en-US"/>
          </a:p>
        </p:txBody>
      </p:sp>
      <p:sp>
        <p:nvSpPr>
          <p:cNvPr id="8" name="Footer Placeholder 7"/>
          <p:cNvSpPr>
            <a:spLocks noGrp="1"/>
          </p:cNvSpPr>
          <p:nvPr>
            <p:ph type="ftr" sz="quarter" idx="11"/>
          </p:nvPr>
        </p:nvSpPr>
        <p:spPr>
          <a:xfrm>
            <a:off x="2574608" y="9322649"/>
            <a:ext cx="2623185" cy="535517"/>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256065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34353" y="9322649"/>
            <a:ext cx="1748790" cy="535517"/>
          </a:xfrm>
          <a:prstGeom prst="rect">
            <a:avLst/>
          </a:prstGeom>
        </p:spPr>
        <p:txBody>
          <a:bodyPr/>
          <a:lstStyle/>
          <a:p>
            <a:endParaRPr lang="en-US"/>
          </a:p>
        </p:txBody>
      </p:sp>
      <p:sp>
        <p:nvSpPr>
          <p:cNvPr id="4" name="Footer Placeholder 3"/>
          <p:cNvSpPr>
            <a:spLocks noGrp="1"/>
          </p:cNvSpPr>
          <p:nvPr>
            <p:ph type="ftr" sz="quarter" idx="11"/>
          </p:nvPr>
        </p:nvSpPr>
        <p:spPr>
          <a:xfrm>
            <a:off x="2574608" y="9322649"/>
            <a:ext cx="2623185" cy="535517"/>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8635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353" y="9322649"/>
            <a:ext cx="1748790" cy="535517"/>
          </a:xfrm>
          <a:prstGeom prst="rect">
            <a:avLst/>
          </a:prstGeom>
        </p:spPr>
        <p:txBody>
          <a:bodyPr/>
          <a:lstStyle/>
          <a:p>
            <a:endParaRPr lang="en-US"/>
          </a:p>
        </p:txBody>
      </p:sp>
      <p:sp>
        <p:nvSpPr>
          <p:cNvPr id="3" name="Footer Placeholder 2"/>
          <p:cNvSpPr>
            <a:spLocks noGrp="1"/>
          </p:cNvSpPr>
          <p:nvPr>
            <p:ph type="ftr" sz="quarter" idx="11"/>
          </p:nvPr>
        </p:nvSpPr>
        <p:spPr>
          <a:xfrm>
            <a:off x="2574608" y="9322649"/>
            <a:ext cx="2623185" cy="535517"/>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83964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05743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27837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a:p>
        </p:txBody>
      </p:sp>
    </p:spTree>
    <p:extLst>
      <p:ext uri="{BB962C8B-B14F-4D97-AF65-F5344CB8AC3E}">
        <p14:creationId xmlns:p14="http://schemas.microsoft.com/office/powerpoint/2010/main" val="41468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88" userDrawn="1">
          <p15:clr>
            <a:srgbClr val="F26B43"/>
          </p15:clr>
        </p15:guide>
        <p15:guide id="3" pos="4608" userDrawn="1">
          <p15:clr>
            <a:srgbClr val="F26B43"/>
          </p15:clr>
        </p15:guide>
        <p15:guide id="4" orient="horz" pos="6048" userDrawn="1">
          <p15:clr>
            <a:srgbClr val="F26B43"/>
          </p15:clr>
        </p15:guide>
        <p15:guide id="5" pos="720" userDrawn="1">
          <p15:clr>
            <a:srgbClr val="F26B43"/>
          </p15:clr>
        </p15:guide>
        <p15:guide id="6"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ood, fruit, vegetable&#10;&#10;Description automatically generated">
            <a:extLst>
              <a:ext uri="{FF2B5EF4-FFF2-40B4-BE49-F238E27FC236}">
                <a16:creationId xmlns:a16="http://schemas.microsoft.com/office/drawing/2014/main" id="{1E0DC286-74A5-A64F-85DA-76EC5D6E11B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37" y="0"/>
            <a:ext cx="7777138" cy="10058400"/>
          </a:xfrm>
          <a:prstGeom prst="rect">
            <a:avLst/>
          </a:prstGeom>
        </p:spPr>
      </p:pic>
      <p:sp>
        <p:nvSpPr>
          <p:cNvPr id="13" name="Rectangle 12">
            <a:extLst>
              <a:ext uri="{FF2B5EF4-FFF2-40B4-BE49-F238E27FC236}">
                <a16:creationId xmlns:a16="http://schemas.microsoft.com/office/drawing/2014/main" id="{44CCAA74-71C3-4749-9497-6DB7A25EB524}"/>
              </a:ext>
            </a:extLst>
          </p:cNvPr>
          <p:cNvSpPr/>
          <p:nvPr/>
        </p:nvSpPr>
        <p:spPr>
          <a:xfrm>
            <a:off x="0" y="0"/>
            <a:ext cx="5486400" cy="1981200"/>
          </a:xfrm>
          <a:prstGeom prst="rect">
            <a:avLst/>
          </a:prstGeom>
          <a:solidFill>
            <a:sysClr val="window" lastClr="FFFFFF"/>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prstClr val="white"/>
              </a:solidFill>
              <a:effectLst/>
              <a:uLnTx/>
              <a:uFillTx/>
              <a:latin typeface="Calibri"/>
              <a:ea typeface="+mn-ea"/>
              <a:cs typeface="+mn-cs"/>
            </a:endParaRPr>
          </a:p>
        </p:txBody>
      </p:sp>
      <p:sp>
        <p:nvSpPr>
          <p:cNvPr id="14" name="object 5">
            <a:extLst>
              <a:ext uri="{FF2B5EF4-FFF2-40B4-BE49-F238E27FC236}">
                <a16:creationId xmlns:a16="http://schemas.microsoft.com/office/drawing/2014/main" id="{8A48278D-CDF1-F449-9894-6D50D4022071}"/>
              </a:ext>
            </a:extLst>
          </p:cNvPr>
          <p:cNvSpPr txBox="1"/>
          <p:nvPr/>
        </p:nvSpPr>
        <p:spPr>
          <a:xfrm>
            <a:off x="441702" y="442992"/>
            <a:ext cx="4812530" cy="505265"/>
          </a:xfrm>
          <a:prstGeom prst="rect">
            <a:avLst/>
          </a:prstGeom>
        </p:spPr>
        <p:txBody>
          <a:bodyPr vert="horz" wrap="square" lIns="0" tIns="12698" rIns="0" bIns="0" rtlCol="0">
            <a:spAutoFit/>
          </a:bodyPr>
          <a:lstStyle/>
          <a:p>
            <a:pPr marL="12699" defTabSz="909619">
              <a:spcBef>
                <a:spcPts val="99"/>
              </a:spcBef>
            </a:pPr>
            <a:r>
              <a:rPr lang="en-US" sz="3200" dirty="0">
                <a:solidFill>
                  <a:srgbClr val="00B0F0"/>
                </a:solidFill>
                <a:ea typeface="Helvetica Neue Thin" panose="020B0403020202020204" pitchFamily="34" charset="0"/>
                <a:cs typeface="Arial" panose="020B0604020202020204" pitchFamily="34" charset="0"/>
              </a:rPr>
              <a:t>Things To Consider When</a:t>
            </a:r>
          </a:p>
        </p:txBody>
      </p:sp>
      <p:sp>
        <p:nvSpPr>
          <p:cNvPr id="15" name="object 6">
            <a:extLst>
              <a:ext uri="{FF2B5EF4-FFF2-40B4-BE49-F238E27FC236}">
                <a16:creationId xmlns:a16="http://schemas.microsoft.com/office/drawing/2014/main" id="{E115D482-DCD5-1A44-93CA-7F9520B3B522}"/>
              </a:ext>
            </a:extLst>
          </p:cNvPr>
          <p:cNvSpPr txBox="1">
            <a:spLocks/>
          </p:cNvSpPr>
          <p:nvPr/>
        </p:nvSpPr>
        <p:spPr>
          <a:xfrm>
            <a:off x="445882" y="956129"/>
            <a:ext cx="4823542" cy="628375"/>
          </a:xfrm>
          <a:prstGeom prst="rect">
            <a:avLst/>
          </a:prstGeom>
        </p:spPr>
        <p:txBody>
          <a:bodyPr vert="horz" wrap="square" lIns="0" tIns="12698" rIns="0" bIns="0" rtlCol="0">
            <a:spAutoFit/>
          </a:bodyPr>
          <a:lstStyle>
            <a:lvl1pPr>
              <a:defRPr sz="3200" b="0" i="0">
                <a:solidFill>
                  <a:srgbClr val="00AEEF"/>
                </a:solidFill>
                <a:latin typeface="Arial" panose="020B0604020202020204" pitchFamily="34" charset="0"/>
                <a:ea typeface="+mj-ea"/>
                <a:cs typeface="Arial" panose="020B0604020202020204" pitchFamily="34" charset="0"/>
              </a:defRPr>
            </a:lvl1pPr>
          </a:lstStyle>
          <a:p>
            <a:pPr marL="12699" defTabSz="914400">
              <a:spcBef>
                <a:spcPts val="99"/>
              </a:spcBef>
            </a:pPr>
            <a:r>
              <a:rPr lang="en-US" sz="3950" b="1" kern="0" dirty="0">
                <a:solidFill>
                  <a:srgbClr val="00B0F0"/>
                </a:solidFill>
                <a:ea typeface="Helvetica Neue" panose="02000503000000020004" pitchFamily="2" charset="0"/>
              </a:rPr>
              <a:t>Selling Your House</a:t>
            </a:r>
          </a:p>
        </p:txBody>
      </p:sp>
      <p:sp>
        <p:nvSpPr>
          <p:cNvPr id="16" name="Rectangle 15">
            <a:extLst>
              <a:ext uri="{FF2B5EF4-FFF2-40B4-BE49-F238E27FC236}">
                <a16:creationId xmlns:a16="http://schemas.microsoft.com/office/drawing/2014/main" id="{D8C3CD35-E5EB-694E-B51A-8E08C0AA0A38}"/>
              </a:ext>
            </a:extLst>
          </p:cNvPr>
          <p:cNvSpPr/>
          <p:nvPr/>
        </p:nvSpPr>
        <p:spPr>
          <a:xfrm>
            <a:off x="5486400" y="0"/>
            <a:ext cx="2286000" cy="1981200"/>
          </a:xfrm>
          <a:prstGeom prst="rect">
            <a:avLst/>
          </a:prstGeom>
          <a:solidFill>
            <a:srgbClr val="00B0F0"/>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srgbClr val="FEFF06"/>
              </a:solidFill>
              <a:effectLst/>
              <a:uLnTx/>
              <a:uFillTx/>
              <a:latin typeface="Calibri"/>
              <a:ea typeface="+mn-ea"/>
              <a:cs typeface="+mn-cs"/>
            </a:endParaRPr>
          </a:p>
        </p:txBody>
      </p:sp>
      <p:sp>
        <p:nvSpPr>
          <p:cNvPr id="18" name="object 7">
            <a:extLst>
              <a:ext uri="{FF2B5EF4-FFF2-40B4-BE49-F238E27FC236}">
                <a16:creationId xmlns:a16="http://schemas.microsoft.com/office/drawing/2014/main" id="{6CE22C37-88CA-5947-86E8-7828B59B8C13}"/>
              </a:ext>
            </a:extLst>
          </p:cNvPr>
          <p:cNvSpPr txBox="1"/>
          <p:nvPr/>
        </p:nvSpPr>
        <p:spPr>
          <a:xfrm>
            <a:off x="5726633" y="914017"/>
            <a:ext cx="1805534" cy="833560"/>
          </a:xfrm>
          <a:prstGeom prst="rect">
            <a:avLst/>
          </a:prstGeom>
        </p:spPr>
        <p:txBody>
          <a:bodyPr vert="horz" wrap="square" lIns="0" tIns="12698" rIns="0" bIns="0" rtlCol="0">
            <a:spAutoFit/>
          </a:bodyPr>
          <a:lstStyle/>
          <a:p>
            <a:pPr marL="12699" algn="ctr" defTabSz="909619">
              <a:lnSpc>
                <a:spcPts val="3100"/>
              </a:lnSpc>
              <a:spcBef>
                <a:spcPts val="99"/>
              </a:spcBef>
            </a:pPr>
            <a:r>
              <a:rPr lang="en-US" spc="100" dirty="0">
                <a:solidFill>
                  <a:prstClr val="white"/>
                </a:solidFill>
                <a:ea typeface="Helvetica Neue Light" panose="02000403000000020004" pitchFamily="2" charset="0"/>
                <a:cs typeface="Arial" panose="020B0604020202020204" pitchFamily="34" charset="0"/>
              </a:rPr>
              <a:t>SUMMER 2022</a:t>
            </a:r>
          </a:p>
          <a:p>
            <a:pPr marL="13971" algn="ctr" defTabSz="909619">
              <a:lnSpc>
                <a:spcPts val="3100"/>
              </a:lnSpc>
            </a:pPr>
            <a:r>
              <a:rPr sz="3000" b="1" spc="100" dirty="0">
                <a:solidFill>
                  <a:prstClr val="white"/>
                </a:solidFill>
                <a:ea typeface="Helvetica Neue Light" panose="02000403000000020004" pitchFamily="2" charset="0"/>
                <a:cs typeface="Arial" panose="020B0604020202020204" pitchFamily="34" charset="0"/>
              </a:rPr>
              <a:t>EDITION</a:t>
            </a:r>
          </a:p>
        </p:txBody>
      </p:sp>
      <p:sp>
        <p:nvSpPr>
          <p:cNvPr id="27" name="object 5">
            <a:extLst>
              <a:ext uri="{FF2B5EF4-FFF2-40B4-BE49-F238E27FC236}">
                <a16:creationId xmlns:a16="http://schemas.microsoft.com/office/drawing/2014/main" id="{F1FE8895-DD73-E147-B785-B71A78A462C6}"/>
              </a:ext>
            </a:extLst>
          </p:cNvPr>
          <p:cNvSpPr txBox="1"/>
          <p:nvPr/>
        </p:nvSpPr>
        <p:spPr>
          <a:xfrm>
            <a:off x="4483290" y="8285929"/>
            <a:ext cx="2523498" cy="1524001"/>
          </a:xfrm>
          <a:prstGeom prst="rect">
            <a:avLst/>
          </a:prstGeom>
        </p:spPr>
        <p:txBody>
          <a:bodyPr vert="horz" wrap="square" lIns="0" tIns="12698" rIns="0" bIns="0" rtlCol="0" anchor="ctr" anchorCtr="0">
            <a:noAutofit/>
          </a:bodyPr>
          <a:lstStyle/>
          <a:p>
            <a:pPr>
              <a:spcBef>
                <a:spcPct val="0"/>
              </a:spcBef>
              <a:spcAft>
                <a:spcPts val="500"/>
              </a:spcAft>
            </a:pPr>
            <a:endParaRPr lang="en-US" altLang="en-US" sz="1000" dirty="0">
              <a:latin typeface="Arial" panose="020B0604020202020204" pitchFamily="34" charset="0"/>
              <a:ea typeface="Helvetica Neue" panose="02000503000000020004" pitchFamily="2" charset="0"/>
              <a:cs typeface="Arial" panose="020B0604020202020204" pitchFamily="34" charset="0"/>
            </a:endParaRPr>
          </a:p>
        </p:txBody>
      </p:sp>
      <p:pic>
        <p:nvPicPr>
          <p:cNvPr id="20" name="Picture 19" descr="Icon&#10;&#10;Description automatically generated">
            <a:extLst>
              <a:ext uri="{FF2B5EF4-FFF2-40B4-BE49-F238E27FC236}">
                <a16:creationId xmlns:a16="http://schemas.microsoft.com/office/drawing/2014/main" id="{5B19CCB3-AA0A-AD44-AEAC-AB2242CCE1A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14755" y="266234"/>
            <a:ext cx="647761" cy="647761"/>
          </a:xfrm>
          <a:prstGeom prst="rect">
            <a:avLst/>
          </a:prstGeom>
        </p:spPr>
      </p:pic>
    </p:spTree>
    <p:extLst>
      <p:ext uri="{BB962C8B-B14F-4D97-AF65-F5344CB8AC3E}">
        <p14:creationId xmlns:p14="http://schemas.microsoft.com/office/powerpoint/2010/main" val="1558130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a:xfrm>
            <a:off x="3443991" y="9417571"/>
            <a:ext cx="884419" cy="685801"/>
          </a:xfrm>
        </p:spPr>
        <p:txBody>
          <a:bodyPr/>
          <a:lstStyle/>
          <a:p>
            <a:fld id="{D9C681BF-E0B0-FE40-97D6-3440D5EE15D9}" type="slidenum">
              <a:rPr lang="en-US" smtClean="0"/>
              <a:pPr/>
              <a:t>10</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2119244"/>
            <a:ext cx="6858000" cy="1083667"/>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You may be thinking of selling because you’ve heard your home’s value has increased. But will that trend continue? Or will prices fall since mortgage rates have risen?</a:t>
            </a:r>
            <a:endParaRPr lang="en-US" sz="1500" i="1" dirty="0">
              <a:solidFill>
                <a:schemeClr val="bg2"/>
              </a:solidFill>
              <a:latin typeface="Georgia" panose="02040502050405020303" pitchFamily="18" charset="0"/>
            </a:endParaRPr>
          </a:p>
        </p:txBody>
      </p:sp>
      <p:sp>
        <p:nvSpPr>
          <p:cNvPr id="6" name="TextBox 5">
            <a:extLst>
              <a:ext uri="{FF2B5EF4-FFF2-40B4-BE49-F238E27FC236}">
                <a16:creationId xmlns:a16="http://schemas.microsoft.com/office/drawing/2014/main" id="{ADF4D003-23B3-2245-A0FC-3101599455D8}"/>
              </a:ext>
            </a:extLst>
          </p:cNvPr>
          <p:cNvSpPr txBox="1"/>
          <p:nvPr/>
        </p:nvSpPr>
        <p:spPr>
          <a:xfrm>
            <a:off x="445330" y="3049343"/>
            <a:ext cx="6861326" cy="3148943"/>
          </a:xfrm>
          <a:prstGeom prst="rect">
            <a:avLst/>
          </a:prstGeom>
          <a:noFill/>
        </p:spPr>
        <p:txBody>
          <a:bodyPr wrap="square" lIns="0" tIns="320040" rIns="0" bIns="0" numCol="1" spcCol="457200" rtlCol="0" anchor="t">
            <a:noAutofit/>
          </a:bodyPr>
          <a:lstStyle/>
          <a:p>
            <a:pPr fontAlgn="base">
              <a:lnSpc>
                <a:spcPct val="110000"/>
              </a:lnSpc>
              <a:spcAft>
                <a:spcPts val="1000"/>
              </a:spcAft>
            </a:pPr>
            <a:r>
              <a:rPr lang="en-US" sz="1400" b="1" dirty="0">
                <a:solidFill>
                  <a:srgbClr val="00B0F0"/>
                </a:solidFill>
                <a:latin typeface="Arial" panose="020B0604020202020204" pitchFamily="34" charset="0"/>
                <a:cs typeface="Arial" panose="020B0604020202020204" pitchFamily="34" charset="0"/>
              </a:rPr>
              <a:t>History Shows Home Prices Don’t Fall When Mortgage Rates Rise</a:t>
            </a:r>
            <a:endParaRPr lang="en-US" sz="1400" dirty="0">
              <a:solidFill>
                <a:srgbClr val="00B0F0"/>
              </a:solidFill>
              <a:latin typeface="Arial" panose="020B0604020202020204" pitchFamily="34" charset="0"/>
              <a:cs typeface="Arial" panose="020B0604020202020204" pitchFamily="34" charset="0"/>
            </a:endParaRPr>
          </a:p>
          <a:p>
            <a:pPr fontAlgn="base">
              <a:lnSpc>
                <a:spcPct val="110000"/>
              </a:lnSpc>
              <a:spcAft>
                <a:spcPts val="1000"/>
              </a:spcAft>
            </a:pPr>
            <a:r>
              <a:rPr lang="en-US" sz="1250" dirty="0">
                <a:latin typeface="Arial"/>
                <a:cs typeface="Arial"/>
              </a:rPr>
              <a:t>While some people may worry the rise in mortgage rates this year will impact demand so much that home prices will depreciate, experts say otherwise. Doug Duncan, Senior Vice President and Chief Economist at </a:t>
            </a:r>
            <a:r>
              <a:rPr lang="en-US" sz="1250" i="1" dirty="0">
                <a:latin typeface="Arial"/>
                <a:cs typeface="Arial"/>
              </a:rPr>
              <a:t>Fannie Mae</a:t>
            </a:r>
            <a:r>
              <a:rPr lang="en-US" sz="1250" dirty="0">
                <a:latin typeface="Arial"/>
                <a:cs typeface="Arial"/>
              </a:rPr>
              <a:t>, notes:</a:t>
            </a:r>
            <a:endParaRPr lang="en-US" sz="1250" dirty="0">
              <a:solidFill>
                <a:srgbClr val="000000"/>
              </a:solidFill>
              <a:latin typeface="Arial"/>
              <a:cs typeface="Arial"/>
            </a:endParaRPr>
          </a:p>
          <a:p>
            <a:pPr marL="457200" fontAlgn="base">
              <a:lnSpc>
                <a:spcPct val="110000"/>
              </a:lnSpc>
              <a:spcAft>
                <a:spcPts val="1000"/>
              </a:spcAft>
            </a:pPr>
            <a:r>
              <a:rPr lang="en-US" sz="1250" i="1" dirty="0">
                <a:solidFill>
                  <a:schemeClr val="tx1">
                    <a:lumMod val="50000"/>
                    <a:lumOff val="50000"/>
                  </a:schemeClr>
                </a:solidFill>
              </a:rPr>
              <a:t>“What I will caution against is making the inference that interest rates have a direct impact on house prices. That is not true.”</a:t>
            </a:r>
          </a:p>
          <a:p>
            <a:pPr fontAlgn="base">
              <a:lnSpc>
                <a:spcPct val="110000"/>
              </a:lnSpc>
              <a:spcAft>
                <a:spcPts val="1000"/>
              </a:spcAft>
            </a:pPr>
            <a:r>
              <a:rPr lang="en-US" sz="1250" dirty="0">
                <a:latin typeface="Arial"/>
                <a:cs typeface="Arial"/>
              </a:rPr>
              <a:t>To give you historical context, here’s a look at the impact on home prices over the past 30 years when mortgage rates rose by a percentage point or more. As the chart below shows, rates jumped by at least 1% six times in that time frame. In each case, home values increased. So, if you’re planning to sell, history shows rising mortgage rates have not had a negative impact on home prices. </a:t>
            </a:r>
            <a:endParaRPr lang="en-US" sz="1250" dirty="0">
              <a:solidFill>
                <a:srgbClr val="000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C56A208-F3F0-5B4B-A446-B8CC9C9995BA}"/>
              </a:ext>
            </a:extLst>
          </p:cNvPr>
          <p:cNvSpPr/>
          <p:nvPr/>
        </p:nvSpPr>
        <p:spPr>
          <a:xfrm>
            <a:off x="3765013" y="48445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10" name="Rectangle 9">
            <a:extLst>
              <a:ext uri="{FF2B5EF4-FFF2-40B4-BE49-F238E27FC236}">
                <a16:creationId xmlns:a16="http://schemas.microsoft.com/office/drawing/2014/main" id="{2786AC61-04B3-D240-85BD-DEB33C269F21}"/>
              </a:ext>
            </a:extLst>
          </p:cNvPr>
          <p:cNvSpPr/>
          <p:nvPr/>
        </p:nvSpPr>
        <p:spPr>
          <a:xfrm>
            <a:off x="3765013" y="5083642"/>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20" name="Rectangle 19">
            <a:extLst>
              <a:ext uri="{FF2B5EF4-FFF2-40B4-BE49-F238E27FC236}">
                <a16:creationId xmlns:a16="http://schemas.microsoft.com/office/drawing/2014/main" id="{98AB0238-55A9-144B-BFCA-8AABAAC26499}"/>
              </a:ext>
            </a:extLst>
          </p:cNvPr>
          <p:cNvSpPr/>
          <p:nvPr/>
        </p:nvSpPr>
        <p:spPr>
          <a:xfrm>
            <a:off x="-612" y="-10130"/>
            <a:ext cx="7780932" cy="231345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What’s Going To Happen</a:t>
            </a:r>
          </a:p>
          <a:p>
            <a:pPr lvl="0">
              <a:spcAft>
                <a:spcPts val="1000"/>
              </a:spcAft>
            </a:pPr>
            <a:r>
              <a:rPr lang="en-US" sz="3200" dirty="0">
                <a:solidFill>
                  <a:srgbClr val="FFFFFF"/>
                </a:solidFill>
              </a:rPr>
              <a:t>with Home Prices This Year?</a:t>
            </a:r>
          </a:p>
        </p:txBody>
      </p:sp>
      <p:graphicFrame>
        <p:nvGraphicFramePr>
          <p:cNvPr id="12" name="Table 5">
            <a:extLst>
              <a:ext uri="{FF2B5EF4-FFF2-40B4-BE49-F238E27FC236}">
                <a16:creationId xmlns:a16="http://schemas.microsoft.com/office/drawing/2014/main" id="{112A9E9B-28BD-4329-AC50-3D0065ECE178}"/>
              </a:ext>
            </a:extLst>
          </p:cNvPr>
          <p:cNvGraphicFramePr>
            <a:graphicFrameLocks noGrp="1"/>
          </p:cNvGraphicFramePr>
          <p:nvPr>
            <p:extLst>
              <p:ext uri="{D42A27DB-BD31-4B8C-83A1-F6EECF244321}">
                <p14:modId xmlns:p14="http://schemas.microsoft.com/office/powerpoint/2010/main" val="494411806"/>
              </p:ext>
            </p:extLst>
          </p:nvPr>
        </p:nvGraphicFramePr>
        <p:xfrm>
          <a:off x="666917" y="6636384"/>
          <a:ext cx="6438779" cy="2438400"/>
        </p:xfrm>
        <a:graphic>
          <a:graphicData uri="http://schemas.openxmlformats.org/drawingml/2006/table">
            <a:tbl>
              <a:tblPr firstRow="1" bandRow="1"/>
              <a:tblGrid>
                <a:gridCol w="1326410">
                  <a:extLst>
                    <a:ext uri="{9D8B030D-6E8A-4147-A177-3AD203B41FA5}">
                      <a16:colId xmlns:a16="http://schemas.microsoft.com/office/drawing/2014/main" val="2101010208"/>
                    </a:ext>
                  </a:extLst>
                </a:gridCol>
                <a:gridCol w="1326410">
                  <a:extLst>
                    <a:ext uri="{9D8B030D-6E8A-4147-A177-3AD203B41FA5}">
                      <a16:colId xmlns:a16="http://schemas.microsoft.com/office/drawing/2014/main" val="2313844073"/>
                    </a:ext>
                  </a:extLst>
                </a:gridCol>
                <a:gridCol w="1045840">
                  <a:extLst>
                    <a:ext uri="{9D8B030D-6E8A-4147-A177-3AD203B41FA5}">
                      <a16:colId xmlns:a16="http://schemas.microsoft.com/office/drawing/2014/main" val="615790314"/>
                    </a:ext>
                  </a:extLst>
                </a:gridCol>
                <a:gridCol w="1140903">
                  <a:extLst>
                    <a:ext uri="{9D8B030D-6E8A-4147-A177-3AD203B41FA5}">
                      <a16:colId xmlns:a16="http://schemas.microsoft.com/office/drawing/2014/main" val="3439333899"/>
                    </a:ext>
                  </a:extLst>
                </a:gridCol>
                <a:gridCol w="1599216">
                  <a:extLst>
                    <a:ext uri="{9D8B030D-6E8A-4147-A177-3AD203B41FA5}">
                      <a16:colId xmlns:a16="http://schemas.microsoft.com/office/drawing/2014/main" val="1759610145"/>
                    </a:ext>
                  </a:extLst>
                </a:gridCol>
              </a:tblGrid>
              <a:tr h="298776">
                <a:tc>
                  <a:txBody>
                    <a:bodyPr/>
                    <a:lstStyle>
                      <a:lvl1pPr marL="0" algn="l" defTabSz="777240" rtl="0" eaLnBrk="1" latinLnBrk="0" hangingPunct="1">
                        <a:defRPr sz="1530" b="1" kern="1200">
                          <a:solidFill>
                            <a:schemeClr val="lt1"/>
                          </a:solidFill>
                          <a:latin typeface="Arial" panose="020B0604020202020204"/>
                        </a:defRPr>
                      </a:lvl1pPr>
                      <a:lvl2pPr marL="388620" algn="l" defTabSz="777240" rtl="0" eaLnBrk="1" latinLnBrk="0" hangingPunct="1">
                        <a:defRPr sz="1530" b="1" kern="1200">
                          <a:solidFill>
                            <a:schemeClr val="lt1"/>
                          </a:solidFill>
                          <a:latin typeface="Arial" panose="020B0604020202020204"/>
                        </a:defRPr>
                      </a:lvl2pPr>
                      <a:lvl3pPr marL="777240" algn="l" defTabSz="777240" rtl="0" eaLnBrk="1" latinLnBrk="0" hangingPunct="1">
                        <a:defRPr sz="1530" b="1" kern="1200">
                          <a:solidFill>
                            <a:schemeClr val="lt1"/>
                          </a:solidFill>
                          <a:latin typeface="Arial" panose="020B0604020202020204"/>
                        </a:defRPr>
                      </a:lvl3pPr>
                      <a:lvl4pPr marL="1165860" algn="l" defTabSz="777240" rtl="0" eaLnBrk="1" latinLnBrk="0" hangingPunct="1">
                        <a:defRPr sz="1530" b="1" kern="1200">
                          <a:solidFill>
                            <a:schemeClr val="lt1"/>
                          </a:solidFill>
                          <a:latin typeface="Arial" panose="020B0604020202020204"/>
                        </a:defRPr>
                      </a:lvl4pPr>
                      <a:lvl5pPr marL="1554480" algn="l" defTabSz="777240" rtl="0" eaLnBrk="1" latinLnBrk="0" hangingPunct="1">
                        <a:defRPr sz="1530" b="1" kern="1200">
                          <a:solidFill>
                            <a:schemeClr val="lt1"/>
                          </a:solidFill>
                          <a:latin typeface="Arial" panose="020B0604020202020204"/>
                        </a:defRPr>
                      </a:lvl5pPr>
                      <a:lvl6pPr marL="1943100" algn="l" defTabSz="777240" rtl="0" eaLnBrk="1" latinLnBrk="0" hangingPunct="1">
                        <a:defRPr sz="1530" b="1" kern="1200">
                          <a:solidFill>
                            <a:schemeClr val="lt1"/>
                          </a:solidFill>
                          <a:latin typeface="Arial" panose="020B0604020202020204"/>
                        </a:defRPr>
                      </a:lvl6pPr>
                      <a:lvl7pPr marL="2331720" algn="l" defTabSz="777240" rtl="0" eaLnBrk="1" latinLnBrk="0" hangingPunct="1">
                        <a:defRPr sz="1530" b="1" kern="1200">
                          <a:solidFill>
                            <a:schemeClr val="lt1"/>
                          </a:solidFill>
                          <a:latin typeface="Arial" panose="020B0604020202020204"/>
                        </a:defRPr>
                      </a:lvl7pPr>
                      <a:lvl8pPr marL="2720340" algn="l" defTabSz="777240" rtl="0" eaLnBrk="1" latinLnBrk="0" hangingPunct="1">
                        <a:defRPr sz="1530" b="1" kern="1200">
                          <a:solidFill>
                            <a:schemeClr val="lt1"/>
                          </a:solidFill>
                          <a:latin typeface="Arial" panose="020B0604020202020204"/>
                        </a:defRPr>
                      </a:lvl8pPr>
                      <a:lvl9pPr marL="3108960" algn="l" defTabSz="777240" rtl="0" eaLnBrk="1" latinLnBrk="0" hangingPunct="1">
                        <a:defRPr sz="1530" b="1" kern="1200">
                          <a:solidFill>
                            <a:schemeClr val="lt1"/>
                          </a:solidFill>
                          <a:latin typeface="Arial" panose="020B0604020202020204"/>
                        </a:defRPr>
                      </a:lvl9pPr>
                    </a:lstStyle>
                    <a:p>
                      <a:pPr algn="ctr"/>
                      <a:r>
                        <a:rPr lang="en-US" sz="1400" dirty="0"/>
                        <a:t>Start Date</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B0F0"/>
                    </a:solidFill>
                  </a:tcPr>
                </a:tc>
                <a:tc>
                  <a:txBody>
                    <a:bodyPr/>
                    <a:lstStyle>
                      <a:lvl1pPr marL="0" algn="l" defTabSz="777240" rtl="0" eaLnBrk="1" latinLnBrk="0" hangingPunct="1">
                        <a:defRPr sz="1530" b="1" kern="1200">
                          <a:solidFill>
                            <a:schemeClr val="lt1"/>
                          </a:solidFill>
                          <a:latin typeface="Arial" panose="020B0604020202020204"/>
                        </a:defRPr>
                      </a:lvl1pPr>
                      <a:lvl2pPr marL="388620" algn="l" defTabSz="777240" rtl="0" eaLnBrk="1" latinLnBrk="0" hangingPunct="1">
                        <a:defRPr sz="1530" b="1" kern="1200">
                          <a:solidFill>
                            <a:schemeClr val="lt1"/>
                          </a:solidFill>
                          <a:latin typeface="Arial" panose="020B0604020202020204"/>
                        </a:defRPr>
                      </a:lvl2pPr>
                      <a:lvl3pPr marL="777240" algn="l" defTabSz="777240" rtl="0" eaLnBrk="1" latinLnBrk="0" hangingPunct="1">
                        <a:defRPr sz="1530" b="1" kern="1200">
                          <a:solidFill>
                            <a:schemeClr val="lt1"/>
                          </a:solidFill>
                          <a:latin typeface="Arial" panose="020B0604020202020204"/>
                        </a:defRPr>
                      </a:lvl3pPr>
                      <a:lvl4pPr marL="1165860" algn="l" defTabSz="777240" rtl="0" eaLnBrk="1" latinLnBrk="0" hangingPunct="1">
                        <a:defRPr sz="1530" b="1" kern="1200">
                          <a:solidFill>
                            <a:schemeClr val="lt1"/>
                          </a:solidFill>
                          <a:latin typeface="Arial" panose="020B0604020202020204"/>
                        </a:defRPr>
                      </a:lvl4pPr>
                      <a:lvl5pPr marL="1554480" algn="l" defTabSz="777240" rtl="0" eaLnBrk="1" latinLnBrk="0" hangingPunct="1">
                        <a:defRPr sz="1530" b="1" kern="1200">
                          <a:solidFill>
                            <a:schemeClr val="lt1"/>
                          </a:solidFill>
                          <a:latin typeface="Arial" panose="020B0604020202020204"/>
                        </a:defRPr>
                      </a:lvl5pPr>
                      <a:lvl6pPr marL="1943100" algn="l" defTabSz="777240" rtl="0" eaLnBrk="1" latinLnBrk="0" hangingPunct="1">
                        <a:defRPr sz="1530" b="1" kern="1200">
                          <a:solidFill>
                            <a:schemeClr val="lt1"/>
                          </a:solidFill>
                          <a:latin typeface="Arial" panose="020B0604020202020204"/>
                        </a:defRPr>
                      </a:lvl6pPr>
                      <a:lvl7pPr marL="2331720" algn="l" defTabSz="777240" rtl="0" eaLnBrk="1" latinLnBrk="0" hangingPunct="1">
                        <a:defRPr sz="1530" b="1" kern="1200">
                          <a:solidFill>
                            <a:schemeClr val="lt1"/>
                          </a:solidFill>
                          <a:latin typeface="Arial" panose="020B0604020202020204"/>
                        </a:defRPr>
                      </a:lvl7pPr>
                      <a:lvl8pPr marL="2720340" algn="l" defTabSz="777240" rtl="0" eaLnBrk="1" latinLnBrk="0" hangingPunct="1">
                        <a:defRPr sz="1530" b="1" kern="1200">
                          <a:solidFill>
                            <a:schemeClr val="lt1"/>
                          </a:solidFill>
                          <a:latin typeface="Arial" panose="020B0604020202020204"/>
                        </a:defRPr>
                      </a:lvl8pPr>
                      <a:lvl9pPr marL="3108960" algn="l" defTabSz="777240" rtl="0" eaLnBrk="1" latinLnBrk="0" hangingPunct="1">
                        <a:defRPr sz="1530" b="1" kern="1200">
                          <a:solidFill>
                            <a:schemeClr val="lt1"/>
                          </a:solidFill>
                          <a:latin typeface="Arial" panose="020B0604020202020204"/>
                        </a:defRPr>
                      </a:lvl9pPr>
                    </a:lstStyle>
                    <a:p>
                      <a:pPr algn="ctr"/>
                      <a:r>
                        <a:rPr lang="en-US" sz="1400" dirty="0"/>
                        <a:t>End Date </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B0F0"/>
                    </a:solidFill>
                  </a:tcPr>
                </a:tc>
                <a:tc>
                  <a:txBody>
                    <a:bodyPr/>
                    <a:lstStyle>
                      <a:lvl1pPr marL="0" algn="l" defTabSz="777240" rtl="0" eaLnBrk="1" latinLnBrk="0" hangingPunct="1">
                        <a:defRPr sz="1530" b="1" kern="1200">
                          <a:solidFill>
                            <a:schemeClr val="lt1"/>
                          </a:solidFill>
                          <a:latin typeface="Arial" panose="020B0604020202020204"/>
                        </a:defRPr>
                      </a:lvl1pPr>
                      <a:lvl2pPr marL="388620" algn="l" defTabSz="777240" rtl="0" eaLnBrk="1" latinLnBrk="0" hangingPunct="1">
                        <a:defRPr sz="1530" b="1" kern="1200">
                          <a:solidFill>
                            <a:schemeClr val="lt1"/>
                          </a:solidFill>
                          <a:latin typeface="Arial" panose="020B0604020202020204"/>
                        </a:defRPr>
                      </a:lvl2pPr>
                      <a:lvl3pPr marL="777240" algn="l" defTabSz="777240" rtl="0" eaLnBrk="1" latinLnBrk="0" hangingPunct="1">
                        <a:defRPr sz="1530" b="1" kern="1200">
                          <a:solidFill>
                            <a:schemeClr val="lt1"/>
                          </a:solidFill>
                          <a:latin typeface="Arial" panose="020B0604020202020204"/>
                        </a:defRPr>
                      </a:lvl3pPr>
                      <a:lvl4pPr marL="1165860" algn="l" defTabSz="777240" rtl="0" eaLnBrk="1" latinLnBrk="0" hangingPunct="1">
                        <a:defRPr sz="1530" b="1" kern="1200">
                          <a:solidFill>
                            <a:schemeClr val="lt1"/>
                          </a:solidFill>
                          <a:latin typeface="Arial" panose="020B0604020202020204"/>
                        </a:defRPr>
                      </a:lvl4pPr>
                      <a:lvl5pPr marL="1554480" algn="l" defTabSz="777240" rtl="0" eaLnBrk="1" latinLnBrk="0" hangingPunct="1">
                        <a:defRPr sz="1530" b="1" kern="1200">
                          <a:solidFill>
                            <a:schemeClr val="lt1"/>
                          </a:solidFill>
                          <a:latin typeface="Arial" panose="020B0604020202020204"/>
                        </a:defRPr>
                      </a:lvl5pPr>
                      <a:lvl6pPr marL="1943100" algn="l" defTabSz="777240" rtl="0" eaLnBrk="1" latinLnBrk="0" hangingPunct="1">
                        <a:defRPr sz="1530" b="1" kern="1200">
                          <a:solidFill>
                            <a:schemeClr val="lt1"/>
                          </a:solidFill>
                          <a:latin typeface="Arial" panose="020B0604020202020204"/>
                        </a:defRPr>
                      </a:lvl6pPr>
                      <a:lvl7pPr marL="2331720" algn="l" defTabSz="777240" rtl="0" eaLnBrk="1" latinLnBrk="0" hangingPunct="1">
                        <a:defRPr sz="1530" b="1" kern="1200">
                          <a:solidFill>
                            <a:schemeClr val="lt1"/>
                          </a:solidFill>
                          <a:latin typeface="Arial" panose="020B0604020202020204"/>
                        </a:defRPr>
                      </a:lvl7pPr>
                      <a:lvl8pPr marL="2720340" algn="l" defTabSz="777240" rtl="0" eaLnBrk="1" latinLnBrk="0" hangingPunct="1">
                        <a:defRPr sz="1530" b="1" kern="1200">
                          <a:solidFill>
                            <a:schemeClr val="lt1"/>
                          </a:solidFill>
                          <a:latin typeface="Arial" panose="020B0604020202020204"/>
                        </a:defRPr>
                      </a:lvl8pPr>
                      <a:lvl9pPr marL="3108960" algn="l" defTabSz="777240" rtl="0" eaLnBrk="1" latinLnBrk="0" hangingPunct="1">
                        <a:defRPr sz="1530" b="1" kern="1200">
                          <a:solidFill>
                            <a:schemeClr val="lt1"/>
                          </a:solidFill>
                          <a:latin typeface="Arial" panose="020B0604020202020204"/>
                        </a:defRPr>
                      </a:lvl9pPr>
                    </a:lstStyle>
                    <a:p>
                      <a:pPr algn="ctr"/>
                      <a:r>
                        <a:rPr lang="en-US" sz="1400" dirty="0"/>
                        <a:t>Months</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B0F0"/>
                    </a:solidFill>
                  </a:tcPr>
                </a:tc>
                <a:tc>
                  <a:txBody>
                    <a:bodyPr/>
                    <a:lstStyle>
                      <a:lvl1pPr marL="0" algn="l" defTabSz="777240" rtl="0" eaLnBrk="1" latinLnBrk="0" hangingPunct="1">
                        <a:defRPr sz="1530" b="1" kern="1200">
                          <a:solidFill>
                            <a:schemeClr val="lt1"/>
                          </a:solidFill>
                          <a:latin typeface="Arial" panose="020B0604020202020204"/>
                        </a:defRPr>
                      </a:lvl1pPr>
                      <a:lvl2pPr marL="388620" algn="l" defTabSz="777240" rtl="0" eaLnBrk="1" latinLnBrk="0" hangingPunct="1">
                        <a:defRPr sz="1530" b="1" kern="1200">
                          <a:solidFill>
                            <a:schemeClr val="lt1"/>
                          </a:solidFill>
                          <a:latin typeface="Arial" panose="020B0604020202020204"/>
                        </a:defRPr>
                      </a:lvl2pPr>
                      <a:lvl3pPr marL="777240" algn="l" defTabSz="777240" rtl="0" eaLnBrk="1" latinLnBrk="0" hangingPunct="1">
                        <a:defRPr sz="1530" b="1" kern="1200">
                          <a:solidFill>
                            <a:schemeClr val="lt1"/>
                          </a:solidFill>
                          <a:latin typeface="Arial" panose="020B0604020202020204"/>
                        </a:defRPr>
                      </a:lvl3pPr>
                      <a:lvl4pPr marL="1165860" algn="l" defTabSz="777240" rtl="0" eaLnBrk="1" latinLnBrk="0" hangingPunct="1">
                        <a:defRPr sz="1530" b="1" kern="1200">
                          <a:solidFill>
                            <a:schemeClr val="lt1"/>
                          </a:solidFill>
                          <a:latin typeface="Arial" panose="020B0604020202020204"/>
                        </a:defRPr>
                      </a:lvl4pPr>
                      <a:lvl5pPr marL="1554480" algn="l" defTabSz="777240" rtl="0" eaLnBrk="1" latinLnBrk="0" hangingPunct="1">
                        <a:defRPr sz="1530" b="1" kern="1200">
                          <a:solidFill>
                            <a:schemeClr val="lt1"/>
                          </a:solidFill>
                          <a:latin typeface="Arial" panose="020B0604020202020204"/>
                        </a:defRPr>
                      </a:lvl5pPr>
                      <a:lvl6pPr marL="1943100" algn="l" defTabSz="777240" rtl="0" eaLnBrk="1" latinLnBrk="0" hangingPunct="1">
                        <a:defRPr sz="1530" b="1" kern="1200">
                          <a:solidFill>
                            <a:schemeClr val="lt1"/>
                          </a:solidFill>
                          <a:latin typeface="Arial" panose="020B0604020202020204"/>
                        </a:defRPr>
                      </a:lvl6pPr>
                      <a:lvl7pPr marL="2331720" algn="l" defTabSz="777240" rtl="0" eaLnBrk="1" latinLnBrk="0" hangingPunct="1">
                        <a:defRPr sz="1530" b="1" kern="1200">
                          <a:solidFill>
                            <a:schemeClr val="lt1"/>
                          </a:solidFill>
                          <a:latin typeface="Arial" panose="020B0604020202020204"/>
                        </a:defRPr>
                      </a:lvl7pPr>
                      <a:lvl8pPr marL="2720340" algn="l" defTabSz="777240" rtl="0" eaLnBrk="1" latinLnBrk="0" hangingPunct="1">
                        <a:defRPr sz="1530" b="1" kern="1200">
                          <a:solidFill>
                            <a:schemeClr val="lt1"/>
                          </a:solidFill>
                          <a:latin typeface="Arial" panose="020B0604020202020204"/>
                        </a:defRPr>
                      </a:lvl8pPr>
                      <a:lvl9pPr marL="3108960" algn="l" defTabSz="777240" rtl="0" eaLnBrk="1" latinLnBrk="0" hangingPunct="1">
                        <a:defRPr sz="1530" b="1" kern="1200">
                          <a:solidFill>
                            <a:schemeClr val="lt1"/>
                          </a:solidFill>
                          <a:latin typeface="Arial" panose="020B0604020202020204"/>
                        </a:defRPr>
                      </a:lvl9pPr>
                    </a:lstStyle>
                    <a:p>
                      <a:pPr algn="ctr"/>
                      <a:r>
                        <a:rPr lang="en-US" sz="1400" dirty="0"/>
                        <a:t>Increase</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B0F0"/>
                    </a:solidFill>
                  </a:tcPr>
                </a:tc>
                <a:tc>
                  <a:txBody>
                    <a:bodyPr/>
                    <a:lstStyle>
                      <a:lvl1pPr marL="0" algn="l" defTabSz="777240" rtl="0" eaLnBrk="1" latinLnBrk="0" hangingPunct="1">
                        <a:defRPr sz="1530" b="1" kern="1200">
                          <a:solidFill>
                            <a:schemeClr val="lt1"/>
                          </a:solidFill>
                          <a:latin typeface="Arial" panose="020B0604020202020204"/>
                        </a:defRPr>
                      </a:lvl1pPr>
                      <a:lvl2pPr marL="388620" algn="l" defTabSz="777240" rtl="0" eaLnBrk="1" latinLnBrk="0" hangingPunct="1">
                        <a:defRPr sz="1530" b="1" kern="1200">
                          <a:solidFill>
                            <a:schemeClr val="lt1"/>
                          </a:solidFill>
                          <a:latin typeface="Arial" panose="020B0604020202020204"/>
                        </a:defRPr>
                      </a:lvl2pPr>
                      <a:lvl3pPr marL="777240" algn="l" defTabSz="777240" rtl="0" eaLnBrk="1" latinLnBrk="0" hangingPunct="1">
                        <a:defRPr sz="1530" b="1" kern="1200">
                          <a:solidFill>
                            <a:schemeClr val="lt1"/>
                          </a:solidFill>
                          <a:latin typeface="Arial" panose="020B0604020202020204"/>
                        </a:defRPr>
                      </a:lvl3pPr>
                      <a:lvl4pPr marL="1165860" algn="l" defTabSz="777240" rtl="0" eaLnBrk="1" latinLnBrk="0" hangingPunct="1">
                        <a:defRPr sz="1530" b="1" kern="1200">
                          <a:solidFill>
                            <a:schemeClr val="lt1"/>
                          </a:solidFill>
                          <a:latin typeface="Arial" panose="020B0604020202020204"/>
                        </a:defRPr>
                      </a:lvl4pPr>
                      <a:lvl5pPr marL="1554480" algn="l" defTabSz="777240" rtl="0" eaLnBrk="1" latinLnBrk="0" hangingPunct="1">
                        <a:defRPr sz="1530" b="1" kern="1200">
                          <a:solidFill>
                            <a:schemeClr val="lt1"/>
                          </a:solidFill>
                          <a:latin typeface="Arial" panose="020B0604020202020204"/>
                        </a:defRPr>
                      </a:lvl5pPr>
                      <a:lvl6pPr marL="1943100" algn="l" defTabSz="777240" rtl="0" eaLnBrk="1" latinLnBrk="0" hangingPunct="1">
                        <a:defRPr sz="1530" b="1" kern="1200">
                          <a:solidFill>
                            <a:schemeClr val="lt1"/>
                          </a:solidFill>
                          <a:latin typeface="Arial" panose="020B0604020202020204"/>
                        </a:defRPr>
                      </a:lvl6pPr>
                      <a:lvl7pPr marL="2331720" algn="l" defTabSz="777240" rtl="0" eaLnBrk="1" latinLnBrk="0" hangingPunct="1">
                        <a:defRPr sz="1530" b="1" kern="1200">
                          <a:solidFill>
                            <a:schemeClr val="lt1"/>
                          </a:solidFill>
                          <a:latin typeface="Arial" panose="020B0604020202020204"/>
                        </a:defRPr>
                      </a:lvl7pPr>
                      <a:lvl8pPr marL="2720340" algn="l" defTabSz="777240" rtl="0" eaLnBrk="1" latinLnBrk="0" hangingPunct="1">
                        <a:defRPr sz="1530" b="1" kern="1200">
                          <a:solidFill>
                            <a:schemeClr val="lt1"/>
                          </a:solidFill>
                          <a:latin typeface="Arial" panose="020B0604020202020204"/>
                        </a:defRPr>
                      </a:lvl8pPr>
                      <a:lvl9pPr marL="3108960" algn="l" defTabSz="777240" rtl="0" eaLnBrk="1" latinLnBrk="0" hangingPunct="1">
                        <a:defRPr sz="1530" b="1" kern="1200">
                          <a:solidFill>
                            <a:schemeClr val="lt1"/>
                          </a:solidFill>
                          <a:latin typeface="Arial" panose="020B0604020202020204"/>
                        </a:defRPr>
                      </a:lvl9pPr>
                    </a:lstStyle>
                    <a:p>
                      <a:pPr algn="ctr"/>
                      <a:r>
                        <a:rPr lang="en-US" sz="1400" dirty="0"/>
                        <a:t>Home Prices </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13930802"/>
                  </a:ext>
                </a:extLst>
              </a:tr>
              <a:tr h="298776">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dirty="0"/>
                        <a:t>Oct 1993</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dirty="0"/>
                        <a:t>Dec 1994</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dirty="0"/>
                        <a:t>14</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dirty="0"/>
                        <a:t>2.38%</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b="1" dirty="0">
                          <a:solidFill>
                            <a:srgbClr val="00B050"/>
                          </a:solidFill>
                        </a:rPr>
                        <a:t>+3%</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76253934"/>
                  </a:ext>
                </a:extLst>
              </a:tr>
              <a:tr h="298776">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dirty="0"/>
                        <a:t>Jan 1996</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dirty="0"/>
                        <a:t>Sept 1996</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dirty="0"/>
                        <a:t>8</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dirty="0"/>
                        <a:t>1.20%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b="1" dirty="0">
                          <a:solidFill>
                            <a:srgbClr val="00B050"/>
                          </a:solidFill>
                        </a:rPr>
                        <a:t>+2%</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677014574"/>
                  </a:ext>
                </a:extLst>
              </a:tr>
              <a:tr h="298776">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dirty="0"/>
                        <a:t>Oct 1998</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dirty="0"/>
                        <a:t>May 2000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dirty="0"/>
                        <a:t>19</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dirty="0"/>
                        <a:t>1.81%</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b="1" dirty="0">
                          <a:solidFill>
                            <a:srgbClr val="00B050"/>
                          </a:solidFill>
                        </a:rPr>
                        <a:t>+13%</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20632535"/>
                  </a:ext>
                </a:extLst>
              </a:tr>
              <a:tr h="298776">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dirty="0"/>
                        <a:t>June 2003</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dirty="0"/>
                        <a:t>June 2004</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dirty="0"/>
                        <a:t>12</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dirty="0"/>
                        <a:t>1.06%</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b="1" dirty="0">
                          <a:solidFill>
                            <a:srgbClr val="00B050"/>
                          </a:solidFill>
                        </a:rPr>
                        <a:t>+13%</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485198486"/>
                  </a:ext>
                </a:extLst>
              </a:tr>
              <a:tr h="298776">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dirty="0"/>
                        <a:t>June 2005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dirty="0"/>
                        <a:t>July 2006</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dirty="0"/>
                        <a:t>13</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dirty="0"/>
                        <a:t>1.18%</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b="1" dirty="0">
                          <a:solidFill>
                            <a:srgbClr val="00B050"/>
                          </a:solidFill>
                        </a:rPr>
                        <a:t>+7%</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39225347"/>
                  </a:ext>
                </a:extLst>
              </a:tr>
              <a:tr h="298776">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dirty="0"/>
                        <a:t>Nov 2012</a:t>
                      </a:r>
                    </a:p>
                  </a:txBody>
                  <a:tcPr anchor="ctr">
                    <a:lnL w="12700" cmpd="sng">
                      <a:solidFill>
                        <a:srgbClr val="FFFFFF"/>
                      </a:solidFill>
                    </a:lnL>
                    <a:lnR w="12700" cmpd="sng">
                      <a:solidFill>
                        <a:srgbClr val="FFFFFF"/>
                      </a:solidFill>
                    </a:lnR>
                    <a:lnT w="12700" cmpd="sng">
                      <a:solidFill>
                        <a:srgbClr val="FFFFFF"/>
                      </a:solidFill>
                    </a:lnT>
                    <a:lnB w="12700" cap="flat" cmpd="sng" algn="ctr">
                      <a:solidFill>
                        <a:srgbClr val="30384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dirty="0"/>
                        <a:t>Dec 2013</a:t>
                      </a:r>
                    </a:p>
                  </a:txBody>
                  <a:tcPr anchor="ctr">
                    <a:lnL w="12700" cmpd="sng">
                      <a:solidFill>
                        <a:srgbClr val="FFFFFF"/>
                      </a:solidFill>
                    </a:lnL>
                    <a:lnR w="12700" cmpd="sng">
                      <a:solidFill>
                        <a:srgbClr val="FFFFFF"/>
                      </a:solidFill>
                    </a:lnR>
                    <a:lnT w="12700" cmpd="sng">
                      <a:solidFill>
                        <a:srgbClr val="FFFFFF"/>
                      </a:solidFill>
                    </a:lnT>
                    <a:lnB w="12700" cap="flat" cmpd="sng" algn="ctr">
                      <a:solidFill>
                        <a:srgbClr val="30384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dirty="0"/>
                        <a:t>13</a:t>
                      </a:r>
                    </a:p>
                  </a:txBody>
                  <a:tcPr anchor="ctr">
                    <a:lnL w="12700" cmpd="sng">
                      <a:solidFill>
                        <a:srgbClr val="FFFFFF"/>
                      </a:solidFill>
                    </a:lnL>
                    <a:lnR w="12700" cmpd="sng">
                      <a:solidFill>
                        <a:srgbClr val="FFFFFF"/>
                      </a:solidFill>
                    </a:lnR>
                    <a:lnT w="12700" cmpd="sng">
                      <a:solidFill>
                        <a:srgbClr val="FFFFFF"/>
                      </a:solidFill>
                    </a:lnT>
                    <a:lnB w="12700" cap="flat" cmpd="sng" algn="ctr">
                      <a:solidFill>
                        <a:srgbClr val="30384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dirty="0"/>
                        <a:t>1.11%</a:t>
                      </a:r>
                    </a:p>
                  </a:txBody>
                  <a:tcPr anchor="ctr">
                    <a:lnL w="12700" cmpd="sng">
                      <a:solidFill>
                        <a:srgbClr val="FFFFFF"/>
                      </a:solidFill>
                    </a:lnL>
                    <a:lnR w="12700" cmpd="sng">
                      <a:solidFill>
                        <a:srgbClr val="FFFFFF"/>
                      </a:solidFill>
                    </a:lnR>
                    <a:lnT w="12700" cmpd="sng">
                      <a:solidFill>
                        <a:srgbClr val="FFFFFF"/>
                      </a:solidFill>
                    </a:lnT>
                    <a:lnB w="12700" cap="flat" cmpd="sng" algn="ctr">
                      <a:solidFill>
                        <a:srgbClr val="30384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b="1" dirty="0">
                          <a:solidFill>
                            <a:srgbClr val="00B050"/>
                          </a:solidFill>
                        </a:rPr>
                        <a:t>+11%</a:t>
                      </a:r>
                    </a:p>
                  </a:txBody>
                  <a:tcPr anchor="ctr">
                    <a:lnL w="12700" cmpd="sng">
                      <a:solidFill>
                        <a:srgbClr val="FFFFFF"/>
                      </a:solidFill>
                    </a:lnL>
                    <a:lnR w="12700" cmpd="sng">
                      <a:solidFill>
                        <a:srgbClr val="FFFFFF"/>
                      </a:solidFill>
                    </a:lnR>
                    <a:lnT w="12700" cmpd="sng">
                      <a:solidFill>
                        <a:srgbClr val="FFFFFF"/>
                      </a:solidFill>
                    </a:lnT>
                    <a:lnB w="12700" cap="flat" cmpd="sng" algn="ctr">
                      <a:solidFill>
                        <a:srgbClr val="30384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435255216"/>
                  </a:ext>
                </a:extLst>
              </a:tr>
              <a:tr h="298776">
                <a:tc gridSpan="2">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dirty="0">
                          <a:solidFill>
                            <a:schemeClr val="bg1"/>
                          </a:solidFill>
                        </a:rPr>
                        <a:t>Average</a:t>
                      </a:r>
                    </a:p>
                  </a:txBody>
                  <a:tcPr anchor="ctr">
                    <a:lnL w="12700" cmpd="sng">
                      <a:solidFill>
                        <a:srgbClr val="FFFFFF"/>
                      </a:solidFill>
                    </a:lnL>
                    <a:lnR w="12700" cmpd="sng">
                      <a:solidFill>
                        <a:srgbClr val="FFFFFF"/>
                      </a:solidFill>
                    </a:lnR>
                    <a:lnT w="12700" cap="flat" cmpd="sng" algn="ctr">
                      <a:solidFill>
                        <a:srgbClr val="30384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00B0F0"/>
                    </a:solidFill>
                  </a:tcPr>
                </a:tc>
                <a:tc hMerge="1">
                  <a:txBody>
                    <a:bodyPr/>
                    <a:lstStyle/>
                    <a:p>
                      <a:pPr algn="ctr"/>
                      <a:endParaRPr lang="en-US" dirty="0"/>
                    </a:p>
                  </a:txBody>
                  <a:tcPr anchor="ctr">
                    <a:lnT w="12700" cap="flat" cmpd="sng" algn="ctr">
                      <a:solidFill>
                        <a:schemeClr val="tx1"/>
                      </a:solidFill>
                      <a:prstDash val="solid"/>
                      <a:round/>
                      <a:headEnd type="none" w="med" len="med"/>
                      <a:tailEnd type="none" w="med" len="med"/>
                    </a:lnT>
                    <a:solidFill>
                      <a:srgbClr val="00B0F0"/>
                    </a:solidFill>
                  </a:tcPr>
                </a:tc>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b="0" dirty="0">
                          <a:solidFill>
                            <a:schemeClr val="bg1"/>
                          </a:solidFill>
                        </a:rPr>
                        <a:t>13</a:t>
                      </a:r>
                    </a:p>
                  </a:txBody>
                  <a:tcPr anchor="ctr">
                    <a:lnL w="12700" cmpd="sng">
                      <a:solidFill>
                        <a:srgbClr val="FFFFFF"/>
                      </a:solidFill>
                    </a:lnL>
                    <a:lnR w="12700" cmpd="sng">
                      <a:solidFill>
                        <a:srgbClr val="FFFFFF"/>
                      </a:solidFill>
                    </a:lnR>
                    <a:lnT w="12700" cap="flat" cmpd="sng" algn="ctr">
                      <a:solidFill>
                        <a:srgbClr val="30384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00B0F0"/>
                    </a:solidFill>
                  </a:tcPr>
                </a:tc>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b="0" dirty="0">
                          <a:solidFill>
                            <a:schemeClr val="bg1"/>
                          </a:solidFill>
                        </a:rPr>
                        <a:t>1.46%</a:t>
                      </a:r>
                    </a:p>
                  </a:txBody>
                  <a:tcPr anchor="ctr">
                    <a:lnL w="12700" cmpd="sng">
                      <a:solidFill>
                        <a:srgbClr val="FFFFFF"/>
                      </a:solidFill>
                    </a:lnL>
                    <a:lnR w="12700" cmpd="sng">
                      <a:solidFill>
                        <a:srgbClr val="FFFFFF"/>
                      </a:solidFill>
                    </a:lnR>
                    <a:lnT w="12700" cap="flat" cmpd="sng" algn="ctr">
                      <a:solidFill>
                        <a:srgbClr val="30384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00B0F0"/>
                    </a:solidFill>
                  </a:tcPr>
                </a:tc>
                <a:tc>
                  <a:txBody>
                    <a:bodyPr/>
                    <a:lstStyle>
                      <a:lvl1pPr marL="0" algn="l" defTabSz="777240" rtl="0" eaLnBrk="1" latinLnBrk="0" hangingPunct="1">
                        <a:defRPr sz="1530" kern="1200">
                          <a:solidFill>
                            <a:schemeClr val="dk1"/>
                          </a:solidFill>
                          <a:latin typeface="Arial" panose="020B0604020202020204"/>
                        </a:defRPr>
                      </a:lvl1pPr>
                      <a:lvl2pPr marL="388620" algn="l" defTabSz="777240" rtl="0" eaLnBrk="1" latinLnBrk="0" hangingPunct="1">
                        <a:defRPr sz="1530" kern="1200">
                          <a:solidFill>
                            <a:schemeClr val="dk1"/>
                          </a:solidFill>
                          <a:latin typeface="Arial" panose="020B0604020202020204"/>
                        </a:defRPr>
                      </a:lvl2pPr>
                      <a:lvl3pPr marL="777240" algn="l" defTabSz="777240" rtl="0" eaLnBrk="1" latinLnBrk="0" hangingPunct="1">
                        <a:defRPr sz="1530" kern="1200">
                          <a:solidFill>
                            <a:schemeClr val="dk1"/>
                          </a:solidFill>
                          <a:latin typeface="Arial" panose="020B0604020202020204"/>
                        </a:defRPr>
                      </a:lvl3pPr>
                      <a:lvl4pPr marL="1165860" algn="l" defTabSz="777240" rtl="0" eaLnBrk="1" latinLnBrk="0" hangingPunct="1">
                        <a:defRPr sz="1530" kern="1200">
                          <a:solidFill>
                            <a:schemeClr val="dk1"/>
                          </a:solidFill>
                          <a:latin typeface="Arial" panose="020B0604020202020204"/>
                        </a:defRPr>
                      </a:lvl4pPr>
                      <a:lvl5pPr marL="1554480" algn="l" defTabSz="777240" rtl="0" eaLnBrk="1" latinLnBrk="0" hangingPunct="1">
                        <a:defRPr sz="1530" kern="1200">
                          <a:solidFill>
                            <a:schemeClr val="dk1"/>
                          </a:solidFill>
                          <a:latin typeface="Arial" panose="020B0604020202020204"/>
                        </a:defRPr>
                      </a:lvl5pPr>
                      <a:lvl6pPr marL="1943100" algn="l" defTabSz="777240" rtl="0" eaLnBrk="1" latinLnBrk="0" hangingPunct="1">
                        <a:defRPr sz="1530" kern="1200">
                          <a:solidFill>
                            <a:schemeClr val="dk1"/>
                          </a:solidFill>
                          <a:latin typeface="Arial" panose="020B0604020202020204"/>
                        </a:defRPr>
                      </a:lvl6pPr>
                      <a:lvl7pPr marL="2331720" algn="l" defTabSz="777240" rtl="0" eaLnBrk="1" latinLnBrk="0" hangingPunct="1">
                        <a:defRPr sz="1530" kern="1200">
                          <a:solidFill>
                            <a:schemeClr val="dk1"/>
                          </a:solidFill>
                          <a:latin typeface="Arial" panose="020B0604020202020204"/>
                        </a:defRPr>
                      </a:lvl7pPr>
                      <a:lvl8pPr marL="2720340" algn="l" defTabSz="777240" rtl="0" eaLnBrk="1" latinLnBrk="0" hangingPunct="1">
                        <a:defRPr sz="1530" kern="1200">
                          <a:solidFill>
                            <a:schemeClr val="dk1"/>
                          </a:solidFill>
                          <a:latin typeface="Arial" panose="020B0604020202020204"/>
                        </a:defRPr>
                      </a:lvl8pPr>
                      <a:lvl9pPr marL="3108960" algn="l" defTabSz="777240" rtl="0" eaLnBrk="1" latinLnBrk="0" hangingPunct="1">
                        <a:defRPr sz="1530" kern="1200">
                          <a:solidFill>
                            <a:schemeClr val="dk1"/>
                          </a:solidFill>
                          <a:latin typeface="Arial" panose="020B0604020202020204"/>
                        </a:defRPr>
                      </a:lvl9pPr>
                    </a:lstStyle>
                    <a:p>
                      <a:pPr algn="ctr"/>
                      <a:r>
                        <a:rPr lang="en-US" sz="1400" b="1" dirty="0">
                          <a:solidFill>
                            <a:schemeClr val="bg1"/>
                          </a:solidFill>
                        </a:rPr>
                        <a:t>+8%</a:t>
                      </a:r>
                    </a:p>
                  </a:txBody>
                  <a:tcPr anchor="ctr">
                    <a:lnL w="12700" cmpd="sng">
                      <a:solidFill>
                        <a:srgbClr val="FFFFFF"/>
                      </a:solidFill>
                    </a:lnL>
                    <a:lnR w="12700" cmpd="sng">
                      <a:solidFill>
                        <a:srgbClr val="FFFFFF"/>
                      </a:solidFill>
                    </a:lnR>
                    <a:lnT w="12700" cap="flat" cmpd="sng" algn="ctr">
                      <a:solidFill>
                        <a:srgbClr val="30384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4024004537"/>
                  </a:ext>
                </a:extLst>
              </a:tr>
            </a:tbl>
          </a:graphicData>
        </a:graphic>
      </p:graphicFrame>
      <p:sp>
        <p:nvSpPr>
          <p:cNvPr id="4" name="TextBox 3">
            <a:extLst>
              <a:ext uri="{FF2B5EF4-FFF2-40B4-BE49-F238E27FC236}">
                <a16:creationId xmlns:a16="http://schemas.microsoft.com/office/drawing/2014/main" id="{70A0487B-26A0-46B9-BB75-73E2BD28DA74}"/>
              </a:ext>
            </a:extLst>
          </p:cNvPr>
          <p:cNvSpPr txBox="1"/>
          <p:nvPr/>
        </p:nvSpPr>
        <p:spPr>
          <a:xfrm>
            <a:off x="5642424" y="9122628"/>
            <a:ext cx="1672776" cy="276999"/>
          </a:xfrm>
          <a:prstGeom prst="rect">
            <a:avLst/>
          </a:prstGeom>
          <a:noFill/>
        </p:spPr>
        <p:txBody>
          <a:bodyPr wrap="square" rtlCol="0">
            <a:spAutoFit/>
          </a:bodyPr>
          <a:lstStyle/>
          <a:p>
            <a:r>
              <a:rPr lang="en-US" sz="1200" dirty="0">
                <a:solidFill>
                  <a:schemeClr val="bg1">
                    <a:lumMod val="75000"/>
                  </a:schemeClr>
                </a:solidFill>
              </a:rPr>
              <a:t>Source: Freddie Mac</a:t>
            </a:r>
          </a:p>
        </p:txBody>
      </p:sp>
      <p:sp>
        <p:nvSpPr>
          <p:cNvPr id="7" name="Rectangle 6">
            <a:extLst>
              <a:ext uri="{FF2B5EF4-FFF2-40B4-BE49-F238E27FC236}">
                <a16:creationId xmlns:a16="http://schemas.microsoft.com/office/drawing/2014/main" id="{EE738696-0EC9-EBAE-62AD-0898648C7000}"/>
              </a:ext>
            </a:extLst>
          </p:cNvPr>
          <p:cNvSpPr/>
          <p:nvPr/>
        </p:nvSpPr>
        <p:spPr>
          <a:xfrm>
            <a:off x="449183" y="6192444"/>
            <a:ext cx="6874035" cy="3180156"/>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8" name="TextBox 7">
            <a:extLst>
              <a:ext uri="{FF2B5EF4-FFF2-40B4-BE49-F238E27FC236}">
                <a16:creationId xmlns:a16="http://schemas.microsoft.com/office/drawing/2014/main" id="{73A6938F-6433-9C37-B534-170D2723A2D7}"/>
              </a:ext>
            </a:extLst>
          </p:cNvPr>
          <p:cNvSpPr txBox="1"/>
          <p:nvPr/>
        </p:nvSpPr>
        <p:spPr>
          <a:xfrm>
            <a:off x="607820" y="6300384"/>
            <a:ext cx="6536347" cy="230832"/>
          </a:xfrm>
          <a:prstGeom prst="rect">
            <a:avLst/>
          </a:prstGeom>
          <a:noFill/>
        </p:spPr>
        <p:txBody>
          <a:bodyPr wrap="square" lIns="0" tIns="0" rIns="0" bIns="0" rtlCol="0" anchor="t">
            <a:spAutoFit/>
          </a:bodyPr>
          <a:lstStyle/>
          <a:p>
            <a:pPr algn="ctr">
              <a:spcAft>
                <a:spcPts val="600"/>
              </a:spcAft>
            </a:pPr>
            <a:r>
              <a:rPr lang="en-US" sz="1500" b="1" dirty="0">
                <a:solidFill>
                  <a:schemeClr val="bg2"/>
                </a:solidFill>
                <a:latin typeface="Arial"/>
                <a:cs typeface="Arial"/>
              </a:rPr>
              <a:t>The Impact of Rising Mortgage Rates on Home Prices</a:t>
            </a:r>
            <a:endParaRPr lang="en-US" dirty="0">
              <a:solidFill>
                <a:schemeClr val="bg2"/>
              </a:solidFill>
            </a:endParaRPr>
          </a:p>
        </p:txBody>
      </p:sp>
      <p:pic>
        <p:nvPicPr>
          <p:cNvPr id="9" name="Picture 8" descr="A person standing in a room&#10;&#10;Description automatically generated with low confidence">
            <a:extLst>
              <a:ext uri="{FF2B5EF4-FFF2-40B4-BE49-F238E27FC236}">
                <a16:creationId xmlns:a16="http://schemas.microsoft.com/office/drawing/2014/main" id="{1E8857DF-9D13-0811-CDAF-DD8474F063C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31437" y="-13598"/>
            <a:ext cx="1740964" cy="2313455"/>
          </a:xfrm>
          <a:prstGeom prst="rect">
            <a:avLst/>
          </a:prstGeom>
        </p:spPr>
      </p:pic>
    </p:spTree>
    <p:extLst>
      <p:ext uri="{BB962C8B-B14F-4D97-AF65-F5344CB8AC3E}">
        <p14:creationId xmlns:p14="http://schemas.microsoft.com/office/powerpoint/2010/main" val="1798460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11</a:t>
            </a:fld>
            <a:endParaRPr lang="en-US" dirty="0"/>
          </a:p>
        </p:txBody>
      </p:sp>
      <p:graphicFrame>
        <p:nvGraphicFramePr>
          <p:cNvPr id="12" name="Table 10">
            <a:extLst>
              <a:ext uri="{FF2B5EF4-FFF2-40B4-BE49-F238E27FC236}">
                <a16:creationId xmlns:a16="http://schemas.microsoft.com/office/drawing/2014/main" id="{05651B72-319D-E149-AE04-7231F4FEF218}"/>
              </a:ext>
            </a:extLst>
          </p:cNvPr>
          <p:cNvGraphicFramePr>
            <a:graphicFrameLocks noGrp="1"/>
          </p:cNvGraphicFramePr>
          <p:nvPr>
            <p:extLst>
              <p:ext uri="{D42A27DB-BD31-4B8C-83A1-F6EECF244321}">
                <p14:modId xmlns:p14="http://schemas.microsoft.com/office/powerpoint/2010/main" val="1460877352"/>
              </p:ext>
            </p:extLst>
          </p:nvPr>
        </p:nvGraphicFramePr>
        <p:xfrm>
          <a:off x="473856" y="8167159"/>
          <a:ext cx="6841785" cy="977011"/>
        </p:xfrm>
        <a:graphic>
          <a:graphicData uri="http://schemas.openxmlformats.org/drawingml/2006/table">
            <a:tbl>
              <a:tblPr firstRow="1" bandRow="1">
                <a:tableStyleId>{5C22544A-7EE6-4342-B048-85BDC9FD1C3A}</a:tableStyleId>
              </a:tblPr>
              <a:tblGrid>
                <a:gridCol w="6841785">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Selling now is a great way to take advantage of today’s home price appreciation. And when you buy your next home, projections for ongoing appreciation indicate it’ll be a worthwhile investment that should grow in value with time.</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7" name="TextBox 6">
            <a:extLst>
              <a:ext uri="{FF2B5EF4-FFF2-40B4-BE49-F238E27FC236}">
                <a16:creationId xmlns:a16="http://schemas.microsoft.com/office/drawing/2014/main" id="{6868D691-3061-4D40-8AA5-7A6A13E6CB78}"/>
              </a:ext>
            </a:extLst>
          </p:cNvPr>
          <p:cNvSpPr txBox="1"/>
          <p:nvPr/>
        </p:nvSpPr>
        <p:spPr>
          <a:xfrm>
            <a:off x="457199" y="333368"/>
            <a:ext cx="6935180" cy="4954719"/>
          </a:xfrm>
          <a:prstGeom prst="rect">
            <a:avLst/>
          </a:prstGeom>
          <a:noFill/>
        </p:spPr>
        <p:txBody>
          <a:bodyPr wrap="square" lIns="0" tIns="320040" rIns="0" bIns="0" numCol="1" spcCol="457200" rtlCol="0" anchor="t">
            <a:noAutofit/>
          </a:bodyPr>
          <a:lstStyle/>
          <a:p>
            <a:pPr fontAlgn="base">
              <a:lnSpc>
                <a:spcPct val="110000"/>
              </a:lnSpc>
              <a:spcAft>
                <a:spcPts val="1000"/>
              </a:spcAft>
            </a:pPr>
            <a:r>
              <a:rPr lang="en-US" sz="1400" b="1" dirty="0">
                <a:solidFill>
                  <a:srgbClr val="00B0F0"/>
                </a:solidFill>
                <a:latin typeface="Arial" panose="020B0604020202020204" pitchFamily="34" charset="0"/>
                <a:cs typeface="Arial" panose="020B0604020202020204" pitchFamily="34" charset="0"/>
              </a:rPr>
              <a:t>What’s Driving the Continued Price Growth Today?</a:t>
            </a:r>
            <a:endParaRPr lang="en-US" sz="1400" dirty="0">
              <a:solidFill>
                <a:srgbClr val="00B0F0"/>
              </a:solidFill>
              <a:latin typeface="Arial" panose="020B0604020202020204" pitchFamily="34" charset="0"/>
              <a:cs typeface="Arial" panose="020B0604020202020204" pitchFamily="34" charset="0"/>
            </a:endParaRPr>
          </a:p>
          <a:p>
            <a:pPr fontAlgn="base">
              <a:lnSpc>
                <a:spcPct val="110000"/>
              </a:lnSpc>
              <a:spcAft>
                <a:spcPts val="1000"/>
              </a:spcAft>
            </a:pPr>
            <a:r>
              <a:rPr lang="en-US" sz="1250" dirty="0">
                <a:latin typeface="Arial"/>
                <a:cs typeface="Arial"/>
              </a:rPr>
              <a:t>According to the </a:t>
            </a:r>
            <a:r>
              <a:rPr lang="en-US" sz="1250" i="1" dirty="0">
                <a:latin typeface="Arial"/>
                <a:cs typeface="Arial"/>
              </a:rPr>
              <a:t>U.S. Home Price Insights Report </a:t>
            </a:r>
            <a:r>
              <a:rPr lang="en-US" sz="1250" dirty="0">
                <a:latin typeface="Arial"/>
                <a:cs typeface="Arial"/>
              </a:rPr>
              <a:t>from </a:t>
            </a:r>
            <a:r>
              <a:rPr lang="en-US" sz="1250" i="1" dirty="0">
                <a:latin typeface="Arial"/>
                <a:cs typeface="Arial"/>
              </a:rPr>
              <a:t>CoreLogic</a:t>
            </a:r>
            <a:r>
              <a:rPr lang="en-US" sz="1250" dirty="0">
                <a:latin typeface="Arial"/>
                <a:cs typeface="Arial"/>
              </a:rPr>
              <a:t>, </a:t>
            </a:r>
            <a:r>
              <a:rPr lang="en-US" sz="1250" b="1" dirty="0">
                <a:latin typeface="Arial"/>
                <a:cs typeface="Arial"/>
              </a:rPr>
              <a:t>home values increased by an average of 15% in 2021. </a:t>
            </a:r>
            <a:r>
              <a:rPr lang="en-US" sz="1250" dirty="0">
                <a:latin typeface="Arial"/>
                <a:cs typeface="Arial"/>
              </a:rPr>
              <a:t>That dramatic rise in home prices is a direct result of more buyers in the market (demand) than houses available for sale (supply). When demand is high and supply is low like it is right now, prices naturally rise. </a:t>
            </a:r>
            <a:endParaRPr lang="en-US" sz="1250" dirty="0">
              <a:latin typeface="Arial" panose="020B0604020202020204" pitchFamily="34" charset="0"/>
              <a:cs typeface="Arial" panose="020B0604020202020204" pitchFamily="34" charset="0"/>
            </a:endParaRPr>
          </a:p>
          <a:p>
            <a:pPr fontAlgn="base">
              <a:lnSpc>
                <a:spcPct val="110000"/>
              </a:lnSpc>
              <a:spcAft>
                <a:spcPts val="1000"/>
              </a:spcAft>
            </a:pPr>
            <a:r>
              <a:rPr lang="en-US" sz="1250" dirty="0">
                <a:latin typeface="Arial"/>
                <a:cs typeface="Arial"/>
              </a:rPr>
              <a:t>The graph below shows 2022 home price forecasts from several industry experts. The average of these projections indicates an expected </a:t>
            </a:r>
            <a:r>
              <a:rPr lang="en-US" sz="1250" b="1" dirty="0">
                <a:latin typeface="Arial"/>
                <a:cs typeface="Arial"/>
              </a:rPr>
              <a:t>8.9% home price appreciation in 2022</a:t>
            </a:r>
            <a:r>
              <a:rPr lang="en-US" sz="1250" dirty="0">
                <a:latin typeface="Arial"/>
                <a:cs typeface="Arial"/>
              </a:rPr>
              <a:t>. While this isn’t quite the dramatic </a:t>
            </a:r>
            <a:r>
              <a:rPr lang="en-US" sz="1250" b="1" dirty="0">
                <a:latin typeface="Arial"/>
                <a:cs typeface="Arial"/>
              </a:rPr>
              <a:t>15%</a:t>
            </a:r>
            <a:r>
              <a:rPr lang="en-US" sz="1250" dirty="0">
                <a:latin typeface="Arial"/>
                <a:cs typeface="Arial"/>
              </a:rPr>
              <a:t> the market experienced last year, it shows experts are calling for ongoing appreciation. Basically, experts are all indicating home values will continue to climb, just at a more moderate pace.</a:t>
            </a:r>
          </a:p>
          <a:p>
            <a:pPr>
              <a:lnSpc>
                <a:spcPct val="110000"/>
              </a:lnSpc>
              <a:spcAft>
                <a:spcPts val="1000"/>
              </a:spcAft>
            </a:pPr>
            <a:endParaRPr lang="en-US" sz="1250" dirty="0">
              <a:solidFill>
                <a:srgbClr val="000000"/>
              </a:solidFill>
              <a:latin typeface="Arial" panose="020B0604020202020204" pitchFamily="34" charset="0"/>
              <a:cs typeface="Arial" panose="020B0604020202020204" pitchFamily="34" charset="0"/>
            </a:endParaRPr>
          </a:p>
          <a:p>
            <a:pPr fontAlgn="base">
              <a:lnSpc>
                <a:spcPct val="110000"/>
              </a:lnSpc>
              <a:spcAft>
                <a:spcPts val="1000"/>
              </a:spcAft>
            </a:pPr>
            <a:endParaRPr lang="en-US" sz="1250" dirty="0">
              <a:latin typeface="Arial" panose="020B0604020202020204" pitchFamily="34" charset="0"/>
              <a:cs typeface="Arial" panose="020B0604020202020204" pitchFamily="34" charset="0"/>
            </a:endParaRPr>
          </a:p>
          <a:p>
            <a:pPr>
              <a:lnSpc>
                <a:spcPct val="110000"/>
              </a:lnSpc>
              <a:spcAft>
                <a:spcPts val="1000"/>
              </a:spcAft>
            </a:pPr>
            <a:endParaRPr lang="en-US" sz="1250" dirty="0">
              <a:solidFill>
                <a:srgbClr val="0000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0AD98A9-668B-E54B-A03B-AE84BC154A3C}"/>
              </a:ext>
            </a:extLst>
          </p:cNvPr>
          <p:cNvSpPr/>
          <p:nvPr/>
        </p:nvSpPr>
        <p:spPr>
          <a:xfrm>
            <a:off x="3773562" y="2021821"/>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9" name="Rectangle 8">
            <a:extLst>
              <a:ext uri="{FF2B5EF4-FFF2-40B4-BE49-F238E27FC236}">
                <a16:creationId xmlns:a16="http://schemas.microsoft.com/office/drawing/2014/main" id="{55ADBB3A-0A0F-8042-8758-6C0AFF97728E}"/>
              </a:ext>
            </a:extLst>
          </p:cNvPr>
          <p:cNvSpPr/>
          <p:nvPr/>
        </p:nvSpPr>
        <p:spPr>
          <a:xfrm>
            <a:off x="3773562" y="2260929"/>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28" name="Rectangle 27">
            <a:extLst>
              <a:ext uri="{FF2B5EF4-FFF2-40B4-BE49-F238E27FC236}">
                <a16:creationId xmlns:a16="http://schemas.microsoft.com/office/drawing/2014/main" id="{3C0F767A-D11B-B5C4-48D7-806411211053}"/>
              </a:ext>
            </a:extLst>
          </p:cNvPr>
          <p:cNvSpPr/>
          <p:nvPr/>
        </p:nvSpPr>
        <p:spPr>
          <a:xfrm>
            <a:off x="457201" y="3271958"/>
            <a:ext cx="6858000" cy="3822934"/>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29" name="TextBox 28">
            <a:extLst>
              <a:ext uri="{FF2B5EF4-FFF2-40B4-BE49-F238E27FC236}">
                <a16:creationId xmlns:a16="http://schemas.microsoft.com/office/drawing/2014/main" id="{0233420F-B754-1EB4-A200-945C4E67A088}"/>
              </a:ext>
            </a:extLst>
          </p:cNvPr>
          <p:cNvSpPr txBox="1"/>
          <p:nvPr/>
        </p:nvSpPr>
        <p:spPr>
          <a:xfrm>
            <a:off x="615928" y="3411447"/>
            <a:ext cx="6536347" cy="500137"/>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2022 Home Price Forecasts</a:t>
            </a:r>
          </a:p>
          <a:p>
            <a:pPr algn="ctr">
              <a:spcAft>
                <a:spcPts val="1000"/>
              </a:spcAft>
              <a:defRPr/>
            </a:pPr>
            <a:r>
              <a:rPr lang="en-US" sz="1250" i="1" dirty="0">
                <a:solidFill>
                  <a:schemeClr val="bg2"/>
                </a:solidFill>
                <a:latin typeface="Georgia" panose="02040502050405020303" pitchFamily="18" charset="0"/>
                <a:cs typeface="Calibri" panose="020F0502020204030204" pitchFamily="34" charset="0"/>
              </a:rPr>
              <a:t>Based on Expert Projections</a:t>
            </a:r>
          </a:p>
        </p:txBody>
      </p:sp>
      <p:grpSp>
        <p:nvGrpSpPr>
          <p:cNvPr id="30" name="Group 29">
            <a:extLst>
              <a:ext uri="{FF2B5EF4-FFF2-40B4-BE49-F238E27FC236}">
                <a16:creationId xmlns:a16="http://schemas.microsoft.com/office/drawing/2014/main" id="{151A6300-CC10-9767-63C2-6C55D5203660}"/>
              </a:ext>
            </a:extLst>
          </p:cNvPr>
          <p:cNvGrpSpPr/>
          <p:nvPr/>
        </p:nvGrpSpPr>
        <p:grpSpPr>
          <a:xfrm>
            <a:off x="835439" y="4659480"/>
            <a:ext cx="6328355" cy="261610"/>
            <a:chOff x="35232" y="2765163"/>
            <a:chExt cx="9523546" cy="166371"/>
          </a:xfrm>
        </p:grpSpPr>
        <p:cxnSp>
          <p:nvCxnSpPr>
            <p:cNvPr id="31" name="Straight Connector 30">
              <a:extLst>
                <a:ext uri="{FF2B5EF4-FFF2-40B4-BE49-F238E27FC236}">
                  <a16:creationId xmlns:a16="http://schemas.microsoft.com/office/drawing/2014/main" id="{55C9056A-E8D6-E612-8746-D32CDA7F553D}"/>
                </a:ext>
              </a:extLst>
            </p:cNvPr>
            <p:cNvCxnSpPr>
              <a:cxnSpLocks/>
            </p:cNvCxnSpPr>
            <p:nvPr/>
          </p:nvCxnSpPr>
          <p:spPr>
            <a:xfrm>
              <a:off x="35232" y="2879435"/>
              <a:ext cx="9073536" cy="0"/>
            </a:xfrm>
            <a:prstGeom prst="line">
              <a:avLst/>
            </a:prstGeom>
            <a:ln w="38100">
              <a:solidFill>
                <a:srgbClr val="FD8700"/>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2EF4B79-50C7-3F14-9A9D-0E3549FF58EB}"/>
                </a:ext>
              </a:extLst>
            </p:cNvPr>
            <p:cNvSpPr txBox="1"/>
            <p:nvPr/>
          </p:nvSpPr>
          <p:spPr>
            <a:xfrm>
              <a:off x="6192079" y="2765163"/>
              <a:ext cx="3366699" cy="166371"/>
            </a:xfrm>
            <a:prstGeom prst="rect">
              <a:avLst/>
            </a:prstGeom>
            <a:solidFill>
              <a:schemeClr val="accent2"/>
            </a:solidFill>
            <a:ln>
              <a:noFill/>
            </a:ln>
          </p:spPr>
          <p:txBody>
            <a:bodyPr wrap="square" rtlCol="0">
              <a:spAutoFit/>
            </a:bodyPr>
            <a:lstStyle/>
            <a:p>
              <a:pPr algn="ctr"/>
              <a:r>
                <a:rPr lang="en-US" sz="1100" dirty="0">
                  <a:solidFill>
                    <a:schemeClr val="bg1"/>
                  </a:solidFill>
                </a:rPr>
                <a:t>Average of All Forecasts: 8.9%</a:t>
              </a:r>
            </a:p>
          </p:txBody>
        </p:sp>
      </p:grpSp>
      <p:graphicFrame>
        <p:nvGraphicFramePr>
          <p:cNvPr id="27" name="Chart 26">
            <a:extLst>
              <a:ext uri="{FF2B5EF4-FFF2-40B4-BE49-F238E27FC236}">
                <a16:creationId xmlns:a16="http://schemas.microsoft.com/office/drawing/2014/main" id="{0A81D242-DB4F-2F9D-C18F-8283875BF1D9}"/>
              </a:ext>
            </a:extLst>
          </p:cNvPr>
          <p:cNvGraphicFramePr/>
          <p:nvPr>
            <p:extLst>
              <p:ext uri="{D42A27DB-BD31-4B8C-83A1-F6EECF244321}">
                <p14:modId xmlns:p14="http://schemas.microsoft.com/office/powerpoint/2010/main" val="4006343363"/>
              </p:ext>
            </p:extLst>
          </p:nvPr>
        </p:nvGraphicFramePr>
        <p:xfrm>
          <a:off x="667407" y="4054056"/>
          <a:ext cx="6417174" cy="30110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68875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06407B92-E3DB-F242-8873-857BDD72E43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047" y="5915"/>
            <a:ext cx="7769352" cy="10050513"/>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12</a:t>
            </a:fld>
            <a:endParaRPr lang="en-US" dirty="0"/>
          </a:p>
        </p:txBody>
      </p:sp>
      <p:sp>
        <p:nvSpPr>
          <p:cNvPr id="15" name="TextBox 14">
            <a:extLst>
              <a:ext uri="{FF2B5EF4-FFF2-40B4-BE49-F238E27FC236}">
                <a16:creationId xmlns:a16="http://schemas.microsoft.com/office/drawing/2014/main" id="{6E2BB329-4E02-6841-A96D-8EB5BD7A64AB}"/>
              </a:ext>
            </a:extLst>
          </p:cNvPr>
          <p:cNvSpPr txBox="1"/>
          <p:nvPr/>
        </p:nvSpPr>
        <p:spPr>
          <a:xfrm>
            <a:off x="8554065" y="672526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54708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6D895E-D872-A649-8D1F-2C10CFF35718}"/>
              </a:ext>
            </a:extLst>
          </p:cNvPr>
          <p:cNvSpPr txBox="1"/>
          <p:nvPr/>
        </p:nvSpPr>
        <p:spPr>
          <a:xfrm>
            <a:off x="470686" y="2453491"/>
            <a:ext cx="6858000" cy="1181169"/>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Equity can be a real game-changer if you’re planning to make a move. According to the latest data from CoreLogic, the average homeowner gained $55,300 in equity over the past year, a number that grew substantially as home values appreciated.</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13</a:t>
            </a:fld>
            <a:endParaRPr lang="en-US" dirty="0"/>
          </a:p>
        </p:txBody>
      </p:sp>
      <p:grpSp>
        <p:nvGrpSpPr>
          <p:cNvPr id="16" name="Group 15">
            <a:extLst>
              <a:ext uri="{FF2B5EF4-FFF2-40B4-BE49-F238E27FC236}">
                <a16:creationId xmlns:a16="http://schemas.microsoft.com/office/drawing/2014/main" id="{F90F109A-F8A7-F940-A543-06791D68DFCB}"/>
              </a:ext>
            </a:extLst>
          </p:cNvPr>
          <p:cNvGrpSpPr/>
          <p:nvPr/>
        </p:nvGrpSpPr>
        <p:grpSpPr>
          <a:xfrm>
            <a:off x="465307" y="4263924"/>
            <a:ext cx="6841785" cy="5103986"/>
            <a:chOff x="381907" y="1271926"/>
            <a:chExt cx="6841785" cy="5103986"/>
          </a:xfrm>
        </p:grpSpPr>
        <p:sp>
          <p:nvSpPr>
            <p:cNvPr id="17" name="Rectangle 16">
              <a:extLst>
                <a:ext uri="{FF2B5EF4-FFF2-40B4-BE49-F238E27FC236}">
                  <a16:creationId xmlns:a16="http://schemas.microsoft.com/office/drawing/2014/main" id="{2F73B935-419C-1F48-8DEC-D2D4474EA176}"/>
                </a:ext>
              </a:extLst>
            </p:cNvPr>
            <p:cNvSpPr/>
            <p:nvPr/>
          </p:nvSpPr>
          <p:spPr>
            <a:xfrm>
              <a:off x="381907" y="1271926"/>
              <a:ext cx="6841785" cy="5103986"/>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8" name="TextBox 17">
              <a:extLst>
                <a:ext uri="{FF2B5EF4-FFF2-40B4-BE49-F238E27FC236}">
                  <a16:creationId xmlns:a16="http://schemas.microsoft.com/office/drawing/2014/main" id="{E464C1A5-F9AF-A340-BF2E-14EB1DCC8B7F}"/>
                </a:ext>
              </a:extLst>
            </p:cNvPr>
            <p:cNvSpPr txBox="1"/>
            <p:nvPr/>
          </p:nvSpPr>
          <p:spPr>
            <a:xfrm>
              <a:off x="568374" y="1428580"/>
              <a:ext cx="6536347" cy="230832"/>
            </a:xfrm>
            <a:prstGeom prst="rect">
              <a:avLst/>
            </a:prstGeom>
            <a:noFill/>
          </p:spPr>
          <p:txBody>
            <a:bodyPr wrap="square" lIns="0" tIns="0" rIns="0" bIns="0" rtlCol="0">
              <a:spAutoFit/>
            </a:bodyPr>
            <a:lstStyle/>
            <a:p>
              <a:pPr algn="ctr">
                <a:spcAft>
                  <a:spcPts val="1000"/>
                </a:spcAft>
              </a:pPr>
              <a:r>
                <a:rPr lang="en-US" sz="1500" b="1" dirty="0">
                  <a:solidFill>
                    <a:schemeClr val="bg2"/>
                  </a:solidFill>
                  <a:latin typeface="Arial" panose="020B0604020202020204" pitchFamily="34" charset="0"/>
                  <a:cs typeface="Arial" panose="020B0604020202020204" pitchFamily="34" charset="0"/>
                </a:rPr>
                <a:t>Homeowner Equity Gains Over the Past Year</a:t>
              </a:r>
            </a:p>
          </p:txBody>
        </p:sp>
      </p:grpSp>
      <p:sp>
        <p:nvSpPr>
          <p:cNvPr id="21" name="TextBox 20">
            <a:extLst>
              <a:ext uri="{FF2B5EF4-FFF2-40B4-BE49-F238E27FC236}">
                <a16:creationId xmlns:a16="http://schemas.microsoft.com/office/drawing/2014/main" id="{C59EAB3D-C2DE-1C41-B376-CAD97FAC0BFA}"/>
              </a:ext>
            </a:extLst>
          </p:cNvPr>
          <p:cNvSpPr txBox="1"/>
          <p:nvPr/>
        </p:nvSpPr>
        <p:spPr>
          <a:xfrm>
            <a:off x="5988525" y="9104257"/>
            <a:ext cx="1148712"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CoreLogic</a:t>
            </a:r>
          </a:p>
        </p:txBody>
      </p:sp>
      <p:pic>
        <p:nvPicPr>
          <p:cNvPr id="7" name="Picture 6">
            <a:extLst>
              <a:ext uri="{FF2B5EF4-FFF2-40B4-BE49-F238E27FC236}">
                <a16:creationId xmlns:a16="http://schemas.microsoft.com/office/drawing/2014/main" id="{958CAA6A-243E-C84F-AD45-EA9A9096363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78034" y="4945398"/>
            <a:ext cx="6653838" cy="3992302"/>
          </a:xfrm>
          <a:prstGeom prst="rect">
            <a:avLst/>
          </a:prstGeom>
        </p:spPr>
      </p:pic>
      <p:sp>
        <p:nvSpPr>
          <p:cNvPr id="13" name="Rectangle 12">
            <a:extLst>
              <a:ext uri="{FF2B5EF4-FFF2-40B4-BE49-F238E27FC236}">
                <a16:creationId xmlns:a16="http://schemas.microsoft.com/office/drawing/2014/main" id="{DB60BE9C-8898-8E4A-B988-E41013746545}"/>
              </a:ext>
            </a:extLst>
          </p:cNvPr>
          <p:cNvSpPr/>
          <p:nvPr/>
        </p:nvSpPr>
        <p:spPr>
          <a:xfrm>
            <a:off x="0" y="-10130"/>
            <a:ext cx="7772400" cy="231345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Record Equity Gains Can</a:t>
            </a:r>
          </a:p>
          <a:p>
            <a:pPr lvl="0">
              <a:spcAft>
                <a:spcPts val="1000"/>
              </a:spcAft>
            </a:pPr>
            <a:r>
              <a:rPr lang="en-US" sz="3200" dirty="0">
                <a:solidFill>
                  <a:srgbClr val="FFFFFF"/>
                </a:solidFill>
              </a:rPr>
              <a:t>Power Your Next Move</a:t>
            </a:r>
          </a:p>
        </p:txBody>
      </p:sp>
      <p:pic>
        <p:nvPicPr>
          <p:cNvPr id="4" name="Picture 3" descr="A picture containing porch, furniture, area, several&#10;&#10;Description automatically generated">
            <a:extLst>
              <a:ext uri="{FF2B5EF4-FFF2-40B4-BE49-F238E27FC236}">
                <a16:creationId xmlns:a16="http://schemas.microsoft.com/office/drawing/2014/main" id="{C7859322-FD7D-1214-64B1-8E29A7D5594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76326" y="-10221"/>
            <a:ext cx="1596074" cy="2313454"/>
          </a:xfrm>
          <a:prstGeom prst="rect">
            <a:avLst/>
          </a:prstGeom>
        </p:spPr>
      </p:pic>
    </p:spTree>
    <p:extLst>
      <p:ext uri="{BB962C8B-B14F-4D97-AF65-F5344CB8AC3E}">
        <p14:creationId xmlns:p14="http://schemas.microsoft.com/office/powerpoint/2010/main" val="3012403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14</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1163468" y="349556"/>
            <a:ext cx="6151732" cy="5230577"/>
          </a:xfrm>
          <a:prstGeom prst="rect">
            <a:avLst/>
          </a:prstGeom>
          <a:noFill/>
        </p:spPr>
        <p:txBody>
          <a:bodyPr wrap="square" lIns="0" tIns="320040" rIns="0" bIns="0" numCol="1" spcCol="457200" rtlCol="0" anchor="t">
            <a:noAutofit/>
          </a:bodyPr>
          <a:lstStyle/>
          <a:p>
            <a:pPr>
              <a:lnSpc>
                <a:spcPct val="110000"/>
              </a:lnSpc>
              <a:spcAft>
                <a:spcPts val="1000"/>
              </a:spcAft>
            </a:pPr>
            <a:r>
              <a:rPr lang="en-US" sz="1400" b="1" dirty="0">
                <a:solidFill>
                  <a:schemeClr val="tx2"/>
                </a:solidFill>
              </a:rPr>
              <a:t>Why Equity Is Growing Today</a:t>
            </a:r>
          </a:p>
          <a:p>
            <a:pPr>
              <a:lnSpc>
                <a:spcPct val="110000"/>
              </a:lnSpc>
              <a:spcAft>
                <a:spcPts val="1000"/>
              </a:spcAft>
            </a:pPr>
            <a:r>
              <a:rPr lang="en-US" sz="1250" b="1" dirty="0"/>
              <a:t>For a homeowner, your equity is the current value of your home minus what you owe on the loan. </a:t>
            </a:r>
            <a:r>
              <a:rPr lang="en-US" sz="1250" dirty="0"/>
              <a:t>Today, there aren’t enough homes on the market to meet buyer demand, so bidding wars and multiple offers are driving home values up, giving current homeowners a significant equity boost.</a:t>
            </a:r>
            <a:endParaRPr lang="en-US" sz="1250" i="1" dirty="0">
              <a:solidFill>
                <a:schemeClr val="tx1">
                  <a:lumMod val="50000"/>
                  <a:lumOff val="50000"/>
                </a:schemeClr>
              </a:solidFill>
              <a:highlight>
                <a:srgbClr val="FF00FF"/>
              </a:highlight>
              <a:cs typeface="Arial"/>
            </a:endParaRPr>
          </a:p>
          <a:p>
            <a:pPr>
              <a:lnSpc>
                <a:spcPct val="114000"/>
              </a:lnSpc>
              <a:spcAft>
                <a:spcPts val="1000"/>
              </a:spcAft>
            </a:pPr>
            <a:r>
              <a:rPr lang="en-US" sz="1250" dirty="0"/>
              <a:t>The graph below uses the most recent projections from the </a:t>
            </a:r>
            <a:r>
              <a:rPr lang="en-US" sz="1250" i="1" dirty="0"/>
              <a:t>Home Price Expectation Survey </a:t>
            </a:r>
            <a:r>
              <a:rPr lang="en-US" sz="1250" dirty="0"/>
              <a:t>(HPES) by</a:t>
            </a:r>
            <a:r>
              <a:rPr lang="en-US" sz="1250" i="1" dirty="0"/>
              <a:t> </a:t>
            </a:r>
            <a:r>
              <a:rPr lang="en-US" sz="1250" i="1" dirty="0" err="1"/>
              <a:t>Pulsenomics</a:t>
            </a:r>
            <a:r>
              <a:rPr lang="en-US" sz="1250" i="1" dirty="0"/>
              <a:t> </a:t>
            </a:r>
            <a:r>
              <a:rPr lang="en-US" sz="1250" dirty="0"/>
              <a:t>to</a:t>
            </a:r>
            <a:r>
              <a:rPr lang="en-US" sz="1250" i="1" dirty="0"/>
              <a:t> </a:t>
            </a:r>
            <a:r>
              <a:rPr lang="en-US" sz="1250" dirty="0"/>
              <a:t>show how your household wealth is expected to continue building as home values rise. </a:t>
            </a:r>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3665973081"/>
              </p:ext>
            </p:extLst>
          </p:nvPr>
        </p:nvGraphicFramePr>
        <p:xfrm>
          <a:off x="451508" y="8433413"/>
          <a:ext cx="6858000" cy="1176703"/>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117670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Let’s connect to determine how much equity you have in your current home and </a:t>
                      </a:r>
                      <a:br>
                        <a:rPr lang="en-US" sz="1350" b="0" i="1" dirty="0">
                          <a:solidFill>
                            <a:schemeClr val="bg2"/>
                          </a:solidFill>
                          <a:latin typeface="Georgia" panose="02040502050405020303" pitchFamily="18" charset="0"/>
                        </a:rPr>
                      </a:br>
                      <a:r>
                        <a:rPr lang="en-US" sz="1350" b="0" i="1" dirty="0">
                          <a:solidFill>
                            <a:schemeClr val="bg2"/>
                          </a:solidFill>
                          <a:latin typeface="Georgia" panose="02040502050405020303" pitchFamily="18" charset="0"/>
                        </a:rPr>
                        <a:t>how you can use it to help you make your next move sooner than you may have thought possible.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1" name="TextBox 10">
            <a:extLst>
              <a:ext uri="{FF2B5EF4-FFF2-40B4-BE49-F238E27FC236}">
                <a16:creationId xmlns:a16="http://schemas.microsoft.com/office/drawing/2014/main" id="{50AA7F63-2F50-D649-9421-9A73477AB78A}"/>
              </a:ext>
            </a:extLst>
          </p:cNvPr>
          <p:cNvSpPr txBox="1"/>
          <p:nvPr/>
        </p:nvSpPr>
        <p:spPr>
          <a:xfrm>
            <a:off x="5763197" y="5663460"/>
            <a:ext cx="1437253"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HPES 2022 1Q</a:t>
            </a:r>
          </a:p>
        </p:txBody>
      </p:sp>
      <p:sp>
        <p:nvSpPr>
          <p:cNvPr id="9" name="Rectangle 8">
            <a:extLst>
              <a:ext uri="{FF2B5EF4-FFF2-40B4-BE49-F238E27FC236}">
                <a16:creationId xmlns:a16="http://schemas.microsoft.com/office/drawing/2014/main" id="{A8D30FAC-6E3A-7E49-ACA2-F74E8FCC60E9}"/>
              </a:ext>
            </a:extLst>
          </p:cNvPr>
          <p:cNvSpPr/>
          <p:nvPr/>
        </p:nvSpPr>
        <p:spPr>
          <a:xfrm>
            <a:off x="467723" y="2825134"/>
            <a:ext cx="6841785" cy="3080207"/>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0" name="TextBox 9">
            <a:extLst>
              <a:ext uri="{FF2B5EF4-FFF2-40B4-BE49-F238E27FC236}">
                <a16:creationId xmlns:a16="http://schemas.microsoft.com/office/drawing/2014/main" id="{499088BE-D285-9C42-88A8-78FD92F970A1}"/>
              </a:ext>
            </a:extLst>
          </p:cNvPr>
          <p:cNvSpPr txBox="1"/>
          <p:nvPr/>
        </p:nvSpPr>
        <p:spPr>
          <a:xfrm>
            <a:off x="654189" y="2981788"/>
            <a:ext cx="5949051" cy="910506"/>
          </a:xfrm>
          <a:prstGeom prst="rect">
            <a:avLst/>
          </a:prstGeom>
          <a:noFill/>
        </p:spPr>
        <p:txBody>
          <a:bodyPr wrap="square" lIns="0" tIns="0" rIns="0" bIns="0" rtlCol="0">
            <a:spAutoFit/>
          </a:bodyPr>
          <a:lstStyle/>
          <a:p>
            <a:pPr>
              <a:spcAft>
                <a:spcPts val="1000"/>
              </a:spcAft>
            </a:pPr>
            <a:r>
              <a:rPr lang="en-US" sz="1500" b="1" dirty="0">
                <a:solidFill>
                  <a:schemeClr val="bg2"/>
                </a:solidFill>
                <a:latin typeface="Arial" panose="020B0604020202020204" pitchFamily="34" charset="0"/>
                <a:cs typeface="Arial" panose="020B0604020202020204" pitchFamily="34" charset="0"/>
              </a:rPr>
              <a:t>Potential Home Price Growth Over the Next 5 Years</a:t>
            </a:r>
          </a:p>
          <a:p>
            <a:pPr lvl="0">
              <a:spcAft>
                <a:spcPts val="1000"/>
              </a:spcAft>
              <a:defRPr/>
            </a:pPr>
            <a:r>
              <a:rPr lang="en-US" sz="1250" i="1" dirty="0">
                <a:solidFill>
                  <a:srgbClr val="797979"/>
                </a:solidFill>
                <a:latin typeface="Georgia" panose="02040502050405020303" pitchFamily="18" charset="0"/>
                <a:cs typeface="Calibri" panose="020F0502020204030204" pitchFamily="34" charset="0"/>
              </a:rPr>
              <a:t>Based on Projections from the Home Price Expectation Survey</a:t>
            </a:r>
          </a:p>
          <a:p>
            <a:pPr>
              <a:spcAft>
                <a:spcPts val="1000"/>
              </a:spcAft>
            </a:pPr>
            <a:endParaRPr lang="en-US" sz="1500" b="1" dirty="0">
              <a:solidFill>
                <a:schemeClr val="bg2"/>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6CB981E-1EFB-F649-868D-97DB89ECDAC5}"/>
              </a:ext>
            </a:extLst>
          </p:cNvPr>
          <p:cNvSpPr txBox="1"/>
          <p:nvPr/>
        </p:nvSpPr>
        <p:spPr>
          <a:xfrm>
            <a:off x="5242385" y="4291241"/>
            <a:ext cx="1943940" cy="1154162"/>
          </a:xfrm>
          <a:prstGeom prst="rect">
            <a:avLst/>
          </a:prstGeom>
          <a:noFill/>
        </p:spPr>
        <p:txBody>
          <a:bodyPr wrap="square" lIns="0" tIns="0" rIns="0" bIns="0" rtlCol="0">
            <a:spAutoFit/>
          </a:bodyPr>
          <a:lstStyle/>
          <a:p>
            <a:pPr>
              <a:defRPr/>
            </a:pPr>
            <a:r>
              <a:rPr lang="en-US" sz="1250" i="1" dirty="0">
                <a:solidFill>
                  <a:schemeClr val="bg2"/>
                </a:solidFill>
                <a:latin typeface="Georgia" panose="02040502050405020303" pitchFamily="18" charset="0"/>
                <a:cs typeface="Calibri" panose="020F0502020204030204" pitchFamily="34" charset="0"/>
              </a:rPr>
              <a:t>Potential growth in household wealth over the next five years based solely on increased home equity if you purchased a $360K home in January of 2022.  </a:t>
            </a:r>
          </a:p>
        </p:txBody>
      </p:sp>
      <p:sp>
        <p:nvSpPr>
          <p:cNvPr id="17" name="TextBox 16">
            <a:extLst>
              <a:ext uri="{FF2B5EF4-FFF2-40B4-BE49-F238E27FC236}">
                <a16:creationId xmlns:a16="http://schemas.microsoft.com/office/drawing/2014/main" id="{8690E91D-C234-D243-B809-6298AA61854E}"/>
              </a:ext>
            </a:extLst>
          </p:cNvPr>
          <p:cNvSpPr txBox="1"/>
          <p:nvPr/>
        </p:nvSpPr>
        <p:spPr>
          <a:xfrm>
            <a:off x="5240843" y="3951381"/>
            <a:ext cx="1781709" cy="230832"/>
          </a:xfrm>
          <a:prstGeom prst="rect">
            <a:avLst/>
          </a:prstGeom>
          <a:noFill/>
        </p:spPr>
        <p:txBody>
          <a:bodyPr wrap="square" lIns="0" tIns="0" rIns="0" bIns="0" rtlCol="0">
            <a:spAutoFit/>
          </a:bodyPr>
          <a:lstStyle/>
          <a:p>
            <a:pPr>
              <a:defRPr/>
            </a:pPr>
            <a:r>
              <a:rPr lang="en-US" sz="1500" b="1" dirty="0">
                <a:solidFill>
                  <a:schemeClr val="tx2"/>
                </a:solidFill>
                <a:latin typeface="Arial" panose="020B0604020202020204" pitchFamily="34" charset="0"/>
                <a:cs typeface="Arial" panose="020B0604020202020204" pitchFamily="34" charset="0"/>
              </a:rPr>
              <a:t>$96,342</a:t>
            </a:r>
          </a:p>
        </p:txBody>
      </p:sp>
      <p:graphicFrame>
        <p:nvGraphicFramePr>
          <p:cNvPr id="12" name="Chart 11">
            <a:extLst>
              <a:ext uri="{FF2B5EF4-FFF2-40B4-BE49-F238E27FC236}">
                <a16:creationId xmlns:a16="http://schemas.microsoft.com/office/drawing/2014/main" id="{16F3AB48-6D29-5448-B5BD-C5F41506100E}"/>
              </a:ext>
            </a:extLst>
          </p:cNvPr>
          <p:cNvGraphicFramePr/>
          <p:nvPr>
            <p:extLst>
              <p:ext uri="{D42A27DB-BD31-4B8C-83A1-F6EECF244321}">
                <p14:modId xmlns:p14="http://schemas.microsoft.com/office/powerpoint/2010/main" val="3273969728"/>
              </p:ext>
            </p:extLst>
          </p:nvPr>
        </p:nvGraphicFramePr>
        <p:xfrm>
          <a:off x="516423" y="3452736"/>
          <a:ext cx="4646929" cy="2290559"/>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9ECDE379-ECDE-1643-A9AB-4A55410BA955}"/>
              </a:ext>
            </a:extLst>
          </p:cNvPr>
          <p:cNvCxnSpPr/>
          <p:nvPr/>
        </p:nvCxnSpPr>
        <p:spPr>
          <a:xfrm>
            <a:off x="5240843" y="4231525"/>
            <a:ext cx="1859797"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8F0B6B8-9C18-9D44-9252-6616DD70A89A}"/>
              </a:ext>
            </a:extLst>
          </p:cNvPr>
          <p:cNvSpPr txBox="1"/>
          <p:nvPr/>
        </p:nvSpPr>
        <p:spPr>
          <a:xfrm>
            <a:off x="1152945" y="5930448"/>
            <a:ext cx="6151732" cy="2000367"/>
          </a:xfrm>
          <a:prstGeom prst="rect">
            <a:avLst/>
          </a:prstGeom>
          <a:noFill/>
        </p:spPr>
        <p:txBody>
          <a:bodyPr wrap="square" lIns="0" tIns="320040" rIns="0" bIns="0" numCol="1" spcCol="457200" rtlCol="0">
            <a:noAutofit/>
          </a:bodyPr>
          <a:lstStyle/>
          <a:p>
            <a:pPr>
              <a:lnSpc>
                <a:spcPct val="110000"/>
              </a:lnSpc>
              <a:spcAft>
                <a:spcPts val="1000"/>
              </a:spcAft>
            </a:pPr>
            <a:r>
              <a:rPr lang="en-US" sz="1500" b="1" dirty="0">
                <a:solidFill>
                  <a:schemeClr val="tx2"/>
                </a:solidFill>
              </a:rPr>
              <a:t>How Rising Equity Impacts You</a:t>
            </a:r>
          </a:p>
          <a:p>
            <a:pPr>
              <a:lnSpc>
                <a:spcPct val="110000"/>
              </a:lnSpc>
              <a:spcAft>
                <a:spcPts val="1000"/>
              </a:spcAft>
            </a:pPr>
            <a:r>
              <a:rPr lang="en-US" sz="1250" b="1" dirty="0"/>
              <a:t>If you’re a homeowner, equity not only builds your wealth, it also opens doors for you to achieve your financial goals. </a:t>
            </a:r>
          </a:p>
          <a:p>
            <a:pPr>
              <a:lnSpc>
                <a:spcPct val="110000"/>
              </a:lnSpc>
              <a:spcAft>
                <a:spcPts val="1000"/>
              </a:spcAft>
            </a:pPr>
            <a:r>
              <a:rPr lang="en-US" sz="1250" dirty="0"/>
              <a:t>It works like this: when you sell your house, the equity you built up comes back to you in the sale. You can use those proceeds to fuel your next move, especially if you’ve decided your needs have changed and you’re looking for something new.</a:t>
            </a:r>
            <a:endParaRPr lang="en-US" sz="1250" i="1" dirty="0">
              <a:solidFill>
                <a:srgbClr val="797979"/>
              </a:solidFill>
              <a:latin typeface="Georgia" panose="02040502050405020303" pitchFamily="18" charset="0"/>
            </a:endParaRPr>
          </a:p>
        </p:txBody>
      </p:sp>
    </p:spTree>
    <p:extLst>
      <p:ext uri="{BB962C8B-B14F-4D97-AF65-F5344CB8AC3E}">
        <p14:creationId xmlns:p14="http://schemas.microsoft.com/office/powerpoint/2010/main" val="3148791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a child holding a basketball&#10;&#10;Description automatically generated with low confidence">
            <a:extLst>
              <a:ext uri="{FF2B5EF4-FFF2-40B4-BE49-F238E27FC236}">
                <a16:creationId xmlns:a16="http://schemas.microsoft.com/office/drawing/2014/main" id="{63067D95-4AE6-5AC3-013C-E542E324D33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6326052"/>
            <a:ext cx="6858000" cy="3046988"/>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latin typeface="Georgia"/>
              </a:rPr>
              <a:t>“Home prices rose . . . generating a big increase in home equity. . . . Home equity has historically been a major source</a:t>
            </a:r>
            <a:br>
              <a:rPr lang="en-US" sz="2400" i="1" dirty="0">
                <a:latin typeface="Georgia"/>
              </a:rPr>
            </a:br>
            <a:r>
              <a:rPr lang="en-US" sz="2400" i="1" dirty="0">
                <a:latin typeface="Georgia"/>
              </a:rPr>
              <a:t>of wealth.”</a:t>
            </a:r>
          </a:p>
          <a:p>
            <a:endParaRPr lang="en-US" sz="1600" i="1" dirty="0">
              <a:solidFill>
                <a:schemeClr val="bg1"/>
              </a:solidFill>
            </a:endParaRPr>
          </a:p>
          <a:p>
            <a:pPr lvl="0">
              <a:spcAft>
                <a:spcPts val="2000"/>
              </a:spcAft>
            </a:pPr>
            <a:r>
              <a:rPr lang="en-US" sz="1250" dirty="0">
                <a:solidFill>
                  <a:schemeClr val="bg1"/>
                </a:solidFill>
                <a:latin typeface="Arial"/>
                <a:cs typeface="Arial"/>
              </a:rPr>
              <a:t>-</a:t>
            </a:r>
            <a:r>
              <a:rPr lang="en-US" sz="1400" dirty="0">
                <a:solidFill>
                  <a:schemeClr val="bg1"/>
                </a:solidFill>
              </a:rPr>
              <a:t> </a:t>
            </a:r>
            <a:r>
              <a:rPr lang="en-US" sz="1400" dirty="0"/>
              <a:t>Dr. Frank Nothaft, Chief Economist, </a:t>
            </a:r>
            <a:r>
              <a:rPr lang="en-US" sz="1400" i="1" dirty="0"/>
              <a:t>CoreLogic</a:t>
            </a:r>
            <a:endParaRPr lang="en-US" sz="2200" i="1" dirty="0">
              <a:solidFill>
                <a:srgbClr val="FF00FF"/>
              </a:solidFill>
              <a:latin typeface="Georgia" panose="02040502050405020303" pitchFamily="18" charset="0"/>
            </a:endParaRP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5944419"/>
            <a:ext cx="742082" cy="743154"/>
          </a:xfrm>
          <a:prstGeom prst="rect">
            <a:avLst/>
          </a:prstGeom>
        </p:spPr>
      </p:pic>
    </p:spTree>
    <p:extLst>
      <p:ext uri="{BB962C8B-B14F-4D97-AF65-F5344CB8AC3E}">
        <p14:creationId xmlns:p14="http://schemas.microsoft.com/office/powerpoint/2010/main" val="2937868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dancing&#10;&#10;Description automatically generated with low confidence">
            <a:extLst>
              <a:ext uri="{FF2B5EF4-FFF2-40B4-BE49-F238E27FC236}">
                <a16:creationId xmlns:a16="http://schemas.microsoft.com/office/drawing/2014/main" id="{B1D6148F-E5E3-6323-BDDF-2642CCC890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772400" cy="340968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16</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57200" y="3409680"/>
            <a:ext cx="6858000" cy="1142306"/>
          </a:xfrm>
          <a:prstGeom prst="rect">
            <a:avLst/>
          </a:prstGeom>
          <a:noFill/>
        </p:spPr>
        <p:txBody>
          <a:bodyPr wrap="square" lIns="0" tIns="320040" rIns="0" bIns="0" numCol="1" spcCol="457200" rtlCol="0" anchor="t">
            <a:noAutofit/>
          </a:bodyPr>
          <a:lstStyle/>
          <a:p>
            <a:pPr>
              <a:lnSpc>
                <a:spcPct val="110000"/>
              </a:lnSpc>
              <a:spcAft>
                <a:spcPts val="1000"/>
              </a:spcAft>
            </a:pPr>
            <a:r>
              <a:rPr lang="en-US" sz="1500" i="1" dirty="0">
                <a:solidFill>
                  <a:schemeClr val="bg2"/>
                </a:solidFill>
                <a:latin typeface="Georgia"/>
              </a:rPr>
              <a:t>If you’re thinking about selling to make a move this summer, you may be wondering if the recent news about rising inflation should impact your plans. </a:t>
            </a:r>
            <a:r>
              <a:rPr lang="en-US" sz="1500" i="1" dirty="0">
                <a:solidFill>
                  <a:schemeClr val="bg2"/>
                </a:solidFill>
                <a:latin typeface="Georgia" panose="02040502050405020303" pitchFamily="18" charset="0"/>
              </a:rPr>
              <a:t>The good news is, history shows homeownership is usually a strong hedge against inflation.</a:t>
            </a:r>
          </a:p>
          <a:p>
            <a:pPr>
              <a:lnSpc>
                <a:spcPct val="110000"/>
              </a:lnSpc>
              <a:spcAft>
                <a:spcPts val="1000"/>
              </a:spcAft>
            </a:pPr>
            <a:endParaRPr lang="en-US" sz="1250" dirty="0"/>
          </a:p>
        </p:txBody>
      </p:sp>
      <p:sp>
        <p:nvSpPr>
          <p:cNvPr id="7" name="TextBox 6">
            <a:extLst>
              <a:ext uri="{FF2B5EF4-FFF2-40B4-BE49-F238E27FC236}">
                <a16:creationId xmlns:a16="http://schemas.microsoft.com/office/drawing/2014/main" id="{50F79562-9FF5-AF49-BA7E-9B47440641F0}"/>
              </a:ext>
            </a:extLst>
          </p:cNvPr>
          <p:cNvSpPr txBox="1"/>
          <p:nvPr/>
        </p:nvSpPr>
        <p:spPr>
          <a:xfrm>
            <a:off x="457200" y="4651986"/>
            <a:ext cx="3429000" cy="3741356"/>
          </a:xfrm>
          <a:prstGeom prst="rect">
            <a:avLst/>
          </a:prstGeom>
          <a:noFill/>
        </p:spPr>
        <p:txBody>
          <a:bodyPr wrap="square" lIns="0" tIns="320040" rIns="0" bIns="0" numCol="1" spcCol="457200" rtlCol="0" anchor="t">
            <a:noAutofit/>
          </a:bodyPr>
          <a:lstStyle/>
          <a:p>
            <a:pPr>
              <a:lnSpc>
                <a:spcPct val="110000"/>
              </a:lnSpc>
              <a:spcAft>
                <a:spcPts val="1000"/>
              </a:spcAft>
            </a:pPr>
            <a:r>
              <a:rPr lang="en-US" sz="1500" b="1" dirty="0">
                <a:solidFill>
                  <a:srgbClr val="00AEEF"/>
                </a:solidFill>
              </a:rPr>
              <a:t>Your Next Home Will Give You Lasting Stability</a:t>
            </a:r>
          </a:p>
          <a:p>
            <a:pPr>
              <a:lnSpc>
                <a:spcPct val="110000"/>
              </a:lnSpc>
              <a:spcAft>
                <a:spcPts val="1000"/>
              </a:spcAft>
            </a:pPr>
            <a:r>
              <a:rPr lang="en-US" sz="1250" b="1" dirty="0"/>
              <a:t>With inflation reaching its highest level in 40 years, it’s more important than ever to think about stabilizing your expenses wherever you can. </a:t>
            </a:r>
          </a:p>
          <a:p>
            <a:pPr>
              <a:lnSpc>
                <a:spcPct val="110000"/>
              </a:lnSpc>
              <a:spcAft>
                <a:spcPts val="1000"/>
              </a:spcAft>
            </a:pPr>
            <a:r>
              <a:rPr lang="en-US" sz="1250" dirty="0"/>
              <a:t>If you want to move up into your next home, know that doing so sooner rather than later </a:t>
            </a:r>
            <a:br>
              <a:rPr lang="en-US" sz="1250" dirty="0"/>
            </a:br>
            <a:r>
              <a:rPr lang="en-US" sz="1250" dirty="0"/>
              <a:t>may be the key to get what you want. When </a:t>
            </a:r>
            <a:br>
              <a:rPr lang="en-US" sz="1250" dirty="0"/>
            </a:br>
            <a:r>
              <a:rPr lang="en-US" sz="1250" dirty="0"/>
              <a:t>you move, you can lock in your largest monthly expense - your mortgage payment - before prices climb higher. This protects you from increasing housing costs for the foreseeable future.</a:t>
            </a:r>
          </a:p>
          <a:p>
            <a:pPr>
              <a:lnSpc>
                <a:spcPct val="110000"/>
              </a:lnSpc>
              <a:spcAft>
                <a:spcPts val="1000"/>
              </a:spcAft>
            </a:pPr>
            <a:r>
              <a:rPr lang="en-US" sz="1250" dirty="0"/>
              <a:t>So, while prices for other goods and services like groceries, gas, and more could put a pinch on your wallet, you can secure a stable housing payment even as those other items rise in cost around you.</a:t>
            </a:r>
          </a:p>
          <a:p>
            <a:pPr marL="384048">
              <a:lnSpc>
                <a:spcPct val="110000"/>
              </a:lnSpc>
              <a:spcAft>
                <a:spcPts val="1000"/>
              </a:spcAft>
            </a:pPr>
            <a:endParaRPr lang="en-US" sz="1250" b="1" dirty="0">
              <a:solidFill>
                <a:schemeClr val="tx2"/>
              </a:solidFill>
            </a:endParaRPr>
          </a:p>
          <a:p>
            <a:pPr>
              <a:lnSpc>
                <a:spcPct val="110000"/>
              </a:lnSpc>
              <a:spcAft>
                <a:spcPts val="1000"/>
              </a:spcAft>
            </a:pPr>
            <a:endParaRPr lang="en-US" sz="1250" dirty="0"/>
          </a:p>
        </p:txBody>
      </p:sp>
      <p:sp>
        <p:nvSpPr>
          <p:cNvPr id="9" name="Rectangle 8">
            <a:extLst>
              <a:ext uri="{FF2B5EF4-FFF2-40B4-BE49-F238E27FC236}">
                <a16:creationId xmlns:a16="http://schemas.microsoft.com/office/drawing/2014/main" id="{3504E803-5C21-A6C4-BF4F-355568621739}"/>
              </a:ext>
            </a:extLst>
          </p:cNvPr>
          <p:cNvSpPr/>
          <p:nvPr/>
        </p:nvSpPr>
        <p:spPr>
          <a:xfrm>
            <a:off x="0" y="1840076"/>
            <a:ext cx="7772400" cy="157479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Homeownership as a Hedge</a:t>
            </a:r>
          </a:p>
          <a:p>
            <a:pPr lvl="0">
              <a:spcAft>
                <a:spcPts val="1000"/>
              </a:spcAft>
            </a:pPr>
            <a:r>
              <a:rPr lang="en-US" sz="3200" dirty="0">
                <a:solidFill>
                  <a:srgbClr val="FFFFFF"/>
                </a:solidFill>
              </a:rPr>
              <a:t>Against Inflation</a:t>
            </a:r>
          </a:p>
        </p:txBody>
      </p:sp>
      <p:sp>
        <p:nvSpPr>
          <p:cNvPr id="10" name="Rectangle 9">
            <a:extLst>
              <a:ext uri="{FF2B5EF4-FFF2-40B4-BE49-F238E27FC236}">
                <a16:creationId xmlns:a16="http://schemas.microsoft.com/office/drawing/2014/main" id="{BB437113-A52D-9324-B567-4C860C5BDCF5}"/>
              </a:ext>
            </a:extLst>
          </p:cNvPr>
          <p:cNvSpPr/>
          <p:nvPr/>
        </p:nvSpPr>
        <p:spPr>
          <a:xfrm>
            <a:off x="4505093" y="6158002"/>
            <a:ext cx="2810107" cy="32145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457200" rIns="228600" bIns="228600" rtlCol="0" anchor="t" anchorCtr="0">
            <a:spAutoFit/>
          </a:bodyPr>
          <a:lstStyle/>
          <a:p>
            <a:pPr lvl="0" defTabSz="909619" fontAlgn="base">
              <a:lnSpc>
                <a:spcPct val="114000"/>
              </a:lnSpc>
              <a:spcBef>
                <a:spcPts val="1000"/>
              </a:spcBef>
            </a:pPr>
            <a:r>
              <a:rPr lang="en-US" sz="1250" i="1" dirty="0">
                <a:solidFill>
                  <a:schemeClr val="bg2"/>
                </a:solidFill>
                <a:latin typeface="Georgia" panose="02040502050405020303" pitchFamily="18" charset="0"/>
                <a:ea typeface="Helvetica Neue" panose="02000503000000020004" pitchFamily="2" charset="0"/>
                <a:cs typeface="Arial" panose="020B0604020202020204" pitchFamily="34" charset="0"/>
              </a:rPr>
              <a:t>A fixed-rate mortgage allows you to maintain the biggest portion of housing expenses at the same payment. Sure, property taxes will rise and other expenses may creep up, but your monthly housing payment remains the same.</a:t>
            </a:r>
          </a:p>
          <a:p>
            <a:pPr defTabSz="909619" fontAlgn="base">
              <a:lnSpc>
                <a:spcPct val="114000"/>
              </a:lnSpc>
              <a:spcBef>
                <a:spcPts val="1000"/>
              </a:spcBef>
              <a:buSzPct val="100000"/>
            </a:pPr>
            <a:r>
              <a:rPr lang="en-US" sz="1250" dirty="0">
                <a:solidFill>
                  <a:prstClr val="black"/>
                </a:solidFill>
                <a:latin typeface="Arial" panose="020B0604020202020204" pitchFamily="34" charset="0"/>
                <a:ea typeface="Helvetica Neue" panose="02000503000000020004" pitchFamily="2" charset="0"/>
                <a:cs typeface="Arial" panose="020B0604020202020204" pitchFamily="34" charset="0"/>
              </a:rPr>
              <a:t>- James Royal,</a:t>
            </a:r>
            <a:br>
              <a:rPr lang="en-US" sz="1250" dirty="0">
                <a:solidFill>
                  <a:prstClr val="black"/>
                </a:solidFill>
                <a:latin typeface="Arial" panose="020B0604020202020204" pitchFamily="34" charset="0"/>
                <a:ea typeface="Helvetica Neue" panose="02000503000000020004" pitchFamily="2" charset="0"/>
                <a:cs typeface="Arial" panose="020B0604020202020204" pitchFamily="34" charset="0"/>
              </a:rPr>
            </a:br>
            <a:r>
              <a:rPr lang="en-US" sz="1250" dirty="0">
                <a:solidFill>
                  <a:prstClr val="black"/>
                </a:solidFill>
                <a:latin typeface="Arial" panose="020B0604020202020204" pitchFamily="34" charset="0"/>
                <a:ea typeface="Helvetica Neue" panose="02000503000000020004" pitchFamily="2" charset="0"/>
                <a:cs typeface="Arial" panose="020B0604020202020204" pitchFamily="34" charset="0"/>
              </a:rPr>
              <a:t>Senior Investing and Wealth Management Reporter, </a:t>
            </a:r>
            <a:r>
              <a:rPr lang="en-US" sz="1250" i="1" dirty="0">
                <a:solidFill>
                  <a:prstClr val="black"/>
                </a:solidFill>
                <a:latin typeface="Arial" panose="020B0604020202020204" pitchFamily="34" charset="0"/>
                <a:ea typeface="Helvetica Neue" panose="02000503000000020004" pitchFamily="2" charset="0"/>
                <a:cs typeface="Arial" panose="020B0604020202020204" pitchFamily="34" charset="0"/>
              </a:rPr>
              <a:t>Bankrate</a:t>
            </a:r>
            <a:endParaRPr lang="en-US" sz="1250" dirty="0">
              <a:solidFill>
                <a:prstClr val="black">
                  <a:lumMod val="75000"/>
                  <a:lumOff val="25000"/>
                </a:prstClr>
              </a:solidFill>
              <a:latin typeface="Arial" panose="020B0604020202020204" pitchFamily="34" charset="0"/>
              <a:ea typeface="Helvetica Neue" panose="02000503000000020004" pitchFamily="2" charset="0"/>
              <a:cs typeface="Arial" panose="020B0604020202020204" pitchFamily="34" charset="0"/>
            </a:endParaRPr>
          </a:p>
        </p:txBody>
      </p:sp>
      <p:pic>
        <p:nvPicPr>
          <p:cNvPr id="11" name="Picture 10" descr="Icon&#10;&#10;Description automatically generated">
            <a:extLst>
              <a:ext uri="{FF2B5EF4-FFF2-40B4-BE49-F238E27FC236}">
                <a16:creationId xmlns:a16="http://schemas.microsoft.com/office/drawing/2014/main" id="{383E02E6-3918-6F31-524F-C7EBEB0B738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09539" y="5883682"/>
            <a:ext cx="548640" cy="548640"/>
          </a:xfrm>
          <a:prstGeom prst="rect">
            <a:avLst/>
          </a:prstGeom>
        </p:spPr>
      </p:pic>
    </p:spTree>
    <p:extLst>
      <p:ext uri="{BB962C8B-B14F-4D97-AF65-F5344CB8AC3E}">
        <p14:creationId xmlns:p14="http://schemas.microsoft.com/office/powerpoint/2010/main" val="3555459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17</a:t>
            </a:fld>
            <a:endParaRPr lang="en-US" dirty="0"/>
          </a:p>
        </p:txBody>
      </p:sp>
      <p:sp>
        <p:nvSpPr>
          <p:cNvPr id="7" name="TextBox 6">
            <a:extLst>
              <a:ext uri="{FF2B5EF4-FFF2-40B4-BE49-F238E27FC236}">
                <a16:creationId xmlns:a16="http://schemas.microsoft.com/office/drawing/2014/main" id="{6868D691-3061-4D40-8AA5-7A6A13E6CB78}"/>
              </a:ext>
            </a:extLst>
          </p:cNvPr>
          <p:cNvSpPr txBox="1"/>
          <p:nvPr/>
        </p:nvSpPr>
        <p:spPr>
          <a:xfrm>
            <a:off x="457200" y="336219"/>
            <a:ext cx="6849892" cy="4954719"/>
          </a:xfrm>
          <a:prstGeom prst="rect">
            <a:avLst/>
          </a:prstGeom>
          <a:noFill/>
        </p:spPr>
        <p:txBody>
          <a:bodyPr wrap="square" lIns="0" tIns="320040" rIns="0" bIns="0" numCol="1" spcCol="457200" rtlCol="0" anchor="t">
            <a:noAutofit/>
          </a:bodyPr>
          <a:lstStyle/>
          <a:p>
            <a:pPr>
              <a:lnSpc>
                <a:spcPct val="110000"/>
              </a:lnSpc>
              <a:spcAft>
                <a:spcPts val="1000"/>
              </a:spcAft>
            </a:pPr>
            <a:r>
              <a:rPr lang="en-US" sz="1500" b="1" dirty="0">
                <a:solidFill>
                  <a:schemeClr val="tx2"/>
                </a:solidFill>
              </a:rPr>
              <a:t>History Shows During Inflationary Periods, Home Prices Rise Too</a:t>
            </a:r>
          </a:p>
          <a:p>
            <a:pPr>
              <a:lnSpc>
                <a:spcPct val="110000"/>
              </a:lnSpc>
              <a:spcAft>
                <a:spcPts val="1000"/>
              </a:spcAft>
            </a:pPr>
            <a:r>
              <a:rPr lang="en-US" sz="1250" dirty="0"/>
              <a:t>As an added plus, history indicates your next home will likely grow in value with time. Mark P. </a:t>
            </a:r>
            <a:r>
              <a:rPr lang="en-US" sz="1250" dirty="0" err="1"/>
              <a:t>Cussen</a:t>
            </a:r>
            <a:r>
              <a:rPr lang="en-US" sz="1250" dirty="0"/>
              <a:t>, Financial Writer at </a:t>
            </a:r>
            <a:r>
              <a:rPr lang="en-US" sz="1250" i="1" dirty="0"/>
              <a:t>Investopedia, </a:t>
            </a:r>
            <a:r>
              <a:rPr lang="en-US" sz="1250" dirty="0"/>
              <a:t>explains:</a:t>
            </a:r>
          </a:p>
          <a:p>
            <a:pPr lvl="1">
              <a:lnSpc>
                <a:spcPct val="110000"/>
              </a:lnSpc>
              <a:spcAft>
                <a:spcPts val="1000"/>
              </a:spcAft>
            </a:pPr>
            <a:r>
              <a:rPr lang="en-US" sz="1250" i="1" dirty="0">
                <a:solidFill>
                  <a:schemeClr val="bg2"/>
                </a:solidFill>
              </a:rPr>
              <a:t>“</a:t>
            </a:r>
            <a:r>
              <a:rPr lang="en-US" sz="1250" b="1" i="1" dirty="0">
                <a:solidFill>
                  <a:schemeClr val="bg2"/>
                </a:solidFill>
              </a:rPr>
              <a:t>Real estate is one of the time-honored inflation hedges. </a:t>
            </a:r>
            <a:r>
              <a:rPr lang="en-US" sz="1250" i="1" dirty="0">
                <a:solidFill>
                  <a:schemeClr val="bg2"/>
                </a:solidFill>
              </a:rPr>
              <a:t>It's a tangible asset, and those tend to hold their value when inflation reigns, unlike paper assets. More specifically, as prices rise, so do property values.”</a:t>
            </a:r>
            <a:endParaRPr lang="en-US" sz="1250" dirty="0"/>
          </a:p>
          <a:p>
            <a:pPr>
              <a:lnSpc>
                <a:spcPct val="110000"/>
              </a:lnSpc>
              <a:spcAft>
                <a:spcPts val="1000"/>
              </a:spcAft>
            </a:pPr>
            <a:r>
              <a:rPr lang="en-US" sz="1250" dirty="0"/>
              <a:t>To help give you more context, here’s a look at how home prices have performed compared to inflation since the 1970s. When prices rise, the value of your home does too. And when you’re looking to protect yourself from rising costs, you want to be in a fixed asset that typically outperforms the rate of inflation. As history shows, that makes buying your next home a great hedge during periods of high inflation. </a:t>
            </a:r>
            <a:endParaRPr lang="en-US" sz="1250" i="1" dirty="0">
              <a:solidFill>
                <a:schemeClr val="bg2"/>
              </a:solidFill>
            </a:endParaRPr>
          </a:p>
        </p:txBody>
      </p:sp>
      <p:sp>
        <p:nvSpPr>
          <p:cNvPr id="8" name="Rectangle 7">
            <a:extLst>
              <a:ext uri="{FF2B5EF4-FFF2-40B4-BE49-F238E27FC236}">
                <a16:creationId xmlns:a16="http://schemas.microsoft.com/office/drawing/2014/main" id="{D0AD98A9-668B-E54B-A03B-AE84BC154A3C}"/>
              </a:ext>
            </a:extLst>
          </p:cNvPr>
          <p:cNvSpPr/>
          <p:nvPr/>
        </p:nvSpPr>
        <p:spPr>
          <a:xfrm>
            <a:off x="3774003" y="3650323"/>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9" name="Rectangle 8">
            <a:extLst>
              <a:ext uri="{FF2B5EF4-FFF2-40B4-BE49-F238E27FC236}">
                <a16:creationId xmlns:a16="http://schemas.microsoft.com/office/drawing/2014/main" id="{55ADBB3A-0A0F-8042-8758-6C0AFF97728E}"/>
              </a:ext>
            </a:extLst>
          </p:cNvPr>
          <p:cNvSpPr/>
          <p:nvPr/>
        </p:nvSpPr>
        <p:spPr>
          <a:xfrm>
            <a:off x="3774003" y="1269298"/>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15" name="Rectangle 14">
            <a:extLst>
              <a:ext uri="{FF2B5EF4-FFF2-40B4-BE49-F238E27FC236}">
                <a16:creationId xmlns:a16="http://schemas.microsoft.com/office/drawing/2014/main" id="{B78F51CC-EEFC-064B-A0C8-A64205985E73}"/>
              </a:ext>
            </a:extLst>
          </p:cNvPr>
          <p:cNvSpPr/>
          <p:nvPr/>
        </p:nvSpPr>
        <p:spPr>
          <a:xfrm>
            <a:off x="474297" y="3650323"/>
            <a:ext cx="6841785" cy="3929743"/>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dirty="0"/>
              <a:t> </a:t>
            </a:r>
          </a:p>
        </p:txBody>
      </p:sp>
      <p:graphicFrame>
        <p:nvGraphicFramePr>
          <p:cNvPr id="16" name="Chart 15">
            <a:extLst>
              <a:ext uri="{FF2B5EF4-FFF2-40B4-BE49-F238E27FC236}">
                <a16:creationId xmlns:a16="http://schemas.microsoft.com/office/drawing/2014/main" id="{DAB5266B-B227-3144-8ACB-3C199B631591}"/>
              </a:ext>
            </a:extLst>
          </p:cNvPr>
          <p:cNvGraphicFramePr/>
          <p:nvPr>
            <p:extLst>
              <p:ext uri="{D42A27DB-BD31-4B8C-83A1-F6EECF244321}">
                <p14:modId xmlns:p14="http://schemas.microsoft.com/office/powerpoint/2010/main" val="3536413810"/>
              </p:ext>
            </p:extLst>
          </p:nvPr>
        </p:nvGraphicFramePr>
        <p:xfrm>
          <a:off x="474297" y="4281408"/>
          <a:ext cx="6858000" cy="294066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86AF7CEB-48EF-944D-BA3D-CAE503EC5238}"/>
              </a:ext>
            </a:extLst>
          </p:cNvPr>
          <p:cNvSpPr txBox="1"/>
          <p:nvPr/>
        </p:nvSpPr>
        <p:spPr>
          <a:xfrm>
            <a:off x="618908" y="3778198"/>
            <a:ext cx="6536347" cy="500137"/>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Homeownership: a Hedge Against Inflation</a:t>
            </a:r>
          </a:p>
          <a:p>
            <a:pPr algn="ctr">
              <a:spcAft>
                <a:spcPts val="600"/>
              </a:spcAft>
            </a:pPr>
            <a:r>
              <a:rPr lang="en-US" sz="1250" i="1" dirty="0">
                <a:solidFill>
                  <a:schemeClr val="bg2"/>
                </a:solidFill>
                <a:latin typeface="Georgia" panose="02040502050405020303" pitchFamily="18" charset="0"/>
                <a:cs typeface="Calibri" panose="020F0502020204030204" pitchFamily="34" charset="0"/>
              </a:rPr>
              <a:t>Home Price Appreciation vs. Consumer Price Increases Over the Decades</a:t>
            </a:r>
          </a:p>
        </p:txBody>
      </p:sp>
      <p:sp>
        <p:nvSpPr>
          <p:cNvPr id="18" name="TextBox 17">
            <a:extLst>
              <a:ext uri="{FF2B5EF4-FFF2-40B4-BE49-F238E27FC236}">
                <a16:creationId xmlns:a16="http://schemas.microsoft.com/office/drawing/2014/main" id="{05F68FB2-90A7-564A-8DAB-BC4415CACEBD}"/>
              </a:ext>
            </a:extLst>
          </p:cNvPr>
          <p:cNvSpPr txBox="1"/>
          <p:nvPr/>
        </p:nvSpPr>
        <p:spPr>
          <a:xfrm>
            <a:off x="4331405" y="7300081"/>
            <a:ext cx="2823850"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NAR, CoreLogic, Consumer Price Index</a:t>
            </a:r>
          </a:p>
        </p:txBody>
      </p:sp>
      <p:graphicFrame>
        <p:nvGraphicFramePr>
          <p:cNvPr id="25" name="Table 10">
            <a:extLst>
              <a:ext uri="{FF2B5EF4-FFF2-40B4-BE49-F238E27FC236}">
                <a16:creationId xmlns:a16="http://schemas.microsoft.com/office/drawing/2014/main" id="{0CB13656-A7B7-684F-9FF9-22E96524C404}"/>
              </a:ext>
            </a:extLst>
          </p:cNvPr>
          <p:cNvGraphicFramePr>
            <a:graphicFrameLocks noGrp="1"/>
          </p:cNvGraphicFramePr>
          <p:nvPr>
            <p:extLst>
              <p:ext uri="{D42A27DB-BD31-4B8C-83A1-F6EECF244321}">
                <p14:modId xmlns:p14="http://schemas.microsoft.com/office/powerpoint/2010/main" val="4159966555"/>
              </p:ext>
            </p:extLst>
          </p:nvPr>
        </p:nvGraphicFramePr>
        <p:xfrm>
          <a:off x="449092" y="8418163"/>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206165">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you’re ready, moving sooner rather than later will put you in the best position to gain from your next investment. Let’s connect if you want to better understand how moving into your dream home could be a great long-term decision.</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Tree>
    <p:extLst>
      <p:ext uri="{BB962C8B-B14F-4D97-AF65-F5344CB8AC3E}">
        <p14:creationId xmlns:p14="http://schemas.microsoft.com/office/powerpoint/2010/main" val="134291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up, table, food, plate&#10;&#10;Description automatically generated">
            <a:extLst>
              <a:ext uri="{FF2B5EF4-FFF2-40B4-BE49-F238E27FC236}">
                <a16:creationId xmlns:a16="http://schemas.microsoft.com/office/drawing/2014/main" id="{D231C66A-7D50-483B-4420-9A5FF456C11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5217616"/>
            <a:ext cx="6858000" cy="4154984"/>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latin typeface="Georgia" panose="02040502050405020303" pitchFamily="18" charset="0"/>
              </a:rPr>
              <a:t>“There are many advantages to investing in real estate. . . .  </a:t>
            </a:r>
            <a:r>
              <a:rPr lang="en-US" sz="2400" b="1" i="1" dirty="0">
                <a:latin typeface="Georgia" panose="02040502050405020303" pitchFamily="18" charset="0"/>
              </a:rPr>
              <a:t>It often acts as a good inflation hedge since there will always be a demand for homes, regardless of the economic climate, and because as inflation rises, so do property values</a:t>
            </a:r>
            <a:r>
              <a:rPr lang="en-US" sz="2400" i="1" dirty="0">
                <a:latin typeface="Georgia" panose="02040502050405020303" pitchFamily="18" charset="0"/>
              </a:rPr>
              <a:t>,</a:t>
            </a:r>
            <a:r>
              <a:rPr lang="en-US" sz="2400" b="1" i="1" dirty="0">
                <a:latin typeface="Georgia" panose="02040502050405020303" pitchFamily="18" charset="0"/>
              </a:rPr>
              <a:t> </a:t>
            </a:r>
            <a:r>
              <a:rPr lang="en-US" sz="2400" i="1" dirty="0">
                <a:latin typeface="Georgia" panose="02040502050405020303" pitchFamily="18" charset="0"/>
              </a:rPr>
              <a:t>. . .” </a:t>
            </a:r>
            <a:endParaRPr lang="en-US" sz="2400" b="1" i="1" dirty="0">
              <a:latin typeface="Georgia" panose="02040502050405020303" pitchFamily="18" charset="0"/>
            </a:endParaRPr>
          </a:p>
          <a:p>
            <a:endParaRPr lang="en-US" sz="1600" i="1" dirty="0">
              <a:solidFill>
                <a:schemeClr val="bg1"/>
              </a:solidFill>
            </a:endParaRPr>
          </a:p>
          <a:p>
            <a:pPr lvl="0">
              <a:spcAft>
                <a:spcPts val="2000"/>
              </a:spcAft>
            </a:pPr>
            <a:r>
              <a:rPr lang="en-US" sz="1250" dirty="0">
                <a:solidFill>
                  <a:schemeClr val="bg1"/>
                </a:solidFill>
                <a:latin typeface="Arial" panose="020B0604020202020204" pitchFamily="34" charset="0"/>
                <a:cs typeface="Arial" panose="020B0604020202020204" pitchFamily="34" charset="0"/>
              </a:rPr>
              <a:t>-</a:t>
            </a:r>
            <a:r>
              <a:rPr lang="en-US" sz="1400" dirty="0">
                <a:solidFill>
                  <a:schemeClr val="bg1"/>
                </a:solidFill>
              </a:rPr>
              <a:t> </a:t>
            </a:r>
            <a:r>
              <a:rPr lang="en-US" sz="1400" i="1" dirty="0"/>
              <a:t>Investopedia</a:t>
            </a:r>
            <a:endParaRPr lang="en-US" sz="2200" i="1" dirty="0">
              <a:solidFill>
                <a:srgbClr val="FF00FF"/>
              </a:solidFill>
              <a:latin typeface="Georgia" panose="02040502050405020303" pitchFamily="18" charset="0"/>
            </a:endParaRP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4846039"/>
            <a:ext cx="742082" cy="743154"/>
          </a:xfrm>
          <a:prstGeom prst="rect">
            <a:avLst/>
          </a:prstGeom>
        </p:spPr>
      </p:pic>
    </p:spTree>
    <p:extLst>
      <p:ext uri="{BB962C8B-B14F-4D97-AF65-F5344CB8AC3E}">
        <p14:creationId xmlns:p14="http://schemas.microsoft.com/office/powerpoint/2010/main" val="577598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Description automatically generated with low confidence">
            <a:extLst>
              <a:ext uri="{FF2B5EF4-FFF2-40B4-BE49-F238E27FC236}">
                <a16:creationId xmlns:a16="http://schemas.microsoft.com/office/drawing/2014/main" id="{C865B4DA-0411-78D7-3ABF-9791F6CC50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0"/>
          <a:stretch/>
        </p:blipFill>
        <p:spPr>
          <a:xfrm>
            <a:off x="-4266" y="0"/>
            <a:ext cx="7772400" cy="3078839"/>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19</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1155702" y="4145964"/>
            <a:ext cx="6155232" cy="5569789"/>
          </a:xfrm>
          <a:prstGeom prst="rect">
            <a:avLst/>
          </a:prstGeom>
          <a:noFill/>
        </p:spPr>
        <p:txBody>
          <a:bodyPr wrap="square" lIns="0" tIns="320040" rIns="0" bIns="0" numCol="1" spcCol="457200" rtlCol="0">
            <a:noAutofit/>
          </a:bodyPr>
          <a:lstStyle/>
          <a:p>
            <a:pPr>
              <a:lnSpc>
                <a:spcPct val="110000"/>
              </a:lnSpc>
              <a:spcAft>
                <a:spcPts val="1000"/>
              </a:spcAft>
            </a:pPr>
            <a:r>
              <a:rPr lang="en-US" sz="1500" b="1" dirty="0">
                <a:solidFill>
                  <a:schemeClr val="tx2"/>
                </a:solidFill>
              </a:rPr>
              <a:t>1. They Know What Buyers Want To See</a:t>
            </a:r>
          </a:p>
          <a:p>
            <a:pPr>
              <a:lnSpc>
                <a:spcPct val="110000"/>
              </a:lnSpc>
              <a:spcAft>
                <a:spcPts val="1000"/>
              </a:spcAft>
            </a:pPr>
            <a:r>
              <a:rPr lang="en-US" sz="1250" dirty="0"/>
              <a:t>Before you decide which projects and repairs to take on, connect with a real estate professional. They have first-hand experience with today’s buyers, what they expect, and what you need to do to make sure your house shows well. A survey from </a:t>
            </a:r>
            <a:r>
              <a:rPr lang="en-US" sz="1250" i="1" dirty="0"/>
              <a:t>Freddie Mac</a:t>
            </a:r>
            <a:r>
              <a:rPr lang="en-US" sz="1250" dirty="0"/>
              <a:t> finds:</a:t>
            </a:r>
          </a:p>
          <a:p>
            <a:pPr marL="457200">
              <a:lnSpc>
                <a:spcPct val="110000"/>
              </a:lnSpc>
              <a:spcAft>
                <a:spcPts val="1000"/>
              </a:spcAft>
            </a:pPr>
            <a:r>
              <a:rPr lang="en-US" sz="1250" i="1" dirty="0">
                <a:solidFill>
                  <a:schemeClr val="tx1">
                    <a:lumMod val="50000"/>
                    <a:lumOff val="50000"/>
                  </a:schemeClr>
                </a:solidFill>
              </a:rPr>
              <a:t>“. . . nearly two-in-five potential homebuyers would consider purchasing a home requiring renovations.” </a:t>
            </a:r>
            <a:endParaRPr lang="en-US" sz="1250" dirty="0"/>
          </a:p>
          <a:p>
            <a:pPr>
              <a:lnSpc>
                <a:spcPct val="110000"/>
              </a:lnSpc>
              <a:spcAft>
                <a:spcPts val="1000"/>
              </a:spcAft>
            </a:pPr>
            <a:r>
              <a:rPr lang="en-US" sz="1250" dirty="0"/>
              <a:t>A professional can use their expertise to help you make the best decisions possible for your local market.</a:t>
            </a:r>
            <a:endParaRPr lang="en-US" sz="1250" b="1" dirty="0">
              <a:solidFill>
                <a:schemeClr val="tx2"/>
              </a:solidFill>
            </a:endParaRPr>
          </a:p>
          <a:p>
            <a:pPr>
              <a:lnSpc>
                <a:spcPct val="110000"/>
              </a:lnSpc>
              <a:spcAft>
                <a:spcPts val="1000"/>
              </a:spcAft>
            </a:pPr>
            <a:r>
              <a:rPr lang="en-US" sz="1500" b="1" dirty="0">
                <a:solidFill>
                  <a:schemeClr val="tx2"/>
                </a:solidFill>
              </a:rPr>
              <a:t>2. They Help Maximize Your Buyer Pool</a:t>
            </a:r>
          </a:p>
          <a:p>
            <a:pPr>
              <a:lnSpc>
                <a:spcPct val="110000"/>
              </a:lnSpc>
              <a:spcAft>
                <a:spcPts val="1000"/>
              </a:spcAft>
            </a:pPr>
            <a:r>
              <a:rPr lang="en-US" sz="1250" dirty="0"/>
              <a:t>While it’s true the average home for sale is receiving multiple offers, it’s important to understand your agent’s role in bringing buyers in. Real estate professionals have an assortment of tools at their disposal, such as social media followers, agency resources, and the multiple listing service (MLS) to ensure your house is viewed by the most buyers. According to </a:t>
            </a:r>
            <a:r>
              <a:rPr lang="en-US" sz="1250" i="1" dirty="0"/>
              <a:t>realtor.com</a:t>
            </a:r>
            <a:r>
              <a:rPr lang="en-US" sz="1250" dirty="0"/>
              <a:t>:</a:t>
            </a:r>
          </a:p>
          <a:p>
            <a:pPr marL="514350">
              <a:lnSpc>
                <a:spcPct val="110000"/>
              </a:lnSpc>
              <a:spcAft>
                <a:spcPts val="1000"/>
              </a:spcAft>
            </a:pPr>
            <a:r>
              <a:rPr lang="en-US" sz="1250" i="1" dirty="0">
                <a:solidFill>
                  <a:schemeClr val="tx1">
                    <a:lumMod val="50000"/>
                    <a:lumOff val="50000"/>
                  </a:schemeClr>
                </a:solidFill>
              </a:rPr>
              <a:t>“Only licensed real estate agents can list homes on the MLS, which is a one-stop online shop of sorts for getting a house seen by thousands of agents and home buyers.”</a:t>
            </a:r>
          </a:p>
          <a:p>
            <a:pPr>
              <a:lnSpc>
                <a:spcPct val="110000"/>
              </a:lnSpc>
              <a:spcAft>
                <a:spcPts val="1000"/>
              </a:spcAft>
            </a:pPr>
            <a:r>
              <a:rPr lang="en-US" sz="1250" dirty="0"/>
              <a:t>Without access to these tools, your buyer pool is limited. </a:t>
            </a:r>
          </a:p>
        </p:txBody>
      </p:sp>
      <p:sp>
        <p:nvSpPr>
          <p:cNvPr id="3" name="TextBox 2">
            <a:extLst>
              <a:ext uri="{FF2B5EF4-FFF2-40B4-BE49-F238E27FC236}">
                <a16:creationId xmlns:a16="http://schemas.microsoft.com/office/drawing/2014/main" id="{DC6D895E-D872-A649-8D1F-2C10CFF35718}"/>
              </a:ext>
            </a:extLst>
          </p:cNvPr>
          <p:cNvSpPr txBox="1"/>
          <p:nvPr/>
        </p:nvSpPr>
        <p:spPr>
          <a:xfrm>
            <a:off x="452934" y="3078839"/>
            <a:ext cx="6858000" cy="1770226"/>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With today’s housing market moving as fast as it is, working with a professional is more essential than ever. Here are five reasons you’ll want to use a real estate advisor when you sell your home this season.</a:t>
            </a:r>
          </a:p>
        </p:txBody>
      </p:sp>
      <p:sp>
        <p:nvSpPr>
          <p:cNvPr id="9" name="Rectangle 8">
            <a:extLst>
              <a:ext uri="{FF2B5EF4-FFF2-40B4-BE49-F238E27FC236}">
                <a16:creationId xmlns:a16="http://schemas.microsoft.com/office/drawing/2014/main" id="{43C30354-74B6-414E-A158-69B16FB17EA3}"/>
              </a:ext>
            </a:extLst>
          </p:cNvPr>
          <p:cNvSpPr/>
          <p:nvPr/>
        </p:nvSpPr>
        <p:spPr>
          <a:xfrm>
            <a:off x="-4266" y="2124732"/>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How an Agent Helps Sell Your House</a:t>
            </a:r>
          </a:p>
        </p:txBody>
      </p:sp>
    </p:spTree>
    <p:extLst>
      <p:ext uri="{BB962C8B-B14F-4D97-AF65-F5344CB8AC3E}">
        <p14:creationId xmlns:p14="http://schemas.microsoft.com/office/powerpoint/2010/main" val="2189334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6A4BE48-CFB9-56FC-5563-F7AF50E44D28}"/>
              </a:ext>
            </a:extLst>
          </p:cNvPr>
          <p:cNvSpPr txBox="1">
            <a:spLocks/>
          </p:cNvSpPr>
          <p:nvPr/>
        </p:nvSpPr>
        <p:spPr>
          <a:xfrm>
            <a:off x="3048000" y="0"/>
            <a:ext cx="4267200" cy="10058400"/>
          </a:xfrm>
          <a:prstGeom prst="rect">
            <a:avLst/>
          </a:prstGeom>
        </p:spPr>
        <p:txBody>
          <a:bodyPr lIns="0" tIns="0" rIns="0" bIns="0" anchor="ct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spcAft>
                <a:spcPts val="1000"/>
              </a:spcAft>
              <a:buNone/>
            </a:pPr>
            <a:r>
              <a:rPr lang="en-US" sz="3200" dirty="0">
                <a:solidFill>
                  <a:schemeClr val="tx2"/>
                </a:solidFill>
              </a:rPr>
              <a:t>Table of Contents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3</a:t>
            </a:r>
            <a:r>
              <a:rPr lang="en-US" sz="1600" dirty="0">
                <a:solidFill>
                  <a:prstClr val="black"/>
                </a:solidFill>
                <a:ea typeface="Helvetica Neue" panose="02000503000000020004" pitchFamily="2" charset="0"/>
              </a:rPr>
              <a:t>	Reasons To Sell This Summer</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5</a:t>
            </a:r>
            <a:r>
              <a:rPr lang="en-US" sz="1600" dirty="0">
                <a:solidFill>
                  <a:prstClr val="black"/>
                </a:solidFill>
                <a:ea typeface="Helvetica Neue" panose="02000503000000020004" pitchFamily="2" charset="0"/>
              </a:rPr>
              <a:t>	Expert Insights for Today’s Sellers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7</a:t>
            </a:r>
            <a:r>
              <a:rPr lang="en-US" sz="1600" dirty="0">
                <a:solidFill>
                  <a:prstClr val="black"/>
                </a:solidFill>
                <a:ea typeface="Helvetica Neue" panose="02000503000000020004" pitchFamily="2" charset="0"/>
              </a:rPr>
              <a:t>	Why Sellers Are Winning Big Today</a:t>
            </a:r>
          </a:p>
          <a:p>
            <a:pPr marL="411480" indent="-411480" defTabSz="909619">
              <a:lnSpc>
                <a:spcPct val="113999"/>
              </a:lnSpc>
              <a:spcBef>
                <a:spcPts val="1500"/>
              </a:spcBef>
              <a:buNone/>
              <a:defRPr/>
            </a:pPr>
            <a:r>
              <a:rPr lang="en-US" sz="1600" b="1" dirty="0">
                <a:solidFill>
                  <a:schemeClr val="tx2"/>
                </a:solidFill>
                <a:ea typeface="+mn-lt"/>
                <a:cs typeface="+mn-lt"/>
              </a:rPr>
              <a:t>9</a:t>
            </a:r>
            <a:r>
              <a:rPr lang="en-US" sz="1600" dirty="0">
                <a:ea typeface="+mn-lt"/>
                <a:cs typeface="+mn-lt"/>
              </a:rPr>
              <a:t>     Should I Update My House Before I</a:t>
            </a:r>
            <a:br>
              <a:rPr lang="en-US" sz="1600" dirty="0">
                <a:ea typeface="+mn-lt"/>
                <a:cs typeface="+mn-lt"/>
              </a:rPr>
            </a:br>
            <a:r>
              <a:rPr lang="en-US" sz="1600" dirty="0">
                <a:ea typeface="+mn-lt"/>
                <a:cs typeface="+mn-lt"/>
              </a:rPr>
              <a:t>Sell It?</a:t>
            </a:r>
            <a:endParaRPr lang="en-US" sz="2350" dirty="0">
              <a:ea typeface="+mn-lt"/>
              <a:cs typeface="+mn-lt"/>
            </a:endParaRPr>
          </a:p>
          <a:p>
            <a:pPr marL="411480" indent="-411480" defTabSz="909619">
              <a:lnSpc>
                <a:spcPct val="113999"/>
              </a:lnSpc>
              <a:spcBef>
                <a:spcPts val="1500"/>
              </a:spcBef>
              <a:buNone/>
              <a:defRPr/>
            </a:pPr>
            <a:r>
              <a:rPr lang="en-US" sz="1600" b="1" dirty="0">
                <a:solidFill>
                  <a:schemeClr val="tx2"/>
                </a:solidFill>
                <a:ea typeface="+mn-lt"/>
              </a:rPr>
              <a:t>10</a:t>
            </a:r>
            <a:r>
              <a:rPr lang="en-US" sz="1600" dirty="0">
                <a:ea typeface="Helvetica Neue" panose="02000503000000020004" pitchFamily="2" charset="0"/>
              </a:rPr>
              <a:t>	What’s Going To Happen with Home Prices This Year?</a:t>
            </a:r>
            <a:endParaRPr lang="en-US" dirty="0"/>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12</a:t>
            </a:r>
            <a:r>
              <a:rPr lang="en-US" sz="1600" b="1" dirty="0">
                <a:ea typeface="Helvetica Neue" panose="02000503000000020004" pitchFamily="2" charset="0"/>
              </a:rPr>
              <a:t>  	</a:t>
            </a:r>
            <a:r>
              <a:rPr lang="en-US" sz="1600" dirty="0">
                <a:ea typeface="Helvetica Neue" panose="02000503000000020004" pitchFamily="2" charset="0"/>
              </a:rPr>
              <a:t>Your Agent Is Key When Pricing</a:t>
            </a:r>
            <a:br>
              <a:rPr lang="en-US" sz="1600" dirty="0">
                <a:ea typeface="Helvetica Neue" panose="02000503000000020004" pitchFamily="2" charset="0"/>
              </a:rPr>
            </a:br>
            <a:r>
              <a:rPr lang="en-US" sz="1600" dirty="0">
                <a:ea typeface="Helvetica Neue" panose="02000503000000020004" pitchFamily="2" charset="0"/>
              </a:rPr>
              <a:t>Your House</a:t>
            </a:r>
            <a:endParaRPr lang="en-US" sz="1600" dirty="0">
              <a:ea typeface="Helvetica Neue" panose="02000503000000020004" pitchFamily="2" charset="0"/>
              <a:cs typeface="Arial"/>
            </a:endParaRP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13</a:t>
            </a:r>
            <a:r>
              <a:rPr lang="en-US" sz="1600" dirty="0">
                <a:ea typeface="Helvetica Neue" panose="02000503000000020004" pitchFamily="2" charset="0"/>
              </a:rPr>
              <a:t>   Record Equity Gains Can Power Your</a:t>
            </a:r>
            <a:br>
              <a:rPr lang="en-US" sz="1600" dirty="0">
                <a:ea typeface="Helvetica Neue" panose="02000503000000020004" pitchFamily="2" charset="0"/>
              </a:rPr>
            </a:br>
            <a:r>
              <a:rPr lang="en-US" sz="1600" dirty="0">
                <a:ea typeface="Helvetica Neue" panose="02000503000000020004" pitchFamily="2" charset="0"/>
              </a:rPr>
              <a:t>Next Move</a:t>
            </a:r>
            <a:endParaRPr lang="en-US" sz="1600" dirty="0">
              <a:ea typeface="Helvetica Neue" panose="02000503000000020004" pitchFamily="2" charset="0"/>
              <a:cs typeface="Arial"/>
            </a:endParaRP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16</a:t>
            </a:r>
            <a:r>
              <a:rPr lang="en-US" sz="1600" dirty="0">
                <a:ea typeface="Helvetica Neue" panose="02000503000000020004" pitchFamily="2" charset="0"/>
              </a:rPr>
              <a:t>	Homeownership as a Hedge</a:t>
            </a:r>
            <a:br>
              <a:rPr lang="en-US" sz="1600" dirty="0">
                <a:ea typeface="Helvetica Neue" panose="02000503000000020004" pitchFamily="2" charset="0"/>
              </a:rPr>
            </a:br>
            <a:r>
              <a:rPr lang="en-US" sz="1600" dirty="0">
                <a:ea typeface="Helvetica Neue" panose="02000503000000020004" pitchFamily="2" charset="0"/>
              </a:rPr>
              <a:t>Against Inflation</a:t>
            </a:r>
            <a:endParaRPr lang="en-US" sz="1600" dirty="0">
              <a:ea typeface="Helvetica Neue" panose="02000503000000020004" pitchFamily="2" charset="0"/>
              <a:cs typeface="Arial"/>
            </a:endParaRP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19   </a:t>
            </a:r>
            <a:r>
              <a:rPr lang="en-US" sz="1600" dirty="0">
                <a:ea typeface="Helvetica Neue" panose="02000503000000020004" pitchFamily="2" charset="0"/>
              </a:rPr>
              <a:t>How an Agent Helps Sell Your House</a:t>
            </a:r>
            <a:endParaRPr lang="en-US" sz="1600" dirty="0">
              <a:ea typeface="Helvetica Neue" panose="02000503000000020004" pitchFamily="2" charset="0"/>
              <a:cs typeface="Arial"/>
            </a:endParaRPr>
          </a:p>
          <a:p>
            <a:pPr marL="0" indent="0" defTabSz="909619">
              <a:lnSpc>
                <a:spcPct val="114000"/>
              </a:lnSpc>
              <a:spcBef>
                <a:spcPts val="1500"/>
              </a:spcBef>
              <a:buNone/>
              <a:defRPr/>
            </a:pPr>
            <a:r>
              <a:rPr lang="en-US" sz="1600" b="1" dirty="0">
                <a:solidFill>
                  <a:schemeClr val="tx2"/>
                </a:solidFill>
                <a:ea typeface="Helvetica Neue" panose="02000503000000020004" pitchFamily="2" charset="0"/>
              </a:rPr>
              <a:t>21   </a:t>
            </a:r>
            <a:r>
              <a:rPr lang="en-US" sz="1600" dirty="0">
                <a:ea typeface="Helvetica Neue" panose="02000503000000020004" pitchFamily="2" charset="0"/>
              </a:rPr>
              <a:t>A Checklist for Selling Your House</a:t>
            </a:r>
            <a:endParaRPr lang="en-US" sz="1600" dirty="0">
              <a:ea typeface="Helvetica Neue" panose="02000503000000020004" pitchFamily="2" charset="0"/>
              <a:cs typeface="Arial"/>
            </a:endParaRP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22   </a:t>
            </a:r>
            <a:r>
              <a:rPr lang="en-US" sz="1600" dirty="0">
                <a:ea typeface="Helvetica Neue" panose="02000503000000020004" pitchFamily="2" charset="0"/>
              </a:rPr>
              <a:t>Reasons To Hire a Real</a:t>
            </a:r>
            <a:br>
              <a:rPr lang="en-US" sz="1600" dirty="0">
                <a:ea typeface="Helvetica Neue" panose="02000503000000020004" pitchFamily="2" charset="0"/>
              </a:rPr>
            </a:br>
            <a:r>
              <a:rPr lang="en-US" sz="1600" dirty="0">
                <a:ea typeface="Helvetica Neue" panose="02000503000000020004" pitchFamily="2" charset="0"/>
              </a:rPr>
              <a:t>Estate Professional</a:t>
            </a:r>
            <a:endParaRPr lang="en-US" sz="1600" dirty="0">
              <a:ea typeface="Helvetica Neue" panose="02000503000000020004" pitchFamily="2" charset="0"/>
              <a:cs typeface="Arial"/>
            </a:endParaRPr>
          </a:p>
        </p:txBody>
      </p:sp>
      <p:pic>
        <p:nvPicPr>
          <p:cNvPr id="3" name="Picture 2" descr="A plate of food&#10;&#10;Description automatically generated with medium confidence">
            <a:extLst>
              <a:ext uri="{FF2B5EF4-FFF2-40B4-BE49-F238E27FC236}">
                <a16:creationId xmlns:a16="http://schemas.microsoft.com/office/drawing/2014/main" id="{218A294D-CCF3-A4B9-7DC4-4210D98C55D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376"/>
          <a:stretch/>
        </p:blipFill>
        <p:spPr>
          <a:xfrm>
            <a:off x="0" y="0"/>
            <a:ext cx="2590800" cy="10096217"/>
          </a:xfrm>
          <a:prstGeom prst="rect">
            <a:avLst/>
          </a:prstGeom>
        </p:spPr>
      </p:pic>
    </p:spTree>
    <p:extLst>
      <p:ext uri="{BB962C8B-B14F-4D97-AF65-F5344CB8AC3E}">
        <p14:creationId xmlns:p14="http://schemas.microsoft.com/office/powerpoint/2010/main" val="3709739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20</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331698"/>
            <a:ext cx="6172198" cy="7772399"/>
          </a:xfrm>
          <a:prstGeom prst="rect">
            <a:avLst/>
          </a:prstGeom>
          <a:noFill/>
        </p:spPr>
        <p:txBody>
          <a:bodyPr wrap="square" lIns="0" tIns="320040" rIns="0" bIns="0" numCol="1" spcCol="457200" rtlCol="0">
            <a:noAutofit/>
          </a:bodyPr>
          <a:lstStyle/>
          <a:p>
            <a:pPr>
              <a:lnSpc>
                <a:spcPct val="110000"/>
              </a:lnSpc>
              <a:spcAft>
                <a:spcPts val="1000"/>
              </a:spcAft>
            </a:pPr>
            <a:r>
              <a:rPr lang="en-US" sz="1500" b="1" dirty="0">
                <a:solidFill>
                  <a:schemeClr val="tx2"/>
                </a:solidFill>
              </a:rPr>
              <a:t>3. They Understand the Fine Print</a:t>
            </a:r>
          </a:p>
          <a:p>
            <a:pPr>
              <a:lnSpc>
                <a:spcPct val="110000"/>
              </a:lnSpc>
              <a:spcAft>
                <a:spcPts val="1000"/>
              </a:spcAft>
            </a:pPr>
            <a:r>
              <a:rPr lang="en-US" sz="1250" dirty="0"/>
              <a:t>Today, more disclosures and regulations are mandatory when selling a house. That’s why </a:t>
            </a:r>
            <a:r>
              <a:rPr lang="en-US" sz="1250" i="1" dirty="0"/>
              <a:t>Investopedia</a:t>
            </a:r>
            <a:r>
              <a:rPr lang="en-US" sz="1250" dirty="0"/>
              <a:t> says:</a:t>
            </a:r>
          </a:p>
          <a:p>
            <a:pPr marL="463550">
              <a:lnSpc>
                <a:spcPct val="110000"/>
              </a:lnSpc>
              <a:spcAft>
                <a:spcPts val="1000"/>
              </a:spcAft>
            </a:pPr>
            <a:r>
              <a:rPr lang="en-US" sz="1250" i="1" dirty="0">
                <a:solidFill>
                  <a:schemeClr val="tx1">
                    <a:lumMod val="50000"/>
                    <a:lumOff val="50000"/>
                  </a:schemeClr>
                </a:solidFill>
              </a:rPr>
              <a:t>“One of the biggest risks of FSBO [For Sale By Owner] is not having the experience or expertise to navigate all of the legal and regulatory requirements that come with selling a home.”</a:t>
            </a:r>
          </a:p>
          <a:p>
            <a:pPr>
              <a:lnSpc>
                <a:spcPct val="110000"/>
              </a:lnSpc>
              <a:spcAft>
                <a:spcPts val="1000"/>
              </a:spcAft>
            </a:pPr>
            <a:r>
              <a:rPr lang="en-US" sz="1250" dirty="0"/>
              <a:t>A real estate professional knows exactly what needs to happen, what all the paperwork means, and how to work through it efficiently. They’ll help you review the documents and avoid any costly missteps that could occur if you try to handle them on your own.</a:t>
            </a:r>
            <a:endParaRPr lang="en-US" sz="1500" b="1" dirty="0">
              <a:solidFill>
                <a:schemeClr val="tx2"/>
              </a:solidFill>
            </a:endParaRPr>
          </a:p>
          <a:p>
            <a:pPr>
              <a:lnSpc>
                <a:spcPct val="110000"/>
              </a:lnSpc>
              <a:spcAft>
                <a:spcPts val="1000"/>
              </a:spcAft>
            </a:pPr>
            <a:r>
              <a:rPr lang="en-US" sz="1500" b="1" dirty="0">
                <a:solidFill>
                  <a:schemeClr val="tx2"/>
                </a:solidFill>
              </a:rPr>
              <a:t>4. They’re Trained Negotiators</a:t>
            </a:r>
          </a:p>
          <a:p>
            <a:pPr>
              <a:lnSpc>
                <a:spcPct val="110000"/>
              </a:lnSpc>
              <a:spcAft>
                <a:spcPts val="1000"/>
              </a:spcAft>
            </a:pPr>
            <a:r>
              <a:rPr lang="en-US" sz="1250" dirty="0"/>
              <a:t>If you sell without a professional, you’ll also be solely responsible for the negotiations. That means you’ll have to coordinate with:</a:t>
            </a:r>
          </a:p>
          <a:p>
            <a:pPr marL="2301875" lvl="6">
              <a:lnSpc>
                <a:spcPct val="110000"/>
              </a:lnSpc>
              <a:spcAft>
                <a:spcPts val="1000"/>
              </a:spcAft>
            </a:pPr>
            <a:r>
              <a:rPr lang="en-US" sz="1250" b="1" dirty="0">
                <a:solidFill>
                  <a:schemeClr val="accent2"/>
                </a:solidFill>
              </a:rPr>
              <a:t>The buyer</a:t>
            </a:r>
            <a:r>
              <a:rPr lang="en-US" sz="1250" dirty="0"/>
              <a:t>, who wants the best deal possible</a:t>
            </a:r>
          </a:p>
          <a:p>
            <a:pPr marL="2301875" lvl="6">
              <a:lnSpc>
                <a:spcPct val="110000"/>
              </a:lnSpc>
              <a:spcAft>
                <a:spcPts val="1000"/>
              </a:spcAft>
            </a:pPr>
            <a:r>
              <a:rPr lang="en-US" sz="1250" b="1" dirty="0">
                <a:solidFill>
                  <a:schemeClr val="accent2"/>
                </a:solidFill>
              </a:rPr>
              <a:t>The buyer’s agent</a:t>
            </a:r>
            <a:r>
              <a:rPr lang="en-US" sz="1250" dirty="0"/>
              <a:t>, who will use their expertise to advocate for the buyer</a:t>
            </a:r>
          </a:p>
          <a:p>
            <a:pPr marL="2301875" lvl="6">
              <a:lnSpc>
                <a:spcPct val="110000"/>
              </a:lnSpc>
              <a:spcAft>
                <a:spcPts val="1000"/>
              </a:spcAft>
            </a:pPr>
            <a:r>
              <a:rPr lang="en-US" sz="1250" b="1" dirty="0">
                <a:solidFill>
                  <a:schemeClr val="accent2"/>
                </a:solidFill>
              </a:rPr>
              <a:t>The inspection company</a:t>
            </a:r>
            <a:r>
              <a:rPr lang="en-US" sz="1250" dirty="0"/>
              <a:t>, which works for the buyer and will almost always find concerns with the house</a:t>
            </a:r>
          </a:p>
          <a:p>
            <a:pPr marL="2301875" lvl="6">
              <a:lnSpc>
                <a:spcPct val="110000"/>
              </a:lnSpc>
              <a:spcAft>
                <a:spcPts val="1000"/>
              </a:spcAft>
            </a:pPr>
            <a:r>
              <a:rPr lang="en-US" sz="1250" b="1" dirty="0">
                <a:solidFill>
                  <a:schemeClr val="accent2"/>
                </a:solidFill>
              </a:rPr>
              <a:t>The appraiser</a:t>
            </a:r>
            <a:r>
              <a:rPr lang="en-US" sz="1250" dirty="0"/>
              <a:t>, who assesses the property’s value to protect the lender</a:t>
            </a:r>
          </a:p>
          <a:p>
            <a:pPr>
              <a:lnSpc>
                <a:spcPct val="110000"/>
              </a:lnSpc>
              <a:spcAft>
                <a:spcPts val="1000"/>
              </a:spcAft>
            </a:pPr>
            <a:r>
              <a:rPr lang="en-US" sz="1250" dirty="0"/>
              <a:t>Instead of going toe-to-toe with these parties alone, lean on an expert. They’ll know what levers to pull, how to address all concerns, and when to get a second opinion.</a:t>
            </a:r>
          </a:p>
          <a:p>
            <a:pPr>
              <a:lnSpc>
                <a:spcPct val="110000"/>
              </a:lnSpc>
              <a:spcAft>
                <a:spcPts val="1000"/>
              </a:spcAft>
            </a:pPr>
            <a:r>
              <a:rPr lang="en-US" sz="1500" b="1" dirty="0">
                <a:solidFill>
                  <a:schemeClr val="tx2"/>
                </a:solidFill>
              </a:rPr>
              <a:t>5. They Know How To Set the Right Price for Your House</a:t>
            </a:r>
          </a:p>
          <a:p>
            <a:pPr>
              <a:lnSpc>
                <a:spcPct val="110000"/>
              </a:lnSpc>
              <a:spcAft>
                <a:spcPts val="1000"/>
              </a:spcAft>
            </a:pPr>
            <a:r>
              <a:rPr lang="en-US" sz="1250" dirty="0"/>
              <a:t>Real estate professionals know the ins and outs of how to price your house accurately and competitively. They compare your house to recently sold homes in your area and assess the current condition of your house. These factors are key to making sure it’s priced to move quickly while still getting you the highest possible final sale price.</a:t>
            </a:r>
          </a:p>
          <a:p>
            <a:pPr>
              <a:lnSpc>
                <a:spcPct val="110000"/>
              </a:lnSpc>
              <a:spcAft>
                <a:spcPts val="1000"/>
              </a:spcAft>
            </a:pPr>
            <a:endParaRPr lang="en-US" sz="1250" dirty="0"/>
          </a:p>
        </p:txBody>
      </p:sp>
      <p:graphicFrame>
        <p:nvGraphicFramePr>
          <p:cNvPr id="11" name="Table 10">
            <a:extLst>
              <a:ext uri="{FF2B5EF4-FFF2-40B4-BE49-F238E27FC236}">
                <a16:creationId xmlns:a16="http://schemas.microsoft.com/office/drawing/2014/main" id="{DB8996C9-8B0D-774F-B0C0-3BEAF9C09D11}"/>
              </a:ext>
            </a:extLst>
          </p:cNvPr>
          <p:cNvGraphicFramePr>
            <a:graphicFrameLocks noGrp="1"/>
          </p:cNvGraphicFramePr>
          <p:nvPr>
            <p:extLst>
              <p:ext uri="{D42A27DB-BD31-4B8C-83A1-F6EECF244321}">
                <p14:modId xmlns:p14="http://schemas.microsoft.com/office/powerpoint/2010/main" val="684904483"/>
              </p:ext>
            </p:extLst>
          </p:nvPr>
        </p:nvGraphicFramePr>
        <p:xfrm>
          <a:off x="457200" y="8436041"/>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514077">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There’s a lot that goes into selling your house, and it takes time, effort, and expertise to truly do it right. Before you decide to sell your house on your own, let's discuss how having a professional at your side can help.</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5" name="Picture 4" descr="Icon&#10;&#10;Description automatically generated">
            <a:extLst>
              <a:ext uri="{FF2B5EF4-FFF2-40B4-BE49-F238E27FC236}">
                <a16:creationId xmlns:a16="http://schemas.microsoft.com/office/drawing/2014/main" id="{5ABFE8B4-1184-1B43-9E49-593D8A41A7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4394359"/>
            <a:ext cx="2058088" cy="1557261"/>
          </a:xfrm>
          <a:prstGeom prst="rect">
            <a:avLst/>
          </a:prstGeom>
        </p:spPr>
      </p:pic>
    </p:spTree>
    <p:extLst>
      <p:ext uri="{BB962C8B-B14F-4D97-AF65-F5344CB8AC3E}">
        <p14:creationId xmlns:p14="http://schemas.microsoft.com/office/powerpoint/2010/main" val="774843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24D3B451-09F3-AD40-9E51-E6333F0F6F1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047" y="5913"/>
            <a:ext cx="7766305" cy="10046571"/>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21</a:t>
            </a:fld>
            <a:endParaRPr lang="en-US" dirty="0"/>
          </a:p>
        </p:txBody>
      </p:sp>
    </p:spTree>
    <p:extLst>
      <p:ext uri="{BB962C8B-B14F-4D97-AF65-F5344CB8AC3E}">
        <p14:creationId xmlns:p14="http://schemas.microsoft.com/office/powerpoint/2010/main" val="3944140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22</a:t>
            </a:fld>
            <a:endParaRPr lang="en-US" dirty="0"/>
          </a:p>
        </p:txBody>
      </p:sp>
      <p:pic>
        <p:nvPicPr>
          <p:cNvPr id="4" name="Picture 3" descr="Graphical user interface, application, Word&#10;&#10;Description automatically generated">
            <a:extLst>
              <a:ext uri="{FF2B5EF4-FFF2-40B4-BE49-F238E27FC236}">
                <a16:creationId xmlns:a16="http://schemas.microsoft.com/office/drawing/2014/main" id="{828EDBF0-3D14-FA40-883C-C35B607F49F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1972"/>
            <a:ext cx="7772400" cy="10054456"/>
          </a:xfrm>
          <a:prstGeom prst="rect">
            <a:avLst/>
          </a:prstGeom>
        </p:spPr>
      </p:pic>
    </p:spTree>
    <p:extLst>
      <p:ext uri="{BB962C8B-B14F-4D97-AF65-F5344CB8AC3E}">
        <p14:creationId xmlns:p14="http://schemas.microsoft.com/office/powerpoint/2010/main" val="3299272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and a child playing in a backyard&#10;&#10;Description automatically generated with low confidence">
            <a:extLst>
              <a:ext uri="{FF2B5EF4-FFF2-40B4-BE49-F238E27FC236}">
                <a16:creationId xmlns:a16="http://schemas.microsoft.com/office/drawing/2014/main" id="{EE881768-CDCD-0F73-D076-8D89954028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772399" cy="10058401"/>
          </a:xfrm>
          <a:prstGeom prst="rect">
            <a:avLst/>
          </a:prstGeom>
        </p:spPr>
      </p:pic>
      <p:sp>
        <p:nvSpPr>
          <p:cNvPr id="9" name="Rectangle 8">
            <a:extLst>
              <a:ext uri="{FF2B5EF4-FFF2-40B4-BE49-F238E27FC236}">
                <a16:creationId xmlns:a16="http://schemas.microsoft.com/office/drawing/2014/main" id="{42F93B77-6213-6742-AD56-7CF710284085}"/>
              </a:ext>
            </a:extLst>
          </p:cNvPr>
          <p:cNvSpPr/>
          <p:nvPr/>
        </p:nvSpPr>
        <p:spPr>
          <a:xfrm>
            <a:off x="-1" y="0"/>
            <a:ext cx="7772400" cy="5898776"/>
          </a:xfrm>
          <a:prstGeom prst="rect">
            <a:avLst/>
          </a:prstGeom>
          <a:gradFill flip="none" rotWithShape="1">
            <a:gsLst>
              <a:gs pos="0">
                <a:schemeClr val="tx1"/>
              </a:gs>
              <a:gs pos="99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5E4AD5E-68A0-D147-97E3-D74099CB30F1}"/>
              </a:ext>
            </a:extLst>
          </p:cNvPr>
          <p:cNvSpPr txBox="1"/>
          <p:nvPr/>
        </p:nvSpPr>
        <p:spPr>
          <a:xfrm>
            <a:off x="457200" y="685800"/>
            <a:ext cx="6858000" cy="2418611"/>
          </a:xfrm>
          <a:prstGeom prst="rect">
            <a:avLst/>
          </a:prstGeom>
          <a:noFill/>
        </p:spPr>
        <p:txBody>
          <a:bodyPr wrap="square" lIns="0" tIns="0" rIns="0" bIns="0" rtlCol="0">
            <a:spAutoFit/>
          </a:bodyPr>
          <a:lstStyle/>
          <a:p>
            <a:pPr>
              <a:spcAft>
                <a:spcPts val="2000"/>
              </a:spcAft>
            </a:pPr>
            <a:r>
              <a:rPr lang="en-US" sz="3200" i="1" dirty="0">
                <a:solidFill>
                  <a:schemeClr val="bg1"/>
                </a:solidFill>
                <a:latin typeface="Georgia" panose="02040502050405020303" pitchFamily="18" charset="0"/>
              </a:rPr>
              <a:t>“. . . homes are moving quickly and a lot of times with all-cash offers. That means sellers can get top dollar for their property if they decide to list.”</a:t>
            </a:r>
          </a:p>
          <a:p>
            <a:pPr>
              <a:spcAft>
                <a:spcPts val="2000"/>
              </a:spcAft>
            </a:pPr>
            <a:r>
              <a:rPr lang="en-US" sz="1250" dirty="0">
                <a:solidFill>
                  <a:schemeClr val="bg1"/>
                </a:solidFill>
                <a:latin typeface="Arial" panose="020B0604020202020204" pitchFamily="34" charset="0"/>
                <a:cs typeface="Arial" panose="020B0604020202020204" pitchFamily="34" charset="0"/>
              </a:rPr>
              <a:t>- </a:t>
            </a:r>
            <a:r>
              <a:rPr lang="en-US" sz="1250" i="1" dirty="0" err="1">
                <a:solidFill>
                  <a:schemeClr val="bg1"/>
                </a:solidFill>
                <a:latin typeface="Arial" panose="020B0604020202020204" pitchFamily="34" charset="0"/>
                <a:cs typeface="Arial" panose="020B0604020202020204" pitchFamily="34" charset="0"/>
              </a:rPr>
              <a:t>realtor.com</a:t>
            </a:r>
            <a:endParaRPr lang="en-US" sz="1250" i="1" dirty="0">
              <a:solidFill>
                <a:schemeClr val="bg1"/>
              </a:solidFill>
              <a:latin typeface="Arial" panose="020B0604020202020204" pitchFamily="34" charset="0"/>
              <a:cs typeface="Arial" panose="020B0604020202020204" pitchFamily="34" charset="0"/>
            </a:endParaRPr>
          </a:p>
        </p:txBody>
      </p:sp>
      <p:sp>
        <p:nvSpPr>
          <p:cNvPr id="5" name="Slide Number Placeholder 13">
            <a:extLst>
              <a:ext uri="{FF2B5EF4-FFF2-40B4-BE49-F238E27FC236}">
                <a16:creationId xmlns:a16="http://schemas.microsoft.com/office/drawing/2014/main" id="{8C85B631-98E2-FDD6-00FE-6C7A4D9F50F4}"/>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23</a:t>
            </a:fld>
            <a:endParaRPr lang="en-US" dirty="0"/>
          </a:p>
        </p:txBody>
      </p:sp>
    </p:spTree>
    <p:extLst>
      <p:ext uri="{BB962C8B-B14F-4D97-AF65-F5344CB8AC3E}">
        <p14:creationId xmlns:p14="http://schemas.microsoft.com/office/powerpoint/2010/main" val="2477650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C8A8F1B4-F393-2F48-8FA1-70DD7339054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38597"/>
            <a:ext cx="7772400" cy="31156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CBC41A-E8D2-CA4C-9B25-6113E730FF8A}"/>
              </a:ext>
            </a:extLst>
          </p:cNvPr>
          <p:cNvSpPr/>
          <p:nvPr/>
        </p:nvSpPr>
        <p:spPr>
          <a:xfrm>
            <a:off x="0" y="9293992"/>
            <a:ext cx="7772400" cy="8398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6">
            <a:extLst>
              <a:ext uri="{FF2B5EF4-FFF2-40B4-BE49-F238E27FC236}">
                <a16:creationId xmlns:a16="http://schemas.microsoft.com/office/drawing/2014/main" id="{60E9C1AB-42E8-EE42-ADD6-A4C3AE37A2E8}"/>
              </a:ext>
            </a:extLst>
          </p:cNvPr>
          <p:cNvSpPr txBox="1">
            <a:spLocks/>
          </p:cNvSpPr>
          <p:nvPr/>
        </p:nvSpPr>
        <p:spPr>
          <a:xfrm>
            <a:off x="457201" y="3452385"/>
            <a:ext cx="3527648" cy="705319"/>
          </a:xfrm>
          <a:prstGeom prst="rect">
            <a:avLst/>
          </a:prstGeom>
        </p:spPr>
        <p:txBody>
          <a:bodyPr vert="horz" wrap="square" lIns="0" tIns="12698" rIns="0" bIns="0" rtlCol="0">
            <a:sp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marL="12699">
              <a:spcBef>
                <a:spcPts val="99"/>
              </a:spcBef>
            </a:pPr>
            <a:r>
              <a:rPr lang="en-US" sz="5000" b="1">
                <a:solidFill>
                  <a:schemeClr val="tx2"/>
                </a:solidFill>
                <a:latin typeface="Arial" panose="020B0604020202020204" pitchFamily="34" charset="0"/>
                <a:ea typeface="Helvetica Neue" panose="02000503000000020004" pitchFamily="2" charset="0"/>
                <a:cs typeface="Arial" panose="020B0604020202020204" pitchFamily="34" charset="0"/>
              </a:rPr>
              <a:t>Let’s Chat.</a:t>
            </a:r>
            <a:endParaRPr lang="en-US" sz="5000" b="1" dirty="0">
              <a:solidFill>
                <a:schemeClr val="tx2"/>
              </a:solidFill>
              <a:latin typeface="Arial" panose="020B0604020202020204" pitchFamily="34" charset="0"/>
              <a:ea typeface="Helvetica Neue" panose="02000503000000020004" pitchFamily="2" charset="0"/>
              <a:cs typeface="Arial" panose="020B0604020202020204" pitchFamily="34" charset="0"/>
            </a:endParaRPr>
          </a:p>
        </p:txBody>
      </p:sp>
      <p:sp>
        <p:nvSpPr>
          <p:cNvPr id="9" name="object 7">
            <a:extLst>
              <a:ext uri="{FF2B5EF4-FFF2-40B4-BE49-F238E27FC236}">
                <a16:creationId xmlns:a16="http://schemas.microsoft.com/office/drawing/2014/main" id="{698C3DE9-5613-DA4B-A552-098C68BD4C36}"/>
              </a:ext>
            </a:extLst>
          </p:cNvPr>
          <p:cNvSpPr txBox="1"/>
          <p:nvPr/>
        </p:nvSpPr>
        <p:spPr>
          <a:xfrm>
            <a:off x="914400" y="9467842"/>
            <a:ext cx="2467022" cy="367278"/>
          </a:xfrm>
          <a:prstGeom prst="rect">
            <a:avLst/>
          </a:prstGeom>
        </p:spPr>
        <p:txBody>
          <a:bodyPr vert="horz" wrap="none" lIns="0" tIns="12698" rIns="0" bIns="0" rtlCol="0" anchor="ctr" anchorCtr="0">
            <a:noAutofit/>
          </a:bodyPr>
          <a:lstStyle/>
          <a:p>
            <a:pPr marL="12699">
              <a:lnSpc>
                <a:spcPts val="3200"/>
              </a:lnSpc>
              <a:spcBef>
                <a:spcPts val="99"/>
              </a:spcBef>
            </a:pPr>
            <a:r>
              <a:rPr lang="en-US" sz="1600" b="1" spc="100" dirty="0">
                <a:solidFill>
                  <a:schemeClr val="bg1"/>
                </a:solidFill>
                <a:latin typeface="Arial" panose="020B0604020202020204" pitchFamily="34" charset="0"/>
                <a:ea typeface="Helvetica Neue Light" panose="02000403000000020004" pitchFamily="2" charset="0"/>
                <a:cs typeface="Arial" panose="020B0604020202020204" pitchFamily="34" charset="0"/>
              </a:rPr>
              <a:t>SUMMER 2022 EDITION</a:t>
            </a:r>
          </a:p>
        </p:txBody>
      </p:sp>
      <p:sp>
        <p:nvSpPr>
          <p:cNvPr id="11" name="Rectangle 10">
            <a:extLst>
              <a:ext uri="{FF2B5EF4-FFF2-40B4-BE49-F238E27FC236}">
                <a16:creationId xmlns:a16="http://schemas.microsoft.com/office/drawing/2014/main" id="{4DB66C74-A28C-4C4B-BE36-C331A53B4A83}"/>
              </a:ext>
            </a:extLst>
          </p:cNvPr>
          <p:cNvSpPr/>
          <p:nvPr/>
        </p:nvSpPr>
        <p:spPr>
          <a:xfrm>
            <a:off x="7327726" y="1524000"/>
            <a:ext cx="457199" cy="260604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ject 5">
            <a:extLst>
              <a:ext uri="{FF2B5EF4-FFF2-40B4-BE49-F238E27FC236}">
                <a16:creationId xmlns:a16="http://schemas.microsoft.com/office/drawing/2014/main" id="{BDEB1E58-DA0A-4842-971E-18403E719A65}"/>
              </a:ext>
            </a:extLst>
          </p:cNvPr>
          <p:cNvSpPr txBox="1"/>
          <p:nvPr/>
        </p:nvSpPr>
        <p:spPr>
          <a:xfrm>
            <a:off x="457200" y="4595385"/>
            <a:ext cx="6860264" cy="1678214"/>
          </a:xfrm>
          <a:prstGeom prst="rect">
            <a:avLst/>
          </a:prstGeom>
        </p:spPr>
        <p:txBody>
          <a:bodyPr vert="horz" wrap="square" lIns="0" tIns="12698" rIns="0" bIns="0" rtlCol="0">
            <a:spAutoFit/>
          </a:bodyPr>
          <a:lstStyle/>
          <a:p>
            <a:pPr>
              <a:lnSpc>
                <a:spcPct val="114000"/>
              </a:lnSpc>
              <a:spcBef>
                <a:spcPts val="900"/>
              </a:spcBef>
              <a:buNone/>
            </a:pPr>
            <a:r>
              <a:rPr lang="en-US" altLang="en-US" sz="1800" b="1" dirty="0">
                <a:latin typeface="Arial" panose="020B0604020202020204" pitchFamily="34" charset="0"/>
                <a:ea typeface="Helvetica Neue" panose="02000503000000020004" pitchFamily="2" charset="0"/>
                <a:cs typeface="Arial" panose="020B0604020202020204" pitchFamily="34" charset="0"/>
              </a:rPr>
              <a:t>I’</a:t>
            </a:r>
            <a:r>
              <a:rPr lang="en-US" altLang="ja-JP" sz="1800" b="1" dirty="0">
                <a:latin typeface="Arial" panose="020B0604020202020204" pitchFamily="34" charset="0"/>
                <a:ea typeface="Helvetica Neue" panose="02000503000000020004" pitchFamily="2" charset="0"/>
                <a:cs typeface="Arial" panose="020B0604020202020204" pitchFamily="34" charset="0"/>
              </a:rPr>
              <a:t>m sure you have questions and thoughts about the </a:t>
            </a:r>
            <a:br>
              <a:rPr lang="en-US" altLang="ja-JP" sz="1800" b="1" dirty="0">
                <a:latin typeface="Arial" panose="020B0604020202020204" pitchFamily="34" charset="0"/>
                <a:ea typeface="Helvetica Neue" panose="02000503000000020004" pitchFamily="2" charset="0"/>
                <a:cs typeface="Arial" panose="020B0604020202020204" pitchFamily="34" charset="0"/>
              </a:rPr>
            </a:br>
            <a:r>
              <a:rPr lang="en-US" altLang="ja-JP" sz="1800" b="1" dirty="0">
                <a:latin typeface="Arial" panose="020B0604020202020204" pitchFamily="34" charset="0"/>
                <a:ea typeface="Helvetica Neue" panose="02000503000000020004" pitchFamily="2" charset="0"/>
                <a:cs typeface="Arial" panose="020B0604020202020204" pitchFamily="34" charset="0"/>
              </a:rPr>
              <a:t>real estate process.</a:t>
            </a:r>
          </a:p>
          <a:p>
            <a:pPr>
              <a:lnSpc>
                <a:spcPct val="114000"/>
              </a:lnSpc>
              <a:spcBef>
                <a:spcPts val="900"/>
              </a:spcBef>
              <a:buNone/>
            </a:pPr>
            <a:r>
              <a:rPr lang="en-US" altLang="ja-JP" sz="1800" dirty="0">
                <a:latin typeface="Arial" panose="020B0604020202020204" pitchFamily="34" charset="0"/>
                <a:ea typeface="Helvetica Neue Light" panose="02000403000000020004" pitchFamily="2" charset="0"/>
                <a:cs typeface="Arial" panose="020B0604020202020204" pitchFamily="34" charset="0"/>
              </a:rPr>
              <a:t>I’d love to talk with you about what you’ve read here and help you on the path to selling your house. My contact information is below, and I look forward to working with you</a:t>
            </a:r>
            <a:r>
              <a:rPr lang="is-IS" altLang="ja-JP" sz="1800" dirty="0">
                <a:latin typeface="Arial" panose="020B0604020202020204" pitchFamily="34" charset="0"/>
                <a:ea typeface="Helvetica Neue Light" panose="02000403000000020004" pitchFamily="2" charset="0"/>
                <a:cs typeface="Arial" panose="020B0604020202020204" pitchFamily="34" charset="0"/>
              </a:rPr>
              <a:t>.</a:t>
            </a:r>
            <a:endParaRPr lang="en-US" altLang="en-US" sz="1800" dirty="0">
              <a:latin typeface="Arial" panose="020B0604020202020204" pitchFamily="34" charset="0"/>
              <a:ea typeface="Helvetica Neue Light" panose="02000403000000020004" pitchFamily="2" charset="0"/>
              <a:cs typeface="Arial" panose="020B0604020202020204" pitchFamily="34" charset="0"/>
            </a:endParaRPr>
          </a:p>
        </p:txBody>
      </p:sp>
      <p:pic>
        <p:nvPicPr>
          <p:cNvPr id="17" name="Picture 16">
            <a:extLst>
              <a:ext uri="{FF2B5EF4-FFF2-40B4-BE49-F238E27FC236}">
                <a16:creationId xmlns:a16="http://schemas.microsoft.com/office/drawing/2014/main" id="{E6F109E1-3FFD-A24B-A7B2-90DFC6AFD3F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743809" y="9438112"/>
            <a:ext cx="516501" cy="551549"/>
          </a:xfrm>
          <a:prstGeom prst="rect">
            <a:avLst/>
          </a:prstGeom>
        </p:spPr>
      </p:pic>
      <p:pic>
        <p:nvPicPr>
          <p:cNvPr id="18" name="Picture 17">
            <a:extLst>
              <a:ext uri="{FF2B5EF4-FFF2-40B4-BE49-F238E27FC236}">
                <a16:creationId xmlns:a16="http://schemas.microsoft.com/office/drawing/2014/main" id="{FF1D4307-038A-7E46-B1CD-6C2B8A499329}"/>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66804" y="9563731"/>
            <a:ext cx="303527" cy="303527"/>
          </a:xfrm>
          <a:prstGeom prst="rect">
            <a:avLst/>
          </a:prstGeom>
        </p:spPr>
      </p:pic>
      <p:cxnSp>
        <p:nvCxnSpPr>
          <p:cNvPr id="20" name="Straight Connector 19">
            <a:extLst>
              <a:ext uri="{FF2B5EF4-FFF2-40B4-BE49-F238E27FC236}">
                <a16:creationId xmlns:a16="http://schemas.microsoft.com/office/drawing/2014/main" id="{32DF663E-9F20-984B-A42B-F1908A380FDF}"/>
              </a:ext>
            </a:extLst>
          </p:cNvPr>
          <p:cNvCxnSpPr>
            <a:cxnSpLocks/>
          </p:cNvCxnSpPr>
          <p:nvPr/>
        </p:nvCxnSpPr>
        <p:spPr>
          <a:xfrm flipV="1">
            <a:off x="2736221" y="6853006"/>
            <a:ext cx="0" cy="1726852"/>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539D1BCC-E83A-F051-E707-6B63BEA86CC0}"/>
              </a:ext>
            </a:extLst>
          </p:cNvPr>
          <p:cNvPicPr>
            <a:picLocks noChangeAspect="1"/>
          </p:cNvPicPr>
          <p:nvPr/>
        </p:nvPicPr>
        <p:blipFill>
          <a:blip r:embed="rId5"/>
          <a:stretch>
            <a:fillRect/>
          </a:stretch>
        </p:blipFill>
        <p:spPr>
          <a:xfrm>
            <a:off x="4628642" y="1519216"/>
            <a:ext cx="2672910" cy="2606040"/>
          </a:xfrm>
          <a:prstGeom prst="rect">
            <a:avLst/>
          </a:prstGeom>
        </p:spPr>
      </p:pic>
      <p:pic>
        <p:nvPicPr>
          <p:cNvPr id="22" name="Picture 21">
            <a:extLst>
              <a:ext uri="{FF2B5EF4-FFF2-40B4-BE49-F238E27FC236}">
                <a16:creationId xmlns:a16="http://schemas.microsoft.com/office/drawing/2014/main" id="{C9B23B7C-8FB5-961B-7E7D-E389151CCAEB}"/>
              </a:ext>
            </a:extLst>
          </p:cNvPr>
          <p:cNvPicPr>
            <a:picLocks noChangeAspect="1"/>
          </p:cNvPicPr>
          <p:nvPr/>
        </p:nvPicPr>
        <p:blipFill>
          <a:blip r:embed="rId6"/>
          <a:stretch>
            <a:fillRect/>
          </a:stretch>
        </p:blipFill>
        <p:spPr>
          <a:xfrm>
            <a:off x="466804" y="7082497"/>
            <a:ext cx="2140018" cy="1236409"/>
          </a:xfrm>
          <a:prstGeom prst="rect">
            <a:avLst/>
          </a:prstGeom>
        </p:spPr>
      </p:pic>
      <p:pic>
        <p:nvPicPr>
          <p:cNvPr id="23" name="Picture 22">
            <a:extLst>
              <a:ext uri="{FF2B5EF4-FFF2-40B4-BE49-F238E27FC236}">
                <a16:creationId xmlns:a16="http://schemas.microsoft.com/office/drawing/2014/main" id="{7E5F3CC7-E55E-3FF4-1215-80E69512D9B7}"/>
              </a:ext>
            </a:extLst>
          </p:cNvPr>
          <p:cNvPicPr>
            <a:picLocks noChangeAspect="1"/>
          </p:cNvPicPr>
          <p:nvPr/>
        </p:nvPicPr>
        <p:blipFill>
          <a:blip r:embed="rId7"/>
          <a:stretch>
            <a:fillRect/>
          </a:stretch>
        </p:blipFill>
        <p:spPr>
          <a:xfrm>
            <a:off x="2835628" y="6737255"/>
            <a:ext cx="4322439" cy="2109399"/>
          </a:xfrm>
          <a:prstGeom prst="rect">
            <a:avLst/>
          </a:prstGeom>
        </p:spPr>
      </p:pic>
    </p:spTree>
    <p:extLst>
      <p:ext uri="{BB962C8B-B14F-4D97-AF65-F5344CB8AC3E}">
        <p14:creationId xmlns:p14="http://schemas.microsoft.com/office/powerpoint/2010/main" val="115185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sky, outdoor&#10;&#10;Description automatically generated">
            <a:extLst>
              <a:ext uri="{FF2B5EF4-FFF2-40B4-BE49-F238E27FC236}">
                <a16:creationId xmlns:a16="http://schemas.microsoft.com/office/drawing/2014/main" id="{C9CD9707-9487-B1DC-D59C-646A11BD72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403197"/>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3</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4589395"/>
            <a:ext cx="6172199" cy="4992746"/>
          </a:xfrm>
          <a:prstGeom prst="rect">
            <a:avLst/>
          </a:prstGeom>
          <a:noFill/>
        </p:spPr>
        <p:txBody>
          <a:bodyPr wrap="square" lIns="0" tIns="320040" rIns="0" bIns="0" numCol="1" spcCol="457200" rtlCol="0" anchor="t">
            <a:noAutofit/>
          </a:bodyPr>
          <a:lstStyle/>
          <a:p>
            <a:pPr>
              <a:lnSpc>
                <a:spcPct val="113000"/>
              </a:lnSpc>
              <a:spcAft>
                <a:spcPts val="1000"/>
              </a:spcAft>
            </a:pPr>
            <a:r>
              <a:rPr lang="en-US" sz="1500" b="1" dirty="0">
                <a:solidFill>
                  <a:schemeClr val="tx2"/>
                </a:solidFill>
              </a:rPr>
              <a:t>1. The Number of Homes on the Market Is Still Low</a:t>
            </a:r>
          </a:p>
          <a:p>
            <a:pPr>
              <a:lnSpc>
                <a:spcPct val="113000"/>
              </a:lnSpc>
              <a:spcAft>
                <a:spcPts val="1000"/>
              </a:spcAft>
            </a:pPr>
            <a:r>
              <a:rPr lang="en-US" sz="1250" dirty="0"/>
              <a:t>While data from </a:t>
            </a:r>
            <a:r>
              <a:rPr lang="en-US" sz="1250" i="1" dirty="0"/>
              <a:t>realtor.com </a:t>
            </a:r>
            <a:r>
              <a:rPr lang="en-US" sz="1250" dirty="0"/>
              <a:t>shows the number of listings coming to market (known in the industry as new listings) has grown since the start of the year, housing supply is still firmly in sellers’ market territory. </a:t>
            </a:r>
            <a:r>
              <a:rPr lang="en-US" sz="1250" b="1" dirty="0"/>
              <a:t>This means there are still more buyers in the market than there are homes available. </a:t>
            </a:r>
            <a:r>
              <a:rPr lang="en-US" sz="1250" dirty="0"/>
              <a:t>That puts you in the driver’s seat.</a:t>
            </a:r>
          </a:p>
          <a:p>
            <a:pPr>
              <a:lnSpc>
                <a:spcPct val="113000"/>
              </a:lnSpc>
              <a:spcAft>
                <a:spcPts val="1000"/>
              </a:spcAft>
            </a:pPr>
            <a:r>
              <a:rPr lang="en-US" sz="1250" dirty="0"/>
              <a:t>Purchasers are eagerly waiting for your house, so if you work with a real estate professional to price it correctly, it could sell quickly and get multiple strong offers this season. Just know that listing sooner rather than later can help your house stand out before more sellers add their homes to the market. </a:t>
            </a:r>
          </a:p>
          <a:p>
            <a:pPr>
              <a:lnSpc>
                <a:spcPct val="113000"/>
              </a:lnSpc>
              <a:spcAft>
                <a:spcPts val="1000"/>
              </a:spcAft>
            </a:pPr>
            <a:r>
              <a:rPr lang="en-US" sz="1500" b="1" dirty="0">
                <a:solidFill>
                  <a:schemeClr val="tx2"/>
                </a:solidFill>
              </a:rPr>
              <a:t>2. Your Equity Is Growing in Record Amounts</a:t>
            </a:r>
          </a:p>
          <a:p>
            <a:pPr>
              <a:lnSpc>
                <a:spcPct val="113000"/>
              </a:lnSpc>
              <a:spcAft>
                <a:spcPts val="1000"/>
              </a:spcAft>
            </a:pPr>
            <a:r>
              <a:rPr lang="en-US" sz="1250" dirty="0"/>
              <a:t>Odeta Kushi, Deputy Chief Economist at </a:t>
            </a:r>
            <a:r>
              <a:rPr lang="en-US" sz="1250" i="1" dirty="0"/>
              <a:t>First American</a:t>
            </a:r>
            <a:r>
              <a:rPr lang="en-US" sz="1250" dirty="0"/>
              <a:t>, reports:</a:t>
            </a:r>
          </a:p>
          <a:p>
            <a:pPr>
              <a:lnSpc>
                <a:spcPct val="113000"/>
              </a:lnSpc>
              <a:spcAft>
                <a:spcPts val="1000"/>
              </a:spcAft>
            </a:pPr>
            <a:r>
              <a:rPr lang="en-US" sz="1250" dirty="0"/>
              <a:t>“. . . </a:t>
            </a:r>
            <a:r>
              <a:rPr lang="en-US" sz="1250" i="1" dirty="0"/>
              <a:t>homeowners in Q4 2021 had an average of </a:t>
            </a:r>
            <a:r>
              <a:rPr lang="en-US" sz="1250" b="1" i="1" dirty="0"/>
              <a:t>$307,000 in equity – a</a:t>
            </a:r>
            <a:br>
              <a:rPr lang="en-US" sz="1250" b="1" i="1" dirty="0"/>
            </a:br>
            <a:r>
              <a:rPr lang="en-US" sz="1250" b="1" i="1" dirty="0"/>
              <a:t>historic high</a:t>
            </a:r>
            <a:r>
              <a:rPr lang="en-US" sz="1250" i="1" dirty="0"/>
              <a:t>.”</a:t>
            </a:r>
          </a:p>
          <a:p>
            <a:pPr>
              <a:lnSpc>
                <a:spcPct val="113000"/>
              </a:lnSpc>
              <a:spcAft>
                <a:spcPts val="1000"/>
              </a:spcAft>
            </a:pPr>
            <a:r>
              <a:rPr lang="en-US" sz="1250" dirty="0"/>
              <a:t>That much equity can open doors for you to make a move. If you’ve been holding off on selling because you’re worried about how rising prices will impact your next home search, rest assured your equity can help fuel your move. It may be just what you need to cover a large portion (if not all) of the down payment on your next home.</a:t>
            </a:r>
          </a:p>
          <a:p>
            <a:pPr>
              <a:lnSpc>
                <a:spcPct val="113000"/>
              </a:lnSpc>
              <a:spcAft>
                <a:spcPts val="1000"/>
              </a:spcAft>
            </a:pPr>
            <a:endParaRPr lang="en-US" sz="1250"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66532" y="3403197"/>
            <a:ext cx="6858000" cy="1550509"/>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When you sell your house, you want to balance getting the most out of your sale with knowing you’re making a good investment on your next home. Here are a few reasons why you may want to make a move this summer and prioritize your homeownership goals sooner rather than later.</a:t>
            </a:r>
          </a:p>
        </p:txBody>
      </p:sp>
      <p:sp>
        <p:nvSpPr>
          <p:cNvPr id="8" name="Rectangle 7">
            <a:extLst>
              <a:ext uri="{FF2B5EF4-FFF2-40B4-BE49-F238E27FC236}">
                <a16:creationId xmlns:a16="http://schemas.microsoft.com/office/drawing/2014/main" id="{CFC07FC6-668C-C347-A8F7-4099C75CB944}"/>
              </a:ext>
            </a:extLst>
          </p:cNvPr>
          <p:cNvSpPr/>
          <p:nvPr/>
        </p:nvSpPr>
        <p:spPr>
          <a:xfrm>
            <a:off x="0" y="2449090"/>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Reasons To Sell This Summer</a:t>
            </a:r>
          </a:p>
        </p:txBody>
      </p:sp>
    </p:spTree>
    <p:extLst>
      <p:ext uri="{BB962C8B-B14F-4D97-AF65-F5344CB8AC3E}">
        <p14:creationId xmlns:p14="http://schemas.microsoft.com/office/powerpoint/2010/main" val="1466424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4</a:t>
            </a:fld>
            <a:endParaRPr lang="en-US" dirty="0"/>
          </a:p>
        </p:txBody>
      </p:sp>
      <p:graphicFrame>
        <p:nvGraphicFramePr>
          <p:cNvPr id="10" name="Table 10">
            <a:extLst>
              <a:ext uri="{FF2B5EF4-FFF2-40B4-BE49-F238E27FC236}">
                <a16:creationId xmlns:a16="http://schemas.microsoft.com/office/drawing/2014/main" id="{4E9B66C5-E021-D04F-B4D6-ADA2D485F08A}"/>
              </a:ext>
            </a:extLst>
          </p:cNvPr>
          <p:cNvGraphicFramePr>
            <a:graphicFrameLocks noGrp="1"/>
          </p:cNvGraphicFramePr>
          <p:nvPr>
            <p:extLst>
              <p:ext uri="{D42A27DB-BD31-4B8C-83A1-F6EECF244321}">
                <p14:modId xmlns:p14="http://schemas.microsoft.com/office/powerpoint/2010/main" val="612948860"/>
              </p:ext>
            </p:extLst>
          </p:nvPr>
        </p:nvGraphicFramePr>
        <p:xfrm>
          <a:off x="457200" y="8419981"/>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477207">
                <a:tc>
                  <a:txBody>
                    <a:bodyPr/>
                    <a:lstStyle/>
                    <a:p>
                      <a:pPr>
                        <a:lnSpc>
                          <a:spcPct val="110000"/>
                        </a:lnSpc>
                        <a:spcAft>
                          <a:spcPts val="500"/>
                        </a:spcAft>
                      </a:pPr>
                      <a:r>
                        <a:rPr lang="en-US" sz="1500" dirty="0">
                          <a:solidFill>
                            <a:schemeClr val="accent2"/>
                          </a:solidFill>
                        </a:rPr>
                        <a:t>Bottom Line</a:t>
                      </a:r>
                    </a:p>
                    <a:p>
                      <a:pPr marL="0" marR="0" indent="0" algn="l" rtl="0" eaLnBrk="1" fontAlgn="auto" latinLnBrk="0" hangingPunct="1">
                        <a:lnSpc>
                          <a:spcPct val="110000"/>
                        </a:lnSpc>
                        <a:spcBef>
                          <a:spcPts val="0"/>
                        </a:spcBef>
                        <a:spcAft>
                          <a:spcPts val="500"/>
                        </a:spcAft>
                        <a:buClrTx/>
                        <a:buSzTx/>
                        <a:buFontTx/>
                        <a:buNone/>
                      </a:pPr>
                      <a:r>
                        <a:rPr lang="en-US" sz="1350" b="0" i="1" dirty="0">
                          <a:solidFill>
                            <a:schemeClr val="bg2"/>
                          </a:solidFill>
                          <a:latin typeface="Georgia"/>
                        </a:rPr>
                        <a:t>Just like anything else in life, timing is a big part of any decision. If you’re thinking about selling your house, let’s connect so you have the expert insights you need to make the best possible move today.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 name="Rectangle 1">
            <a:extLst>
              <a:ext uri="{FF2B5EF4-FFF2-40B4-BE49-F238E27FC236}">
                <a16:creationId xmlns:a16="http://schemas.microsoft.com/office/drawing/2014/main" id="{FABAC463-273B-A442-94C3-CF1E717A5588}"/>
              </a:ext>
            </a:extLst>
          </p:cNvPr>
          <p:cNvSpPr/>
          <p:nvPr/>
        </p:nvSpPr>
        <p:spPr>
          <a:xfrm>
            <a:off x="1065764" y="603454"/>
            <a:ext cx="6315739" cy="6314998"/>
          </a:xfrm>
          <a:prstGeom prst="rect">
            <a:avLst/>
          </a:prstGeom>
        </p:spPr>
        <p:txBody>
          <a:bodyPr wrap="square" lIns="91440" tIns="45720" rIns="91440" bIns="45720" anchor="t">
            <a:spAutoFit/>
          </a:bodyPr>
          <a:lstStyle/>
          <a:p>
            <a:pPr marL="11113" indent="-11113">
              <a:lnSpc>
                <a:spcPct val="113000"/>
              </a:lnSpc>
              <a:spcAft>
                <a:spcPts val="1000"/>
              </a:spcAft>
            </a:pPr>
            <a:r>
              <a:rPr lang="en-US" sz="1500" b="1" dirty="0">
                <a:solidFill>
                  <a:schemeClr val="tx2"/>
                </a:solidFill>
              </a:rPr>
              <a:t>3. Mortgage Rates Have Increased This Year</a:t>
            </a:r>
          </a:p>
          <a:p>
            <a:pPr lvl="0">
              <a:lnSpc>
                <a:spcPct val="113000"/>
              </a:lnSpc>
              <a:spcAft>
                <a:spcPts val="1000"/>
              </a:spcAft>
            </a:pPr>
            <a:r>
              <a:rPr lang="en-US" sz="1250" dirty="0">
                <a:solidFill>
                  <a:srgbClr val="000000"/>
                </a:solidFill>
              </a:rPr>
              <a:t>While it’s true the 30-year fixed mortgage rate from </a:t>
            </a:r>
            <a:r>
              <a:rPr lang="en-US" sz="1250" i="1" dirty="0">
                <a:solidFill>
                  <a:srgbClr val="000000"/>
                </a:solidFill>
              </a:rPr>
              <a:t>Freddie Mac </a:t>
            </a:r>
            <a:r>
              <a:rPr lang="en-US" sz="1250" dirty="0">
                <a:solidFill>
                  <a:srgbClr val="000000"/>
                </a:solidFill>
              </a:rPr>
              <a:t>has climbed over two percentage points this year, current rates are still below what they’ve been in past decades</a:t>
            </a:r>
            <a:r>
              <a:rPr lang="en-US" sz="1250" dirty="0"/>
              <a:t>. Mark Fleming, Chief Economist at </a:t>
            </a:r>
            <a:r>
              <a:rPr lang="en-US" sz="1250" i="1" dirty="0"/>
              <a:t>First American, </a:t>
            </a:r>
            <a:r>
              <a:rPr lang="en-US" sz="1250" dirty="0"/>
              <a:t>explains:</a:t>
            </a:r>
          </a:p>
          <a:p>
            <a:pPr lvl="1">
              <a:lnSpc>
                <a:spcPct val="113000"/>
              </a:lnSpc>
              <a:spcAft>
                <a:spcPts val="1000"/>
              </a:spcAft>
            </a:pPr>
            <a:r>
              <a:rPr lang="en-US" sz="1250" i="1" dirty="0">
                <a:solidFill>
                  <a:schemeClr val="bg2"/>
                </a:solidFill>
              </a:rPr>
              <a:t>“Rising mortgage rates impact affordability, but historical context is important. </a:t>
            </a:r>
            <a:r>
              <a:rPr lang="en-US" sz="1250" b="1" i="1" dirty="0">
                <a:solidFill>
                  <a:schemeClr val="bg2"/>
                </a:solidFill>
              </a:rPr>
              <a:t>An average 30-year, fixed mortgage rate of 5.5 percent is still well below the historical average of nearly 8 percent.” </a:t>
            </a:r>
          </a:p>
          <a:p>
            <a:pPr lvl="0">
              <a:lnSpc>
                <a:spcPct val="113000"/>
              </a:lnSpc>
              <a:spcAft>
                <a:spcPts val="1000"/>
              </a:spcAft>
            </a:pPr>
            <a:r>
              <a:rPr lang="en-US" sz="1250" dirty="0">
                <a:solidFill>
                  <a:srgbClr val="000000"/>
                </a:solidFill>
              </a:rPr>
              <a:t>That means you still have an opportunity </a:t>
            </a:r>
            <a:r>
              <a:rPr lang="en-US" sz="1250" dirty="0">
                <a:latin typeface="Arial" panose="020B0604020202020204" pitchFamily="34" charset="0"/>
                <a:cs typeface="Arial" panose="020B0604020202020204" pitchFamily="34" charset="0"/>
              </a:rPr>
              <a:t>to lock in a rate that’s comparatively lower than decades past</a:t>
            </a:r>
            <a:r>
              <a:rPr lang="en-US" sz="1250" dirty="0">
                <a:solidFill>
                  <a:srgbClr val="000000"/>
                </a:solidFill>
              </a:rPr>
              <a:t>. Work with a trusted advisor to kickstart the process so you can make your next purchase today.</a:t>
            </a:r>
          </a:p>
          <a:p>
            <a:pPr marL="11113" indent="-11113">
              <a:lnSpc>
                <a:spcPct val="113000"/>
              </a:lnSpc>
              <a:spcAft>
                <a:spcPts val="1000"/>
              </a:spcAft>
            </a:pPr>
            <a:r>
              <a:rPr lang="en-US" sz="1500" b="1" dirty="0">
                <a:solidFill>
                  <a:schemeClr val="tx2"/>
                </a:solidFill>
              </a:rPr>
              <a:t>4. Home Prices Are Appreciating</a:t>
            </a:r>
          </a:p>
          <a:p>
            <a:pPr lvl="0">
              <a:lnSpc>
                <a:spcPct val="113000"/>
              </a:lnSpc>
              <a:spcAft>
                <a:spcPts val="1000"/>
              </a:spcAft>
            </a:pPr>
            <a:r>
              <a:rPr lang="en-US" sz="1250" b="1" dirty="0">
                <a:solidFill>
                  <a:srgbClr val="000000"/>
                </a:solidFill>
              </a:rPr>
              <a:t>Home prices have been skyrocketing in recent years, thanks to the imbalance of supply and demand. And as long as that imbalance continues, so will the rise in home values.</a:t>
            </a:r>
          </a:p>
          <a:p>
            <a:pPr lvl="0">
              <a:lnSpc>
                <a:spcPct val="113000"/>
              </a:lnSpc>
              <a:spcAft>
                <a:spcPts val="1000"/>
              </a:spcAft>
            </a:pPr>
            <a:r>
              <a:rPr lang="en-US" sz="1250" dirty="0">
                <a:solidFill>
                  <a:srgbClr val="000000"/>
                </a:solidFill>
              </a:rPr>
              <a:t>What does that mean for you? If you’re selling so you can move into the home of your dreams or downsize into something that better suits your current needs, you have an opportunity to get ahead of the curve by leveraging your growing equity and purchasing your next home before prices appreciate further. </a:t>
            </a:r>
          </a:p>
          <a:p>
            <a:pPr lvl="0">
              <a:lnSpc>
                <a:spcPct val="113000"/>
              </a:lnSpc>
              <a:spcAft>
                <a:spcPts val="1000"/>
              </a:spcAft>
            </a:pPr>
            <a:r>
              <a:rPr lang="en-US" sz="1250" dirty="0">
                <a:solidFill>
                  <a:srgbClr val="000000"/>
                </a:solidFill>
              </a:rPr>
              <a:t>And, once you make your purchase, you can find peace of mind in knowing any further home price appreciation is growing the value of your new investment.</a:t>
            </a:r>
          </a:p>
          <a:p>
            <a:pPr lvl="0">
              <a:lnSpc>
                <a:spcPct val="113000"/>
              </a:lnSpc>
              <a:spcAft>
                <a:spcPts val="1000"/>
              </a:spcAft>
            </a:pPr>
            <a:endParaRPr lang="en-US" sz="1250" dirty="0">
              <a:solidFill>
                <a:srgbClr val="000000"/>
              </a:solidFill>
            </a:endParaRPr>
          </a:p>
          <a:p>
            <a:pPr lvl="0">
              <a:lnSpc>
                <a:spcPct val="113000"/>
              </a:lnSpc>
              <a:spcAft>
                <a:spcPts val="1000"/>
              </a:spcAft>
            </a:pPr>
            <a:endParaRPr lang="en-US" sz="1250" dirty="0">
              <a:solidFill>
                <a:srgbClr val="000000"/>
              </a:solidFill>
            </a:endParaRPr>
          </a:p>
        </p:txBody>
      </p:sp>
    </p:spTree>
    <p:extLst>
      <p:ext uri="{BB962C8B-B14F-4D97-AF65-F5344CB8AC3E}">
        <p14:creationId xmlns:p14="http://schemas.microsoft.com/office/powerpoint/2010/main" val="3783258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B97175-BDAA-8E42-8D7C-603F3AB449C4}"/>
              </a:ext>
            </a:extLst>
          </p:cNvPr>
          <p:cNvSpPr>
            <a:spLocks noGrp="1"/>
          </p:cNvSpPr>
          <p:nvPr>
            <p:ph type="sldNum" sz="quarter" idx="12"/>
          </p:nvPr>
        </p:nvSpPr>
        <p:spPr/>
        <p:txBody>
          <a:bodyPr/>
          <a:lstStyle/>
          <a:p>
            <a:fld id="{D9C681BF-E0B0-FE40-97D6-3440D5EE15D9}" type="slidenum">
              <a:rPr lang="en-US" smtClean="0"/>
              <a:pPr/>
              <a:t>5</a:t>
            </a:fld>
            <a:endParaRPr lang="en-US" dirty="0"/>
          </a:p>
        </p:txBody>
      </p:sp>
      <p:sp>
        <p:nvSpPr>
          <p:cNvPr id="3" name="Rectangle 2">
            <a:extLst>
              <a:ext uri="{FF2B5EF4-FFF2-40B4-BE49-F238E27FC236}">
                <a16:creationId xmlns:a16="http://schemas.microsoft.com/office/drawing/2014/main" id="{70482418-A0E5-D243-B024-71B28AC9E55F}"/>
              </a:ext>
            </a:extLst>
          </p:cNvPr>
          <p:cNvSpPr/>
          <p:nvPr/>
        </p:nvSpPr>
        <p:spPr>
          <a:xfrm>
            <a:off x="-17060" y="0"/>
            <a:ext cx="778946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lIns="502920" tIns="594360" rIns="502920" bIns="594360" rtlCol="0" anchor="t" anchorCtr="0">
            <a:spAutoFit/>
          </a:bodyPr>
          <a:lstStyle/>
          <a:p>
            <a:pPr lvl="0">
              <a:spcAft>
                <a:spcPts val="1000"/>
              </a:spcAft>
            </a:pPr>
            <a:r>
              <a:rPr lang="en-US" sz="3200" dirty="0">
                <a:solidFill>
                  <a:srgbClr val="FFFFFF"/>
                </a:solidFill>
              </a:rPr>
              <a:t>Expert Insights for </a:t>
            </a:r>
            <a:br>
              <a:rPr lang="en-US" sz="3200" dirty="0">
                <a:solidFill>
                  <a:srgbClr val="FFFFFF"/>
                </a:solidFill>
              </a:rPr>
            </a:br>
            <a:r>
              <a:rPr lang="en-US" sz="3200" dirty="0">
                <a:solidFill>
                  <a:srgbClr val="FFFFFF"/>
                </a:solidFill>
              </a:rPr>
              <a:t>Today’s Sellers</a:t>
            </a:r>
          </a:p>
        </p:txBody>
      </p:sp>
      <p:sp>
        <p:nvSpPr>
          <p:cNvPr id="5" name="TextBox 4">
            <a:extLst>
              <a:ext uri="{FF2B5EF4-FFF2-40B4-BE49-F238E27FC236}">
                <a16:creationId xmlns:a16="http://schemas.microsoft.com/office/drawing/2014/main" id="{7225F3AB-3DC3-174C-B82A-666FB57A8691}"/>
              </a:ext>
            </a:extLst>
          </p:cNvPr>
          <p:cNvSpPr txBox="1"/>
          <p:nvPr/>
        </p:nvSpPr>
        <p:spPr>
          <a:xfrm>
            <a:off x="457200" y="2019803"/>
            <a:ext cx="6858000" cy="1395418"/>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Real estate experts agree: sellers have a great opportunity in front of them this season thanks to low housing supply, home price appreciation, and growing home equity. These are some of the main reasons industry leaders say you should consider selling your house this summer.</a:t>
            </a:r>
          </a:p>
        </p:txBody>
      </p:sp>
      <p:graphicFrame>
        <p:nvGraphicFramePr>
          <p:cNvPr id="11" name="Table 6">
            <a:extLst>
              <a:ext uri="{FF2B5EF4-FFF2-40B4-BE49-F238E27FC236}">
                <a16:creationId xmlns:a16="http://schemas.microsoft.com/office/drawing/2014/main" id="{5E70D06E-407D-B246-8287-0DC544ADF39E}"/>
              </a:ext>
            </a:extLst>
          </p:cNvPr>
          <p:cNvGraphicFramePr>
            <a:graphicFrameLocks noGrp="1"/>
          </p:cNvGraphicFramePr>
          <p:nvPr>
            <p:extLst>
              <p:ext uri="{D42A27DB-BD31-4B8C-83A1-F6EECF244321}">
                <p14:modId xmlns:p14="http://schemas.microsoft.com/office/powerpoint/2010/main" val="1647715630"/>
              </p:ext>
            </p:extLst>
          </p:nvPr>
        </p:nvGraphicFramePr>
        <p:xfrm>
          <a:off x="457200" y="3546979"/>
          <a:ext cx="6858000" cy="4336352"/>
        </p:xfrm>
        <a:graphic>
          <a:graphicData uri="http://schemas.openxmlformats.org/drawingml/2006/table">
            <a:tbl>
              <a:tblPr firstRow="1" bandRow="1">
                <a:tableStyleId>{5C22544A-7EE6-4342-B048-85BDC9FD1C3A}</a:tableStyleId>
              </a:tblPr>
              <a:tblGrid>
                <a:gridCol w="699247">
                  <a:extLst>
                    <a:ext uri="{9D8B030D-6E8A-4147-A177-3AD203B41FA5}">
                      <a16:colId xmlns:a16="http://schemas.microsoft.com/office/drawing/2014/main" val="440958340"/>
                    </a:ext>
                  </a:extLst>
                </a:gridCol>
                <a:gridCol w="6158753">
                  <a:extLst>
                    <a:ext uri="{9D8B030D-6E8A-4147-A177-3AD203B41FA5}">
                      <a16:colId xmlns:a16="http://schemas.microsoft.com/office/drawing/2014/main" val="1866250015"/>
                    </a:ext>
                  </a:extLst>
                </a:gridCol>
              </a:tblGrid>
              <a:tr h="928562">
                <a:tc>
                  <a:txBody>
                    <a:bodyPr/>
                    <a:lstStyle/>
                    <a:p>
                      <a:pPr algn="ctr"/>
                      <a:r>
                        <a:rPr lang="en-US" sz="6500" dirty="0"/>
                        <a:t>“</a:t>
                      </a:r>
                    </a:p>
                  </a:txBody>
                  <a:tcPr marL="182880" marR="18288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lang="en-US" sz="1200" b="0" i="1" kern="1200" dirty="0">
                          <a:solidFill>
                            <a:srgbClr val="00B0F0"/>
                          </a:solidFill>
                          <a:effectLst/>
                          <a:latin typeface="+mn-lt"/>
                          <a:ea typeface="+mn-ea"/>
                          <a:cs typeface="+mn-cs"/>
                        </a:rPr>
                        <a:t>There is an ongoing housing shortage, and properly listed homes are still selling swiftly – generally seeing a contract signed within a month.</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50" b="0" i="0" u="none" strike="noStrike" kern="1200" cap="none" spc="0" normalizeH="0" baseline="0" noProof="0" dirty="0">
                          <a:ln>
                            <a:noFill/>
                          </a:ln>
                          <a:solidFill>
                            <a:schemeClr val="tx1"/>
                          </a:solidFill>
                          <a:effectLst/>
                          <a:uLnTx/>
                          <a:uFillTx/>
                          <a:latin typeface="+mn-lt"/>
                          <a:ea typeface="Helvetica Neue" panose="02000503000000020004" pitchFamily="2" charset="0"/>
                          <a:cs typeface="Arial"/>
                        </a:rPr>
                        <a:t>- Lawrence Yun, Chief Economist, </a:t>
                      </a:r>
                      <a:r>
                        <a:rPr kumimoji="0" lang="en-US" sz="1250" b="0" i="1" u="none" strike="noStrike" kern="1200" cap="none" spc="0" normalizeH="0" baseline="0" noProof="0" dirty="0">
                          <a:ln>
                            <a:noFill/>
                          </a:ln>
                          <a:solidFill>
                            <a:schemeClr val="tx1"/>
                          </a:solidFill>
                          <a:effectLst/>
                          <a:uLnTx/>
                          <a:uFillTx/>
                          <a:latin typeface="+mn-lt"/>
                          <a:ea typeface="Helvetica Neue" panose="02000503000000020004" pitchFamily="2" charset="0"/>
                          <a:cs typeface="Arial"/>
                        </a:rPr>
                        <a:t>National Association of Realtors</a:t>
                      </a:r>
                      <a:endParaRPr lang="en-US" sz="1250" b="0" i="0" dirty="0">
                        <a:solidFill>
                          <a:schemeClr val="tx1"/>
                        </a:solidFill>
                        <a:latin typeface="+mn-lt"/>
                        <a:cs typeface="Arial"/>
                      </a:endParaRPr>
                    </a:p>
                  </a:txBody>
                  <a:tcPr marL="182880" marR="182880" marT="182880" marB="18288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91657471"/>
                  </a:ext>
                </a:extLst>
              </a:tr>
              <a:tr h="56419">
                <a:tc gridSpan="2">
                  <a:txBody>
                    <a:bodyPr/>
                    <a:lstStyle/>
                    <a:p>
                      <a:endParaRPr lang="en-US" sz="600" dirty="0"/>
                    </a:p>
                  </a:txBody>
                  <a:tcPr marL="182880" marR="18288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lnT w="38100" cmpd="sng">
                      <a:noFill/>
                    </a:lnT>
                  </a:tcPr>
                </a:tc>
                <a:extLst>
                  <a:ext uri="{0D108BD9-81ED-4DB2-BD59-A6C34878D82A}">
                    <a16:rowId xmlns:a16="http://schemas.microsoft.com/office/drawing/2014/main" val="4062816639"/>
                  </a:ext>
                </a:extLst>
              </a:tr>
              <a:tr h="893300">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777240" rtl="0" eaLnBrk="1" fontAlgn="base" latinLnBrk="0" hangingPunct="1">
                        <a:lnSpc>
                          <a:spcPct val="114000"/>
                        </a:lnSpc>
                        <a:spcBef>
                          <a:spcPts val="100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mn-lt"/>
                          <a:ea typeface="Helvetica Neue" panose="02000503000000020004" pitchFamily="2" charset="0"/>
                          <a:cs typeface="Arial"/>
                        </a:rPr>
                        <a:t>The process of getting a home ready for sale traditionally involved cleaning, </a:t>
                      </a:r>
                      <a:br>
                        <a:rPr kumimoji="0" lang="en-US" sz="1200" b="0" i="1" u="none" strike="noStrike" kern="1200" cap="none" spc="0" normalizeH="0" baseline="0" noProof="0" dirty="0">
                          <a:ln>
                            <a:noFill/>
                          </a:ln>
                          <a:solidFill>
                            <a:schemeClr val="tx2"/>
                          </a:solidFill>
                          <a:effectLst/>
                          <a:uLnTx/>
                          <a:uFillTx/>
                          <a:latin typeface="+mn-lt"/>
                          <a:ea typeface="Helvetica Neue" panose="02000503000000020004" pitchFamily="2" charset="0"/>
                          <a:cs typeface="Arial"/>
                        </a:rPr>
                      </a:br>
                      <a:r>
                        <a:rPr kumimoji="0" lang="en-US" sz="1200" b="0" i="1" u="none" strike="noStrike" kern="1200" cap="none" spc="0" normalizeH="0" baseline="0" noProof="0" dirty="0">
                          <a:ln>
                            <a:noFill/>
                          </a:ln>
                          <a:solidFill>
                            <a:schemeClr val="tx2"/>
                          </a:solidFill>
                          <a:effectLst/>
                          <a:uLnTx/>
                          <a:uFillTx/>
                          <a:latin typeface="+mn-lt"/>
                          <a:ea typeface="Helvetica Neue" panose="02000503000000020004" pitchFamily="2" charset="0"/>
                          <a:cs typeface="Arial"/>
                        </a:rPr>
                        <a:t>repairing any items needing maintenance, decluttering, and even staging. With </a:t>
                      </a:r>
                      <a:br>
                        <a:rPr kumimoji="0" lang="en-US" sz="1200" b="0" i="1" u="none" strike="noStrike" kern="1200" cap="none" spc="0" normalizeH="0" baseline="0" noProof="0" dirty="0">
                          <a:ln>
                            <a:noFill/>
                          </a:ln>
                          <a:solidFill>
                            <a:schemeClr val="tx2"/>
                          </a:solidFill>
                          <a:effectLst/>
                          <a:uLnTx/>
                          <a:uFillTx/>
                          <a:latin typeface="+mn-lt"/>
                          <a:ea typeface="Helvetica Neue" panose="02000503000000020004" pitchFamily="2" charset="0"/>
                          <a:cs typeface="Arial"/>
                        </a:rPr>
                      </a:br>
                      <a:r>
                        <a:rPr kumimoji="0" lang="en-US" sz="1200" b="0" i="1" u="none" strike="noStrike" kern="1200" cap="none" spc="0" normalizeH="0" baseline="0" noProof="0" dirty="0">
                          <a:ln>
                            <a:noFill/>
                          </a:ln>
                          <a:solidFill>
                            <a:schemeClr val="tx2"/>
                          </a:solidFill>
                          <a:effectLst/>
                          <a:uLnTx/>
                          <a:uFillTx/>
                          <a:latin typeface="+mn-lt"/>
                          <a:ea typeface="Helvetica Neue" panose="02000503000000020004" pitchFamily="2" charset="0"/>
                          <a:cs typeface="Arial"/>
                        </a:rPr>
                        <a:t>many homeowners expecting a quick sale, . . . </a:t>
                      </a:r>
                      <a:r>
                        <a:rPr kumimoji="0" lang="en-US" sz="1200" b="1" i="1" u="none" strike="noStrike" kern="1200" cap="none" spc="0" normalizeH="0" baseline="0" noProof="0" dirty="0">
                          <a:ln>
                            <a:noFill/>
                          </a:ln>
                          <a:solidFill>
                            <a:schemeClr val="tx2"/>
                          </a:solidFill>
                          <a:effectLst/>
                          <a:uLnTx/>
                          <a:uFillTx/>
                          <a:latin typeface="+mn-lt"/>
                          <a:ea typeface="Helvetica Neue" panose="02000503000000020004" pitchFamily="2" charset="0"/>
                          <a:cs typeface="Arial"/>
                        </a:rPr>
                        <a:t>the preparation process took </a:t>
                      </a:r>
                      <a:br>
                        <a:rPr kumimoji="0" lang="en-US" sz="1200" b="1" i="1" u="none" strike="noStrike" kern="1200" cap="none" spc="0" normalizeH="0" baseline="0" noProof="0" dirty="0">
                          <a:ln>
                            <a:noFill/>
                          </a:ln>
                          <a:solidFill>
                            <a:schemeClr val="tx2"/>
                          </a:solidFill>
                          <a:effectLst/>
                          <a:uLnTx/>
                          <a:uFillTx/>
                          <a:latin typeface="+mn-lt"/>
                          <a:ea typeface="Helvetica Neue" panose="02000503000000020004" pitchFamily="2" charset="0"/>
                          <a:cs typeface="Arial"/>
                        </a:rPr>
                      </a:br>
                      <a:r>
                        <a:rPr kumimoji="0" lang="en-US" sz="1200" b="1" i="1" u="none" strike="noStrike" kern="1200" cap="none" spc="0" normalizeH="0" baseline="0" noProof="0" dirty="0">
                          <a:ln>
                            <a:noFill/>
                          </a:ln>
                          <a:solidFill>
                            <a:schemeClr val="tx2"/>
                          </a:solidFill>
                          <a:effectLst/>
                          <a:uLnTx/>
                          <a:uFillTx/>
                          <a:latin typeface="+mn-lt"/>
                          <a:ea typeface="Helvetica Neue" panose="02000503000000020004" pitchFamily="2" charset="0"/>
                          <a:cs typeface="Arial"/>
                        </a:rPr>
                        <a:t>less than a month for over 50% of home sellers . . . with 20% completing it </a:t>
                      </a:r>
                      <a:br>
                        <a:rPr kumimoji="0" lang="en-US" sz="1200" b="1" i="1" u="none" strike="noStrike" kern="1200" cap="none" spc="0" normalizeH="0" baseline="0" noProof="0" dirty="0">
                          <a:ln>
                            <a:noFill/>
                          </a:ln>
                          <a:solidFill>
                            <a:schemeClr val="tx2"/>
                          </a:solidFill>
                          <a:effectLst/>
                          <a:uLnTx/>
                          <a:uFillTx/>
                          <a:latin typeface="+mn-lt"/>
                          <a:ea typeface="Helvetica Neue" panose="02000503000000020004" pitchFamily="2" charset="0"/>
                          <a:cs typeface="Arial"/>
                        </a:rPr>
                      </a:br>
                      <a:r>
                        <a:rPr kumimoji="0" lang="en-US" sz="1200" b="1" i="1" u="none" strike="noStrike" kern="1200" cap="none" spc="0" normalizeH="0" baseline="0" noProof="0" dirty="0">
                          <a:ln>
                            <a:noFill/>
                          </a:ln>
                          <a:solidFill>
                            <a:schemeClr val="tx2"/>
                          </a:solidFill>
                          <a:effectLst/>
                          <a:uLnTx/>
                          <a:uFillTx/>
                          <a:latin typeface="+mn-lt"/>
                          <a:ea typeface="Helvetica Neue" panose="02000503000000020004" pitchFamily="2" charset="0"/>
                          <a:cs typeface="Arial"/>
                        </a:rPr>
                        <a:t>in less than two weeks. </a:t>
                      </a:r>
                    </a:p>
                    <a:p>
                      <a:pPr marL="0" marR="0" lvl="0" indent="0" algn="l" defTabSz="777240" rtl="0" eaLnBrk="1" fontAlgn="base" latinLnBrk="0" hangingPunct="1">
                        <a:lnSpc>
                          <a:spcPct val="114000"/>
                        </a:lnSpc>
                        <a:spcBef>
                          <a:spcPts val="1000"/>
                        </a:spcBef>
                        <a:spcAft>
                          <a:spcPts val="0"/>
                        </a:spcAft>
                        <a:buClrTx/>
                        <a:buSzTx/>
                        <a:buFontTx/>
                        <a:buNone/>
                        <a:tabLst/>
                        <a:defRPr/>
                      </a:pPr>
                      <a:r>
                        <a:rPr kumimoji="0" lang="en-US" sz="125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a:t>
                      </a: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George </a:t>
                      </a:r>
                      <a:r>
                        <a:rPr kumimoji="0" lang="en-US" sz="1250" b="0" i="0" u="none" strike="noStrike" kern="1200" cap="none" spc="0" normalizeH="0" baseline="0" noProof="0" dirty="0" err="1">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Ratiu</a:t>
                      </a: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Senior Economist &amp; Manager of Economic Research, </a:t>
                      </a:r>
                      <a:r>
                        <a:rPr kumimoji="0" lang="en-US" sz="1250" b="0" i="1" u="none" strike="noStrike" kern="1200" cap="none" spc="0" normalizeH="0" baseline="0" noProof="0" dirty="0" err="1">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realtor.com</a:t>
                      </a:r>
                      <a:endParaRPr kumimoji="0" lang="en-US" sz="125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182880" marR="182880" marT="182880" marB="182880">
                    <a:lnL w="12700" cmpd="sng">
                      <a:noFill/>
                    </a:lnL>
                    <a:lnR w="12700" cmpd="sng">
                      <a:noFill/>
                    </a:lnR>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5695373"/>
                  </a:ext>
                </a:extLst>
              </a:tr>
              <a:tr h="56419">
                <a:tc gridSpan="2">
                  <a:txBody>
                    <a:bodyPr/>
                    <a:lstStyle/>
                    <a:p>
                      <a:endParaRPr lang="en-US" sz="600" dirty="0"/>
                    </a:p>
                  </a:txBody>
                  <a:tcPr marL="182880" marR="1828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lnT w="12700" cmpd="sng">
                      <a:noFill/>
                    </a:lnT>
                  </a:tcPr>
                </a:tc>
                <a:extLst>
                  <a:ext uri="{0D108BD9-81ED-4DB2-BD59-A6C34878D82A}">
                    <a16:rowId xmlns:a16="http://schemas.microsoft.com/office/drawing/2014/main" val="1834770972"/>
                  </a:ext>
                </a:extLst>
              </a:tr>
              <a:tr h="985496">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r>
                        <a:rPr lang="en-US" sz="1200" b="0" i="1" dirty="0">
                          <a:solidFill>
                            <a:schemeClr val="tx2"/>
                          </a:solidFill>
                        </a:rPr>
                        <a:t>This imbalance between an insufficient number of owners looking to sell relative to buyers searching for a home has led to the record appreciation of the past 12 months.</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5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a:t>
                      </a:r>
                      <a:r>
                        <a:rPr lang="en-US" sz="1250" b="0" dirty="0">
                          <a:solidFill>
                            <a:schemeClr val="tx1"/>
                          </a:solidFill>
                          <a:latin typeface="Arial" panose="020B0604020202020204" pitchFamily="34" charset="0"/>
                          <a:cs typeface="Arial" panose="020B0604020202020204" pitchFamily="34" charset="0"/>
                        </a:rPr>
                        <a:t>Dr. Frank Nothaft, Chief Economist, </a:t>
                      </a:r>
                      <a:r>
                        <a:rPr lang="en-US" sz="1250" b="0" i="1" dirty="0">
                          <a:solidFill>
                            <a:schemeClr val="tx1"/>
                          </a:solidFill>
                          <a:latin typeface="Arial" panose="020B0604020202020204" pitchFamily="34" charset="0"/>
                          <a:cs typeface="Arial" panose="020B0604020202020204" pitchFamily="34" charset="0"/>
                        </a:rPr>
                        <a:t>CoreLogic</a:t>
                      </a:r>
                    </a:p>
                  </a:txBody>
                  <a:tcPr marL="182880" marR="182880" marT="182880" marB="182880">
                    <a:lnL w="12700" cmpd="sng">
                      <a:noFill/>
                    </a:lnL>
                    <a:lnR w="12700" cmpd="sng">
                      <a:noFill/>
                    </a:lnR>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79424169"/>
                  </a:ext>
                </a:extLst>
              </a:tr>
              <a:tr h="56419">
                <a:tc gridSpan="2">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FFFFFF"/>
                        </a:solidFill>
                        <a:effectLst/>
                        <a:uLnTx/>
                        <a:uFillTx/>
                        <a:latin typeface="+mn-lt"/>
                        <a:ea typeface="+mn-ea"/>
                        <a:cs typeface="+mn-cs"/>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lnT w="12700" cmpd="sng">
                      <a:noFill/>
                    </a:lnT>
                  </a:tcPr>
                </a:tc>
                <a:extLst>
                  <a:ext uri="{0D108BD9-81ED-4DB2-BD59-A6C34878D82A}">
                    <a16:rowId xmlns:a16="http://schemas.microsoft.com/office/drawing/2014/main" val="3243603711"/>
                  </a:ext>
                </a:extLst>
              </a:tr>
            </a:tbl>
          </a:graphicData>
        </a:graphic>
      </p:graphicFrame>
      <p:graphicFrame>
        <p:nvGraphicFramePr>
          <p:cNvPr id="4" name="Table 3">
            <a:extLst>
              <a:ext uri="{FF2B5EF4-FFF2-40B4-BE49-F238E27FC236}">
                <a16:creationId xmlns:a16="http://schemas.microsoft.com/office/drawing/2014/main" id="{629C0B8D-D12D-0341-BA3A-1FDB5EE84B12}"/>
              </a:ext>
            </a:extLst>
          </p:cNvPr>
          <p:cNvGraphicFramePr>
            <a:graphicFrameLocks noGrp="1"/>
          </p:cNvGraphicFramePr>
          <p:nvPr>
            <p:extLst>
              <p:ext uri="{D42A27DB-BD31-4B8C-83A1-F6EECF244321}">
                <p14:modId xmlns:p14="http://schemas.microsoft.com/office/powerpoint/2010/main" val="1772468815"/>
              </p:ext>
            </p:extLst>
          </p:nvPr>
        </p:nvGraphicFramePr>
        <p:xfrm>
          <a:off x="457200" y="7910866"/>
          <a:ext cx="6858000" cy="1470660"/>
        </p:xfrm>
        <a:graphic>
          <a:graphicData uri="http://schemas.openxmlformats.org/drawingml/2006/table">
            <a:tbl>
              <a:tblPr firstRow="1" bandRow="1">
                <a:tableStyleId>{5C22544A-7EE6-4342-B048-85BDC9FD1C3A}</a:tableStyleId>
              </a:tblPr>
              <a:tblGrid>
                <a:gridCol w="699247">
                  <a:extLst>
                    <a:ext uri="{9D8B030D-6E8A-4147-A177-3AD203B41FA5}">
                      <a16:colId xmlns:a16="http://schemas.microsoft.com/office/drawing/2014/main" val="2931847681"/>
                    </a:ext>
                  </a:extLst>
                </a:gridCol>
                <a:gridCol w="6158753">
                  <a:extLst>
                    <a:ext uri="{9D8B030D-6E8A-4147-A177-3AD203B41FA5}">
                      <a16:colId xmlns:a16="http://schemas.microsoft.com/office/drawing/2014/main" val="1024540037"/>
                    </a:ext>
                  </a:extLst>
                </a:gridCol>
              </a:tblGrid>
              <a:tr h="1050306">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chemeClr val="tx2"/>
                          </a:solidFill>
                          <a:effectLst/>
                          <a:uLnTx/>
                          <a:uFillTx/>
                          <a:latin typeface="+mn-lt"/>
                          <a:ea typeface="+mn-ea"/>
                          <a:cs typeface="+mn-cs"/>
                        </a:rPr>
                        <a:t>Strong house price appreciation typically encourages more existing homeowners to move. </a:t>
                      </a:r>
                      <a:r>
                        <a:rPr kumimoji="0" lang="en-US" sz="1200" b="0" i="1" u="none" strike="noStrike" kern="1200" cap="none" spc="0" normalizeH="0" baseline="0" noProof="0" dirty="0">
                          <a:ln>
                            <a:noFill/>
                          </a:ln>
                          <a:solidFill>
                            <a:schemeClr val="tx2"/>
                          </a:solidFill>
                          <a:effectLst/>
                          <a:uLnTx/>
                          <a:uFillTx/>
                          <a:latin typeface="+mn-lt"/>
                          <a:ea typeface="+mn-ea"/>
                          <a:cs typeface="+mn-cs"/>
                        </a:rPr>
                        <a:t>As homeowners gain equity in their homes, they may </a:t>
                      </a:r>
                      <a:br>
                        <a:rPr kumimoji="0" lang="en-US" sz="1200" b="0" i="1" u="none" strike="noStrike" kern="1200" cap="none" spc="0" normalizeH="0" baseline="0" noProof="0" dirty="0">
                          <a:ln>
                            <a:noFill/>
                          </a:ln>
                          <a:solidFill>
                            <a:schemeClr val="tx2"/>
                          </a:solidFill>
                          <a:effectLst/>
                          <a:uLnTx/>
                          <a:uFillTx/>
                          <a:latin typeface="+mn-lt"/>
                          <a:ea typeface="+mn-ea"/>
                          <a:cs typeface="+mn-cs"/>
                        </a:rPr>
                      </a:br>
                      <a:r>
                        <a:rPr kumimoji="0" lang="en-US" sz="1200" b="0" i="1" u="none" strike="noStrike" kern="1200" cap="none" spc="0" normalizeH="0" baseline="0" noProof="0" dirty="0">
                          <a:ln>
                            <a:noFill/>
                          </a:ln>
                          <a:solidFill>
                            <a:schemeClr val="tx2"/>
                          </a:solidFill>
                          <a:effectLst/>
                          <a:uLnTx/>
                          <a:uFillTx/>
                          <a:latin typeface="+mn-lt"/>
                          <a:ea typeface="+mn-ea"/>
                          <a:cs typeface="+mn-cs"/>
                        </a:rPr>
                        <a:t>be more likely to consider using the equity to purchase a larger or more </a:t>
                      </a:r>
                      <a:br>
                        <a:rPr kumimoji="0" lang="en-US" sz="1200" b="0" i="1" u="none" strike="noStrike" kern="1200" cap="none" spc="0" normalizeH="0" baseline="0" noProof="0" dirty="0">
                          <a:ln>
                            <a:noFill/>
                          </a:ln>
                          <a:solidFill>
                            <a:schemeClr val="tx2"/>
                          </a:solidFill>
                          <a:effectLst/>
                          <a:uLnTx/>
                          <a:uFillTx/>
                          <a:latin typeface="+mn-lt"/>
                          <a:ea typeface="+mn-ea"/>
                          <a:cs typeface="+mn-cs"/>
                        </a:rPr>
                      </a:br>
                      <a:r>
                        <a:rPr kumimoji="0" lang="en-US" sz="1200" b="0" i="1" u="none" strike="noStrike" kern="1200" cap="none" spc="0" normalizeH="0" baseline="0" noProof="0" dirty="0">
                          <a:ln>
                            <a:noFill/>
                          </a:ln>
                          <a:solidFill>
                            <a:schemeClr val="tx2"/>
                          </a:solidFill>
                          <a:effectLst/>
                          <a:uLnTx/>
                          <a:uFillTx/>
                          <a:latin typeface="+mn-lt"/>
                          <a:ea typeface="+mn-ea"/>
                          <a:cs typeface="+mn-cs"/>
                        </a:rPr>
                        <a:t>attractive home.</a:t>
                      </a:r>
                    </a:p>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srgbClr val="FF00FF"/>
                        </a:solidFill>
                        <a:effectLst/>
                        <a:uLnTx/>
                        <a:uFillTx/>
                        <a:latin typeface="+mn-lt"/>
                        <a:ea typeface="+mn-ea"/>
                        <a:cs typeface="+mn-cs"/>
                      </a:endParaRPr>
                    </a:p>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5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a:t>
                      </a: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Mark Fleming, Chief Economist, </a:t>
                      </a:r>
                      <a:r>
                        <a:rPr kumimoji="0" lang="en-US" sz="125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First American</a:t>
                      </a: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73001109"/>
                  </a:ext>
                </a:extLst>
              </a:tr>
            </a:tbl>
          </a:graphicData>
        </a:graphic>
      </p:graphicFrame>
      <p:pic>
        <p:nvPicPr>
          <p:cNvPr id="7" name="Picture 6">
            <a:extLst>
              <a:ext uri="{FF2B5EF4-FFF2-40B4-BE49-F238E27FC236}">
                <a16:creationId xmlns:a16="http://schemas.microsoft.com/office/drawing/2014/main" id="{1003C01F-BD35-FAFF-20B5-A94320FF5D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17432" y="0"/>
            <a:ext cx="2654967" cy="2185214"/>
          </a:xfrm>
          <a:prstGeom prst="rect">
            <a:avLst/>
          </a:prstGeom>
        </p:spPr>
      </p:pic>
    </p:spTree>
    <p:extLst>
      <p:ext uri="{BB962C8B-B14F-4D97-AF65-F5344CB8AC3E}">
        <p14:creationId xmlns:p14="http://schemas.microsoft.com/office/powerpoint/2010/main" val="2975803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cluttered&#10;&#10;Description automatically generated">
            <a:extLst>
              <a:ext uri="{FF2B5EF4-FFF2-40B4-BE49-F238E27FC236}">
                <a16:creationId xmlns:a16="http://schemas.microsoft.com/office/drawing/2014/main" id="{7EFEDE44-E454-9B57-9E58-8876464DB34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5217616"/>
            <a:ext cx="6858000" cy="4154984"/>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latin typeface="Georgia" panose="02040502050405020303" pitchFamily="18" charset="0"/>
              </a:rPr>
              <a:t>“While house price growth is expected to moderate from the rapid pace of 2021, </a:t>
            </a:r>
            <a:r>
              <a:rPr lang="en-US" sz="2400" b="1" i="1" dirty="0">
                <a:latin typeface="Georgia" panose="02040502050405020303" pitchFamily="18" charset="0"/>
              </a:rPr>
              <a:t>strong home buyer demand against a backdrop of historically tight inventory of homes for sale will likely keep appreciation positive </a:t>
            </a:r>
            <a:br>
              <a:rPr lang="en-US" sz="2400" b="1" i="1" dirty="0">
                <a:latin typeface="Georgia" panose="02040502050405020303" pitchFamily="18" charset="0"/>
              </a:rPr>
            </a:br>
            <a:r>
              <a:rPr lang="en-US" sz="2400" b="1" i="1" dirty="0">
                <a:latin typeface="Georgia" panose="02040502050405020303" pitchFamily="18" charset="0"/>
              </a:rPr>
              <a:t>in the coming year.”</a:t>
            </a:r>
          </a:p>
          <a:p>
            <a:endParaRPr lang="en-US" sz="1600" i="1" dirty="0">
              <a:solidFill>
                <a:schemeClr val="bg1"/>
              </a:solidFill>
            </a:endParaRPr>
          </a:p>
          <a:p>
            <a:pPr lvl="0">
              <a:spcAft>
                <a:spcPts val="2000"/>
              </a:spcAft>
            </a:pPr>
            <a:r>
              <a:rPr lang="en-US" sz="1250" dirty="0">
                <a:solidFill>
                  <a:schemeClr val="bg1"/>
                </a:solidFill>
                <a:latin typeface="Arial" panose="020B0604020202020204" pitchFamily="34" charset="0"/>
                <a:cs typeface="Arial" panose="020B0604020202020204" pitchFamily="34" charset="0"/>
              </a:rPr>
              <a:t>-</a:t>
            </a:r>
            <a:r>
              <a:rPr lang="en-US" sz="1400" dirty="0">
                <a:solidFill>
                  <a:schemeClr val="bg1"/>
                </a:solidFill>
              </a:rPr>
              <a:t> </a:t>
            </a:r>
            <a:r>
              <a:rPr lang="en-US" sz="1400" i="1" dirty="0"/>
              <a:t>First American</a:t>
            </a:r>
            <a:endParaRPr lang="en-US" sz="2200" i="1" dirty="0">
              <a:solidFill>
                <a:srgbClr val="FF00FF"/>
              </a:solidFill>
              <a:latin typeface="Georgia" panose="02040502050405020303" pitchFamily="18" charset="0"/>
            </a:endParaRP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4846039"/>
            <a:ext cx="742082" cy="743154"/>
          </a:xfrm>
          <a:prstGeom prst="rect">
            <a:avLst/>
          </a:prstGeom>
        </p:spPr>
      </p:pic>
    </p:spTree>
    <p:extLst>
      <p:ext uri="{BB962C8B-B14F-4D97-AF65-F5344CB8AC3E}">
        <p14:creationId xmlns:p14="http://schemas.microsoft.com/office/powerpoint/2010/main" val="1253668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people sitting at a table&#10;&#10;Description automatically generated with medium confidence">
            <a:extLst>
              <a:ext uri="{FF2B5EF4-FFF2-40B4-BE49-F238E27FC236}">
                <a16:creationId xmlns:a16="http://schemas.microsoft.com/office/drawing/2014/main" id="{A4214031-7294-D946-CA52-CC2317997E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281745"/>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7</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45038" y="3172044"/>
            <a:ext cx="6858000" cy="1083667"/>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When selling anything, you always hope for strong demand for the item coupled with limited supply. In essence, when demand is high and supply is </a:t>
            </a:r>
            <a:br>
              <a:rPr lang="en-US" sz="1500" i="1" dirty="0">
                <a:solidFill>
                  <a:schemeClr val="bg2"/>
                </a:solidFill>
                <a:latin typeface="Georgia" panose="02040502050405020303" pitchFamily="18" charset="0"/>
              </a:rPr>
            </a:br>
            <a:r>
              <a:rPr lang="en-US" sz="1500" i="1" dirty="0">
                <a:solidFill>
                  <a:schemeClr val="bg2"/>
                </a:solidFill>
                <a:latin typeface="Georgia" panose="02040502050405020303" pitchFamily="18" charset="0"/>
              </a:rPr>
              <a:t>low, prices naturally rise. That’s exactly what’s happening in the housing market today. </a:t>
            </a:r>
          </a:p>
        </p:txBody>
      </p:sp>
      <p:sp>
        <p:nvSpPr>
          <p:cNvPr id="8" name="Rectangle 7">
            <a:extLst>
              <a:ext uri="{FF2B5EF4-FFF2-40B4-BE49-F238E27FC236}">
                <a16:creationId xmlns:a16="http://schemas.microsoft.com/office/drawing/2014/main" id="{CFC07FC6-668C-C347-A8F7-4099C75CB944}"/>
              </a:ext>
            </a:extLst>
          </p:cNvPr>
          <p:cNvSpPr/>
          <p:nvPr/>
        </p:nvSpPr>
        <p:spPr>
          <a:xfrm>
            <a:off x="0" y="2327638"/>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Why Sellers Are Winning Big Today </a:t>
            </a:r>
          </a:p>
        </p:txBody>
      </p:sp>
      <p:sp>
        <p:nvSpPr>
          <p:cNvPr id="10" name="Content Placeholder 3">
            <a:extLst>
              <a:ext uri="{FF2B5EF4-FFF2-40B4-BE49-F238E27FC236}">
                <a16:creationId xmlns:a16="http://schemas.microsoft.com/office/drawing/2014/main" id="{E4AE3D1C-0A32-F04B-AC9A-C04308EAE6C7}"/>
              </a:ext>
            </a:extLst>
          </p:cNvPr>
          <p:cNvSpPr txBox="1">
            <a:spLocks/>
          </p:cNvSpPr>
          <p:nvPr/>
        </p:nvSpPr>
        <p:spPr>
          <a:xfrm>
            <a:off x="445038" y="8728862"/>
            <a:ext cx="6858000" cy="802673"/>
          </a:xfrm>
          <a:prstGeom prst="rect">
            <a:avLst/>
          </a:prstGeom>
        </p:spPr>
        <p:txBody>
          <a:bodyPr lIns="91440" tIns="45720" rIns="91440" bIns="45720" anchor="t"/>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10000"/>
              </a:lnSpc>
              <a:spcAft>
                <a:spcPts val="1000"/>
              </a:spcAft>
              <a:buNone/>
            </a:pPr>
            <a:r>
              <a:rPr lang="en-US" sz="1250" dirty="0"/>
              <a:t>Notice there's more dark blue on the left. This shows </a:t>
            </a:r>
            <a:r>
              <a:rPr lang="en-US" sz="1250" b="1" dirty="0"/>
              <a:t>buyer traffic (demand) is strong or stable</a:t>
            </a:r>
            <a:r>
              <a:rPr lang="en-US" sz="1250" dirty="0"/>
              <a:t>. In contrast, the lighter blues on the right indicate </a:t>
            </a:r>
            <a:r>
              <a:rPr lang="en-US" sz="1250" b="1" dirty="0"/>
              <a:t>weak or very weak seller traffic (supply)</a:t>
            </a:r>
            <a:r>
              <a:rPr lang="en-US" sz="1250" dirty="0"/>
              <a:t>. In a nutshell, the demand for homes is greater than what’s available to purchase.  </a:t>
            </a:r>
            <a:endParaRPr lang="en-US" dirty="0">
              <a:solidFill>
                <a:schemeClr val="bg2"/>
              </a:solidFill>
            </a:endParaRPr>
          </a:p>
        </p:txBody>
      </p:sp>
      <p:sp>
        <p:nvSpPr>
          <p:cNvPr id="2" name="Rectangle 1">
            <a:extLst>
              <a:ext uri="{FF2B5EF4-FFF2-40B4-BE49-F238E27FC236}">
                <a16:creationId xmlns:a16="http://schemas.microsoft.com/office/drawing/2014/main" id="{14A87CEA-00CC-A949-B4FF-BA77B259D143}"/>
              </a:ext>
            </a:extLst>
          </p:cNvPr>
          <p:cNvSpPr/>
          <p:nvPr/>
        </p:nvSpPr>
        <p:spPr>
          <a:xfrm>
            <a:off x="396912" y="4607021"/>
            <a:ext cx="6833679" cy="477054"/>
          </a:xfrm>
          <a:prstGeom prst="rect">
            <a:avLst/>
          </a:prstGeom>
        </p:spPr>
        <p:txBody>
          <a:bodyPr wrap="square">
            <a:spAutoFit/>
          </a:bodyPr>
          <a:lstStyle/>
          <a:p>
            <a:r>
              <a:rPr lang="en-US" sz="1250" dirty="0"/>
              <a:t>Here’s a look at the current imbalance in supply and demand according to the </a:t>
            </a:r>
            <a:r>
              <a:rPr lang="en-US" sz="1250" i="1" dirty="0"/>
              <a:t>National Association of Realtors </a:t>
            </a:r>
            <a:r>
              <a:rPr lang="en-US" sz="1250" dirty="0"/>
              <a:t>(NAR):</a:t>
            </a:r>
          </a:p>
        </p:txBody>
      </p:sp>
      <p:sp>
        <p:nvSpPr>
          <p:cNvPr id="154" name="Text Placeholder 1">
            <a:extLst>
              <a:ext uri="{FF2B5EF4-FFF2-40B4-BE49-F238E27FC236}">
                <a16:creationId xmlns:a16="http://schemas.microsoft.com/office/drawing/2014/main" id="{34357A83-F867-35E5-7571-D084527E3C6F}"/>
              </a:ext>
            </a:extLst>
          </p:cNvPr>
          <p:cNvSpPr txBox="1">
            <a:spLocks/>
          </p:cNvSpPr>
          <p:nvPr/>
        </p:nvSpPr>
        <p:spPr>
          <a:xfrm>
            <a:off x="-3864495" y="8345443"/>
            <a:ext cx="11167533" cy="218439"/>
          </a:xfrm>
          <a:prstGeom prst="rect">
            <a:avLst/>
          </a:prstGeom>
        </p:spPr>
        <p:txBody>
          <a:bodyPr vert="horz" lIns="0" tIns="45720" rIns="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200" b="0" kern="1200">
                <a:solidFill>
                  <a:schemeClr val="bg2">
                    <a:lumMod val="9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E7E6E6">
                    <a:lumMod val="90000"/>
                  </a:srgbClr>
                </a:solidFill>
                <a:effectLst/>
                <a:uLnTx/>
                <a:uFillTx/>
                <a:latin typeface="Arial" panose="020B0604020202020204" pitchFamily="34" charset="0"/>
                <a:ea typeface="+mn-ea"/>
                <a:cs typeface="Arial" panose="020B0604020202020204" pitchFamily="34" charset="0"/>
              </a:rPr>
              <a:t>Source: NAR</a:t>
            </a:r>
          </a:p>
        </p:txBody>
      </p:sp>
      <p:sp>
        <p:nvSpPr>
          <p:cNvPr id="155" name="Title 2">
            <a:extLst>
              <a:ext uri="{FF2B5EF4-FFF2-40B4-BE49-F238E27FC236}">
                <a16:creationId xmlns:a16="http://schemas.microsoft.com/office/drawing/2014/main" id="{414CC819-050A-052E-0579-437B6774CD2B}"/>
              </a:ext>
            </a:extLst>
          </p:cNvPr>
          <p:cNvSpPr txBox="1">
            <a:spLocks/>
          </p:cNvSpPr>
          <p:nvPr/>
        </p:nvSpPr>
        <p:spPr>
          <a:xfrm>
            <a:off x="125850" y="5275233"/>
            <a:ext cx="4155545" cy="444609"/>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pPr algn="ctr"/>
            <a:r>
              <a:rPr lang="en-US" sz="1800" dirty="0">
                <a:solidFill>
                  <a:srgbClr val="6C7E90"/>
                </a:solidFill>
                <a:cs typeface="Arial" panose="020B0604020202020204" pitchFamily="34" charset="0"/>
              </a:rPr>
              <a:t>Buyer Traffic</a:t>
            </a:r>
          </a:p>
        </p:txBody>
      </p:sp>
      <p:sp>
        <p:nvSpPr>
          <p:cNvPr id="156" name="Title 2">
            <a:extLst>
              <a:ext uri="{FF2B5EF4-FFF2-40B4-BE49-F238E27FC236}">
                <a16:creationId xmlns:a16="http://schemas.microsoft.com/office/drawing/2014/main" id="{2E0392D6-9BC5-A2F2-6079-15817E7CEC37}"/>
              </a:ext>
            </a:extLst>
          </p:cNvPr>
          <p:cNvSpPr txBox="1">
            <a:spLocks/>
          </p:cNvSpPr>
          <p:nvPr/>
        </p:nvSpPr>
        <p:spPr>
          <a:xfrm>
            <a:off x="2723201" y="5280983"/>
            <a:ext cx="5816683" cy="46217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pPr algn="ctr"/>
            <a:r>
              <a:rPr lang="en-US" sz="1800" dirty="0">
                <a:solidFill>
                  <a:srgbClr val="6C7E90"/>
                </a:solidFill>
                <a:cs typeface="Arial" panose="020B0604020202020204" pitchFamily="34" charset="0"/>
              </a:rPr>
              <a:t>Seller Traffic</a:t>
            </a:r>
          </a:p>
        </p:txBody>
      </p:sp>
      <p:sp>
        <p:nvSpPr>
          <p:cNvPr id="157" name="Text Placeholder 4">
            <a:extLst>
              <a:ext uri="{FF2B5EF4-FFF2-40B4-BE49-F238E27FC236}">
                <a16:creationId xmlns:a16="http://schemas.microsoft.com/office/drawing/2014/main" id="{33145AA1-7BC4-90A2-BA71-D594E07271D1}"/>
              </a:ext>
            </a:extLst>
          </p:cNvPr>
          <p:cNvSpPr txBox="1">
            <a:spLocks/>
          </p:cNvSpPr>
          <p:nvPr/>
        </p:nvSpPr>
        <p:spPr>
          <a:xfrm>
            <a:off x="961031" y="8046222"/>
            <a:ext cx="2485184" cy="30845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Very Strong</a:t>
            </a:r>
          </a:p>
        </p:txBody>
      </p:sp>
      <p:sp>
        <p:nvSpPr>
          <p:cNvPr id="158" name="Rectangle 157">
            <a:extLst>
              <a:ext uri="{FF2B5EF4-FFF2-40B4-BE49-F238E27FC236}">
                <a16:creationId xmlns:a16="http://schemas.microsoft.com/office/drawing/2014/main" id="{BE4320E1-97A5-036D-8811-45A7421AA41D}"/>
              </a:ext>
            </a:extLst>
          </p:cNvPr>
          <p:cNvSpPr/>
          <p:nvPr/>
        </p:nvSpPr>
        <p:spPr>
          <a:xfrm>
            <a:off x="618565" y="8026998"/>
            <a:ext cx="226565" cy="185541"/>
          </a:xfrm>
          <a:prstGeom prst="rect">
            <a:avLst/>
          </a:prstGeom>
          <a:solidFill>
            <a:srgbClr val="00365E"/>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Text Placeholder 4">
            <a:extLst>
              <a:ext uri="{FF2B5EF4-FFF2-40B4-BE49-F238E27FC236}">
                <a16:creationId xmlns:a16="http://schemas.microsoft.com/office/drawing/2014/main" id="{0E69AE67-6692-00FC-C87A-6BE10FF8046E}"/>
              </a:ext>
            </a:extLst>
          </p:cNvPr>
          <p:cNvSpPr txBox="1">
            <a:spLocks/>
          </p:cNvSpPr>
          <p:nvPr/>
        </p:nvSpPr>
        <p:spPr>
          <a:xfrm>
            <a:off x="2475846" y="8047111"/>
            <a:ext cx="2485184" cy="30845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rgbClr val="E7E6E6">
                    <a:lumMod val="50000"/>
                  </a:srgbClr>
                </a:solidFill>
                <a:cs typeface="Arial" panose="020B0604020202020204" pitchFamily="34" charset="0"/>
              </a:rPr>
              <a:t>Strong</a:t>
            </a:r>
          </a:p>
        </p:txBody>
      </p:sp>
      <p:sp>
        <p:nvSpPr>
          <p:cNvPr id="160" name="Rectangle 159">
            <a:extLst>
              <a:ext uri="{FF2B5EF4-FFF2-40B4-BE49-F238E27FC236}">
                <a16:creationId xmlns:a16="http://schemas.microsoft.com/office/drawing/2014/main" id="{567388AB-E947-7D76-AB71-136357DD7D87}"/>
              </a:ext>
            </a:extLst>
          </p:cNvPr>
          <p:cNvSpPr/>
          <p:nvPr/>
        </p:nvSpPr>
        <p:spPr>
          <a:xfrm>
            <a:off x="2133380" y="8027887"/>
            <a:ext cx="226565" cy="185541"/>
          </a:xfrm>
          <a:prstGeom prst="rect">
            <a:avLst/>
          </a:prstGeom>
          <a:solidFill>
            <a:srgbClr val="1470C2"/>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Text Placeholder 4">
            <a:extLst>
              <a:ext uri="{FF2B5EF4-FFF2-40B4-BE49-F238E27FC236}">
                <a16:creationId xmlns:a16="http://schemas.microsoft.com/office/drawing/2014/main" id="{FBB4A808-E0D2-B5ED-0AA2-BB47A291F7A5}"/>
              </a:ext>
            </a:extLst>
          </p:cNvPr>
          <p:cNvSpPr txBox="1">
            <a:spLocks/>
          </p:cNvSpPr>
          <p:nvPr/>
        </p:nvSpPr>
        <p:spPr>
          <a:xfrm>
            <a:off x="3806086" y="8045919"/>
            <a:ext cx="2485184" cy="30845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rgbClr val="E7E6E6">
                    <a:lumMod val="50000"/>
                  </a:srgbClr>
                </a:solidFill>
                <a:cs typeface="Arial" panose="020B0604020202020204" pitchFamily="34" charset="0"/>
              </a:rPr>
              <a:t>Stable</a:t>
            </a:r>
          </a:p>
        </p:txBody>
      </p:sp>
      <p:sp>
        <p:nvSpPr>
          <p:cNvPr id="162" name="Rectangle 161">
            <a:extLst>
              <a:ext uri="{FF2B5EF4-FFF2-40B4-BE49-F238E27FC236}">
                <a16:creationId xmlns:a16="http://schemas.microsoft.com/office/drawing/2014/main" id="{28DD9AC8-9CAD-2F8F-43AE-118B35139137}"/>
              </a:ext>
            </a:extLst>
          </p:cNvPr>
          <p:cNvSpPr/>
          <p:nvPr/>
        </p:nvSpPr>
        <p:spPr>
          <a:xfrm>
            <a:off x="3463620" y="8026695"/>
            <a:ext cx="226565" cy="185541"/>
          </a:xfrm>
          <a:prstGeom prst="rect">
            <a:avLst/>
          </a:prstGeom>
          <a:solidFill>
            <a:srgbClr val="00ADF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Text Placeholder 4">
            <a:extLst>
              <a:ext uri="{FF2B5EF4-FFF2-40B4-BE49-F238E27FC236}">
                <a16:creationId xmlns:a16="http://schemas.microsoft.com/office/drawing/2014/main" id="{7E501531-DDFF-1300-4495-8D771C897873}"/>
              </a:ext>
            </a:extLst>
          </p:cNvPr>
          <p:cNvSpPr txBox="1">
            <a:spLocks/>
          </p:cNvSpPr>
          <p:nvPr/>
        </p:nvSpPr>
        <p:spPr>
          <a:xfrm>
            <a:off x="5056521" y="8047364"/>
            <a:ext cx="2485184" cy="30845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rgbClr val="E7E6E6">
                    <a:lumMod val="50000"/>
                  </a:srgbClr>
                </a:solidFill>
                <a:cs typeface="Arial" panose="020B0604020202020204" pitchFamily="34" charset="0"/>
              </a:rPr>
              <a:t>Weak</a:t>
            </a:r>
          </a:p>
        </p:txBody>
      </p:sp>
      <p:sp>
        <p:nvSpPr>
          <p:cNvPr id="164" name="Rectangle 163">
            <a:extLst>
              <a:ext uri="{FF2B5EF4-FFF2-40B4-BE49-F238E27FC236}">
                <a16:creationId xmlns:a16="http://schemas.microsoft.com/office/drawing/2014/main" id="{1B4BF0CF-8278-F13D-7A6D-99BB812648F4}"/>
              </a:ext>
            </a:extLst>
          </p:cNvPr>
          <p:cNvSpPr/>
          <p:nvPr/>
        </p:nvSpPr>
        <p:spPr>
          <a:xfrm>
            <a:off x="4714055" y="8028140"/>
            <a:ext cx="226565" cy="185541"/>
          </a:xfrm>
          <a:prstGeom prst="rect">
            <a:avLst/>
          </a:prstGeom>
          <a:solidFill>
            <a:srgbClr val="85D9F7"/>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Text Placeholder 4">
            <a:extLst>
              <a:ext uri="{FF2B5EF4-FFF2-40B4-BE49-F238E27FC236}">
                <a16:creationId xmlns:a16="http://schemas.microsoft.com/office/drawing/2014/main" id="{F1049000-83AF-2CDA-D983-E3C48481C6CF}"/>
              </a:ext>
            </a:extLst>
          </p:cNvPr>
          <p:cNvSpPr txBox="1">
            <a:spLocks/>
          </p:cNvSpPr>
          <p:nvPr/>
        </p:nvSpPr>
        <p:spPr>
          <a:xfrm>
            <a:off x="6351334" y="8052295"/>
            <a:ext cx="2485184" cy="30845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rgbClr val="E7E6E6">
                    <a:lumMod val="50000"/>
                  </a:srgbClr>
                </a:solidFill>
                <a:cs typeface="Arial" panose="020B0604020202020204" pitchFamily="34" charset="0"/>
              </a:rPr>
              <a:t>Very Weak</a:t>
            </a:r>
          </a:p>
        </p:txBody>
      </p:sp>
      <p:sp>
        <p:nvSpPr>
          <p:cNvPr id="166" name="Rectangle 165">
            <a:extLst>
              <a:ext uri="{FF2B5EF4-FFF2-40B4-BE49-F238E27FC236}">
                <a16:creationId xmlns:a16="http://schemas.microsoft.com/office/drawing/2014/main" id="{921DF17B-177C-BB6D-3197-7AD0C18C363E}"/>
              </a:ext>
            </a:extLst>
          </p:cNvPr>
          <p:cNvSpPr/>
          <p:nvPr/>
        </p:nvSpPr>
        <p:spPr>
          <a:xfrm>
            <a:off x="6008868" y="8033071"/>
            <a:ext cx="226565" cy="185541"/>
          </a:xfrm>
          <a:prstGeom prst="rect">
            <a:avLst/>
          </a:prstGeom>
          <a:solidFill>
            <a:srgbClr val="E5F7FC"/>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8" name="Rectangle 177">
            <a:extLst>
              <a:ext uri="{FF2B5EF4-FFF2-40B4-BE49-F238E27FC236}">
                <a16:creationId xmlns:a16="http://schemas.microsoft.com/office/drawing/2014/main" id="{0EF59E8A-DCB4-B7D0-3216-22357EA63C79}"/>
              </a:ext>
            </a:extLst>
          </p:cNvPr>
          <p:cNvSpPr/>
          <p:nvPr/>
        </p:nvSpPr>
        <p:spPr>
          <a:xfrm>
            <a:off x="460459" y="5227787"/>
            <a:ext cx="6854741" cy="3330663"/>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pic>
        <p:nvPicPr>
          <p:cNvPr id="179" name="Picture 178" descr="Map&#10;&#10;Description automatically generated with medium confidence">
            <a:extLst>
              <a:ext uri="{FF2B5EF4-FFF2-40B4-BE49-F238E27FC236}">
                <a16:creationId xmlns:a16="http://schemas.microsoft.com/office/drawing/2014/main" id="{C7B263D6-4E79-D7F4-1AD8-170EDCBF33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9226" y="5700797"/>
            <a:ext cx="3156396" cy="1893838"/>
          </a:xfrm>
          <a:prstGeom prst="rect">
            <a:avLst/>
          </a:prstGeom>
        </p:spPr>
      </p:pic>
      <p:pic>
        <p:nvPicPr>
          <p:cNvPr id="181" name="Picture 180" descr="Map&#10;&#10;Description automatically generated">
            <a:extLst>
              <a:ext uri="{FF2B5EF4-FFF2-40B4-BE49-F238E27FC236}">
                <a16:creationId xmlns:a16="http://schemas.microsoft.com/office/drawing/2014/main" id="{AAFED8DD-F5CD-3399-B0C6-66FAED52179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70020" y="5705068"/>
            <a:ext cx="3156396" cy="1893838"/>
          </a:xfrm>
          <a:prstGeom prst="rect">
            <a:avLst/>
          </a:prstGeom>
        </p:spPr>
      </p:pic>
      <p:sp>
        <p:nvSpPr>
          <p:cNvPr id="182" name="Rectangle 181">
            <a:extLst>
              <a:ext uri="{FF2B5EF4-FFF2-40B4-BE49-F238E27FC236}">
                <a16:creationId xmlns:a16="http://schemas.microsoft.com/office/drawing/2014/main" id="{38657FC2-4294-3C14-EDFB-148FE8A4E69F}"/>
              </a:ext>
            </a:extLst>
          </p:cNvPr>
          <p:cNvSpPr/>
          <p:nvPr/>
        </p:nvSpPr>
        <p:spPr>
          <a:xfrm>
            <a:off x="3264310" y="6971071"/>
            <a:ext cx="609728" cy="747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71276E0E-1595-5F9B-5BEA-98B5FFF40011}"/>
              </a:ext>
            </a:extLst>
          </p:cNvPr>
          <p:cNvSpPr/>
          <p:nvPr/>
        </p:nvSpPr>
        <p:spPr>
          <a:xfrm>
            <a:off x="6638725" y="6916134"/>
            <a:ext cx="609728" cy="747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8228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8</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57200" y="329823"/>
            <a:ext cx="6858000" cy="1232918"/>
          </a:xfrm>
          <a:prstGeom prst="rect">
            <a:avLst/>
          </a:prstGeom>
          <a:noFill/>
        </p:spPr>
        <p:txBody>
          <a:bodyPr wrap="square" lIns="0" tIns="320040" rIns="0" bIns="0" numCol="1" spcCol="457200" rtlCol="0" anchor="t">
            <a:noAutofit/>
          </a:bodyPr>
          <a:lstStyle/>
          <a:p>
            <a:pPr>
              <a:lnSpc>
                <a:spcPct val="110000"/>
              </a:lnSpc>
              <a:spcAft>
                <a:spcPts val="1000"/>
              </a:spcAft>
            </a:pPr>
            <a:r>
              <a:rPr lang="en-US" sz="1250" dirty="0"/>
              <a:t>As the maps on the previous page show, seller traffic is weak. That directly impacts housing supply. While signs indicate housing supply is starting to rise as more sellers list their homes, inventory is still low. The graph below gives you an idea of how today’s low inventory compares to pre-pandemic years using data from NAR on the months’ supply of homes for sale. </a:t>
            </a:r>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15763125"/>
              </p:ext>
            </p:extLst>
          </p:nvPr>
        </p:nvGraphicFramePr>
        <p:xfrm>
          <a:off x="462945" y="8403647"/>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206165">
                <a:tc>
                  <a:txBody>
                    <a:bodyPr/>
                    <a:lstStyle/>
                    <a:p>
                      <a:pPr>
                        <a:lnSpc>
                          <a:spcPct val="110000"/>
                        </a:lnSpc>
                        <a:spcAft>
                          <a:spcPts val="500"/>
                        </a:spcAft>
                      </a:pPr>
                      <a:r>
                        <a:rPr lang="en-US" sz="1500" dirty="0">
                          <a:solidFill>
                            <a:schemeClr val="accent2"/>
                          </a:solidFill>
                        </a:rPr>
                        <a:t>Bottom Line</a:t>
                      </a:r>
                    </a:p>
                    <a:p>
                      <a:pPr marL="0" marR="0" indent="0" algn="l" rtl="0" eaLnBrk="1" fontAlgn="auto" latinLnBrk="0" hangingPunct="1">
                        <a:lnSpc>
                          <a:spcPct val="110000"/>
                        </a:lnSpc>
                        <a:spcBef>
                          <a:spcPts val="0"/>
                        </a:spcBef>
                        <a:spcAft>
                          <a:spcPts val="500"/>
                        </a:spcAft>
                        <a:buClrTx/>
                        <a:buSzTx/>
                        <a:buFontTx/>
                        <a:buNone/>
                      </a:pPr>
                      <a:r>
                        <a:rPr lang="en-US" sz="1350" b="0" i="1" dirty="0">
                          <a:solidFill>
                            <a:schemeClr val="bg2"/>
                          </a:solidFill>
                          <a:latin typeface="Georgia"/>
                        </a:rPr>
                        <a:t>The current imbalance of supply and demand puts sellers in the driver’s seat. Let’s connect today to discuss how much leverage you have, and why it may make sense to sell now before your house has more competition.</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grpSp>
        <p:nvGrpSpPr>
          <p:cNvPr id="8" name="Group 7">
            <a:extLst>
              <a:ext uri="{FF2B5EF4-FFF2-40B4-BE49-F238E27FC236}">
                <a16:creationId xmlns:a16="http://schemas.microsoft.com/office/drawing/2014/main" id="{2528E693-04AA-3E4E-8290-4CAB6B530FC3}"/>
              </a:ext>
            </a:extLst>
          </p:cNvPr>
          <p:cNvGrpSpPr/>
          <p:nvPr/>
        </p:nvGrpSpPr>
        <p:grpSpPr>
          <a:xfrm>
            <a:off x="459546" y="1815947"/>
            <a:ext cx="6854741" cy="3519336"/>
            <a:chOff x="381907" y="1271926"/>
            <a:chExt cx="6841785" cy="5103986"/>
          </a:xfrm>
        </p:grpSpPr>
        <p:sp>
          <p:nvSpPr>
            <p:cNvPr id="9" name="Rectangle 8">
              <a:extLst>
                <a:ext uri="{FF2B5EF4-FFF2-40B4-BE49-F238E27FC236}">
                  <a16:creationId xmlns:a16="http://schemas.microsoft.com/office/drawing/2014/main" id="{196D52D8-EB37-2440-B7A0-D38B1BF67B7B}"/>
                </a:ext>
              </a:extLst>
            </p:cNvPr>
            <p:cNvSpPr/>
            <p:nvPr/>
          </p:nvSpPr>
          <p:spPr>
            <a:xfrm>
              <a:off x="381907" y="1271926"/>
              <a:ext cx="6841785" cy="5103986"/>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0" name="TextBox 9">
              <a:extLst>
                <a:ext uri="{FF2B5EF4-FFF2-40B4-BE49-F238E27FC236}">
                  <a16:creationId xmlns:a16="http://schemas.microsoft.com/office/drawing/2014/main" id="{287229D7-9BDB-A24C-84BE-DDE098CD1FB1}"/>
                </a:ext>
              </a:extLst>
            </p:cNvPr>
            <p:cNvSpPr txBox="1"/>
            <p:nvPr/>
          </p:nvSpPr>
          <p:spPr>
            <a:xfrm>
              <a:off x="568374" y="1428578"/>
              <a:ext cx="6536347" cy="799727"/>
            </a:xfrm>
            <a:prstGeom prst="rect">
              <a:avLst/>
            </a:prstGeom>
            <a:noFill/>
          </p:spPr>
          <p:txBody>
            <a:bodyPr wrap="square" lIns="0" tIns="0" rIns="0" bIns="0" rtlCol="0">
              <a:spAutoFit/>
            </a:bodyPr>
            <a:lstStyle/>
            <a:p>
              <a:pPr algn="ctr">
                <a:spcAft>
                  <a:spcPts val="1000"/>
                </a:spcAft>
              </a:pPr>
              <a:r>
                <a:rPr lang="en-US" sz="1500" b="1" dirty="0">
                  <a:solidFill>
                    <a:schemeClr val="bg2"/>
                  </a:solidFill>
                  <a:latin typeface="Arial" panose="020B0604020202020204" pitchFamily="34" charset="0"/>
                  <a:cs typeface="Arial" panose="020B0604020202020204" pitchFamily="34" charset="0"/>
                </a:rPr>
                <a:t>Months Inventory of Homes for Sale </a:t>
              </a:r>
            </a:p>
            <a:p>
              <a:pPr algn="ctr">
                <a:spcAft>
                  <a:spcPts val="1000"/>
                </a:spcAft>
              </a:pPr>
              <a:r>
                <a:rPr lang="en-US" sz="1250" i="1" dirty="0">
                  <a:solidFill>
                    <a:schemeClr val="bg2"/>
                  </a:solidFill>
                  <a:latin typeface="Georgia" panose="02040502050405020303" pitchFamily="18" charset="0"/>
                  <a:cs typeface="Arial" panose="020B0604020202020204" pitchFamily="34" charset="0"/>
                </a:rPr>
                <a:t>In Millions (2011-2022)</a:t>
              </a:r>
            </a:p>
          </p:txBody>
        </p:sp>
      </p:grpSp>
      <p:sp>
        <p:nvSpPr>
          <p:cNvPr id="11" name="TextBox 10">
            <a:extLst>
              <a:ext uri="{FF2B5EF4-FFF2-40B4-BE49-F238E27FC236}">
                <a16:creationId xmlns:a16="http://schemas.microsoft.com/office/drawing/2014/main" id="{C21556AE-2DDF-8745-AF6A-575B8AFB937D}"/>
              </a:ext>
            </a:extLst>
          </p:cNvPr>
          <p:cNvSpPr txBox="1"/>
          <p:nvPr/>
        </p:nvSpPr>
        <p:spPr>
          <a:xfrm>
            <a:off x="457200" y="5373002"/>
            <a:ext cx="6858000" cy="2632332"/>
          </a:xfrm>
          <a:prstGeom prst="rect">
            <a:avLst/>
          </a:prstGeom>
          <a:noFill/>
        </p:spPr>
        <p:txBody>
          <a:bodyPr wrap="square" lIns="0" tIns="320040" rIns="0" bIns="0" numCol="1" spcCol="457200" rtlCol="0" anchor="t">
            <a:noAutofit/>
          </a:bodyPr>
          <a:lstStyle/>
          <a:p>
            <a:pPr>
              <a:lnSpc>
                <a:spcPct val="110000"/>
              </a:lnSpc>
              <a:spcAft>
                <a:spcPts val="1000"/>
              </a:spcAft>
            </a:pPr>
            <a:r>
              <a:rPr lang="en-US" sz="1400" b="1" dirty="0">
                <a:solidFill>
                  <a:schemeClr val="tx2"/>
                </a:solidFill>
              </a:rPr>
              <a:t>What That Means For You</a:t>
            </a:r>
          </a:p>
          <a:p>
            <a:pPr>
              <a:lnSpc>
                <a:spcPct val="110000"/>
              </a:lnSpc>
              <a:spcAft>
                <a:spcPts val="1000"/>
              </a:spcAft>
            </a:pPr>
            <a:r>
              <a:rPr lang="en-US" sz="1250" b="1" dirty="0"/>
              <a:t>When there’s strong demand for an item and a limited supply of it available, the seller </a:t>
            </a:r>
            <a:br>
              <a:rPr lang="en-US" sz="1250" b="1" dirty="0"/>
            </a:br>
            <a:r>
              <a:rPr lang="en-US" sz="1250" b="1" dirty="0"/>
              <a:t>has maximum leverage. </a:t>
            </a:r>
            <a:r>
              <a:rPr lang="en-US" sz="1250" dirty="0"/>
              <a:t>You might already realize this advantage enables you to sell at the best possible price, but it also means you’re in a better position to get the ideal contract terms </a:t>
            </a:r>
            <a:br>
              <a:rPr lang="en-US" sz="1250" dirty="0"/>
            </a:br>
            <a:r>
              <a:rPr lang="en-US" sz="1250" dirty="0"/>
              <a:t>to suit your needs.</a:t>
            </a:r>
          </a:p>
          <a:p>
            <a:pPr>
              <a:lnSpc>
                <a:spcPct val="110000"/>
              </a:lnSpc>
              <a:spcAft>
                <a:spcPts val="1000"/>
              </a:spcAft>
            </a:pPr>
            <a:r>
              <a:rPr lang="en-US" sz="1250" dirty="0"/>
              <a:t>That’s because there’s a chance you’ll get offers from multiple buyers who are willing to compete for your house. They’ll do everything they can to make their offer stand out. This could mean you’ll see things like waived contingencies, offers over asking price, earnest money deposits, and more. As the offers come in, work with your agent to look closely at each one before you decide which works best for you.</a:t>
            </a:r>
          </a:p>
        </p:txBody>
      </p:sp>
      <p:graphicFrame>
        <p:nvGraphicFramePr>
          <p:cNvPr id="13" name="Chart 12">
            <a:extLst>
              <a:ext uri="{FF2B5EF4-FFF2-40B4-BE49-F238E27FC236}">
                <a16:creationId xmlns:a16="http://schemas.microsoft.com/office/drawing/2014/main" id="{0CFC31F9-8055-044E-B112-3D816B546AA7}"/>
              </a:ext>
            </a:extLst>
          </p:cNvPr>
          <p:cNvGraphicFramePr/>
          <p:nvPr>
            <p:extLst>
              <p:ext uri="{D42A27DB-BD31-4B8C-83A1-F6EECF244321}">
                <p14:modId xmlns:p14="http://schemas.microsoft.com/office/powerpoint/2010/main" val="731354014"/>
              </p:ext>
            </p:extLst>
          </p:nvPr>
        </p:nvGraphicFramePr>
        <p:xfrm>
          <a:off x="528082" y="2268031"/>
          <a:ext cx="6664663" cy="2874206"/>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60AD0479-19B5-4E0A-9B7C-EA5E0F5048BE}"/>
              </a:ext>
            </a:extLst>
          </p:cNvPr>
          <p:cNvSpPr txBox="1"/>
          <p:nvPr/>
        </p:nvSpPr>
        <p:spPr>
          <a:xfrm>
            <a:off x="5983199" y="5155445"/>
            <a:ext cx="1209546" cy="207400"/>
          </a:xfrm>
          <a:prstGeom prst="rect">
            <a:avLst/>
          </a:prstGeom>
          <a:noFill/>
        </p:spPr>
        <p:txBody>
          <a:bodyPr wrap="square" lIns="26497" tIns="26497" rIns="26497" bIns="26497" rtlCol="0">
            <a:spAutoFit/>
          </a:bodyPr>
          <a:lstStyle/>
          <a:p>
            <a:pPr algn="r"/>
            <a:r>
              <a:rPr lang="en-US" sz="1000" dirty="0">
                <a:solidFill>
                  <a:schemeClr val="bg1">
                    <a:lumMod val="75000"/>
                  </a:schemeClr>
                </a:solidFill>
              </a:rPr>
              <a:t>Source: NAR</a:t>
            </a:r>
          </a:p>
        </p:txBody>
      </p:sp>
    </p:spTree>
    <p:extLst>
      <p:ext uri="{BB962C8B-B14F-4D97-AF65-F5344CB8AC3E}">
        <p14:creationId xmlns:p14="http://schemas.microsoft.com/office/powerpoint/2010/main" val="2621540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2827272D-1270-7242-8DD3-91143D40EF7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047" y="1971"/>
            <a:ext cx="7766304" cy="10046571"/>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9</a:t>
            </a:fld>
            <a:endParaRPr lang="en-US" dirty="0"/>
          </a:p>
        </p:txBody>
      </p:sp>
    </p:spTree>
    <p:extLst>
      <p:ext uri="{BB962C8B-B14F-4D97-AF65-F5344CB8AC3E}">
        <p14:creationId xmlns:p14="http://schemas.microsoft.com/office/powerpoint/2010/main" val="3322892991"/>
      </p:ext>
    </p:extLst>
  </p:cSld>
  <p:clrMapOvr>
    <a:masterClrMapping/>
  </p:clrMapOvr>
</p:sld>
</file>

<file path=ppt/theme/theme1.xml><?xml version="1.0" encoding="utf-8"?>
<a:theme xmlns:a="http://schemas.openxmlformats.org/drawingml/2006/main" name="Office Theme">
  <a:themeElements>
    <a:clrScheme name="KCM">
      <a:dk1>
        <a:srgbClr val="000000"/>
      </a:dk1>
      <a:lt1>
        <a:srgbClr val="FFFFFF"/>
      </a:lt1>
      <a:dk2>
        <a:srgbClr val="00AEEF"/>
      </a:dk2>
      <a:lt2>
        <a:srgbClr val="797979"/>
      </a:lt2>
      <a:accent1>
        <a:srgbClr val="73C359"/>
      </a:accent1>
      <a:accent2>
        <a:srgbClr val="FF8300"/>
      </a:accent2>
      <a:accent3>
        <a:srgbClr val="303840"/>
      </a:accent3>
      <a:accent4>
        <a:srgbClr val="CCD5D8"/>
      </a:accent4>
      <a:accent5>
        <a:srgbClr val="FEFFFF"/>
      </a:accent5>
      <a:accent6>
        <a:srgbClr val="FEFFFF"/>
      </a:accent6>
      <a:hlink>
        <a:srgbClr val="14ADEF"/>
      </a:hlink>
      <a:folHlink>
        <a:srgbClr val="14AD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27074</TotalTime>
  <Words>4164</Words>
  <Application>Microsoft Office PowerPoint</Application>
  <PresentationFormat>Custom</PresentationFormat>
  <Paragraphs>293</Paragraphs>
  <Slides>24</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Georgia</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Rand</dc:creator>
  <cp:lastModifiedBy>Joyia Mountain</cp:lastModifiedBy>
  <cp:revision>761</cp:revision>
  <cp:lastPrinted>2021-11-19T20:55:24Z</cp:lastPrinted>
  <dcterms:created xsi:type="dcterms:W3CDTF">2021-07-16T16:38:04Z</dcterms:created>
  <dcterms:modified xsi:type="dcterms:W3CDTF">2022-06-06T14:38:09Z</dcterms:modified>
</cp:coreProperties>
</file>