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3303" r:id="rId3"/>
    <p:sldId id="3306" r:id="rId4"/>
    <p:sldId id="3264" r:id="rId5"/>
    <p:sldId id="3310" r:id="rId6"/>
    <p:sldId id="265" r:id="rId7"/>
    <p:sldId id="3280" r:id="rId8"/>
    <p:sldId id="3298" r:id="rId9"/>
    <p:sldId id="3311" r:id="rId10"/>
    <p:sldId id="3294" r:id="rId11"/>
    <p:sldId id="3295" r:id="rId12"/>
    <p:sldId id="3281" r:id="rId13"/>
    <p:sldId id="3301" r:id="rId14"/>
    <p:sldId id="3302" r:id="rId15"/>
    <p:sldId id="3305" r:id="rId16"/>
    <p:sldId id="3308" r:id="rId17"/>
    <p:sldId id="3309" r:id="rId18"/>
    <p:sldId id="3255" r:id="rId19"/>
    <p:sldId id="3256" r:id="rId20"/>
    <p:sldId id="3307" r:id="rId21"/>
    <p:sldId id="3257" r:id="rId22"/>
    <p:sldId id="3260"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FA443FB4-748F-D942-9D0E-EE87C8DDC7EC}" name="Nikki Arpino" initials="NA" userId="WhutqSSPiFnB3YdNPNZ3vvYP7h2tGQzXDooSVebKFXQ=" providerId="None"/>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43"/>
    <a:srgbClr val="00AEEF"/>
    <a:srgbClr val="797979"/>
    <a:srgbClr val="FF00FF"/>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6" autoAdjust="0"/>
    <p:restoredTop sz="91293" autoAdjust="0"/>
  </p:normalViewPr>
  <p:slideViewPr>
    <p:cSldViewPr snapToGrid="0" snapToObjects="1">
      <p:cViewPr varScale="1">
        <p:scale>
          <a:sx n="71" d="100"/>
          <a:sy n="71" d="100"/>
        </p:scale>
        <p:origin x="3018"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22665356741267E-2"/>
          <c:y val="1.7003044248383455E-2"/>
          <c:w val="0.95027884334970947"/>
          <c:h val="0.92672556174380638"/>
        </c:manualLayout>
      </c:layout>
      <c:areaChart>
        <c:grouping val="standard"/>
        <c:varyColors val="0"/>
        <c:ser>
          <c:idx val="0"/>
          <c:order val="0"/>
          <c:tx>
            <c:strRef>
              <c:f>Sheet1!$B$1</c:f>
              <c:strCache>
                <c:ptCount val="1"/>
                <c:pt idx="0">
                  <c:v> Rent </c:v>
                </c:pt>
              </c:strCache>
            </c:strRef>
          </c:tx>
          <c:spPr>
            <a:solidFill>
              <a:srgbClr val="FF0000"/>
            </a:solidFill>
            <a:ln w="25365">
              <a:noFill/>
            </a:ln>
          </c:spPr>
          <c:cat>
            <c:strRef>
              <c:f>Sheet1!$A$2:$A$36</c:f>
              <c:strCache>
                <c:ptCount val="35"/>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 Q1</c:v>
                </c:pt>
              </c:strCache>
            </c:strRef>
          </c:cat>
          <c:val>
            <c:numRef>
              <c:f>Sheet1!$B$2:$B$36</c:f>
              <c:numCache>
                <c:formatCode>_("$"* #,##0_);_("$"* \(#,##0\);_("$"* "-"??_);_(@_)</c:formatCode>
                <c:ptCount val="35"/>
                <c:pt idx="0">
                  <c:v>343</c:v>
                </c:pt>
                <c:pt idx="1">
                  <c:v>346</c:v>
                </c:pt>
                <c:pt idx="2">
                  <c:v>371</c:v>
                </c:pt>
                <c:pt idx="3">
                  <c:v>398</c:v>
                </c:pt>
                <c:pt idx="4">
                  <c:v>411</c:v>
                </c:pt>
                <c:pt idx="5">
                  <c:v>430</c:v>
                </c:pt>
                <c:pt idx="6">
                  <c:v>429</c:v>
                </c:pt>
                <c:pt idx="7">
                  <c:v>438</c:v>
                </c:pt>
                <c:pt idx="8">
                  <c:v>444</c:v>
                </c:pt>
                <c:pt idx="9">
                  <c:v>442</c:v>
                </c:pt>
                <c:pt idx="10">
                  <c:v>461</c:v>
                </c:pt>
                <c:pt idx="11">
                  <c:v>461</c:v>
                </c:pt>
                <c:pt idx="12">
                  <c:v>483</c:v>
                </c:pt>
                <c:pt idx="13">
                  <c:v>518</c:v>
                </c:pt>
                <c:pt idx="14">
                  <c:v>568</c:v>
                </c:pt>
                <c:pt idx="15">
                  <c:v>589</c:v>
                </c:pt>
                <c:pt idx="16">
                  <c:v>615</c:v>
                </c:pt>
                <c:pt idx="17">
                  <c:v>605</c:v>
                </c:pt>
                <c:pt idx="18">
                  <c:v>633</c:v>
                </c:pt>
                <c:pt idx="19">
                  <c:v>665</c:v>
                </c:pt>
                <c:pt idx="20">
                  <c:v>696</c:v>
                </c:pt>
                <c:pt idx="21">
                  <c:v>708</c:v>
                </c:pt>
                <c:pt idx="22">
                  <c:v>698</c:v>
                </c:pt>
                <c:pt idx="23">
                  <c:v>694</c:v>
                </c:pt>
                <c:pt idx="24">
                  <c:v>717</c:v>
                </c:pt>
                <c:pt idx="25">
                  <c:v>734</c:v>
                </c:pt>
                <c:pt idx="26">
                  <c:v>762</c:v>
                </c:pt>
                <c:pt idx="27">
                  <c:v>813</c:v>
                </c:pt>
                <c:pt idx="28">
                  <c:v>856</c:v>
                </c:pt>
                <c:pt idx="29">
                  <c:v>896</c:v>
                </c:pt>
                <c:pt idx="30">
                  <c:v>964</c:v>
                </c:pt>
                <c:pt idx="31">
                  <c:v>1005</c:v>
                </c:pt>
                <c:pt idx="32">
                  <c:v>1108</c:v>
                </c:pt>
                <c:pt idx="33">
                  <c:v>1216</c:v>
                </c:pt>
                <c:pt idx="34">
                  <c:v>1255</c:v>
                </c:pt>
              </c:numCache>
            </c:numRef>
          </c:val>
          <c:extLst>
            <c:ext xmlns:c16="http://schemas.microsoft.com/office/drawing/2014/chart" uri="{C3380CC4-5D6E-409C-BE32-E72D297353CC}">
              <c16:uniqueId val="{00000000-C92E-B747-8BC4-B801DF9738C1}"/>
            </c:ext>
          </c:extLst>
        </c:ser>
        <c:dLbls>
          <c:showLegendKey val="0"/>
          <c:showVal val="0"/>
          <c:showCatName val="0"/>
          <c:showSerName val="0"/>
          <c:showPercent val="0"/>
          <c:showBubbleSize val="0"/>
        </c:dLbls>
        <c:axId val="-144858480"/>
        <c:axId val="-144856160"/>
      </c:areaChart>
      <c:catAx>
        <c:axId val="-144858480"/>
        <c:scaling>
          <c:orientation val="minMax"/>
        </c:scaling>
        <c:delete val="0"/>
        <c:axPos val="b"/>
        <c:numFmt formatCode="General" sourceLinked="1"/>
        <c:majorTickMark val="none"/>
        <c:minorTickMark val="none"/>
        <c:tickLblPos val="nextTo"/>
        <c:spPr>
          <a:ln w="12700">
            <a:solidFill>
              <a:schemeClr val="tx1"/>
            </a:solidFill>
            <a:prstDash val="solid"/>
          </a:ln>
        </c:spPr>
        <c:txPr>
          <a:bodyPr/>
          <a:lstStyle/>
          <a:p>
            <a:pPr>
              <a:defRPr sz="600">
                <a:solidFill>
                  <a:schemeClr val="tx1"/>
                </a:solidFill>
                <a:latin typeface="Calibri" panose="020F0502020204030204" pitchFamily="34" charset="0"/>
                <a:cs typeface="Calibri" panose="020F0502020204030204" pitchFamily="34" charset="0"/>
              </a:defRPr>
            </a:pPr>
            <a:endParaRPr lang="en-US"/>
          </a:p>
        </c:txPr>
        <c:crossAx val="-144856160"/>
        <c:crosses val="autoZero"/>
        <c:auto val="1"/>
        <c:lblAlgn val="ctr"/>
        <c:lblOffset val="100"/>
        <c:noMultiLvlLbl val="0"/>
      </c:catAx>
      <c:valAx>
        <c:axId val="-144856160"/>
        <c:scaling>
          <c:orientation val="minMax"/>
          <c:min val="325"/>
        </c:scaling>
        <c:delete val="0"/>
        <c:axPos val="l"/>
        <c:numFmt formatCode="_(&quot;$&quot;* #,##0_);_(&quot;$&quot;* \(#,##0\);_(&quot;$&quot;* &quot;-&quot;??_);_(@_)" sourceLinked="1"/>
        <c:majorTickMark val="none"/>
        <c:minorTickMark val="none"/>
        <c:tickLblPos val="nextTo"/>
        <c:spPr>
          <a:ln w="3175"/>
        </c:spPr>
        <c:txPr>
          <a:bodyPr/>
          <a:lstStyle/>
          <a:p>
            <a:pPr>
              <a:defRPr sz="600"/>
            </a:pPr>
            <a:endParaRPr lang="en-US"/>
          </a:p>
        </c:txPr>
        <c:crossAx val="-144858480"/>
        <c:crosses val="autoZero"/>
        <c:crossBetween val="midCat"/>
        <c:majorUnit val="50"/>
      </c:valAx>
      <c:spPr>
        <a:noFill/>
        <a:ln w="25365">
          <a:noFill/>
        </a:ln>
      </c:spPr>
    </c:plotArea>
    <c:plotVisOnly val="1"/>
    <c:dispBlanksAs val="zero"/>
    <c:showDLblsOverMax val="0"/>
  </c:chart>
  <c:spPr>
    <a:noFill/>
    <a:ln>
      <a:noFill/>
    </a:ln>
  </c:spPr>
  <c:txPr>
    <a:bodyPr/>
    <a:lstStyle/>
    <a:p>
      <a:pPr>
        <a:defRPr sz="1794"/>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90407673860911E-2"/>
          <c:y val="2.9322096570753277E-2"/>
          <c:w val="0.97152278177458029"/>
          <c:h val="0.79759051229111366"/>
        </c:manualLayout>
      </c:layout>
      <c:barChart>
        <c:barDir val="col"/>
        <c:grouping val="clustered"/>
        <c:varyColors val="0"/>
        <c:ser>
          <c:idx val="0"/>
          <c:order val="0"/>
          <c:tx>
            <c:strRef>
              <c:f>Sheet1!$B$1</c:f>
              <c:strCache>
                <c:ptCount val="1"/>
                <c:pt idx="0">
                  <c:v>Series 1</c:v>
                </c:pt>
              </c:strCache>
            </c:strRef>
          </c:tx>
          <c:spPr>
            <a:solidFill>
              <a:srgbClr val="00AEEF"/>
            </a:solidFill>
            <a:ln>
              <a:noFill/>
            </a:ln>
            <a:effectLst/>
          </c:spPr>
          <c:invertIfNegative val="0"/>
          <c:dLbls>
            <c:dLbl>
              <c:idx val="0"/>
              <c:layout>
                <c:manualLayout>
                  <c:x val="-9.1959530672314865E-18"/>
                  <c:y val="0.1857547463994294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E0-0448-AB6A-12A5A95F8FB7}"/>
                </c:ext>
              </c:extLst>
            </c:dLbl>
            <c:dLbl>
              <c:idx val="1"/>
              <c:layout>
                <c:manualLayout>
                  <c:x val="0"/>
                  <c:y val="0.14117360726356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E0-0448-AB6A-12A5A95F8FB7}"/>
                </c:ext>
              </c:extLst>
            </c:dLbl>
            <c:dLbl>
              <c:idx val="2"/>
              <c:layout>
                <c:manualLayout>
                  <c:x val="4.0128258762178346E-3"/>
                  <c:y val="0.170894366687475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E0-0448-AB6A-12A5A95F8FB7}"/>
                </c:ext>
              </c:extLst>
            </c:dLbl>
            <c:dLbl>
              <c:idx val="3"/>
              <c:layout>
                <c:manualLayout>
                  <c:x val="2.0064129381090279E-3"/>
                  <c:y val="0.1634641768314978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E0-0448-AB6A-12A5A95F8FB7}"/>
                </c:ext>
              </c:extLst>
            </c:dLbl>
            <c:dLbl>
              <c:idx val="4"/>
              <c:layout>
                <c:manualLayout>
                  <c:x val="0"/>
                  <c:y val="0.1634641768314978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E0-0448-AB6A-12A5A95F8FB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1970s</c:v>
                </c:pt>
                <c:pt idx="1">
                  <c:v>1980s</c:v>
                </c:pt>
                <c:pt idx="2">
                  <c:v>1990s</c:v>
                </c:pt>
                <c:pt idx="3">
                  <c:v>2000s</c:v>
                </c:pt>
                <c:pt idx="4">
                  <c:v>2010s</c:v>
                </c:pt>
              </c:strCache>
            </c:strRef>
          </c:cat>
          <c:val>
            <c:numRef>
              <c:f>Sheet1!$B$2:$B$6</c:f>
              <c:numCache>
                <c:formatCode>0.00%</c:formatCode>
                <c:ptCount val="5"/>
                <c:pt idx="0">
                  <c:v>8.8599999999999998E-2</c:v>
                </c:pt>
                <c:pt idx="1">
                  <c:v>0.127</c:v>
                </c:pt>
                <c:pt idx="2">
                  <c:v>8.1199999999999994E-2</c:v>
                </c:pt>
                <c:pt idx="3">
                  <c:v>6.2689999999999996E-2</c:v>
                </c:pt>
                <c:pt idx="4">
                  <c:v>4.0899999999999999E-2</c:v>
                </c:pt>
              </c:numCache>
            </c:numRef>
          </c:val>
          <c:extLst>
            <c:ext xmlns:c16="http://schemas.microsoft.com/office/drawing/2014/chart" uri="{C3380CC4-5D6E-409C-BE32-E72D297353CC}">
              <c16:uniqueId val="{00000000-D7E0-0448-AB6A-12A5A95F8FB7}"/>
            </c:ext>
          </c:extLst>
        </c:ser>
        <c:dLbls>
          <c:showLegendKey val="0"/>
          <c:showVal val="0"/>
          <c:showCatName val="0"/>
          <c:showSerName val="0"/>
          <c:showPercent val="0"/>
          <c:showBubbleSize val="0"/>
        </c:dLbls>
        <c:gapWidth val="50"/>
        <c:overlap val="-27"/>
        <c:axId val="1111609535"/>
        <c:axId val="1111604127"/>
      </c:barChart>
      <c:catAx>
        <c:axId val="111160953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11604127"/>
        <c:crosses val="autoZero"/>
        <c:auto val="1"/>
        <c:lblAlgn val="ctr"/>
        <c:lblOffset val="100"/>
        <c:noMultiLvlLbl val="0"/>
      </c:catAx>
      <c:valAx>
        <c:axId val="1111604127"/>
        <c:scaling>
          <c:orientation val="minMax"/>
        </c:scaling>
        <c:delete val="1"/>
        <c:axPos val="l"/>
        <c:numFmt formatCode="0.00%" sourceLinked="1"/>
        <c:majorTickMark val="out"/>
        <c:minorTickMark val="none"/>
        <c:tickLblPos val="nextTo"/>
        <c:crossAx val="1111609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dLbl>
              <c:idx val="2"/>
              <c:layout>
                <c:manualLayout>
                  <c:x val="0"/>
                  <c:y val="0.1227361625828228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92-4550-A2A5-7A336BE30B13}"/>
                </c:ext>
              </c:extLst>
            </c:dLbl>
            <c:dLbl>
              <c:idx val="3"/>
              <c:layout>
                <c:manualLayout>
                  <c:x val="-7.2564852894395451E-17"/>
                  <c:y val="0.1227361625828229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92-4550-A2A5-7A336BE30B1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Fannie Mae</c:v>
                </c:pt>
                <c:pt idx="1">
                  <c:v>Freddie Mac</c:v>
                </c:pt>
                <c:pt idx="2">
                  <c:v>CoreLogic</c:v>
                </c:pt>
                <c:pt idx="3">
                  <c:v>HPES</c:v>
                </c:pt>
                <c:pt idx="4">
                  <c:v>NAR</c:v>
                </c:pt>
                <c:pt idx="5">
                  <c:v>Zelman</c:v>
                </c:pt>
                <c:pt idx="6">
                  <c:v>MBA</c:v>
                </c:pt>
              </c:strCache>
            </c:strRef>
          </c:cat>
          <c:val>
            <c:numRef>
              <c:f>Sheet1!$B$2:$B$8</c:f>
              <c:numCache>
                <c:formatCode>0.0%</c:formatCode>
                <c:ptCount val="7"/>
                <c:pt idx="0">
                  <c:v>0.108</c:v>
                </c:pt>
                <c:pt idx="1">
                  <c:v>0.104</c:v>
                </c:pt>
                <c:pt idx="2">
                  <c:v>9.6000000000000002E-2</c:v>
                </c:pt>
                <c:pt idx="3">
                  <c:v>0.09</c:v>
                </c:pt>
                <c:pt idx="4">
                  <c:v>8.4000000000000005E-2</c:v>
                </c:pt>
                <c:pt idx="5">
                  <c:v>8.3000000000000004E-2</c:v>
                </c:pt>
                <c:pt idx="6">
                  <c:v>5.8000000000000003E-2</c:v>
                </c:pt>
              </c:numCache>
            </c:numRef>
          </c:val>
          <c:extLst>
            <c:ext xmlns:c16="http://schemas.microsoft.com/office/drawing/2014/chart" uri="{C3380CC4-5D6E-409C-BE32-E72D297353CC}">
              <c16:uniqueId val="{00000002-F4B8-8A42-8454-65F64AD90F20}"/>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79302501895376E-2"/>
          <c:y val="2.8563927582980563E-2"/>
          <c:w val="0.96664139499620927"/>
          <c:h val="0.87817495109168586"/>
        </c:manualLayout>
      </c:layout>
      <c:barChart>
        <c:barDir val="col"/>
        <c:grouping val="clustered"/>
        <c:varyColors val="0"/>
        <c:ser>
          <c:idx val="0"/>
          <c:order val="0"/>
          <c:tx>
            <c:strRef>
              <c:f>Sheet1!$B$1</c:f>
              <c:strCache>
                <c:ptCount val="1"/>
                <c:pt idx="0">
                  <c:v>Inflation Rate</c:v>
                </c:pt>
              </c:strCache>
            </c:strRef>
          </c:tx>
          <c:spPr>
            <a:solidFill>
              <a:srgbClr val="00AEEF"/>
            </a:solidFill>
            <a:ln>
              <a:noFill/>
            </a:ln>
            <a:effectLst/>
          </c:spPr>
          <c:invertIfNegative val="0"/>
          <c:dPt>
            <c:idx val="6"/>
            <c:invertIfNegative val="0"/>
            <c:bubble3D val="0"/>
            <c:extLst>
              <c:ext xmlns:c16="http://schemas.microsoft.com/office/drawing/2014/chart" uri="{C3380CC4-5D6E-409C-BE32-E72D297353CC}">
                <c16:uniqueId val="{00000001-1ABB-9140-AFA6-0AD25068D608}"/>
              </c:ext>
            </c:extLst>
          </c:dPt>
          <c:dLbls>
            <c:dLbl>
              <c:idx val="6"/>
              <c:layout>
                <c:manualLayout>
                  <c:x val="-2.5228929717120052E-3"/>
                  <c:y val="4.01136701386567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BB-9140-AFA6-0AD25068D608}"/>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1970s</c:v>
                </c:pt>
                <c:pt idx="1">
                  <c:v>1980s</c:v>
                </c:pt>
                <c:pt idx="2">
                  <c:v>1990s</c:v>
                </c:pt>
                <c:pt idx="3">
                  <c:v>2000s</c:v>
                </c:pt>
                <c:pt idx="4">
                  <c:v>2010s</c:v>
                </c:pt>
                <c:pt idx="5">
                  <c:v>2020</c:v>
                </c:pt>
                <c:pt idx="6">
                  <c:v>2021</c:v>
                </c:pt>
              </c:strCache>
            </c:strRef>
          </c:cat>
          <c:val>
            <c:numRef>
              <c:f>Sheet1!$B$2:$B$8</c:f>
              <c:numCache>
                <c:formatCode>0.0%</c:formatCode>
                <c:ptCount val="7"/>
                <c:pt idx="0">
                  <c:v>7.0999999999999994E-2</c:v>
                </c:pt>
                <c:pt idx="1">
                  <c:v>5.6000000000000001E-2</c:v>
                </c:pt>
                <c:pt idx="2">
                  <c:v>0.03</c:v>
                </c:pt>
                <c:pt idx="3">
                  <c:v>2.5999999999999999E-2</c:v>
                </c:pt>
                <c:pt idx="4">
                  <c:v>1.7999999999999999E-2</c:v>
                </c:pt>
                <c:pt idx="5">
                  <c:v>1.4E-2</c:v>
                </c:pt>
                <c:pt idx="6">
                  <c:v>7.0000000000000007E-2</c:v>
                </c:pt>
              </c:numCache>
            </c:numRef>
          </c:val>
          <c:extLst>
            <c:ext xmlns:c16="http://schemas.microsoft.com/office/drawing/2014/chart" uri="{C3380CC4-5D6E-409C-BE32-E72D297353CC}">
              <c16:uniqueId val="{00000002-1ABB-9140-AFA6-0AD25068D608}"/>
            </c:ext>
          </c:extLst>
        </c:ser>
        <c:ser>
          <c:idx val="1"/>
          <c:order val="1"/>
          <c:tx>
            <c:strRef>
              <c:f>Sheet1!$C$1</c:f>
              <c:strCache>
                <c:ptCount val="1"/>
                <c:pt idx="0">
                  <c:v>Home Price Appreciation</c:v>
                </c:pt>
              </c:strCache>
            </c:strRef>
          </c:tx>
          <c:spPr>
            <a:solidFill>
              <a:srgbClr val="88CD73"/>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1970s</c:v>
                </c:pt>
                <c:pt idx="1">
                  <c:v>1980s</c:v>
                </c:pt>
                <c:pt idx="2">
                  <c:v>1990s</c:v>
                </c:pt>
                <c:pt idx="3">
                  <c:v>2000s</c:v>
                </c:pt>
                <c:pt idx="4">
                  <c:v>2010s</c:v>
                </c:pt>
                <c:pt idx="5">
                  <c:v>2020</c:v>
                </c:pt>
                <c:pt idx="6">
                  <c:v>2021</c:v>
                </c:pt>
              </c:strCache>
            </c:strRef>
          </c:cat>
          <c:val>
            <c:numRef>
              <c:f>Sheet1!$C$2:$C$8</c:f>
              <c:numCache>
                <c:formatCode>0.0%</c:formatCode>
                <c:ptCount val="7"/>
                <c:pt idx="0">
                  <c:v>9.9000000000000005E-2</c:v>
                </c:pt>
                <c:pt idx="1">
                  <c:v>5.5E-2</c:v>
                </c:pt>
                <c:pt idx="2" formatCode="0%">
                  <c:v>4.1000000000000002E-2</c:v>
                </c:pt>
                <c:pt idx="3">
                  <c:v>2.3E-2</c:v>
                </c:pt>
                <c:pt idx="4">
                  <c:v>4.9000000000000002E-2</c:v>
                </c:pt>
                <c:pt idx="5">
                  <c:v>9.1999999999999998E-2</c:v>
                </c:pt>
                <c:pt idx="6" formatCode="0%">
                  <c:v>0.15</c:v>
                </c:pt>
              </c:numCache>
            </c:numRef>
          </c:val>
          <c:extLst>
            <c:ext xmlns:c16="http://schemas.microsoft.com/office/drawing/2014/chart" uri="{C3380CC4-5D6E-409C-BE32-E72D297353CC}">
              <c16:uniqueId val="{00000003-1ABB-9140-AFA6-0AD25068D608}"/>
            </c:ext>
          </c:extLst>
        </c:ser>
        <c:dLbls>
          <c:showLegendKey val="0"/>
          <c:showVal val="0"/>
          <c:showCatName val="0"/>
          <c:showSerName val="0"/>
          <c:showPercent val="0"/>
          <c:showBubbleSize val="0"/>
        </c:dLbls>
        <c:gapWidth val="40"/>
        <c:axId val="1982597487"/>
        <c:axId val="1982598319"/>
      </c:barChart>
      <c:catAx>
        <c:axId val="1982597487"/>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82598319"/>
        <c:crosses val="autoZero"/>
        <c:auto val="1"/>
        <c:lblAlgn val="ctr"/>
        <c:lblOffset val="100"/>
        <c:noMultiLvlLbl val="0"/>
      </c:catAx>
      <c:valAx>
        <c:axId val="1982598319"/>
        <c:scaling>
          <c:orientation val="minMax"/>
        </c:scaling>
        <c:delete val="1"/>
        <c:axPos val="l"/>
        <c:numFmt formatCode="0.0%" sourceLinked="1"/>
        <c:majorTickMark val="none"/>
        <c:minorTickMark val="none"/>
        <c:tickLblPos val="nextTo"/>
        <c:crossAx val="1982597487"/>
        <c:crosses val="autoZero"/>
        <c:crossBetween val="between"/>
      </c:valAx>
      <c:spPr>
        <a:noFill/>
        <a:ln>
          <a:noFill/>
        </a:ln>
        <a:effectLst/>
      </c:spPr>
    </c:plotArea>
    <c:legend>
      <c:legendPos val="b"/>
      <c:layout>
        <c:manualLayout>
          <c:xMode val="edge"/>
          <c:yMode val="edge"/>
          <c:x val="8.6823112236065255E-4"/>
          <c:y val="2.3078508476350623E-2"/>
          <c:w val="0.58886247634511946"/>
          <c:h val="0.107079355784266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55903427248822E-2"/>
          <c:y val="2.747810946672995E-2"/>
          <c:w val="0.96768819314550236"/>
          <c:h val="0.85753416520342951"/>
        </c:manualLayout>
      </c:layout>
      <c:barChart>
        <c:barDir val="col"/>
        <c:grouping val="clustered"/>
        <c:varyColors val="0"/>
        <c:ser>
          <c:idx val="0"/>
          <c:order val="0"/>
          <c:tx>
            <c:strRef>
              <c:f>Sheet1!$B$1</c:f>
              <c:strCache>
                <c:ptCount val="1"/>
                <c:pt idx="0">
                  <c:v>New Listings</c:v>
                </c:pt>
              </c:strCache>
            </c:strRef>
          </c:tx>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January</c:v>
                </c:pt>
                <c:pt idx="1">
                  <c:v>February</c:v>
                </c:pt>
                <c:pt idx="2">
                  <c:v>March</c:v>
                </c:pt>
                <c:pt idx="3">
                  <c:v>April</c:v>
                </c:pt>
                <c:pt idx="4">
                  <c:v>May</c:v>
                </c:pt>
              </c:strCache>
            </c:strRef>
          </c:cat>
          <c:val>
            <c:numRef>
              <c:f>Sheet1!$B$2:$B$6</c:f>
              <c:numCache>
                <c:formatCode>General</c:formatCode>
                <c:ptCount val="5"/>
                <c:pt idx="0">
                  <c:v>326</c:v>
                </c:pt>
                <c:pt idx="1">
                  <c:v>370</c:v>
                </c:pt>
                <c:pt idx="2">
                  <c:v>434</c:v>
                </c:pt>
                <c:pt idx="3">
                  <c:v>492</c:v>
                </c:pt>
                <c:pt idx="4">
                  <c:v>541</c:v>
                </c:pt>
              </c:numCache>
            </c:numRef>
          </c:val>
          <c:extLst>
            <c:ext xmlns:c16="http://schemas.microsoft.com/office/drawing/2014/chart" uri="{C3380CC4-5D6E-409C-BE32-E72D297353CC}">
              <c16:uniqueId val="{00000000-6226-1841-B813-A793BF04F445}"/>
            </c:ext>
          </c:extLst>
        </c:ser>
        <c:dLbls>
          <c:showLegendKey val="0"/>
          <c:showVal val="0"/>
          <c:showCatName val="0"/>
          <c:showSerName val="0"/>
          <c:showPercent val="0"/>
          <c:showBubbleSize val="0"/>
        </c:dLbls>
        <c:gapWidth val="50"/>
        <c:overlap val="-27"/>
        <c:axId val="1007035615"/>
        <c:axId val="1007049343"/>
      </c:barChart>
      <c:catAx>
        <c:axId val="100703561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7049343"/>
        <c:crosses val="autoZero"/>
        <c:auto val="1"/>
        <c:lblAlgn val="ctr"/>
        <c:lblOffset val="100"/>
        <c:noMultiLvlLbl val="0"/>
      </c:catAx>
      <c:valAx>
        <c:axId val="1007049343"/>
        <c:scaling>
          <c:orientation val="minMax"/>
        </c:scaling>
        <c:delete val="1"/>
        <c:axPos val="l"/>
        <c:numFmt formatCode="General" sourceLinked="1"/>
        <c:majorTickMark val="none"/>
        <c:minorTickMark val="none"/>
        <c:tickLblPos val="nextTo"/>
        <c:crossAx val="1007035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6/6/2022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tc.gov/sites/default/files/documents/one-stops/real-estate-competition/realestateglossar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altor.com/research/weekly-housing-trends-view-data-week-apr-23-202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r.realtor/newsroom/middle-income-households-gain-2-1-trillion-in-housing-wealth-in-a-decad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mortgagereports.com/90320/home-prices-not-dropping-in-2022-experts-sa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blog.firstam.com</a:t>
            </a:r>
            <a:r>
              <a:rPr lang="en-US" dirty="0"/>
              <a:t>/economics/how-do-rapidly-rising-mortgage-rates-impact-affordability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https://www.freddiemac.com/pmms/archive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https://www.mba.org/docs/default-source/research-and-forecasts/forecasts/mortgage-finance-forecast-may-2022.pdf?</a:t>
            </a:r>
          </a:p>
          <a:p>
            <a:r>
              <a:rPr lang="fr-FR" dirty="0"/>
              <a:t>https://cdn.nar.realtor/sites/default/files/documents/forecast-q2-2022-us-economic-outlook-04-27-2022.pdf</a:t>
            </a:r>
          </a:p>
          <a:p>
            <a:r>
              <a:rPr lang="fr-FR" dirty="0"/>
              <a:t>https://www.fanniemae.com/media/43571/display</a:t>
            </a:r>
          </a:p>
          <a:p>
            <a:r>
              <a:rPr lang="fr-FR" dirty="0"/>
              <a:t>http://www.freddiemac.com/research/forecast/20220121_quarterly_economic_forecast.page</a:t>
            </a:r>
          </a:p>
          <a:p>
            <a:r>
              <a:rPr lang="fr-FR" dirty="0"/>
              <a:t>https://pulsenomics.com/surveys/#home-price-expectations</a:t>
            </a:r>
          </a:p>
          <a:p>
            <a:r>
              <a:rPr lang="fr-FR" dirty="0"/>
              <a:t>https://www.corelogic.com/intelligence/find-stories/corelogic-hpi-posted-record-year-over-year-growth-in-2021/</a:t>
            </a:r>
          </a:p>
          <a:p>
            <a:r>
              <a:rPr lang="fr-FR" dirty="0"/>
              <a:t>https://www.zelmanassociates.com/ (by </a:t>
            </a:r>
            <a:r>
              <a:rPr lang="fr-FR" dirty="0" err="1"/>
              <a:t>subscription</a:t>
            </a:r>
            <a:r>
              <a:rPr lang="fr-FR" dirty="0"/>
              <a:t>)</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122630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freddiemac.gcs-web.com</a:t>
            </a:r>
            <a:r>
              <a:rPr lang="en-US" dirty="0"/>
              <a:t>/news-releases/news-release-details/mortgage-rates-decrease-slightly-3</a:t>
            </a:r>
            <a:endParaRPr lang="en-US" b="0" dirty="0">
              <a:effectLst/>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9747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/terms/</a:t>
            </a:r>
            <a:r>
              <a:rPr lang="en-US" dirty="0" err="1"/>
              <a:t>i</a:t>
            </a:r>
            <a:r>
              <a:rPr lang="en-US" dirty="0"/>
              <a:t>/</a:t>
            </a:r>
            <a:r>
              <a:rPr lang="en-US" dirty="0" err="1"/>
              <a:t>inflation.asp</a:t>
            </a:r>
            <a:endParaRPr lang="en-US" dirty="0"/>
          </a:p>
          <a:p>
            <a:r>
              <a:rPr lang="en-US" dirty="0"/>
              <a:t>https://www.bankrate.com/investing/inflation-hedges-to-protect-against-rising-prices/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04549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cdn.nar.realtor</a:t>
            </a:r>
            <a:r>
              <a:rPr lang="en-US" dirty="0"/>
              <a:t>/sites/default/files/documents/2021-11-12-residential-economic-issues-and-trends-lawrence-yun-presentation-slides-11-12-2021.pdf</a:t>
            </a:r>
          </a:p>
          <a:p>
            <a:r>
              <a:rPr lang="en-US" dirty="0"/>
              <a:t>https://www.bls.gov/news.release/archives/cpi_01132021.pdf</a:t>
            </a:r>
          </a:p>
          <a:p>
            <a:r>
              <a:rPr lang="en-US" dirty="0"/>
              <a:t>https://www.bls.gov/opub/ted/2022/consumer-price-index-2021-in-review.htm</a:t>
            </a:r>
          </a:p>
          <a:p>
            <a:r>
              <a:rPr lang="en-US" dirty="0"/>
              <a:t>https://www.corelogic.com/intelligence/find-stories/home-prices-topple-expectations-surging-at-the-end-of-2020/</a:t>
            </a:r>
          </a:p>
          <a:p>
            <a:r>
              <a:rPr lang="en-US" dirty="0"/>
              <a:t>https://www.corelogic.com/intelligence/corelogic-hpi-posted-record-year-over-year-growth-in-2021/</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53123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https://www.realtor.com/research/weekly-housing-trends-view-data-week-apr-23-2022/</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70238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https://</a:t>
            </a:r>
            <a:r>
              <a:rPr lang="en-US" sz="1800" dirty="0" err="1"/>
              <a:t>cdn.nar.realtor</a:t>
            </a:r>
            <a:r>
              <a:rPr lang="en-US" sz="1800" dirty="0"/>
              <a:t>/sites/default/files/documents/2022-obstacles-to-home-buying-04-12-2022.pdf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https://</a:t>
            </a:r>
            <a:r>
              <a:rPr lang="en-US" sz="1800" dirty="0" err="1"/>
              <a:t>www.realtor.com</a:t>
            </a:r>
            <a:r>
              <a:rPr lang="en-US" sz="1800" dirty="0"/>
              <a:t>/research/data/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a:t>
            </a:r>
            <a:r>
              <a:rPr lang="en-US" sz="1800" dirty="0" err="1">
                <a:effectLst/>
                <a:latin typeface="Arial" panose="020B0604020202020204" pitchFamily="34" charset="0"/>
              </a:rPr>
              <a:t>www.realtor.com</a:t>
            </a:r>
            <a:r>
              <a:rPr lang="en-US" sz="1800" dirty="0">
                <a:effectLst/>
                <a:latin typeface="Arial" panose="020B0604020202020204" pitchFamily="34" charset="0"/>
              </a:rPr>
              <a:t>/research/may-2022-data/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59472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/research/2022-spring-home-sellers/#anchor-9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news.move.com</a:t>
            </a:r>
            <a:r>
              <a:rPr lang="en-US" dirty="0"/>
              <a:t>/2022-04-06-New-Realtor-com-R-Survey-Finds-64-of-2022-Sellers-Plan-to-List-by-Summers-End</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1391605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https://www.nar.realtor/blogs/economists-outlook/tackling-home-financing-and-</a:t>
            </a:r>
            <a:r>
              <a:rPr lang="en-US" sz="1800" dirty="0" err="1">
                <a:effectLst/>
                <a:latin typeface="Segoe UI" panose="020B0502040204020203" pitchFamily="34" charset="0"/>
              </a:rPr>
              <a:t>downpayment</a:t>
            </a:r>
            <a:r>
              <a:rPr lang="en-US" sz="1800" dirty="0">
                <a:effectLst/>
                <a:latin typeface="Segoe UI" panose="020B0502040204020203" pitchFamily="34" charset="0"/>
              </a:rPr>
              <a:t>-misconceptions </a:t>
            </a:r>
          </a:p>
          <a:p>
            <a:r>
              <a:rPr lang="en-US" sz="1800" dirty="0"/>
              <a:t>https://blog.firstam.com/15-real-estate-terms-you-should-know </a:t>
            </a:r>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59418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https://www.realtor.com/advice/finance/understanding-the-earnest-money-deposit-2/ </a:t>
            </a:r>
          </a:p>
          <a:p>
            <a:r>
              <a:rPr lang="en-US" dirty="0"/>
              <a:t>https://www.ftc.gov/sites/default/files/documents/one-stops/real-estate-competition/</a:t>
            </a:r>
            <a:r>
              <a:rPr lang="en-US" dirty="0" err="1"/>
              <a:t>realestateglossary.pdf</a:t>
            </a:r>
            <a:r>
              <a:rPr lang="en-US" dirty="0"/>
              <a:t> </a:t>
            </a:r>
          </a:p>
          <a:p>
            <a:r>
              <a:rPr lang="en-US" dirty="0"/>
              <a:t>https://magazine.realtor/daily-news/2020/01/17/what-exactly-do-closing-costs-cover</a:t>
            </a:r>
          </a:p>
          <a:p>
            <a:r>
              <a:rPr lang="en-US" dirty="0"/>
              <a:t>https://</a:t>
            </a:r>
            <a:r>
              <a:rPr lang="en-US" dirty="0" err="1"/>
              <a:t>myhome.freddiemac.com</a:t>
            </a:r>
            <a:r>
              <a:rPr lang="en-US" dirty="0"/>
              <a:t>/buying/understanding-costs</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334438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https://myhome.freddiemac.com/blog/homeownership/20180926-strategies-for-winning-the-bidding-war </a:t>
            </a:r>
          </a:p>
          <a:p>
            <a:r>
              <a:rPr lang="en-US" dirty="0"/>
              <a:t>https://www.nar.realtor/newsroom/existing-home-sales-retract-2-4-in-april</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myhome.freddiemac.com</a:t>
            </a:r>
            <a:r>
              <a:rPr lang="en-US" dirty="0"/>
              <a:t>/buying/finding-your-team</a:t>
            </a:r>
          </a:p>
          <a:p>
            <a:r>
              <a:rPr lang="en-US" dirty="0"/>
              <a:t>https://cdn.nar.realtor/sites/default/files/documents/2022-04-realtors-confidence-index-05-19-2022.pdf</a:t>
            </a:r>
          </a:p>
          <a:p>
            <a:r>
              <a:rPr lang="en-US" dirty="0"/>
              <a:t>https://myhome.freddiemac.com/blog/homeownership/20201019-5-rules-for-making-an-offer-on-a-home</a:t>
            </a:r>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https://www.nar.realtor/newsroom/middle-income-households-gain-2-1-trillion-in-housing-wealth-in-a-decade</a:t>
            </a:r>
            <a:r>
              <a:rPr lang="en-US" sz="1200" dirty="0"/>
              <a:t> </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30423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www.realtor.com</a:t>
            </a:r>
            <a:r>
              <a:rPr lang="en-US" sz="1200" b="0" i="0" kern="1200" dirty="0">
                <a:solidFill>
                  <a:schemeClr val="tx1"/>
                </a:solidFill>
                <a:effectLst/>
                <a:latin typeface="+mn-lt"/>
                <a:ea typeface="+mn-ea"/>
                <a:cs typeface="+mn-cs"/>
              </a:rPr>
              <a:t>/research/data/</a:t>
            </a:r>
          </a:p>
          <a:p>
            <a:r>
              <a:rPr lang="en-US" dirty="0"/>
              <a:t>https://</a:t>
            </a:r>
            <a:r>
              <a:rPr lang="en-US" dirty="0" err="1"/>
              <a:t>news.move.com</a:t>
            </a:r>
            <a:r>
              <a:rPr lang="en-US" dirty="0"/>
              <a:t>/2022-04-06-New-Realtor-com-R-Survey-Finds-64-of-2022-Sellers-Plan-to-List-by-Summers-End</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money.yahoo.com</a:t>
            </a:r>
            <a:r>
              <a:rPr lang="en-US" dirty="0"/>
              <a:t>/mortgage-rates-ris-214815105.html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http://www.census.gov/housing/hvs/files/currenthvspress.pdf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https://themortgagereports.com/90320/home-prices-not-dropping-in-2022-experts-say</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89617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themortgagereports.com</a:t>
            </a:r>
            <a:r>
              <a:rPr lang="en-US" dirty="0"/>
              <a:t>/90320/home-prices-not-dropping-in-2022-experts-say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/research/weekly-housing-trends-view-data-week-may-7-2022/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themortgagereports.com</a:t>
            </a:r>
            <a:r>
              <a:rPr lang="en-US" sz="1200" b="0" i="0" kern="1200" dirty="0">
                <a:solidFill>
                  <a:schemeClr val="tx1"/>
                </a:solidFill>
                <a:effectLst/>
                <a:latin typeface="+mn-lt"/>
                <a:ea typeface="+mn-ea"/>
                <a:cs typeface="+mn-cs"/>
              </a:rPr>
              <a:t>/70484/how-much-over-asking-price-should-you-offer-on-a-house</a:t>
            </a:r>
            <a:endParaRPr lang="en-US" dirty="0"/>
          </a:p>
          <a:p>
            <a:r>
              <a:rPr lang="en-US" dirty="0"/>
              <a:t>https://www.nar.realtor/newsroom/middle-income-households-gain-2-1-trillion-in-housing-wealth-in-a-decade</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74781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https://magazine.realtor/sales-and-marketing/handouts-for-customers/for-buyers/7-reasons-to-own-a-home</a:t>
            </a:r>
            <a:r>
              <a:rPr lang="en-US" dirty="0"/>
              <a:t> </a:t>
            </a:r>
          </a:p>
          <a:p>
            <a:r>
              <a:rPr lang="en-US" dirty="0"/>
              <a:t>https://www.nar.realtor/newsroom/middle-income-households-gain-2-1-trillion-in-housing-wealth-in-a-decade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https://cdn.nar.realtor/sites/default/files/documents/2022-snapshot-of-race-and-home-buying-in-the-us-report-02-23-2022_0.pdf </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58159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https://news.gallup.com/poll/392330/record-low-say-good-time-buy-house.aspx</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200644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3497DD-0831-CC44-8920-545D9342CC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4" y="0"/>
            <a:ext cx="7770106"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SUMMER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8" name="Picture 7" descr="Icon&#10;&#10;Description automatically generated">
            <a:extLst>
              <a:ext uri="{FF2B5EF4-FFF2-40B4-BE49-F238E27FC236}">
                <a16:creationId xmlns:a16="http://schemas.microsoft.com/office/drawing/2014/main" id="{5A6D4D54-A4B8-994E-9DFC-D561F0D0A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4755" y="266234"/>
            <a:ext cx="647761" cy="647761"/>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0450B263-75AC-8C47-8CA7-5E3F4F09C4C4}"/>
              </a:ext>
            </a:extLst>
          </p:cNvPr>
          <p:cNvCxnSpPr>
            <a:cxnSpLocks/>
          </p:cNvCxnSpPr>
          <p:nvPr/>
        </p:nvCxnSpPr>
        <p:spPr>
          <a:xfrm>
            <a:off x="709725" y="8373448"/>
            <a:ext cx="6329704"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Chart 18">
            <a:extLst>
              <a:ext uri="{FF2B5EF4-FFF2-40B4-BE49-F238E27FC236}">
                <a16:creationId xmlns:a16="http://schemas.microsoft.com/office/drawing/2014/main" id="{17055F50-D4E2-694B-87A1-EA655EA18475}"/>
              </a:ext>
            </a:extLst>
          </p:cNvPr>
          <p:cNvGraphicFramePr/>
          <p:nvPr>
            <p:extLst>
              <p:ext uri="{D42A27DB-BD31-4B8C-83A1-F6EECF244321}">
                <p14:modId xmlns:p14="http://schemas.microsoft.com/office/powerpoint/2010/main" val="3204619652"/>
              </p:ext>
            </p:extLst>
          </p:nvPr>
        </p:nvGraphicFramePr>
        <p:xfrm>
          <a:off x="709725" y="7332895"/>
          <a:ext cx="6329704" cy="193684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couple stands in a kitchen&#10;&#10;Description automatically generated">
            <a:extLst>
              <a:ext uri="{FF2B5EF4-FFF2-40B4-BE49-F238E27FC236}">
                <a16:creationId xmlns:a16="http://schemas.microsoft.com/office/drawing/2014/main" id="{16E64523-57F3-2F69-A756-58A9AF7C5D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7772400" cy="314833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10</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154629"/>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buying a home this season, the biggest opportunity you have right now is to get ahead of rising housing costs. Here’s what you need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to know.</a:t>
            </a:r>
          </a:p>
        </p:txBody>
      </p:sp>
      <p:sp>
        <p:nvSpPr>
          <p:cNvPr id="6" name="TextBox 5">
            <a:extLst>
              <a:ext uri="{FF2B5EF4-FFF2-40B4-BE49-F238E27FC236}">
                <a16:creationId xmlns:a16="http://schemas.microsoft.com/office/drawing/2014/main" id="{ADF4D003-23B3-2245-A0FC-3101599455D8}"/>
              </a:ext>
            </a:extLst>
          </p:cNvPr>
          <p:cNvSpPr txBox="1"/>
          <p:nvPr/>
        </p:nvSpPr>
        <p:spPr>
          <a:xfrm>
            <a:off x="436926" y="4090799"/>
            <a:ext cx="6858000" cy="3051157"/>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What’s Happening To Mortgage Rates This Year?</a:t>
            </a:r>
          </a:p>
          <a:p>
            <a:pPr>
              <a:lnSpc>
                <a:spcPct val="110000"/>
              </a:lnSpc>
              <a:spcAft>
                <a:spcPts val="1000"/>
              </a:spcAft>
            </a:pPr>
            <a:r>
              <a:rPr lang="en-US" sz="1250" dirty="0">
                <a:latin typeface="Arial"/>
                <a:cs typeface="Arial"/>
              </a:rPr>
              <a:t>While it’s true the 30-year fixed mortgage rate has climbed over two percentage points this year, just remember that perspective is key. Even though mortgage rates are higher now than they were during the pandemic, they’re still more competitive than historic norms. </a:t>
            </a:r>
            <a:r>
              <a:rPr lang="en-US" sz="1250" dirty="0"/>
              <a:t>Mark Fleming, Chief Economist at </a:t>
            </a:r>
            <a:r>
              <a:rPr lang="en-US" sz="1250" i="1" dirty="0"/>
              <a:t>First American, </a:t>
            </a:r>
            <a:r>
              <a:rPr lang="en-US" sz="1250" dirty="0"/>
              <a:t>explains:</a:t>
            </a:r>
          </a:p>
          <a:p>
            <a:pPr lvl="1">
              <a:lnSpc>
                <a:spcPct val="113000"/>
              </a:lnSpc>
              <a:spcAft>
                <a:spcPts val="1000"/>
              </a:spcAft>
            </a:pPr>
            <a:r>
              <a:rPr lang="en-US" sz="1250" i="1" dirty="0">
                <a:solidFill>
                  <a:schemeClr val="bg2"/>
                </a:solidFill>
              </a:rPr>
              <a:t>“Rising mortgage rates impact affordability, but historical context is important. </a:t>
            </a:r>
            <a:r>
              <a:rPr lang="en-US" sz="1250" b="1" i="1" dirty="0">
                <a:solidFill>
                  <a:schemeClr val="bg2"/>
                </a:solidFill>
              </a:rPr>
              <a:t>An average 30-year, fixed mortgage rate of 5.5 percent is still well below the historical average of nearly 8 percent.” </a:t>
            </a:r>
          </a:p>
          <a:p>
            <a:pPr>
              <a:lnSpc>
                <a:spcPct val="113000"/>
              </a:lnSpc>
              <a:spcAft>
                <a:spcPts val="1000"/>
              </a:spcAft>
            </a:pPr>
            <a:r>
              <a:rPr lang="en-US" sz="1250" dirty="0">
                <a:latin typeface="Arial" panose="020B0604020202020204" pitchFamily="34" charset="0"/>
                <a:cs typeface="Arial" panose="020B0604020202020204" pitchFamily="34" charset="0"/>
              </a:rPr>
              <a:t>The graph below further illustrates this point. Today you can still lock in a rate that’s comparatively lower than decades past. </a:t>
            </a:r>
          </a:p>
        </p:txBody>
      </p:sp>
      <p:sp>
        <p:nvSpPr>
          <p:cNvPr id="8" name="Rectangle 7">
            <a:extLst>
              <a:ext uri="{FF2B5EF4-FFF2-40B4-BE49-F238E27FC236}">
                <a16:creationId xmlns:a16="http://schemas.microsoft.com/office/drawing/2014/main" id="{CFC07FC6-668C-C347-A8F7-4099C75CB944}"/>
              </a:ext>
            </a:extLst>
          </p:cNvPr>
          <p:cNvSpPr/>
          <p:nvPr/>
        </p:nvSpPr>
        <p:spPr>
          <a:xfrm>
            <a:off x="0" y="2197377"/>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Top Motivators To Buy This Summer</a:t>
            </a:r>
          </a:p>
        </p:txBody>
      </p:sp>
      <p:grpSp>
        <p:nvGrpSpPr>
          <p:cNvPr id="16" name="Group 15">
            <a:extLst>
              <a:ext uri="{FF2B5EF4-FFF2-40B4-BE49-F238E27FC236}">
                <a16:creationId xmlns:a16="http://schemas.microsoft.com/office/drawing/2014/main" id="{6EA0BC1F-5388-6C48-A082-E6CB903C0938}"/>
              </a:ext>
            </a:extLst>
          </p:cNvPr>
          <p:cNvGrpSpPr/>
          <p:nvPr/>
        </p:nvGrpSpPr>
        <p:grpSpPr>
          <a:xfrm>
            <a:off x="457200" y="7168459"/>
            <a:ext cx="6858000" cy="2197851"/>
            <a:chOff x="381907" y="1582856"/>
            <a:chExt cx="6841785" cy="2277380"/>
          </a:xfrm>
        </p:grpSpPr>
        <p:sp>
          <p:nvSpPr>
            <p:cNvPr id="17" name="Rectangle 16">
              <a:extLst>
                <a:ext uri="{FF2B5EF4-FFF2-40B4-BE49-F238E27FC236}">
                  <a16:creationId xmlns:a16="http://schemas.microsoft.com/office/drawing/2014/main" id="{5161E2C8-3E1B-F743-BD77-93939B741AD0}"/>
                </a:ext>
              </a:extLst>
            </p:cNvPr>
            <p:cNvSpPr/>
            <p:nvPr/>
          </p:nvSpPr>
          <p:spPr>
            <a:xfrm>
              <a:off x="381907" y="1582856"/>
              <a:ext cx="6841785" cy="227738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8D3E8514-07CE-EA4D-B8D4-6E5841599D78}"/>
                </a:ext>
              </a:extLst>
            </p:cNvPr>
            <p:cNvSpPr txBox="1"/>
            <p:nvPr/>
          </p:nvSpPr>
          <p:spPr>
            <a:xfrm>
              <a:off x="568374" y="1634553"/>
              <a:ext cx="6536347" cy="239185"/>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Current Mortgage Rate Compared to the Last 5 Decades</a:t>
              </a:r>
            </a:p>
          </p:txBody>
        </p:sp>
      </p:grpSp>
      <p:sp>
        <p:nvSpPr>
          <p:cNvPr id="23" name="Rectangle 22">
            <a:extLst>
              <a:ext uri="{FF2B5EF4-FFF2-40B4-BE49-F238E27FC236}">
                <a16:creationId xmlns:a16="http://schemas.microsoft.com/office/drawing/2014/main" id="{7519A5CF-C7BF-5E4C-B8EF-20A23A42218D}"/>
              </a:ext>
            </a:extLst>
          </p:cNvPr>
          <p:cNvSpPr/>
          <p:nvPr/>
        </p:nvSpPr>
        <p:spPr>
          <a:xfrm>
            <a:off x="5796538" y="8277025"/>
            <a:ext cx="1054638" cy="1765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Current Rate</a:t>
            </a:r>
          </a:p>
        </p:txBody>
      </p:sp>
      <p:sp>
        <p:nvSpPr>
          <p:cNvPr id="27" name="TextBox 26">
            <a:extLst>
              <a:ext uri="{FF2B5EF4-FFF2-40B4-BE49-F238E27FC236}">
                <a16:creationId xmlns:a16="http://schemas.microsoft.com/office/drawing/2014/main" id="{A89D265A-AC4F-1448-AEA2-1D4C919D8A7E}"/>
              </a:ext>
            </a:extLst>
          </p:cNvPr>
          <p:cNvSpPr txBox="1"/>
          <p:nvPr/>
        </p:nvSpPr>
        <p:spPr>
          <a:xfrm>
            <a:off x="6028253" y="9152096"/>
            <a:ext cx="127695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Freddie Mac</a:t>
            </a:r>
          </a:p>
        </p:txBody>
      </p:sp>
    </p:spTree>
    <p:extLst>
      <p:ext uri="{BB962C8B-B14F-4D97-AF65-F5344CB8AC3E}">
        <p14:creationId xmlns:p14="http://schemas.microsoft.com/office/powerpoint/2010/main" val="1798460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1873187"/>
            <a:ext cx="6841786" cy="1529456"/>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What Will Happen With Home Prices This Year?</a:t>
            </a:r>
          </a:p>
          <a:p>
            <a:pPr>
              <a:lnSpc>
                <a:spcPct val="110000"/>
              </a:lnSpc>
              <a:spcAft>
                <a:spcPts val="1000"/>
              </a:spcAft>
            </a:pPr>
            <a:r>
              <a:rPr lang="en-US" sz="1250" dirty="0"/>
              <a:t>In addition, home prices are expected to continue appreciating. The graph below shows the 2022 home price forecasts from seven industry leaders. As the bars indicate, they’re all projecting an increase this year as buyers competing for a limited number of houses continue to put upward pressure on prices. The dotted line represents the average of all the forecasts together, showing the </a:t>
            </a:r>
            <a:r>
              <a:rPr lang="en-US" sz="1250" b="1" dirty="0"/>
              <a:t>rate of appreciation is expected to be about 8.9%. </a:t>
            </a:r>
          </a:p>
        </p:txBody>
      </p:sp>
      <p:sp>
        <p:nvSpPr>
          <p:cNvPr id="12" name="Rectangle 11">
            <a:extLst>
              <a:ext uri="{FF2B5EF4-FFF2-40B4-BE49-F238E27FC236}">
                <a16:creationId xmlns:a16="http://schemas.microsoft.com/office/drawing/2014/main" id="{1EA5283C-9BE0-724B-BB41-74862F134D81}"/>
              </a:ext>
            </a:extLst>
          </p:cNvPr>
          <p:cNvSpPr/>
          <p:nvPr/>
        </p:nvSpPr>
        <p:spPr>
          <a:xfrm>
            <a:off x="473415" y="3898971"/>
            <a:ext cx="6841785" cy="316349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020374412"/>
              </p:ext>
            </p:extLst>
          </p:nvPr>
        </p:nvGraphicFramePr>
        <p:xfrm>
          <a:off x="457200" y="8383684"/>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ready and able to buy, think of today’s mortgage rates and rising home prices as motivating factors to purchase sooner rather than later. Let’s connect today so you can buy your home before it costs more to do so.</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TextBox 12">
            <a:extLst>
              <a:ext uri="{FF2B5EF4-FFF2-40B4-BE49-F238E27FC236}">
                <a16:creationId xmlns:a16="http://schemas.microsoft.com/office/drawing/2014/main" id="{C3BBCF7F-17B6-F240-A5E1-8E2991B607A7}"/>
              </a:ext>
            </a:extLst>
          </p:cNvPr>
          <p:cNvSpPr txBox="1"/>
          <p:nvPr/>
        </p:nvSpPr>
        <p:spPr>
          <a:xfrm>
            <a:off x="615928" y="4014448"/>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2022 Home Price Forecasts</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sp>
        <p:nvSpPr>
          <p:cNvPr id="2" name="Rectangle 1">
            <a:extLst>
              <a:ext uri="{FF2B5EF4-FFF2-40B4-BE49-F238E27FC236}">
                <a16:creationId xmlns:a16="http://schemas.microsoft.com/office/drawing/2014/main" id="{46C29B7F-E9D7-9140-9D36-72EED537C8CF}"/>
              </a:ext>
            </a:extLst>
          </p:cNvPr>
          <p:cNvSpPr/>
          <p:nvPr/>
        </p:nvSpPr>
        <p:spPr>
          <a:xfrm>
            <a:off x="378822" y="7008198"/>
            <a:ext cx="6985861" cy="1050480"/>
          </a:xfrm>
          <a:prstGeom prst="rect">
            <a:avLst/>
          </a:prstGeom>
        </p:spPr>
        <p:txBody>
          <a:bodyPr wrap="square">
            <a:spAutoFit/>
          </a:bodyPr>
          <a:lstStyle/>
          <a:p>
            <a:pPr>
              <a:lnSpc>
                <a:spcPct val="110000"/>
              </a:lnSpc>
              <a:spcAft>
                <a:spcPts val="1000"/>
              </a:spcAft>
            </a:pPr>
            <a:endParaRPr lang="en-US" sz="1250" dirty="0"/>
          </a:p>
          <a:p>
            <a:pPr>
              <a:lnSpc>
                <a:spcPct val="110000"/>
              </a:lnSpc>
              <a:spcAft>
                <a:spcPts val="1000"/>
              </a:spcAft>
            </a:pPr>
            <a:r>
              <a:rPr lang="en-US" sz="1250" dirty="0"/>
              <a:t>While that’s not the record-breaking increase we saw over the past year, its still continued price growth – not a decline. Why is that important to you? If you’re waiting for prices to drop because you think homes will be more affordable, the data from leading experts simply doesn’t support it.  </a:t>
            </a:r>
          </a:p>
        </p:txBody>
      </p:sp>
      <p:grpSp>
        <p:nvGrpSpPr>
          <p:cNvPr id="16" name="Group 15">
            <a:extLst>
              <a:ext uri="{FF2B5EF4-FFF2-40B4-BE49-F238E27FC236}">
                <a16:creationId xmlns:a16="http://schemas.microsoft.com/office/drawing/2014/main" id="{8485F0DD-0FA1-B387-A6AB-08F0187D21DD}"/>
              </a:ext>
            </a:extLst>
          </p:cNvPr>
          <p:cNvGrpSpPr/>
          <p:nvPr/>
        </p:nvGrpSpPr>
        <p:grpSpPr>
          <a:xfrm>
            <a:off x="818527" y="4627051"/>
            <a:ext cx="6328355" cy="261610"/>
            <a:chOff x="35232" y="2765163"/>
            <a:chExt cx="9523546" cy="166371"/>
          </a:xfrm>
        </p:grpSpPr>
        <p:cxnSp>
          <p:nvCxnSpPr>
            <p:cNvPr id="22" name="Straight Connector 21">
              <a:extLst>
                <a:ext uri="{FF2B5EF4-FFF2-40B4-BE49-F238E27FC236}">
                  <a16:creationId xmlns:a16="http://schemas.microsoft.com/office/drawing/2014/main" id="{80D5FE67-C6B9-C94A-8AB3-46FF96D0269A}"/>
                </a:ext>
              </a:extLst>
            </p:cNvPr>
            <p:cNvCxnSpPr>
              <a:cxnSpLocks/>
            </p:cNvCxnSpPr>
            <p:nvPr/>
          </p:nvCxnSpPr>
          <p:spPr>
            <a:xfrm>
              <a:off x="35232" y="2879435"/>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ED66137-979E-6FC0-C9A0-4ED572154EA1}"/>
                </a:ext>
              </a:extLst>
            </p:cNvPr>
            <p:cNvSpPr txBox="1"/>
            <p:nvPr/>
          </p:nvSpPr>
          <p:spPr>
            <a:xfrm>
              <a:off x="6192079" y="2765163"/>
              <a:ext cx="3366699" cy="166371"/>
            </a:xfrm>
            <a:prstGeom prst="rect">
              <a:avLst/>
            </a:prstGeom>
            <a:solidFill>
              <a:schemeClr val="accent2"/>
            </a:solidFill>
            <a:ln>
              <a:noFill/>
            </a:ln>
          </p:spPr>
          <p:txBody>
            <a:bodyPr wrap="square" rtlCol="0">
              <a:spAutoFit/>
            </a:bodyPr>
            <a:lstStyle/>
            <a:p>
              <a:pPr algn="ctr"/>
              <a:r>
                <a:rPr lang="en-US" sz="1100" dirty="0">
                  <a:solidFill>
                    <a:schemeClr val="bg1"/>
                  </a:solidFill>
                </a:rPr>
                <a:t>Average of All Forecasts: 8.9%</a:t>
              </a:r>
            </a:p>
          </p:txBody>
        </p:sp>
      </p:grpSp>
      <p:pic>
        <p:nvPicPr>
          <p:cNvPr id="17" name="Picture 16" descr="Two people looking at a computer&#10;&#10;Description automatically generated with medium confidence">
            <a:extLst>
              <a:ext uri="{FF2B5EF4-FFF2-40B4-BE49-F238E27FC236}">
                <a16:creationId xmlns:a16="http://schemas.microsoft.com/office/drawing/2014/main" id="{52E6A89C-0D08-BB7E-F210-B69BD20C85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6"/>
          <a:stretch/>
        </p:blipFill>
        <p:spPr>
          <a:xfrm>
            <a:off x="-14448" y="1"/>
            <a:ext cx="7786848" cy="1873186"/>
          </a:xfrm>
          <a:prstGeom prst="rect">
            <a:avLst/>
          </a:prstGeom>
        </p:spPr>
      </p:pic>
      <p:graphicFrame>
        <p:nvGraphicFramePr>
          <p:cNvPr id="21" name="Chart 20">
            <a:extLst>
              <a:ext uri="{FF2B5EF4-FFF2-40B4-BE49-F238E27FC236}">
                <a16:creationId xmlns:a16="http://schemas.microsoft.com/office/drawing/2014/main" id="{42A4C14A-FE16-8B42-82EA-E1A2FC334149}"/>
              </a:ext>
            </a:extLst>
          </p:cNvPr>
          <p:cNvGraphicFramePr/>
          <p:nvPr>
            <p:extLst>
              <p:ext uri="{D42A27DB-BD31-4B8C-83A1-F6EECF244321}">
                <p14:modId xmlns:p14="http://schemas.microsoft.com/office/powerpoint/2010/main" val="3734351954"/>
              </p:ext>
            </p:extLst>
          </p:nvPr>
        </p:nvGraphicFramePr>
        <p:xfrm>
          <a:off x="667407" y="4021627"/>
          <a:ext cx="6417174" cy="30110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4398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building, porch, plant&#10;&#10;Description automatically generated">
            <a:extLst>
              <a:ext uri="{FF2B5EF4-FFF2-40B4-BE49-F238E27FC236}">
                <a16:creationId xmlns:a16="http://schemas.microsoft.com/office/drawing/2014/main" id="{F555CDAF-8AD8-44B1-74C3-BA831AB7A2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833549"/>
            <a:ext cx="6858000" cy="5292987"/>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rgbClr val="FFFFFF"/>
                </a:solidFill>
                <a:latin typeface="Arial" panose="020B0604020202020204" pitchFamily="34" charset="0"/>
                <a:cs typeface="Arial" panose="020B0604020202020204" pitchFamily="34" charset="0"/>
              </a:rPr>
              <a:t>KEY TAKEAWAY</a:t>
            </a:r>
            <a:endParaRPr lang="en-US" sz="2200" dirty="0">
              <a:solidFill>
                <a:prstClr val="white"/>
              </a:solidFill>
              <a:latin typeface="Arial" panose="020B0604020202020204" pitchFamily="34" charset="0"/>
              <a:cs typeface="Arial" panose="020B0604020202020204" pitchFamily="34" charset="0"/>
            </a:endParaRPr>
          </a:p>
          <a:p>
            <a:pPr>
              <a:lnSpc>
                <a:spcPct val="114000"/>
              </a:lnSpc>
              <a:spcAft>
                <a:spcPts val="1000"/>
              </a:spcAft>
            </a:pPr>
            <a:r>
              <a:rPr lang="en-US" sz="2200" dirty="0">
                <a:latin typeface="Arial"/>
                <a:cs typeface="Arial"/>
              </a:rPr>
              <a:t>Mortgage rates are impacted by a number </a:t>
            </a:r>
            <a:br>
              <a:rPr lang="en-US" sz="2200" dirty="0">
                <a:latin typeface="Arial"/>
                <a:cs typeface="Arial"/>
              </a:rPr>
            </a:br>
            <a:r>
              <a:rPr lang="en-US" sz="2200" dirty="0">
                <a:latin typeface="Arial"/>
                <a:cs typeface="Arial"/>
              </a:rPr>
              <a:t>of economic factors. That’s why Sam </a:t>
            </a:r>
            <a:r>
              <a:rPr lang="en-US" sz="2200" dirty="0" err="1">
                <a:latin typeface="Arial"/>
                <a:cs typeface="Arial"/>
              </a:rPr>
              <a:t>Khater</a:t>
            </a:r>
            <a:r>
              <a:rPr lang="en-US" sz="2200" dirty="0">
                <a:latin typeface="Arial"/>
                <a:cs typeface="Arial"/>
              </a:rPr>
              <a:t>, </a:t>
            </a:r>
            <a:br>
              <a:rPr lang="en-US" sz="2200" dirty="0">
                <a:latin typeface="Arial"/>
                <a:cs typeface="Arial"/>
              </a:rPr>
            </a:br>
            <a:r>
              <a:rPr lang="en-US" sz="2200" dirty="0">
                <a:latin typeface="Arial"/>
                <a:cs typeface="Arial"/>
              </a:rPr>
              <a:t>Chief Economist at </a:t>
            </a:r>
            <a:r>
              <a:rPr lang="en-US" sz="2200" i="1" dirty="0">
                <a:latin typeface="Arial"/>
                <a:cs typeface="Arial"/>
              </a:rPr>
              <a:t>Freddie Mac, </a:t>
            </a:r>
            <a:r>
              <a:rPr lang="en-US" sz="2200" dirty="0">
                <a:latin typeface="Arial"/>
                <a:cs typeface="Arial"/>
              </a:rPr>
              <a:t>says:</a:t>
            </a:r>
          </a:p>
          <a:p>
            <a:pPr>
              <a:lnSpc>
                <a:spcPct val="114000"/>
              </a:lnSpc>
              <a:spcAft>
                <a:spcPts val="1000"/>
              </a:spcAft>
            </a:pPr>
            <a:r>
              <a:rPr lang="en-US" sz="2200" i="1" dirty="0">
                <a:cs typeface="Arial"/>
              </a:rPr>
              <a:t>“Economic uncertainty is causing mortgage </a:t>
            </a:r>
            <a:br>
              <a:rPr lang="en-US" sz="2200" i="1" dirty="0">
                <a:cs typeface="Arial"/>
              </a:rPr>
            </a:br>
            <a:r>
              <a:rPr lang="en-US" sz="2200" i="1" dirty="0">
                <a:cs typeface="Arial"/>
              </a:rPr>
              <a:t>rate volatility. . . .”</a:t>
            </a:r>
          </a:p>
          <a:p>
            <a:pPr>
              <a:lnSpc>
                <a:spcPct val="114000"/>
              </a:lnSpc>
              <a:spcAft>
                <a:spcPts val="1000"/>
              </a:spcAft>
            </a:pPr>
            <a:r>
              <a:rPr lang="en-US" sz="2200" dirty="0">
                <a:cs typeface="Arial"/>
              </a:rPr>
              <a:t>Instead of taking a gamble on where they’ll </a:t>
            </a:r>
            <a:br>
              <a:rPr lang="en-US" sz="2200" dirty="0">
                <a:cs typeface="Arial"/>
              </a:rPr>
            </a:br>
            <a:r>
              <a:rPr lang="en-US" sz="2200" dirty="0">
                <a:cs typeface="Arial"/>
              </a:rPr>
              <a:t>be in the future, focus on how you still have </a:t>
            </a:r>
            <a:br>
              <a:rPr lang="en-US" sz="2200" dirty="0">
                <a:cs typeface="Arial"/>
              </a:rPr>
            </a:br>
            <a:r>
              <a:rPr lang="en-US" sz="2200" dirty="0">
                <a:cs typeface="Arial"/>
              </a:rPr>
              <a:t>an opportunity to lock in a comparatively low rate today.</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15158" y="461890"/>
            <a:ext cx="742081" cy="743318"/>
          </a:xfrm>
          <a:prstGeom prst="rect">
            <a:avLst/>
          </a:prstGeom>
        </p:spPr>
      </p:pic>
    </p:spTree>
    <p:extLst>
      <p:ext uri="{BB962C8B-B14F-4D97-AF65-F5344CB8AC3E}">
        <p14:creationId xmlns:p14="http://schemas.microsoft.com/office/powerpoint/2010/main" val="375931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10;&#10;Description automatically generated">
            <a:extLst>
              <a:ext uri="{FF2B5EF4-FFF2-40B4-BE49-F238E27FC236}">
                <a16:creationId xmlns:a16="http://schemas.microsoft.com/office/drawing/2014/main" id="{2B3EB892-296C-5873-B192-CFE420E20A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729536"/>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1143000" y="4950915"/>
            <a:ext cx="6172200" cy="462416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Homeownership Offers Stability and Security</a:t>
            </a:r>
          </a:p>
          <a:p>
            <a:pPr>
              <a:lnSpc>
                <a:spcPct val="114000"/>
              </a:lnSpc>
              <a:spcAft>
                <a:spcPts val="1000"/>
              </a:spcAft>
            </a:pPr>
            <a:r>
              <a:rPr lang="en-US" sz="1250" i="1" dirty="0"/>
              <a:t>Investopedia</a:t>
            </a:r>
            <a:r>
              <a:rPr lang="en-US" sz="1250" dirty="0"/>
              <a:t> explains that during a period of high inflation, prices rise across the board. That’s true for things like food, entertainment, and other goods and services – even housing. Both rental prices and home prices are on the rise. So as a buyer, how can you protect yourself from increasing costs? The answer lies in homeownership. </a:t>
            </a:r>
          </a:p>
          <a:p>
            <a:pPr>
              <a:lnSpc>
                <a:spcPct val="114000"/>
              </a:lnSpc>
              <a:spcAft>
                <a:spcPts val="1000"/>
              </a:spcAft>
            </a:pPr>
            <a:r>
              <a:rPr lang="en-US" sz="1250" b="1" dirty="0"/>
              <a:t>Buying a home allows you to stabilize what’s typically your biggest monthly expense: your housing cost.</a:t>
            </a:r>
          </a:p>
          <a:p>
            <a:pPr>
              <a:lnSpc>
                <a:spcPct val="114000"/>
              </a:lnSpc>
              <a:spcAft>
                <a:spcPts val="1000"/>
              </a:spcAft>
            </a:pPr>
            <a:r>
              <a:rPr lang="en-US" sz="1250" dirty="0"/>
              <a:t>If you get a fixed-rate mortgage on your home, you lock in your monthly payment for the duration of your loan, often 15 to 30 years. James Royal, Senior Investing and Wealth Management Reporter at </a:t>
            </a:r>
            <a:r>
              <a:rPr lang="en-US" sz="1250" i="1" dirty="0"/>
              <a:t>Bankrate</a:t>
            </a:r>
            <a:r>
              <a:rPr lang="en-US" sz="1250" dirty="0"/>
              <a:t>, says: </a:t>
            </a:r>
          </a:p>
          <a:p>
            <a:pPr lvl="1">
              <a:lnSpc>
                <a:spcPct val="114000"/>
              </a:lnSpc>
              <a:spcAft>
                <a:spcPts val="1000"/>
              </a:spcAft>
            </a:pPr>
            <a:r>
              <a:rPr lang="en-US" sz="1250" i="1" dirty="0">
                <a:solidFill>
                  <a:schemeClr val="bg2"/>
                </a:solidFill>
              </a:rPr>
              <a:t>“A fixed-rate mortgage allows you to maintain the biggest portion of housing expenses at the same payment. Sure, property taxes will rise and other expenses may creep up, but your monthly housing payment remains the same.” </a:t>
            </a:r>
            <a:endParaRPr lang="en-US" sz="1250" dirty="0"/>
          </a:p>
          <a:p>
            <a:pPr>
              <a:lnSpc>
                <a:spcPct val="114000"/>
              </a:lnSpc>
              <a:spcAft>
                <a:spcPts val="1000"/>
              </a:spcAft>
            </a:pPr>
            <a:r>
              <a:rPr lang="en-US" sz="1250" dirty="0"/>
              <a:t>So even if other prices rise, your housing payment will be a reliable amount that can help keep your budget in check. If you rent, you don’t have that same benefit, and you won’t be protected from rising housing costs.</a:t>
            </a:r>
          </a:p>
        </p:txBody>
      </p:sp>
      <p:sp>
        <p:nvSpPr>
          <p:cNvPr id="8" name="Rectangle 7">
            <a:extLst>
              <a:ext uri="{FF2B5EF4-FFF2-40B4-BE49-F238E27FC236}">
                <a16:creationId xmlns:a16="http://schemas.microsoft.com/office/drawing/2014/main" id="{CFC07FC6-668C-C347-A8F7-4099C75CB944}"/>
              </a:ext>
            </a:extLst>
          </p:cNvPr>
          <p:cNvSpPr/>
          <p:nvPr/>
        </p:nvSpPr>
        <p:spPr>
          <a:xfrm>
            <a:off x="0" y="228298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Homeownership Can Help Shield You from Inflation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13</a:t>
            </a:fld>
            <a:endParaRPr lang="en-US" dirty="0"/>
          </a:p>
        </p:txBody>
      </p:sp>
      <p:sp>
        <p:nvSpPr>
          <p:cNvPr id="7" name="TextBox 6">
            <a:extLst>
              <a:ext uri="{FF2B5EF4-FFF2-40B4-BE49-F238E27FC236}">
                <a16:creationId xmlns:a16="http://schemas.microsoft.com/office/drawing/2014/main" id="{C640733C-0DC4-934D-928F-35AB174708FB}"/>
              </a:ext>
            </a:extLst>
          </p:cNvPr>
          <p:cNvSpPr txBox="1"/>
          <p:nvPr/>
        </p:nvSpPr>
        <p:spPr>
          <a:xfrm>
            <a:off x="457200" y="3729536"/>
            <a:ext cx="6858000" cy="1602603"/>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following the news today, you’re probably hearing about increasing home prices, rising consumer costs, and more. These inflationary concerns might make you wonder if you should wait to buy. Here’s why inflation shouldn’t stop you from purchasing a home this season.</a:t>
            </a:r>
          </a:p>
        </p:txBody>
      </p:sp>
    </p:spTree>
    <p:extLst>
      <p:ext uri="{BB962C8B-B14F-4D97-AF65-F5344CB8AC3E}">
        <p14:creationId xmlns:p14="http://schemas.microsoft.com/office/powerpoint/2010/main" val="423725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269686831"/>
              </p:ext>
            </p:extLst>
          </p:nvPr>
        </p:nvGraphicFramePr>
        <p:xfrm>
          <a:off x="457200" y="8421715"/>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259608">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rgbClr val="797979"/>
                          </a:solidFill>
                          <a:effectLst/>
                          <a:latin typeface="Georgia" panose="02040502050405020303" pitchFamily="18" charset="0"/>
                        </a:rPr>
                        <a:t>If you’re ready to buy a home, it may make sense to move forward with your plans despite rising inflation. To make sure you have expert advice on your specific situation and how to time your purchase, </a:t>
                      </a:r>
                      <a:r>
                        <a:rPr lang="en-US" sz="1350" b="0" i="1" dirty="0">
                          <a:solidFill>
                            <a:schemeClr val="bg2"/>
                          </a:solidFill>
                          <a:effectLst/>
                          <a:latin typeface="Georgia" panose="02040502050405020303" pitchFamily="18" charset="0"/>
                        </a:rPr>
                        <a:t>l</a:t>
                      </a:r>
                      <a:r>
                        <a:rPr lang="en-US" sz="1350" b="0" i="1" dirty="0">
                          <a:solidFill>
                            <a:schemeClr val="bg2"/>
                          </a:solidFill>
                          <a:latin typeface="Georgia" panose="02040502050405020303" pitchFamily="18" charset="0"/>
                        </a:rPr>
                        <a:t>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TextBox 12">
            <a:extLst>
              <a:ext uri="{FF2B5EF4-FFF2-40B4-BE49-F238E27FC236}">
                <a16:creationId xmlns:a16="http://schemas.microsoft.com/office/drawing/2014/main" id="{BC75ECCC-0034-4E45-964B-6EF4A949B513}"/>
              </a:ext>
            </a:extLst>
          </p:cNvPr>
          <p:cNvSpPr txBox="1"/>
          <p:nvPr/>
        </p:nvSpPr>
        <p:spPr>
          <a:xfrm>
            <a:off x="1143000" y="328339"/>
            <a:ext cx="6172200" cy="259111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Use Home Price Appreciation To Your Benefit </a:t>
            </a:r>
          </a:p>
          <a:p>
            <a:pPr>
              <a:lnSpc>
                <a:spcPct val="114000"/>
              </a:lnSpc>
              <a:spcAft>
                <a:spcPts val="1000"/>
              </a:spcAft>
            </a:pPr>
            <a:r>
              <a:rPr lang="en-US" sz="1250" dirty="0"/>
              <a:t>While it’s true rising home prices mean buying a house today costs more than it did a year ago, you still have an opportunity to set yourself up for a long-term win by locking your payment in at today’s rates and prices. </a:t>
            </a:r>
          </a:p>
          <a:p>
            <a:pPr>
              <a:lnSpc>
                <a:spcPct val="114000"/>
              </a:lnSpc>
              <a:spcAft>
                <a:spcPts val="1000"/>
              </a:spcAft>
            </a:pPr>
            <a:r>
              <a:rPr lang="en-US" sz="1250" dirty="0"/>
              <a:t>During inflationary times, it’s especially important to invest your money in an asset that </a:t>
            </a:r>
            <a:br>
              <a:rPr lang="en-US" sz="1250" dirty="0"/>
            </a:br>
            <a:r>
              <a:rPr lang="en-US" sz="1250" dirty="0"/>
              <a:t>will hold or grow in value. The graph below shows how home price appreciation outperformed inflation in most decades going all the way back to the 1970s </a:t>
            </a:r>
            <a:br>
              <a:rPr lang="en-US" sz="1250" dirty="0"/>
            </a:br>
            <a:r>
              <a:rPr lang="en-US" sz="1250" dirty="0"/>
              <a:t>(</a:t>
            </a:r>
            <a:r>
              <a:rPr lang="en-US" sz="1250" i="1" dirty="0"/>
              <a:t>see graph below</a:t>
            </a:r>
            <a:r>
              <a:rPr lang="en-US" sz="1250" dirty="0"/>
              <a:t>): </a:t>
            </a:r>
          </a:p>
        </p:txBody>
      </p:sp>
      <p:sp>
        <p:nvSpPr>
          <p:cNvPr id="17" name="TextBox 16">
            <a:extLst>
              <a:ext uri="{FF2B5EF4-FFF2-40B4-BE49-F238E27FC236}">
                <a16:creationId xmlns:a16="http://schemas.microsoft.com/office/drawing/2014/main" id="{33B80F3F-CC15-8846-9F89-6E004C73086F}"/>
              </a:ext>
            </a:extLst>
          </p:cNvPr>
          <p:cNvSpPr txBox="1"/>
          <p:nvPr/>
        </p:nvSpPr>
        <p:spPr>
          <a:xfrm>
            <a:off x="1143000" y="6965953"/>
            <a:ext cx="6164584" cy="1309508"/>
          </a:xfrm>
          <a:prstGeom prst="rect">
            <a:avLst/>
          </a:prstGeom>
          <a:noFill/>
        </p:spPr>
        <p:txBody>
          <a:bodyPr wrap="square" lIns="0" tIns="320040" rIns="0" bIns="0" numCol="1" spcCol="457200" rtlCol="0" anchor="t">
            <a:noAutofit/>
          </a:bodyPr>
          <a:lstStyle/>
          <a:p>
            <a:pPr>
              <a:lnSpc>
                <a:spcPct val="114000"/>
              </a:lnSpc>
              <a:spcAft>
                <a:spcPts val="1000"/>
              </a:spcAft>
            </a:pPr>
            <a:r>
              <a:rPr lang="en-US" sz="1250" b="1" dirty="0"/>
              <a:t>So, what does that mean for you?</a:t>
            </a:r>
            <a:r>
              <a:rPr lang="en-US" sz="1250" dirty="0"/>
              <a:t> Once you buy a house, any price appreciation </a:t>
            </a:r>
            <a:br>
              <a:rPr lang="en-US" sz="1250" dirty="0"/>
            </a:br>
            <a:r>
              <a:rPr lang="en-US" sz="1250" dirty="0"/>
              <a:t>that does occur will be good for your equity and your net worth. And since homes are typically assets that grow in value, you have peace of mind that history shows an investment in homeownership is a strong one.  </a:t>
            </a:r>
          </a:p>
          <a:p>
            <a:pPr lvl="1">
              <a:lnSpc>
                <a:spcPct val="114000"/>
              </a:lnSpc>
              <a:spcAft>
                <a:spcPts val="1000"/>
              </a:spcAft>
            </a:pPr>
            <a:endParaRPr lang="en-US" sz="1250" i="1" dirty="0">
              <a:solidFill>
                <a:srgbClr val="797979"/>
              </a:solidFill>
            </a:endParaRPr>
          </a:p>
        </p:txBody>
      </p:sp>
      <p:sp>
        <p:nvSpPr>
          <p:cNvPr id="19" name="Rectangle 18">
            <a:extLst>
              <a:ext uri="{FF2B5EF4-FFF2-40B4-BE49-F238E27FC236}">
                <a16:creationId xmlns:a16="http://schemas.microsoft.com/office/drawing/2014/main" id="{3B35FFB7-679C-D444-9A42-12861E86520A}"/>
              </a:ext>
            </a:extLst>
          </p:cNvPr>
          <p:cNvSpPr/>
          <p:nvPr/>
        </p:nvSpPr>
        <p:spPr>
          <a:xfrm>
            <a:off x="473415" y="3013452"/>
            <a:ext cx="6841785" cy="392974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graphicFrame>
        <p:nvGraphicFramePr>
          <p:cNvPr id="20" name="Chart 19">
            <a:extLst>
              <a:ext uri="{FF2B5EF4-FFF2-40B4-BE49-F238E27FC236}">
                <a16:creationId xmlns:a16="http://schemas.microsoft.com/office/drawing/2014/main" id="{F6AF509E-9920-CB4A-B321-33563BA04490}"/>
              </a:ext>
            </a:extLst>
          </p:cNvPr>
          <p:cNvGraphicFramePr/>
          <p:nvPr>
            <p:extLst>
              <p:ext uri="{D42A27DB-BD31-4B8C-83A1-F6EECF244321}">
                <p14:modId xmlns:p14="http://schemas.microsoft.com/office/powerpoint/2010/main" val="1105240758"/>
              </p:ext>
            </p:extLst>
          </p:nvPr>
        </p:nvGraphicFramePr>
        <p:xfrm>
          <a:off x="473415" y="3644537"/>
          <a:ext cx="6858000" cy="294066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7D5AC7F8-2056-194F-933C-D3D6A9E681C1}"/>
              </a:ext>
            </a:extLst>
          </p:cNvPr>
          <p:cNvSpPr txBox="1"/>
          <p:nvPr/>
        </p:nvSpPr>
        <p:spPr>
          <a:xfrm>
            <a:off x="618026" y="3141327"/>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Homeownership: a Hedge Against Inflation</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Home Price Appreciation vs. Consumer Price Increases Over the Decades</a:t>
            </a:r>
          </a:p>
        </p:txBody>
      </p:sp>
      <p:sp>
        <p:nvSpPr>
          <p:cNvPr id="22" name="TextBox 21">
            <a:extLst>
              <a:ext uri="{FF2B5EF4-FFF2-40B4-BE49-F238E27FC236}">
                <a16:creationId xmlns:a16="http://schemas.microsoft.com/office/drawing/2014/main" id="{ECA1125F-6D20-D54B-BF44-71BF574C7564}"/>
              </a:ext>
            </a:extLst>
          </p:cNvPr>
          <p:cNvSpPr txBox="1"/>
          <p:nvPr/>
        </p:nvSpPr>
        <p:spPr>
          <a:xfrm>
            <a:off x="4330523" y="6663210"/>
            <a:ext cx="2823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 CoreLogic, Consumer Price Index</a:t>
            </a:r>
          </a:p>
        </p:txBody>
      </p:sp>
    </p:spTree>
    <p:extLst>
      <p:ext uri="{BB962C8B-B14F-4D97-AF65-F5344CB8AC3E}">
        <p14:creationId xmlns:p14="http://schemas.microsoft.com/office/powerpoint/2010/main" val="97462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shing a car&#10;&#10;Description automatically generated with medium confidence">
            <a:extLst>
              <a:ext uri="{FF2B5EF4-FFF2-40B4-BE49-F238E27FC236}">
                <a16:creationId xmlns:a16="http://schemas.microsoft.com/office/drawing/2014/main" id="{D34F5854-9481-ECBA-9A8F-C8C9081881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010280"/>
            <a:ext cx="6858000" cy="337784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350" i="1" dirty="0">
                <a:latin typeface="Georgia" panose="02040502050405020303" pitchFamily="18" charset="0"/>
              </a:rPr>
              <a:t>“Rising rents, which continue to climb at double-digit pace . . . and the prospect of locking in a monthly housing cost in a market with widespread inflation are motivating today’s first-time homebuyers.” </a:t>
            </a:r>
          </a:p>
          <a:p>
            <a:endParaRPr lang="en-US" sz="1600" i="1" dirty="0">
              <a:solidFill>
                <a:schemeClr val="bg1"/>
              </a:solidFill>
            </a:endParaRPr>
          </a:p>
          <a:p>
            <a:pPr lvl="0">
              <a:spcAft>
                <a:spcPts val="2000"/>
              </a:spcAft>
            </a:pPr>
            <a:r>
              <a:rPr lang="en-US" sz="1250" dirty="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Danielle Hale, Chief Economist, </a:t>
            </a:r>
            <a:r>
              <a:rPr lang="en-US" sz="1400" i="1" dirty="0" err="1">
                <a:latin typeface="Arial" panose="020B0604020202020204" pitchFamily="34" charset="0"/>
                <a:cs typeface="Arial" panose="020B0604020202020204" pitchFamily="34" charset="0"/>
              </a:rPr>
              <a:t>realtor.com</a:t>
            </a:r>
            <a:endParaRPr lang="en-US" sz="2200" i="1" dirty="0">
              <a:solidFill>
                <a:srgbClr val="FF00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638703"/>
            <a:ext cx="742082" cy="743154"/>
          </a:xfrm>
          <a:prstGeom prst="rect">
            <a:avLst/>
          </a:prstGeom>
        </p:spPr>
      </p:pic>
    </p:spTree>
    <p:extLst>
      <p:ext uri="{BB962C8B-B14F-4D97-AF65-F5344CB8AC3E}">
        <p14:creationId xmlns:p14="http://schemas.microsoft.com/office/powerpoint/2010/main" val="125366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indoor, window&#10;&#10;Description automatically generated">
            <a:extLst>
              <a:ext uri="{FF2B5EF4-FFF2-40B4-BE49-F238E27FC236}">
                <a16:creationId xmlns:a16="http://schemas.microsoft.com/office/drawing/2014/main" id="{296986A1-FC55-33FB-269E-494483998E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4"/>
          <a:stretch/>
        </p:blipFill>
        <p:spPr>
          <a:xfrm>
            <a:off x="0" y="0"/>
            <a:ext cx="7772400" cy="315442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70452" y="3179731"/>
            <a:ext cx="6858000" cy="1301770"/>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a survey from the National Association of Realtors (NAR), one of the top challenges buyers face in today’s housing market is finding a home that meets their needs. That’s largely because the inventory of homes for sale is so low today. But there is hope on the horizon.   </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387831"/>
            <a:ext cx="6842235" cy="4518570"/>
          </a:xfrm>
          <a:prstGeom prst="rect">
            <a:avLst/>
          </a:prstGeom>
          <a:noFill/>
        </p:spPr>
        <p:txBody>
          <a:bodyPr wrap="square" lIns="0" tIns="320040" rIns="0" bIns="0" rtlCol="0">
            <a:noAutofit/>
          </a:bodyPr>
          <a:lstStyle/>
          <a:p>
            <a:pPr>
              <a:lnSpc>
                <a:spcPct val="114000"/>
              </a:lnSpc>
              <a:spcAft>
                <a:spcPts val="1000"/>
              </a:spcAft>
            </a:pPr>
            <a:r>
              <a:rPr lang="en-US" sz="1500" b="1" dirty="0">
                <a:solidFill>
                  <a:schemeClr val="tx2"/>
                </a:solidFill>
              </a:rPr>
              <a:t>Signs Inventory May Be Growing</a:t>
            </a:r>
          </a:p>
          <a:p>
            <a:pPr>
              <a:lnSpc>
                <a:spcPct val="114000"/>
              </a:lnSpc>
              <a:spcAft>
                <a:spcPts val="1000"/>
              </a:spcAft>
            </a:pPr>
            <a:r>
              <a:rPr lang="en-US" sz="1250" dirty="0"/>
              <a:t>Recent data shows more sellers are listing their houses this season, which may give you more options for your home search. The latest from </a:t>
            </a:r>
            <a:r>
              <a:rPr lang="en-US" sz="1250" i="1" dirty="0" err="1"/>
              <a:t>realtor.com</a:t>
            </a:r>
            <a:r>
              <a:rPr lang="en-US" sz="1250" i="1" dirty="0"/>
              <a:t> </a:t>
            </a:r>
            <a:r>
              <a:rPr lang="en-US" sz="1250" dirty="0"/>
              <a:t>shows the number of listings coming onto the market, known in the industry as new listings, has increased since the start of the year (</a:t>
            </a:r>
            <a:r>
              <a:rPr lang="en-US" sz="1250" i="1" dirty="0"/>
              <a:t>see graph below</a:t>
            </a:r>
            <a:r>
              <a:rPr lang="en-US" sz="1250" dirty="0"/>
              <a:t>): </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2200314"/>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More Options for Your Home Search</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
        <p:nvSpPr>
          <p:cNvPr id="9" name="Rectangle 8">
            <a:extLst>
              <a:ext uri="{FF2B5EF4-FFF2-40B4-BE49-F238E27FC236}">
                <a16:creationId xmlns:a16="http://schemas.microsoft.com/office/drawing/2014/main" id="{8288B2A8-F020-CC4C-9160-E3D8E34C6C6C}"/>
              </a:ext>
            </a:extLst>
          </p:cNvPr>
          <p:cNvSpPr/>
          <p:nvPr/>
        </p:nvSpPr>
        <p:spPr>
          <a:xfrm>
            <a:off x="473415" y="6209108"/>
            <a:ext cx="6841785" cy="316349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33C69122-4795-7A4D-8E08-AC24061E3D39}"/>
              </a:ext>
            </a:extLst>
          </p:cNvPr>
          <p:cNvSpPr txBox="1"/>
          <p:nvPr/>
        </p:nvSpPr>
        <p:spPr>
          <a:xfrm>
            <a:off x="615928" y="6324585"/>
            <a:ext cx="6536347" cy="500137"/>
          </a:xfrm>
          <a:prstGeom prst="rect">
            <a:avLst/>
          </a:prstGeom>
          <a:noFill/>
        </p:spPr>
        <p:txBody>
          <a:bodyPr wrap="square" lIns="0" tIns="0" rIns="0" bIns="0" rtlCol="0" anchor="t">
            <a:spAutoFit/>
          </a:bodyPr>
          <a:lstStyle/>
          <a:p>
            <a:pPr algn="ctr">
              <a:spcAft>
                <a:spcPts val="600"/>
              </a:spcAft>
            </a:pPr>
            <a:r>
              <a:rPr lang="en-US" sz="1500" b="1" dirty="0">
                <a:solidFill>
                  <a:schemeClr val="bg2"/>
                </a:solidFill>
                <a:latin typeface="Arial"/>
                <a:cs typeface="Arial"/>
              </a:rPr>
              <a:t>New Listings Increasing Since the Beginning of the Year</a:t>
            </a:r>
            <a:endParaRPr lang="en-US" sz="1500" b="1" dirty="0">
              <a:solidFill>
                <a:schemeClr val="bg2"/>
              </a:solidFill>
              <a:latin typeface="Arial" panose="020B0604020202020204" pitchFamily="34" charset="0"/>
              <a:cs typeface="Arial" panose="020B0604020202020204" pitchFamily="34" charset="0"/>
            </a:endParaRP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2022 New Listing Counts in Thousands</a:t>
            </a:r>
          </a:p>
        </p:txBody>
      </p:sp>
      <p:sp>
        <p:nvSpPr>
          <p:cNvPr id="11" name="Text Placeholder 1">
            <a:extLst>
              <a:ext uri="{FF2B5EF4-FFF2-40B4-BE49-F238E27FC236}">
                <a16:creationId xmlns:a16="http://schemas.microsoft.com/office/drawing/2014/main" id="{B3DE7FB0-422B-E247-917A-2149B273CC8B}"/>
              </a:ext>
            </a:extLst>
          </p:cNvPr>
          <p:cNvSpPr txBox="1">
            <a:spLocks/>
          </p:cNvSpPr>
          <p:nvPr/>
        </p:nvSpPr>
        <p:spPr>
          <a:xfrm>
            <a:off x="1662661" y="9087681"/>
            <a:ext cx="5636324" cy="105100"/>
          </a:xfrm>
          <a:prstGeom prst="rect">
            <a:avLst/>
          </a:prstGeom>
        </p:spPr>
        <p:txBody>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r">
              <a:buNone/>
            </a:pPr>
            <a:r>
              <a:rPr lang="en-US" sz="1200" dirty="0">
                <a:solidFill>
                  <a:schemeClr val="bg1">
                    <a:lumMod val="75000"/>
                  </a:schemeClr>
                </a:solidFill>
              </a:rPr>
              <a:t>Source: </a:t>
            </a:r>
            <a:r>
              <a:rPr lang="en-US" sz="1200" dirty="0" err="1">
                <a:solidFill>
                  <a:schemeClr val="bg1">
                    <a:lumMod val="75000"/>
                  </a:schemeClr>
                </a:solidFill>
              </a:rPr>
              <a:t>realtor.com</a:t>
            </a:r>
            <a:endParaRPr lang="en-US" sz="1200" dirty="0">
              <a:solidFill>
                <a:schemeClr val="bg1">
                  <a:lumMod val="75000"/>
                </a:schemeClr>
              </a:solidFill>
            </a:endParaRPr>
          </a:p>
        </p:txBody>
      </p:sp>
      <p:graphicFrame>
        <p:nvGraphicFramePr>
          <p:cNvPr id="12" name="Chart 11">
            <a:extLst>
              <a:ext uri="{FF2B5EF4-FFF2-40B4-BE49-F238E27FC236}">
                <a16:creationId xmlns:a16="http://schemas.microsoft.com/office/drawing/2014/main" id="{0941AD62-6DB4-8341-87EA-C19B606AB4D5}"/>
              </a:ext>
            </a:extLst>
          </p:cNvPr>
          <p:cNvGraphicFramePr/>
          <p:nvPr>
            <p:extLst>
              <p:ext uri="{D42A27DB-BD31-4B8C-83A1-F6EECF244321}">
                <p14:modId xmlns:p14="http://schemas.microsoft.com/office/powerpoint/2010/main" val="3012298806"/>
              </p:ext>
            </p:extLst>
          </p:nvPr>
        </p:nvGraphicFramePr>
        <p:xfrm>
          <a:off x="615928" y="6940199"/>
          <a:ext cx="6330129" cy="21118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2555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925775576"/>
              </p:ext>
            </p:extLst>
          </p:nvPr>
        </p:nvGraphicFramePr>
        <p:xfrm>
          <a:off x="457200" y="7484642"/>
          <a:ext cx="3428999" cy="1882267"/>
        </p:xfrm>
        <a:graphic>
          <a:graphicData uri="http://schemas.openxmlformats.org/drawingml/2006/table">
            <a:tbl>
              <a:tblPr firstRow="1" bandRow="1">
                <a:tableStyleId>{5C22544A-7EE6-4342-B048-85BDC9FD1C3A}</a:tableStyleId>
              </a:tblPr>
              <a:tblGrid>
                <a:gridCol w="3428999">
                  <a:extLst>
                    <a:ext uri="{9D8B030D-6E8A-4147-A177-3AD203B41FA5}">
                      <a16:colId xmlns:a16="http://schemas.microsoft.com/office/drawing/2014/main" val="1303912461"/>
                    </a:ext>
                  </a:extLst>
                </a:gridCol>
              </a:tblGrid>
              <a:tr h="3826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looking to buy a home, know more options are coming to market and your ideal home could be one of them. Let’s connect so you can stay up to date on the latest listings in our market and be ready to move fast when you find the one that’s right for you.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8BA87489-05CE-1C4B-9BCA-607B3C335DE7}"/>
              </a:ext>
            </a:extLst>
          </p:cNvPr>
          <p:cNvSpPr txBox="1"/>
          <p:nvPr/>
        </p:nvSpPr>
        <p:spPr>
          <a:xfrm>
            <a:off x="457200" y="348339"/>
            <a:ext cx="3070093" cy="4518570"/>
          </a:xfrm>
          <a:prstGeom prst="rect">
            <a:avLst/>
          </a:prstGeom>
          <a:noFill/>
        </p:spPr>
        <p:txBody>
          <a:bodyPr wrap="square" lIns="0" tIns="320040" rIns="0" bIns="0" rtlCol="0">
            <a:noAutofit/>
          </a:bodyPr>
          <a:lstStyle/>
          <a:p>
            <a:pPr>
              <a:lnSpc>
                <a:spcPct val="114000"/>
              </a:lnSpc>
              <a:spcAft>
                <a:spcPts val="1000"/>
              </a:spcAft>
            </a:pPr>
            <a:r>
              <a:rPr lang="en-US" sz="1250" dirty="0"/>
              <a:t>According to </a:t>
            </a:r>
            <a:r>
              <a:rPr lang="en-US" sz="1250" i="1" dirty="0"/>
              <a:t>realtor.com</a:t>
            </a:r>
            <a:r>
              <a:rPr lang="en-US" sz="1250" dirty="0"/>
              <a:t>, this growth in new listings is expected to continue. Their research finds that </a:t>
            </a:r>
            <a:r>
              <a:rPr lang="en-US" sz="1250" b="1" dirty="0"/>
              <a:t>64% of potential sellers plan to list their homes over the next six months.</a:t>
            </a:r>
          </a:p>
          <a:p>
            <a:pPr>
              <a:lnSpc>
                <a:spcPct val="114000"/>
              </a:lnSpc>
              <a:spcAft>
                <a:spcPts val="1000"/>
              </a:spcAft>
            </a:pPr>
            <a:r>
              <a:rPr lang="en-US" sz="1250" i="1" dirty="0" err="1"/>
              <a:t>Realtor.com</a:t>
            </a:r>
            <a:r>
              <a:rPr lang="en-US" sz="1250" i="1" dirty="0"/>
              <a:t> </a:t>
            </a:r>
            <a:r>
              <a:rPr lang="en-US" sz="1250" dirty="0"/>
              <a:t>says:</a:t>
            </a:r>
          </a:p>
          <a:p>
            <a:pPr lvl="1">
              <a:lnSpc>
                <a:spcPct val="114000"/>
              </a:lnSpc>
              <a:spcAft>
                <a:spcPts val="1000"/>
              </a:spcAft>
            </a:pPr>
            <a:r>
              <a:rPr lang="en-US" sz="1250" i="1" dirty="0">
                <a:solidFill>
                  <a:schemeClr val="bg2"/>
                </a:solidFill>
              </a:rPr>
              <a:t>“. . . markets may see a noticeable bump in the number of homes for sale as we move through spring and into summer. </a:t>
            </a:r>
            <a:r>
              <a:rPr lang="en-US" sz="1250" b="1" i="1" dirty="0">
                <a:solidFill>
                  <a:schemeClr val="bg2"/>
                </a:solidFill>
              </a:rPr>
              <a:t>A majority of homeowners planning to sell this year indicated that they aim to list in the next six months, </a:t>
            </a:r>
            <a:r>
              <a:rPr lang="en-US" sz="1250" i="1" dirty="0">
                <a:solidFill>
                  <a:schemeClr val="bg2"/>
                </a:solidFill>
              </a:rPr>
              <a:t>with almost 10% having already placed their properties on the market.” </a:t>
            </a:r>
          </a:p>
          <a:p>
            <a:pPr>
              <a:lnSpc>
                <a:spcPct val="114000"/>
              </a:lnSpc>
              <a:spcAft>
                <a:spcPts val="1000"/>
              </a:spcAft>
            </a:pPr>
            <a:r>
              <a:rPr lang="en-US" sz="1250" dirty="0"/>
              <a:t>While this is great news if you’re looking to make a purchase this season, what’s also important to know is that homes are still selling very quickly. Acting fast and being prepared as new listings come to the market is fundamental to finding a home in today’s housing market. </a:t>
            </a:r>
          </a:p>
        </p:txBody>
      </p:sp>
      <p:pic>
        <p:nvPicPr>
          <p:cNvPr id="6" name="Picture 5" descr="A person holding a baby&#10;&#10;Description automatically generated with medium confidence">
            <a:extLst>
              <a:ext uri="{FF2B5EF4-FFF2-40B4-BE49-F238E27FC236}">
                <a16:creationId xmlns:a16="http://schemas.microsoft.com/office/drawing/2014/main" id="{6008C4EA-CA0B-F1EF-20D8-22FD0DD96E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3401" y="0"/>
            <a:ext cx="3428999" cy="10058400"/>
          </a:xfrm>
          <a:prstGeom prst="rect">
            <a:avLst/>
          </a:prstGeom>
        </p:spPr>
      </p:pic>
    </p:spTree>
    <p:extLst>
      <p:ext uri="{BB962C8B-B14F-4D97-AF65-F5344CB8AC3E}">
        <p14:creationId xmlns:p14="http://schemas.microsoft.com/office/powerpoint/2010/main" val="315332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 with a computer&#10;&#10;Description automatically generated with medium confidence">
            <a:extLst>
              <a:ext uri="{FF2B5EF4-FFF2-40B4-BE49-F238E27FC236}">
                <a16:creationId xmlns:a16="http://schemas.microsoft.com/office/drawing/2014/main" id="{F7353B07-6853-5D48-9401-531BC487D8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1"/>
          <a:stretch/>
        </p:blipFill>
        <p:spPr>
          <a:xfrm>
            <a:off x="0" y="0"/>
            <a:ext cx="7772400" cy="328142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283294"/>
            <a:ext cx="6858000" cy="1301770"/>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When it comes to buying a home, it can feel a bit intimidating to know how much you need to save and where to find that information. To get you started, here are a few things experts say you should plan for along the way.</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354501"/>
            <a:ext cx="6842235" cy="4518570"/>
          </a:xfrm>
          <a:prstGeom prst="rect">
            <a:avLst/>
          </a:prstGeom>
          <a:noFill/>
        </p:spPr>
        <p:txBody>
          <a:bodyPr wrap="square" lIns="0" tIns="320040" rIns="0" bIns="0" rtlCol="0">
            <a:noAutofit/>
          </a:bodyPr>
          <a:lstStyle/>
          <a:p>
            <a:pPr>
              <a:lnSpc>
                <a:spcPct val="114000"/>
              </a:lnSpc>
              <a:spcAft>
                <a:spcPts val="1000"/>
              </a:spcAft>
            </a:pPr>
            <a:r>
              <a:rPr lang="en-US" sz="1500" b="1" dirty="0">
                <a:solidFill>
                  <a:srgbClr val="00AEEF"/>
                </a:solidFill>
              </a:rPr>
              <a:t>Your Down Payment</a:t>
            </a:r>
          </a:p>
          <a:p>
            <a:pPr>
              <a:lnSpc>
                <a:spcPct val="114000"/>
              </a:lnSpc>
              <a:spcAft>
                <a:spcPts val="1000"/>
              </a:spcAft>
            </a:pPr>
            <a:r>
              <a:rPr lang="en-US" sz="1250" dirty="0"/>
              <a:t>As you set your savings goal for your purchase, your down payment is likely already top of mind. And like many other people, you may believe you need to set aside 20% of the home’s purchase price for that down payment – but that’s not always the case. The </a:t>
            </a:r>
            <a:r>
              <a:rPr lang="en-US" sz="1250" i="1" dirty="0"/>
              <a:t>National Association of Realtors</a:t>
            </a:r>
            <a:r>
              <a:rPr lang="en-US" sz="1250" dirty="0"/>
              <a:t> (NAR) says:</a:t>
            </a:r>
          </a:p>
          <a:p>
            <a:pPr marL="457200">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“One of the biggest misconceptions among housing consumers is what the typical down payment is and what amount is needed to enter homeownership. </a:t>
            </a:r>
            <a:r>
              <a:rPr lang="en-US" sz="1250" b="1" i="1" dirty="0">
                <a:solidFill>
                  <a:srgbClr val="797979"/>
                </a:solidFill>
                <a:latin typeface="Arial" panose="020B0604020202020204" pitchFamily="34" charset="0"/>
                <a:cs typeface="Arial" panose="020B0604020202020204" pitchFamily="34" charset="0"/>
              </a:rPr>
              <a:t>Having this knowledge is critical to know what to save </a:t>
            </a:r>
            <a:r>
              <a:rPr lang="en-US" sz="1250" i="1" dirty="0">
                <a:solidFill>
                  <a:srgbClr val="797979"/>
                </a:solidFill>
                <a:latin typeface="Arial" panose="020B0604020202020204" pitchFamily="34" charset="0"/>
                <a:cs typeface="Arial" panose="020B0604020202020204" pitchFamily="34" charset="0"/>
              </a:rPr>
              <a:t>. .</a:t>
            </a:r>
            <a:r>
              <a:rPr lang="en-US" sz="1250" b="1" i="1" dirty="0">
                <a:solidFill>
                  <a:srgbClr val="797979"/>
                </a:solidFill>
                <a:latin typeface="Arial" panose="020B0604020202020204" pitchFamily="34" charset="0"/>
                <a:cs typeface="Arial" panose="020B0604020202020204" pitchFamily="34" charset="0"/>
              </a:rPr>
              <a:t> </a:t>
            </a:r>
            <a:r>
              <a:rPr lang="en-US" sz="1250" i="1" dirty="0">
                <a:solidFill>
                  <a:srgbClr val="797979"/>
                </a:solidFill>
                <a:latin typeface="Arial" panose="020B0604020202020204" pitchFamily="34" charset="0"/>
                <a:cs typeface="Arial" panose="020B0604020202020204" pitchFamily="34" charset="0"/>
              </a:rPr>
              <a:t>.”</a:t>
            </a:r>
          </a:p>
          <a:p>
            <a:pPr>
              <a:lnSpc>
                <a:spcPct val="114000"/>
              </a:lnSpc>
              <a:spcAft>
                <a:spcPts val="1000"/>
              </a:spcAft>
            </a:pPr>
            <a:r>
              <a:rPr lang="en-US" sz="1250" dirty="0"/>
              <a:t>The good news is, you may be able to put as little as 3.5% (or even 0%) down in some situations. To understand your options in today’s market, lean on a professional to go over the various loan types, down payment assistance programs, and what each one requires. </a:t>
            </a:r>
          </a:p>
          <a:p>
            <a:pPr>
              <a:lnSpc>
                <a:spcPct val="114000"/>
              </a:lnSpc>
              <a:spcAft>
                <a:spcPts val="1000"/>
              </a:spcAft>
            </a:pPr>
            <a:r>
              <a:rPr lang="en-US" sz="1500" b="1" dirty="0">
                <a:solidFill>
                  <a:schemeClr val="tx2"/>
                </a:solidFill>
              </a:rPr>
              <a:t>An Earnest Money Deposit (EMD)</a:t>
            </a:r>
          </a:p>
          <a:p>
            <a:pPr>
              <a:lnSpc>
                <a:spcPct val="114000"/>
              </a:lnSpc>
              <a:spcAft>
                <a:spcPts val="1000"/>
              </a:spcAft>
            </a:pPr>
            <a:r>
              <a:rPr lang="en-US" sz="1250" dirty="0"/>
              <a:t>While it isn’t required, an earnest money deposit is common in today’s highly competitive market. It’s money you pay as a show of good faith when you make an offer on a house. </a:t>
            </a:r>
            <a:r>
              <a:rPr lang="en-US" sz="1250" i="1" dirty="0"/>
              <a:t>First American </a:t>
            </a:r>
            <a:r>
              <a:rPr lang="en-US" sz="1250" dirty="0"/>
              <a:t>explains how it works:</a:t>
            </a:r>
          </a:p>
          <a:p>
            <a:pPr lvl="1">
              <a:lnSpc>
                <a:spcPct val="114000"/>
              </a:lnSpc>
              <a:spcAft>
                <a:spcPts val="1000"/>
              </a:spcAft>
            </a:pPr>
            <a:r>
              <a:rPr lang="en-US" sz="1250" i="1" dirty="0">
                <a:solidFill>
                  <a:schemeClr val="bg2"/>
                </a:solidFill>
              </a:rPr>
              <a:t>“This deposit is typically held in trust by a third party and is intended to show the seller you are serious about purchasing their home. Upon closing the money will generally be applied to your down payment or closing costs.”</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2327314"/>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You Need To Budget For</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18</a:t>
            </a:fld>
            <a:endParaRPr lang="en-US" dirty="0"/>
          </a:p>
        </p:txBody>
      </p:sp>
    </p:spTree>
    <p:extLst>
      <p:ext uri="{BB962C8B-B14F-4D97-AF65-F5344CB8AC3E}">
        <p14:creationId xmlns:p14="http://schemas.microsoft.com/office/powerpoint/2010/main" val="3509358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255383"/>
            <a:ext cx="6858000" cy="3006992"/>
          </a:xfrm>
          <a:prstGeom prst="rect">
            <a:avLst/>
          </a:prstGeom>
          <a:noFill/>
        </p:spPr>
        <p:txBody>
          <a:bodyPr wrap="square" lIns="0" tIns="320040" rIns="0" bIns="0" rtlCol="0" anchor="t">
            <a:noAutofit/>
          </a:bodyPr>
          <a:lstStyle/>
          <a:p>
            <a:pPr>
              <a:lnSpc>
                <a:spcPct val="114000"/>
              </a:lnSpc>
              <a:spcAft>
                <a:spcPts val="1000"/>
              </a:spcAft>
            </a:pPr>
            <a:r>
              <a:rPr lang="en-US" sz="1250" dirty="0"/>
              <a:t>In other words, an earnest money deposit could be the very first check you’ll write toward your purchase. The amount varies by state and situation, but </a:t>
            </a:r>
            <a:r>
              <a:rPr lang="en-US" sz="1250" i="1" dirty="0"/>
              <a:t>realtor.com </a:t>
            </a:r>
            <a:r>
              <a:rPr lang="en-US" sz="1250" dirty="0"/>
              <a:t>says you can typically plan for 1-2% of the home’s purchase price. Work with a real estate advisor to understand any requirements in your local area and determine if it’s something that could be an option for you.</a:t>
            </a:r>
          </a:p>
          <a:p>
            <a:pPr>
              <a:lnSpc>
                <a:spcPct val="114000"/>
              </a:lnSpc>
              <a:spcAft>
                <a:spcPts val="1000"/>
              </a:spcAft>
            </a:pPr>
            <a:r>
              <a:rPr lang="en-US" sz="1400" b="1" dirty="0">
                <a:solidFill>
                  <a:schemeClr val="tx2"/>
                </a:solidFill>
              </a:rPr>
              <a:t>Your Closing Costs</a:t>
            </a:r>
          </a:p>
          <a:p>
            <a:pPr>
              <a:lnSpc>
                <a:spcPct val="114000"/>
              </a:lnSpc>
              <a:spcAft>
                <a:spcPts val="1000"/>
              </a:spcAft>
            </a:pPr>
            <a:r>
              <a:rPr lang="en-US" sz="1250" dirty="0"/>
              <a:t>The next thing to plan for is your closing costs. The </a:t>
            </a:r>
            <a:r>
              <a:rPr lang="en-US" sz="1250" i="1" dirty="0"/>
              <a:t>Federal Trade Commission </a:t>
            </a:r>
            <a:r>
              <a:rPr lang="en-US" sz="1250" dirty="0"/>
              <a:t>(FTC) defines closing costs as:</a:t>
            </a:r>
          </a:p>
          <a:p>
            <a:pPr lvl="1">
              <a:lnSpc>
                <a:spcPct val="114000"/>
              </a:lnSpc>
              <a:spcAft>
                <a:spcPts val="1000"/>
              </a:spcAft>
            </a:pPr>
            <a:r>
              <a:rPr lang="en-US" sz="1250" i="1" dirty="0">
                <a:solidFill>
                  <a:schemeClr val="bg2"/>
                </a:solidFill>
              </a:rPr>
              <a:t>“The upfront fees charged in connection with a mortgage loan transaction. . . . generally including, but not limited to a loan origination fee, title examination and insurance, survey, attorney’s fee, and prepaid items, such as escrow deposits for taxes and insurance.”</a:t>
            </a:r>
          </a:p>
          <a:p>
            <a:pPr>
              <a:lnSpc>
                <a:spcPct val="114000"/>
              </a:lnSpc>
              <a:spcAft>
                <a:spcPts val="1000"/>
              </a:spcAft>
            </a:pPr>
            <a:r>
              <a:rPr lang="en-US" sz="1250" dirty="0"/>
              <a:t>Basically, your closing costs cover the fees for various people and services involved in your transaction. NAR says to budget for roughly 2-5% of the home’s purchase price. </a:t>
            </a:r>
            <a:r>
              <a:rPr lang="en-US" sz="1250" i="1" dirty="0"/>
              <a:t>Freddie Mac </a:t>
            </a:r>
            <a:r>
              <a:rPr lang="en-US" sz="1250" dirty="0"/>
              <a:t>sums up why this matters to you and your homebuying journey like this:</a:t>
            </a:r>
          </a:p>
          <a:p>
            <a:pPr lvl="1">
              <a:lnSpc>
                <a:spcPct val="114000"/>
              </a:lnSpc>
              <a:spcAft>
                <a:spcPts val="1000"/>
              </a:spcAft>
            </a:pPr>
            <a:r>
              <a:rPr lang="en-US" sz="1250" i="1" dirty="0">
                <a:solidFill>
                  <a:schemeClr val="bg2"/>
                </a:solidFill>
              </a:rPr>
              <a:t>“If you’re in the market to buy a home, your down payment is probably top of mind. And rightly so – it’s likely the biggest cost of homebuying. However, it is not the only cost and </a:t>
            </a:r>
            <a:r>
              <a:rPr lang="en-US" sz="1250" b="1" i="1" dirty="0">
                <a:solidFill>
                  <a:schemeClr val="bg2"/>
                </a:solidFill>
              </a:rPr>
              <a:t>it’s critical you understand all your expenses before diving in. The more prepared you are for your down payment, closing and other costs, the smoother your homebuying journey will be.”</a:t>
            </a:r>
            <a:br>
              <a:rPr lang="en-US" sz="1250" b="1" dirty="0"/>
            </a:br>
            <a:endParaRPr lang="en-US" sz="1250" dirty="0">
              <a:solidFill>
                <a:schemeClr val="bg2"/>
              </a:solidFill>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596363610"/>
              </p:ext>
            </p:extLst>
          </p:nvPr>
        </p:nvGraphicFramePr>
        <p:xfrm>
          <a:off x="457200" y="839558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Knowing what to budget for in the homebuying process is essential. To make sure you understand these and any other expenses that may come up, let’s review your</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options together.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7" name="Picture 6" descr="A person sitting on a couch&#10;&#10;Description automatically generated with medium confidence">
            <a:extLst>
              <a:ext uri="{FF2B5EF4-FFF2-40B4-BE49-F238E27FC236}">
                <a16:creationId xmlns:a16="http://schemas.microsoft.com/office/drawing/2014/main" id="{EDF7A26F-DA52-3002-CFB5-C8615D48A7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255383"/>
          </a:xfrm>
          <a:prstGeom prst="rect">
            <a:avLst/>
          </a:prstGeom>
        </p:spPr>
      </p:pic>
    </p:spTree>
    <p:extLst>
      <p:ext uri="{BB962C8B-B14F-4D97-AF65-F5344CB8AC3E}">
        <p14:creationId xmlns:p14="http://schemas.microsoft.com/office/powerpoint/2010/main" val="80275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Reasons To Buy a Home This Summer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Expert Insights for Today’s Homebuyers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7</a:t>
            </a:r>
            <a:r>
              <a:rPr lang="en-US" sz="1600" dirty="0">
                <a:solidFill>
                  <a:prstClr val="black"/>
                </a:solidFill>
                <a:ea typeface="Helvetica Neue" panose="02000503000000020004" pitchFamily="2" charset="0"/>
              </a:rPr>
              <a:t>	The Many Benefits of Homeownership</a:t>
            </a:r>
          </a:p>
          <a:p>
            <a:pPr marL="411480" indent="-411480" defTabSz="909619">
              <a:lnSpc>
                <a:spcPct val="113999"/>
              </a:lnSpc>
              <a:spcBef>
                <a:spcPts val="1500"/>
              </a:spcBef>
              <a:buNone/>
              <a:defRPr/>
            </a:pPr>
            <a:r>
              <a:rPr lang="en-US" sz="1600" b="1" dirty="0">
                <a:solidFill>
                  <a:schemeClr val="tx2"/>
                </a:solidFill>
                <a:ea typeface="+mn-lt"/>
                <a:cs typeface="+mn-lt"/>
              </a:rPr>
              <a:t>9</a:t>
            </a:r>
            <a:r>
              <a:rPr lang="en-US" sz="1600" dirty="0">
                <a:ea typeface="+mn-lt"/>
                <a:cs typeface="+mn-lt"/>
              </a:rPr>
              <a:t>     Americans Choose Real Estate as the Best Investment</a:t>
            </a:r>
            <a:endParaRPr lang="en-US" sz="2350" dirty="0">
              <a:ea typeface="+mn-lt"/>
              <a:cs typeface="+mn-lt"/>
            </a:endParaRPr>
          </a:p>
          <a:p>
            <a:pPr marL="411480" indent="-411480" defTabSz="909619">
              <a:lnSpc>
                <a:spcPct val="113999"/>
              </a:lnSpc>
              <a:spcBef>
                <a:spcPts val="1500"/>
              </a:spcBef>
              <a:buNone/>
              <a:defRPr/>
            </a:pPr>
            <a:r>
              <a:rPr lang="en-US" sz="1600" b="1" dirty="0">
                <a:solidFill>
                  <a:schemeClr val="tx2"/>
                </a:solidFill>
                <a:ea typeface="+mn-lt"/>
              </a:rPr>
              <a:t>10</a:t>
            </a:r>
            <a:r>
              <a:rPr lang="en-US" sz="1600" dirty="0">
                <a:ea typeface="Helvetica Neue" panose="02000503000000020004" pitchFamily="2" charset="0"/>
              </a:rPr>
              <a:t>	Top Motivators To Buy This Summer</a:t>
            </a:r>
            <a:endParaRPr lang="en-US" dirty="0"/>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13</a:t>
            </a:r>
            <a:r>
              <a:rPr lang="en-US" sz="1600" b="1" dirty="0">
                <a:ea typeface="Helvetica Neue" panose="02000503000000020004" pitchFamily="2" charset="0"/>
              </a:rPr>
              <a:t>   </a:t>
            </a:r>
            <a:r>
              <a:rPr lang="en-US" sz="1600" dirty="0">
                <a:ea typeface="Helvetica Neue" panose="02000503000000020004" pitchFamily="2" charset="0"/>
              </a:rPr>
              <a:t>How Homeownership Can Help Shield You from Inflation</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16</a:t>
            </a:r>
            <a:r>
              <a:rPr lang="en-US" sz="1600" dirty="0">
                <a:ea typeface="Helvetica Neue" panose="02000503000000020004" pitchFamily="2" charset="0"/>
              </a:rPr>
              <a:t>   More Options for Your Home Search</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18</a:t>
            </a:r>
            <a:r>
              <a:rPr lang="en-US" sz="1600" dirty="0">
                <a:ea typeface="Helvetica Neue" panose="02000503000000020004" pitchFamily="2" charset="0"/>
              </a:rPr>
              <a:t>	What You Need To Budget For</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Things To Avoid After Applying for </a:t>
            </a:r>
            <a:br>
              <a:rPr lang="en-US" sz="1600" dirty="0">
                <a:ea typeface="Helvetica Neue" panose="02000503000000020004" pitchFamily="2" charset="0"/>
              </a:rPr>
            </a:br>
            <a:r>
              <a:rPr lang="en-US" sz="1600" dirty="0">
                <a:ea typeface="Helvetica Neue" panose="02000503000000020004" pitchFamily="2" charset="0"/>
              </a:rPr>
              <a:t>a Mortgage</a:t>
            </a:r>
            <a:endParaRPr lang="en-US" sz="1600" dirty="0">
              <a:ea typeface="Helvetica Neue" panose="02000503000000020004" pitchFamily="2" charset="0"/>
              <a:cs typeface="Arial"/>
            </a:endParaRP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5 Tips for Making Your Best Offer</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endParaRPr lang="en-US" sz="1600" dirty="0">
              <a:solidFill>
                <a:prstClr val="black"/>
              </a:solidFill>
              <a:ea typeface="Helvetica Neue" panose="02000503000000020004" pitchFamily="2" charset="0"/>
            </a:endParaRPr>
          </a:p>
        </p:txBody>
      </p:sp>
      <p:pic>
        <p:nvPicPr>
          <p:cNvPr id="3" name="Picture 2" descr="A picture containing grass, tree, outdoor, food&#10;&#10;Description automatically generated">
            <a:extLst>
              <a:ext uri="{FF2B5EF4-FFF2-40B4-BE49-F238E27FC236}">
                <a16:creationId xmlns:a16="http://schemas.microsoft.com/office/drawing/2014/main" id="{5A96911C-5FC3-B6F4-51BC-A423A1AFAD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2590801" cy="10058399"/>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3943"/>
            <a:ext cx="7769352" cy="1005051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20</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cooking&#10;&#10;Description automatically generated">
            <a:extLst>
              <a:ext uri="{FF2B5EF4-FFF2-40B4-BE49-F238E27FC236}">
                <a16:creationId xmlns:a16="http://schemas.microsoft.com/office/drawing/2014/main" id="{62107AF5-6597-CE0D-9D96-3F604F0469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85599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893716"/>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As a buyer in a sellers’ market, you may feel like you’re stuck between a rock and a hard place, especially when inventory is as low as it is today. When you do find the right home, here are five tips to keep in mind that will help you make the best offer possible. </a:t>
            </a:r>
          </a:p>
        </p:txBody>
      </p:sp>
      <p:sp>
        <p:nvSpPr>
          <p:cNvPr id="8" name="Rectangle 7">
            <a:extLst>
              <a:ext uri="{FF2B5EF4-FFF2-40B4-BE49-F238E27FC236}">
                <a16:creationId xmlns:a16="http://schemas.microsoft.com/office/drawing/2014/main" id="{CFC07FC6-668C-C347-A8F7-4099C75CB944}"/>
              </a:ext>
            </a:extLst>
          </p:cNvPr>
          <p:cNvSpPr/>
          <p:nvPr/>
        </p:nvSpPr>
        <p:spPr>
          <a:xfrm>
            <a:off x="0" y="1901887"/>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5 Tips for Making Your Best Offer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553030" y="4430530"/>
            <a:ext cx="5762170" cy="5078570"/>
          </a:xfrm>
          <a:prstGeom prst="rect">
            <a:avLst/>
          </a:prstGeom>
        </p:spPr>
        <p:txBody>
          <a:bodyPr wrap="square">
            <a:spAutoFit/>
          </a:bodyPr>
          <a:lstStyle/>
          <a:p>
            <a:pPr>
              <a:lnSpc>
                <a:spcPct val="110000"/>
              </a:lnSpc>
              <a:spcAft>
                <a:spcPts val="1000"/>
              </a:spcAft>
            </a:pPr>
            <a:r>
              <a:rPr lang="en-US" sz="1500" b="1" dirty="0">
                <a:solidFill>
                  <a:schemeClr val="tx2"/>
                </a:solidFill>
              </a:rPr>
              <a:t>1. Know Your Budget</a:t>
            </a:r>
          </a:p>
          <a:p>
            <a:pPr>
              <a:lnSpc>
                <a:spcPct val="110000"/>
              </a:lnSpc>
              <a:spcAft>
                <a:spcPts val="1000"/>
              </a:spcAft>
            </a:pPr>
            <a:r>
              <a:rPr lang="en-US" sz="1250" dirty="0"/>
              <a:t>Knowing your budget and what you can afford is critical to your success as a homebuyer. The best first step is working with a lender and getting pre-approved for a loan. Your pre-approval indicates how much you’re able to borrow for your mortgage.</a:t>
            </a:r>
          </a:p>
          <a:p>
            <a:pPr>
              <a:lnSpc>
                <a:spcPct val="110000"/>
              </a:lnSpc>
              <a:spcAft>
                <a:spcPts val="1000"/>
              </a:spcAft>
            </a:pPr>
            <a:r>
              <a:rPr lang="en-US" sz="1250" dirty="0"/>
              <a:t>It also shows sellers you’re serious. That can give you a competitive edge and let you act quickly when you’ve found the perfect home. As </a:t>
            </a:r>
            <a:r>
              <a:rPr lang="en-US" sz="1250" i="1" dirty="0"/>
              <a:t>Freddie Mac </a:t>
            </a:r>
            <a:r>
              <a:rPr lang="en-US" sz="1250" dirty="0"/>
              <a:t>notes:</a:t>
            </a:r>
          </a:p>
          <a:p>
            <a:pPr lvl="1">
              <a:lnSpc>
                <a:spcPct val="110000"/>
              </a:lnSpc>
              <a:spcAft>
                <a:spcPts val="1000"/>
              </a:spcAft>
            </a:pPr>
            <a:r>
              <a:rPr lang="en-US" sz="1250" i="1" dirty="0">
                <a:solidFill>
                  <a:srgbClr val="797979"/>
                </a:solidFill>
              </a:rPr>
              <a:t>“By having a pre-approval letter from your lender, you’re telling the seller that you’re a serious buyer, . . . </a:t>
            </a:r>
            <a:r>
              <a:rPr lang="en-US" sz="1250" b="1" i="1" dirty="0">
                <a:solidFill>
                  <a:srgbClr val="797979"/>
                </a:solidFill>
              </a:rPr>
              <a:t>In a true bidding war, your offer will likely get dropped if you don’t already have one.”</a:t>
            </a:r>
          </a:p>
          <a:p>
            <a:pPr>
              <a:lnSpc>
                <a:spcPct val="110000"/>
              </a:lnSpc>
              <a:spcAft>
                <a:spcPts val="1000"/>
              </a:spcAft>
            </a:pPr>
            <a:r>
              <a:rPr lang="en-US" sz="1500" b="1" dirty="0">
                <a:solidFill>
                  <a:schemeClr val="tx2"/>
                </a:solidFill>
              </a:rPr>
              <a:t>2. Be Ready To Move Fast</a:t>
            </a:r>
          </a:p>
          <a:p>
            <a:pPr>
              <a:lnSpc>
                <a:spcPct val="110000"/>
              </a:lnSpc>
              <a:spcAft>
                <a:spcPts val="1000"/>
              </a:spcAft>
            </a:pPr>
            <a:r>
              <a:rPr lang="en-US" sz="1250" dirty="0"/>
              <a:t>Speed and the pace of sales are contributing factors to today’s competitive housing market. According to the </a:t>
            </a:r>
            <a:r>
              <a:rPr lang="en-US" sz="1250" i="1" dirty="0"/>
              <a:t>Existing Home Sales Report </a:t>
            </a:r>
            <a:r>
              <a:rPr lang="en-US" sz="1250" dirty="0"/>
              <a:t>from the </a:t>
            </a:r>
            <a:br>
              <a:rPr lang="en-US" sz="1250" dirty="0"/>
            </a:br>
            <a:r>
              <a:rPr lang="en-US" sz="1250" i="1" dirty="0"/>
              <a:t>National Association of Realtors </a:t>
            </a:r>
            <a:r>
              <a:rPr lang="en-US" sz="1250" dirty="0"/>
              <a:t>(NAR):</a:t>
            </a:r>
            <a:endParaRPr lang="en-US" sz="1250" dirty="0">
              <a:highlight>
                <a:srgbClr val="FF00FF"/>
              </a:highlight>
            </a:endParaRPr>
          </a:p>
          <a:p>
            <a:pPr lvl="1">
              <a:lnSpc>
                <a:spcPct val="110000"/>
              </a:lnSpc>
              <a:spcAft>
                <a:spcPts val="1000"/>
              </a:spcAft>
            </a:pPr>
            <a:r>
              <a:rPr lang="en-US" sz="1250" i="1" dirty="0">
                <a:solidFill>
                  <a:schemeClr val="bg2"/>
                </a:solidFill>
              </a:rPr>
              <a:t>“Eighty-eight percent of homes sold in April 2022 were on the market for </a:t>
            </a:r>
            <a:r>
              <a:rPr lang="en-US" sz="1250" b="1" i="1" dirty="0">
                <a:solidFill>
                  <a:schemeClr val="bg2"/>
                </a:solidFill>
              </a:rPr>
              <a:t>less than a month</a:t>
            </a:r>
            <a:r>
              <a:rPr lang="en-US" sz="1250" i="1" dirty="0">
                <a:solidFill>
                  <a:schemeClr val="bg2"/>
                </a:solidFill>
              </a:rPr>
              <a:t>.”</a:t>
            </a:r>
          </a:p>
          <a:p>
            <a:pPr>
              <a:lnSpc>
                <a:spcPct val="110000"/>
              </a:lnSpc>
              <a:spcAft>
                <a:spcPts val="1000"/>
              </a:spcAft>
            </a:pPr>
            <a:r>
              <a:rPr lang="en-US" sz="1250" dirty="0"/>
              <a:t>When homes are selling fast, it’s important to stay flexible and be ready to move quickly. A skilled agent will help you put together and submit your best offer as soon as you find the home you want to buy.</a:t>
            </a:r>
          </a:p>
        </p:txBody>
      </p:sp>
      <p:pic>
        <p:nvPicPr>
          <p:cNvPr id="6" name="Picture 5" descr="Icon&#10;&#10;Description automatically generated">
            <a:extLst>
              <a:ext uri="{FF2B5EF4-FFF2-40B4-BE49-F238E27FC236}">
                <a16:creationId xmlns:a16="http://schemas.microsoft.com/office/drawing/2014/main" id="{69E245AA-B88C-3F41-B1CB-13DE82FE3443}"/>
              </a:ext>
            </a:extLst>
          </p:cNvPr>
          <p:cNvPicPr>
            <a:picLocks noChangeAspect="1"/>
          </p:cNvPicPr>
          <p:nvPr/>
        </p:nvPicPr>
        <p:blipFill>
          <a:blip r:embed="rId4"/>
          <a:stretch>
            <a:fillRect/>
          </a:stretch>
        </p:blipFill>
        <p:spPr>
          <a:xfrm>
            <a:off x="242250" y="4705628"/>
            <a:ext cx="1310780" cy="1310780"/>
          </a:xfrm>
          <a:prstGeom prst="rect">
            <a:avLst/>
          </a:prstGeom>
        </p:spPr>
      </p:pic>
      <p:pic>
        <p:nvPicPr>
          <p:cNvPr id="9" name="Picture 8" descr="Chart, funnel chart&#10;&#10;Description automatically generated">
            <a:extLst>
              <a:ext uri="{FF2B5EF4-FFF2-40B4-BE49-F238E27FC236}">
                <a16:creationId xmlns:a16="http://schemas.microsoft.com/office/drawing/2014/main" id="{7F99D6C2-5DE1-4941-9EED-B0DFCE1104E5}"/>
              </a:ext>
            </a:extLst>
          </p:cNvPr>
          <p:cNvPicPr>
            <a:picLocks noChangeAspect="1"/>
          </p:cNvPicPr>
          <p:nvPr/>
        </p:nvPicPr>
        <p:blipFill>
          <a:blip r:embed="rId5"/>
          <a:stretch>
            <a:fillRect/>
          </a:stretch>
        </p:blipFill>
        <p:spPr>
          <a:xfrm>
            <a:off x="145730" y="7448871"/>
            <a:ext cx="1310780" cy="1310780"/>
          </a:xfrm>
          <a:prstGeom prst="rect">
            <a:avLst/>
          </a:prstGeom>
        </p:spPr>
      </p:pic>
    </p:spTree>
    <p:extLst>
      <p:ext uri="{BB962C8B-B14F-4D97-AF65-F5344CB8AC3E}">
        <p14:creationId xmlns:p14="http://schemas.microsoft.com/office/powerpoint/2010/main" val="20972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791882916"/>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Today’s competitive landscape makes it more important than ever to make a strong offer on a home. Let’s connect to make sure you rise to the top along the way.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2124166" y="333460"/>
            <a:ext cx="5191034" cy="3200771"/>
          </a:xfrm>
          <a:prstGeom prst="rect">
            <a:avLst/>
          </a:prstGeom>
          <a:noFill/>
        </p:spPr>
        <p:txBody>
          <a:bodyPr wrap="square" lIns="0" tIns="320040" rIns="0" bIns="0" rtlCol="0" anchor="t">
            <a:noAutofit/>
          </a:bodyPr>
          <a:lstStyle/>
          <a:p>
            <a:pPr lvl="0">
              <a:lnSpc>
                <a:spcPct val="112000"/>
              </a:lnSpc>
              <a:spcAft>
                <a:spcPts val="1000"/>
              </a:spcAft>
            </a:pPr>
            <a:r>
              <a:rPr lang="en-US" sz="1500" b="1" dirty="0">
                <a:solidFill>
                  <a:srgbClr val="00AEEF"/>
                </a:solidFill>
              </a:rPr>
              <a:t>3. Lean on a Real Estate Professional</a:t>
            </a:r>
          </a:p>
          <a:p>
            <a:pPr lvl="0">
              <a:lnSpc>
                <a:spcPct val="112000"/>
              </a:lnSpc>
              <a:spcAft>
                <a:spcPts val="1000"/>
              </a:spcAft>
            </a:pPr>
            <a:r>
              <a:rPr lang="en-US" sz="1250" dirty="0">
                <a:solidFill>
                  <a:srgbClr val="000000"/>
                </a:solidFill>
              </a:rPr>
              <a:t>No matter what the housing market looks like, rely on a trusted real estate advisor. As </a:t>
            </a:r>
            <a:r>
              <a:rPr lang="en-US" sz="1250" i="1" dirty="0">
                <a:solidFill>
                  <a:srgbClr val="000000"/>
                </a:solidFill>
              </a:rPr>
              <a:t>Freddie Mac </a:t>
            </a:r>
            <a:r>
              <a:rPr lang="en-US" sz="1250" dirty="0">
                <a:solidFill>
                  <a:srgbClr val="000000"/>
                </a:solidFill>
              </a:rPr>
              <a:t>says:</a:t>
            </a:r>
          </a:p>
          <a:p>
            <a:pPr lvl="1">
              <a:lnSpc>
                <a:spcPct val="112000"/>
              </a:lnSpc>
              <a:spcAft>
                <a:spcPts val="1000"/>
              </a:spcAft>
            </a:pPr>
            <a:r>
              <a:rPr lang="en-US" sz="1250" i="1" dirty="0">
                <a:solidFill>
                  <a:srgbClr val="797979"/>
                </a:solidFill>
              </a:rPr>
              <a:t>“The success of your homebuying journey largely depends on the company you keep. . . . </a:t>
            </a:r>
            <a:r>
              <a:rPr lang="en-US" sz="1250" b="1" i="1" dirty="0">
                <a:solidFill>
                  <a:srgbClr val="797979"/>
                </a:solidFill>
              </a:rPr>
              <a:t>Be sure to select experienced, trusted professionals </a:t>
            </a:r>
            <a:r>
              <a:rPr lang="en-US" sz="1250" i="1" dirty="0">
                <a:solidFill>
                  <a:srgbClr val="797979"/>
                </a:solidFill>
              </a:rPr>
              <a:t>who will help you make informed decisions and avoid any pitfalls.”</a:t>
            </a:r>
          </a:p>
          <a:p>
            <a:pPr>
              <a:lnSpc>
                <a:spcPct val="112000"/>
              </a:lnSpc>
              <a:spcAft>
                <a:spcPts val="1000"/>
              </a:spcAft>
            </a:pPr>
            <a:r>
              <a:rPr lang="en-US" sz="1250" dirty="0">
                <a:solidFill>
                  <a:srgbClr val="000000"/>
                </a:solidFill>
              </a:rPr>
              <a:t>Agents are experts in the local real estate market with insight into what’s worked for other buyers in the area and what sellers may be looking for in an offer. Your agent will help you understand how to cater to what a seller needs, so your offer stands out.</a:t>
            </a:r>
          </a:p>
          <a:p>
            <a:pPr lvl="0">
              <a:lnSpc>
                <a:spcPct val="112000"/>
              </a:lnSpc>
              <a:spcAft>
                <a:spcPts val="1000"/>
              </a:spcAft>
            </a:pPr>
            <a:r>
              <a:rPr lang="en-US" sz="1500" b="1" dirty="0">
                <a:solidFill>
                  <a:schemeClr val="tx2"/>
                </a:solidFill>
              </a:rPr>
              <a:t>4. Make a Strong, but Fair Offer</a:t>
            </a:r>
          </a:p>
          <a:p>
            <a:pPr>
              <a:lnSpc>
                <a:spcPct val="112000"/>
              </a:lnSpc>
              <a:spcAft>
                <a:spcPts val="1000"/>
              </a:spcAft>
            </a:pPr>
            <a:r>
              <a:rPr lang="en-US" sz="1250" dirty="0"/>
              <a:t>According to the </a:t>
            </a:r>
            <a:r>
              <a:rPr lang="en-US" sz="1250" i="1" dirty="0"/>
              <a:t>Realtors Confidence Index </a:t>
            </a:r>
            <a:r>
              <a:rPr lang="en-US" sz="1250" dirty="0"/>
              <a:t>from NAR, 61% of properties sold above the list price. That means when you’ve found your dream home, offering below or even at a home’s asking price may not </a:t>
            </a:r>
            <a:br>
              <a:rPr lang="en-US" sz="1250" dirty="0"/>
            </a:br>
            <a:r>
              <a:rPr lang="en-US" sz="1250" dirty="0"/>
              <a:t>be enough right now. </a:t>
            </a:r>
          </a:p>
          <a:p>
            <a:pPr>
              <a:lnSpc>
                <a:spcPct val="112000"/>
              </a:lnSpc>
              <a:spcAft>
                <a:spcPts val="1000"/>
              </a:spcAft>
            </a:pPr>
            <a:r>
              <a:rPr lang="en-US" sz="1250" dirty="0"/>
              <a:t>Lean on your agent to help you understand the market value of the home and recent sales trends in the area so you can craft your best offer.</a:t>
            </a:r>
          </a:p>
          <a:p>
            <a:pPr lvl="0">
              <a:lnSpc>
                <a:spcPct val="112000"/>
              </a:lnSpc>
              <a:spcAft>
                <a:spcPts val="1000"/>
              </a:spcAft>
            </a:pPr>
            <a:r>
              <a:rPr lang="en-US" sz="1500" b="1" dirty="0">
                <a:solidFill>
                  <a:srgbClr val="00AEEF"/>
                </a:solidFill>
              </a:rPr>
              <a:t>5. Be a Flexible Negotiator</a:t>
            </a:r>
          </a:p>
          <a:p>
            <a:pPr lvl="0">
              <a:lnSpc>
                <a:spcPct val="112000"/>
              </a:lnSpc>
              <a:spcAft>
                <a:spcPts val="1000"/>
              </a:spcAft>
            </a:pPr>
            <a:r>
              <a:rPr lang="en-US" sz="1250" dirty="0">
                <a:solidFill>
                  <a:srgbClr val="000000"/>
                </a:solidFill>
              </a:rPr>
              <a:t>When putting together an offer, your trusted real estate advisor will help you consider which levers you can pull, including contract contingencies (conditions you set that the seller must meet for the purchase to be finalized). Of course, there are certain contingencies you don’t want to give up, like the </a:t>
            </a:r>
            <a:r>
              <a:rPr lang="en-US" sz="1250" b="1" dirty="0">
                <a:solidFill>
                  <a:srgbClr val="000000"/>
                </a:solidFill>
              </a:rPr>
              <a:t>home inspection</a:t>
            </a:r>
            <a:r>
              <a:rPr lang="en-US" sz="1250" dirty="0">
                <a:solidFill>
                  <a:srgbClr val="000000"/>
                </a:solidFill>
              </a:rPr>
              <a:t>. </a:t>
            </a:r>
            <a:r>
              <a:rPr lang="en-US" sz="1250" i="1" dirty="0">
                <a:solidFill>
                  <a:srgbClr val="000000"/>
                </a:solidFill>
              </a:rPr>
              <a:t>Freddie Mac</a:t>
            </a:r>
            <a:r>
              <a:rPr lang="en-US" sz="1250" dirty="0">
                <a:solidFill>
                  <a:srgbClr val="000000"/>
                </a:solidFill>
              </a:rPr>
              <a:t> explains:</a:t>
            </a:r>
          </a:p>
          <a:p>
            <a:pPr lvl="1">
              <a:lnSpc>
                <a:spcPct val="112000"/>
              </a:lnSpc>
              <a:spcAft>
                <a:spcPts val="1000"/>
              </a:spcAft>
            </a:pPr>
            <a:r>
              <a:rPr lang="en-US" sz="1250" i="1" dirty="0">
                <a:solidFill>
                  <a:srgbClr val="797979"/>
                </a:solidFill>
              </a:rPr>
              <a:t>“A home inspection contingency gives you the opportunity to have the entire home you'd like to purchase examined by a professional before you close on your contract. </a:t>
            </a:r>
            <a:r>
              <a:rPr lang="en-US" sz="1250" b="1" i="1" dirty="0">
                <a:solidFill>
                  <a:srgbClr val="797979"/>
                </a:solidFill>
              </a:rPr>
              <a:t>Without this contingency, you could be contracted on a house you can't afford to fix.”</a:t>
            </a:r>
            <a:endParaRPr lang="en-US" sz="1250" dirty="0">
              <a:solidFill>
                <a:srgbClr val="000000"/>
              </a:solidFill>
            </a:endParaRPr>
          </a:p>
        </p:txBody>
      </p:sp>
      <p:pic>
        <p:nvPicPr>
          <p:cNvPr id="5" name="Picture 4" descr="Graphical user interface&#10;&#10;Description automatically generated with medium confidence">
            <a:extLst>
              <a:ext uri="{FF2B5EF4-FFF2-40B4-BE49-F238E27FC236}">
                <a16:creationId xmlns:a16="http://schemas.microsoft.com/office/drawing/2014/main" id="{CBE7A255-A507-0D4B-92D0-75D63355DB0F}"/>
              </a:ext>
            </a:extLst>
          </p:cNvPr>
          <p:cNvPicPr>
            <a:picLocks noChangeAspect="1"/>
          </p:cNvPicPr>
          <p:nvPr/>
        </p:nvPicPr>
        <p:blipFill>
          <a:blip r:embed="rId3"/>
          <a:stretch>
            <a:fillRect/>
          </a:stretch>
        </p:blipFill>
        <p:spPr>
          <a:xfrm>
            <a:off x="335392" y="5973954"/>
            <a:ext cx="1521716" cy="15217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E3BE005-87B4-1544-9083-2108465EB459}"/>
              </a:ext>
            </a:extLst>
          </p:cNvPr>
          <p:cNvPicPr>
            <a:picLocks noChangeAspect="1"/>
          </p:cNvPicPr>
          <p:nvPr/>
        </p:nvPicPr>
        <p:blipFill>
          <a:blip r:embed="rId4"/>
          <a:stretch>
            <a:fillRect/>
          </a:stretch>
        </p:blipFill>
        <p:spPr>
          <a:xfrm>
            <a:off x="327845" y="3661386"/>
            <a:ext cx="1521716" cy="1521716"/>
          </a:xfrm>
          <a:prstGeom prst="rect">
            <a:avLst/>
          </a:prstGeom>
        </p:spPr>
      </p:pic>
      <p:pic>
        <p:nvPicPr>
          <p:cNvPr id="15" name="Picture 14" descr="Icon&#10;&#10;Description automatically generated">
            <a:extLst>
              <a:ext uri="{FF2B5EF4-FFF2-40B4-BE49-F238E27FC236}">
                <a16:creationId xmlns:a16="http://schemas.microsoft.com/office/drawing/2014/main" id="{865A0D46-1464-774B-85FF-464468083D8D}"/>
              </a:ext>
            </a:extLst>
          </p:cNvPr>
          <p:cNvPicPr>
            <a:picLocks noChangeAspect="1"/>
          </p:cNvPicPr>
          <p:nvPr/>
        </p:nvPicPr>
        <p:blipFill>
          <a:blip r:embed="rId5"/>
          <a:stretch>
            <a:fillRect/>
          </a:stretch>
        </p:blipFill>
        <p:spPr>
          <a:xfrm>
            <a:off x="347424" y="1182199"/>
            <a:ext cx="1521716" cy="1521716"/>
          </a:xfrm>
          <a:prstGeom prst="rect">
            <a:avLst/>
          </a:prstGeom>
        </p:spPr>
      </p:pic>
    </p:spTree>
    <p:extLst>
      <p:ext uri="{BB962C8B-B14F-4D97-AF65-F5344CB8AC3E}">
        <p14:creationId xmlns:p14="http://schemas.microsoft.com/office/powerpoint/2010/main" val="22798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ky, outdoor, ground&#10;&#10;Description automatically generated">
            <a:extLst>
              <a:ext uri="{FF2B5EF4-FFF2-40B4-BE49-F238E27FC236}">
                <a16:creationId xmlns:a16="http://schemas.microsoft.com/office/drawing/2014/main" id="{F78972E4-1770-3AA3-28D0-9B08325C9E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51"/>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23</a:t>
            </a:fld>
            <a:endParaRPr lang="en-US" dirty="0"/>
          </a:p>
        </p:txBody>
      </p:sp>
      <p:sp>
        <p:nvSpPr>
          <p:cNvPr id="9" name="Rectangle 8">
            <a:extLst>
              <a:ext uri="{FF2B5EF4-FFF2-40B4-BE49-F238E27FC236}">
                <a16:creationId xmlns:a16="http://schemas.microsoft.com/office/drawing/2014/main" id="{42F93B77-6213-6742-AD56-7CF710284085}"/>
              </a:ext>
            </a:extLst>
          </p:cNvPr>
          <p:cNvSpPr/>
          <p:nvPr/>
        </p:nvSpPr>
        <p:spPr>
          <a:xfrm>
            <a:off x="0" y="0"/>
            <a:ext cx="7772400" cy="5029200"/>
          </a:xfrm>
          <a:prstGeom prst="rect">
            <a:avLst/>
          </a:prstGeom>
          <a:gradFill>
            <a:gsLst>
              <a:gs pos="0">
                <a:schemeClr val="tx1">
                  <a:alpha val="7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35001"/>
            <a:ext cx="6858000" cy="3465051"/>
          </a:xfrm>
          <a:prstGeom prst="rect">
            <a:avLst/>
          </a:prstGeom>
          <a:noFill/>
        </p:spPr>
        <p:txBody>
          <a:bodyPr wrap="square" lIns="0" tIns="0" rIns="0" bIns="0" rtlCol="0" anchor="t">
            <a:spAutoFit/>
          </a:bodyPr>
          <a:lstStyle/>
          <a:p>
            <a:pPr>
              <a:spcAft>
                <a:spcPts val="2000"/>
              </a:spcAft>
            </a:pPr>
            <a:r>
              <a:rPr lang="en-US" sz="2800" i="1" dirty="0">
                <a:solidFill>
                  <a:schemeClr val="bg1"/>
                </a:solidFill>
                <a:latin typeface="Georgia"/>
              </a:rPr>
              <a:t>“Homeownership is widely recognized</a:t>
            </a:r>
            <a:br>
              <a:rPr lang="en-US" sz="2800" i="1" dirty="0">
                <a:solidFill>
                  <a:schemeClr val="bg1"/>
                </a:solidFill>
                <a:latin typeface="Georgia"/>
              </a:rPr>
            </a:br>
            <a:r>
              <a:rPr lang="en-US" sz="2800" i="1" dirty="0">
                <a:solidFill>
                  <a:schemeClr val="bg1"/>
                </a:solidFill>
                <a:latin typeface="Georgia"/>
              </a:rPr>
              <a:t>as the leading source of net worth. . . . Housing wealth itself is primarily achieved by price appreciation gains,</a:t>
            </a:r>
            <a:br>
              <a:rPr lang="en-US" sz="2800" i="1" dirty="0">
                <a:solidFill>
                  <a:schemeClr val="bg1"/>
                </a:solidFill>
                <a:latin typeface="Georgia"/>
              </a:rPr>
            </a:br>
            <a:r>
              <a:rPr lang="en-US" sz="2800" i="1" dirty="0">
                <a:solidFill>
                  <a:schemeClr val="bg1"/>
                </a:solidFill>
                <a:latin typeface="Georgia"/>
              </a:rPr>
              <a:t>and the nation has seen home prices accelerate at a record pace during the course of the last decade.” </a:t>
            </a:r>
          </a:p>
          <a:p>
            <a:pPr>
              <a:spcAft>
                <a:spcPts val="2000"/>
              </a:spcAft>
            </a:pPr>
            <a:r>
              <a:rPr lang="en-US" sz="1250" i="1" dirty="0">
                <a:solidFill>
                  <a:schemeClr val="bg1"/>
                </a:solidFill>
                <a:latin typeface="Arial"/>
                <a:cs typeface="Arial"/>
              </a:rPr>
              <a:t>- The National Association of Realtors </a:t>
            </a:r>
            <a:r>
              <a:rPr lang="en-US" sz="1250" dirty="0">
                <a:solidFill>
                  <a:schemeClr val="bg1"/>
                </a:solidFill>
                <a:latin typeface="Arial"/>
                <a:cs typeface="Arial"/>
              </a:rPr>
              <a:t>(NAR)</a:t>
            </a: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SUMMER 2022 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28848"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67BE0BB-214C-5573-5D87-5484501138DC}"/>
              </a:ext>
            </a:extLst>
          </p:cNvPr>
          <p:cNvPicPr>
            <a:picLocks noChangeAspect="1"/>
          </p:cNvPicPr>
          <p:nvPr/>
        </p:nvPicPr>
        <p:blipFill>
          <a:blip r:embed="rId6"/>
          <a:stretch>
            <a:fillRect/>
          </a:stretch>
        </p:blipFill>
        <p:spPr>
          <a:xfrm>
            <a:off x="4628642" y="1519216"/>
            <a:ext cx="2672910" cy="2606040"/>
          </a:xfrm>
          <a:prstGeom prst="rect">
            <a:avLst/>
          </a:prstGeom>
        </p:spPr>
      </p:pic>
      <p:pic>
        <p:nvPicPr>
          <p:cNvPr id="22" name="Picture 21">
            <a:extLst>
              <a:ext uri="{FF2B5EF4-FFF2-40B4-BE49-F238E27FC236}">
                <a16:creationId xmlns:a16="http://schemas.microsoft.com/office/drawing/2014/main" id="{81322D74-76CF-62C2-6B33-85AC1E7E79BD}"/>
              </a:ext>
            </a:extLst>
          </p:cNvPr>
          <p:cNvPicPr>
            <a:picLocks noChangeAspect="1"/>
          </p:cNvPicPr>
          <p:nvPr/>
        </p:nvPicPr>
        <p:blipFill>
          <a:blip r:embed="rId7"/>
          <a:stretch>
            <a:fillRect/>
          </a:stretch>
        </p:blipFill>
        <p:spPr>
          <a:xfrm>
            <a:off x="466804" y="7082497"/>
            <a:ext cx="2140018" cy="1236409"/>
          </a:xfrm>
          <a:prstGeom prst="rect">
            <a:avLst/>
          </a:prstGeom>
        </p:spPr>
      </p:pic>
      <p:pic>
        <p:nvPicPr>
          <p:cNvPr id="23" name="Picture 22">
            <a:extLst>
              <a:ext uri="{FF2B5EF4-FFF2-40B4-BE49-F238E27FC236}">
                <a16:creationId xmlns:a16="http://schemas.microsoft.com/office/drawing/2014/main" id="{A1157DDA-9C1E-EEFA-52AB-84F5D0582994}"/>
              </a:ext>
            </a:extLst>
          </p:cNvPr>
          <p:cNvPicPr>
            <a:picLocks noChangeAspect="1"/>
          </p:cNvPicPr>
          <p:nvPr/>
        </p:nvPicPr>
        <p:blipFill>
          <a:blip r:embed="rId8"/>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outdoor&#10;&#10;Description automatically generated">
            <a:extLst>
              <a:ext uri="{FF2B5EF4-FFF2-40B4-BE49-F238E27FC236}">
                <a16:creationId xmlns:a16="http://schemas.microsoft.com/office/drawing/2014/main" id="{084DA653-6D8F-4715-3F01-03CB7D949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72349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723494"/>
            <a:ext cx="6858000"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Are you thinking of buying a home this summer? If so, you have a great opportunity in front of you. Here are just a few reasons why this season may be the right time to make your purchase.</a:t>
            </a:r>
          </a:p>
        </p:txBody>
      </p:sp>
      <p:sp>
        <p:nvSpPr>
          <p:cNvPr id="8" name="Rectangle 7">
            <a:extLst>
              <a:ext uri="{FF2B5EF4-FFF2-40B4-BE49-F238E27FC236}">
                <a16:creationId xmlns:a16="http://schemas.microsoft.com/office/drawing/2014/main" id="{CFC07FC6-668C-C347-A8F7-4099C75CB944}"/>
              </a:ext>
            </a:extLst>
          </p:cNvPr>
          <p:cNvSpPr/>
          <p:nvPr/>
        </p:nvSpPr>
        <p:spPr>
          <a:xfrm>
            <a:off x="0" y="2276944"/>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Reasons To Buy a Home</a:t>
            </a:r>
            <a:br>
              <a:rPr lang="en-US" sz="3200" dirty="0">
                <a:solidFill>
                  <a:srgbClr val="FFFFFF"/>
                </a:solidFill>
              </a:rPr>
            </a:br>
            <a:r>
              <a:rPr lang="en-US" sz="3200" dirty="0">
                <a:solidFill>
                  <a:srgbClr val="FFFFFF"/>
                </a:solidFill>
              </a:rPr>
              <a:t>This Summer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64170" y="4980030"/>
            <a:ext cx="6251030" cy="4515980"/>
          </a:xfrm>
          <a:prstGeom prst="rect">
            <a:avLst/>
          </a:prstGeom>
        </p:spPr>
        <p:txBody>
          <a:bodyPr wrap="square" lIns="91440" tIns="45720" rIns="91440" bIns="45720" anchor="t">
            <a:spAutoFit/>
          </a:bodyPr>
          <a:lstStyle/>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1.   Homeownership Has Many Perks</a:t>
            </a:r>
          </a:p>
          <a:p>
            <a:pPr>
              <a:lnSpc>
                <a:spcPct val="114000"/>
              </a:lnSpc>
              <a:spcAft>
                <a:spcPts val="1000"/>
              </a:spcAft>
            </a:pPr>
            <a:r>
              <a:rPr lang="en-US" sz="1250" b="1" dirty="0">
                <a:solidFill>
                  <a:srgbClr val="000000"/>
                </a:solidFill>
                <a:latin typeface="Arial" panose="020B0604020202020204" pitchFamily="34" charset="0"/>
                <a:cs typeface="Arial" panose="020B0604020202020204" pitchFamily="34" charset="0"/>
              </a:rPr>
              <a:t>Homeownership is the American dream – not just because it has tangible financial benefits, but because it also has the power to change lives. </a:t>
            </a:r>
          </a:p>
          <a:p>
            <a:pPr>
              <a:lnSpc>
                <a:spcPct val="114000"/>
              </a:lnSpc>
              <a:spcAft>
                <a:spcPts val="1000"/>
              </a:spcAft>
            </a:pPr>
            <a:r>
              <a:rPr lang="en-US" sz="1250" dirty="0">
                <a:solidFill>
                  <a:srgbClr val="000000"/>
                </a:solidFill>
                <a:latin typeface="Arial" panose="020B0604020202020204" pitchFamily="34" charset="0"/>
                <a:cs typeface="Arial" panose="020B0604020202020204" pitchFamily="34" charset="0"/>
              </a:rPr>
              <a:t>Whether your needs have changed, you’re looking for more stability, or you’re ready to enter a new chapter in your life, turn to homeownership. It not only provides a safe space to call your own, but it also helps you build your net worth through home price appreciation and home equity. Not to mention, it gives you a sense of pride and accomplishment that carries through your day-to-day life.</a:t>
            </a:r>
          </a:p>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2.   More Homes Are Expected To Enter the Market This Summer</a:t>
            </a:r>
          </a:p>
          <a:p>
            <a:pPr>
              <a:lnSpc>
                <a:spcPct val="113000"/>
              </a:lnSpc>
              <a:spcAft>
                <a:spcPts val="1000"/>
              </a:spcAft>
            </a:pPr>
            <a:r>
              <a:rPr lang="en-US" sz="1250" dirty="0">
                <a:solidFill>
                  <a:srgbClr val="000000"/>
                </a:solidFill>
                <a:latin typeface="Arial"/>
                <a:cs typeface="Arial"/>
              </a:rPr>
              <a:t>While the number of homes for sale is still lower than pre-pandemic norms, there is good news for your home search. Data from </a:t>
            </a:r>
            <a:r>
              <a:rPr lang="en-US" sz="1250" i="1" dirty="0">
                <a:solidFill>
                  <a:srgbClr val="000000"/>
                </a:solidFill>
                <a:latin typeface="Arial"/>
                <a:cs typeface="Arial"/>
              </a:rPr>
              <a:t>realtor.com </a:t>
            </a:r>
            <a:r>
              <a:rPr lang="en-US" sz="1250" dirty="0">
                <a:solidFill>
                  <a:srgbClr val="000000"/>
                </a:solidFill>
                <a:latin typeface="Arial"/>
                <a:cs typeface="Arial"/>
              </a:rPr>
              <a:t>shows the number of homes being listed for sale, known in the industry as new listings, has increased since the start of the year. In addition, </a:t>
            </a:r>
            <a:r>
              <a:rPr lang="en-US" sz="1250" b="1" dirty="0">
                <a:solidFill>
                  <a:srgbClr val="000000"/>
                </a:solidFill>
                <a:latin typeface="Arial"/>
                <a:cs typeface="Arial"/>
              </a:rPr>
              <a:t>64% of sellers are planning to list their homes by the end of this summer.</a:t>
            </a:r>
            <a:r>
              <a:rPr lang="en-US" sz="1250" dirty="0">
                <a:solidFill>
                  <a:srgbClr val="000000"/>
                </a:solidFill>
                <a:latin typeface="Arial"/>
                <a:cs typeface="Arial"/>
              </a:rPr>
              <a:t> That should give you more options. </a:t>
            </a:r>
            <a:endParaRPr lang="en-US" sz="1250" dirty="0">
              <a:solidFill>
                <a:srgbClr val="000000"/>
              </a:solidFill>
              <a:latin typeface="Arial" panose="020B0604020202020204" pitchFamily="34" charset="0"/>
              <a:cs typeface="Arial" panose="020B0604020202020204" pitchFamily="34" charset="0"/>
            </a:endParaRPr>
          </a:p>
          <a:p>
            <a:pPr>
              <a:lnSpc>
                <a:spcPct val="113000"/>
              </a:lnSpc>
              <a:spcAft>
                <a:spcPts val="1000"/>
              </a:spcAft>
            </a:pPr>
            <a:r>
              <a:rPr lang="en-US" sz="1250" b="1" dirty="0">
                <a:solidFill>
                  <a:srgbClr val="000000"/>
                </a:solidFill>
                <a:latin typeface="Arial" panose="020B0604020202020204" pitchFamily="34" charset="0"/>
                <a:ea typeface="+mn-lt"/>
                <a:cs typeface="Arial" panose="020B0604020202020204" pitchFamily="34" charset="0"/>
              </a:rPr>
              <a:t>If you begin your search now and work with a trusted real estate advisor, you’ll be in a great spot to benefit from those additional choices when your dream home hits the market. </a:t>
            </a:r>
            <a:endParaRPr lang="en-US" sz="1250" b="1" i="1" dirty="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20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260394680"/>
              </p:ext>
            </p:extLst>
          </p:nvPr>
        </p:nvGraphicFramePr>
        <p:xfrm>
          <a:off x="457200" y="844059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if you’re ready to learn more about the benefits and rewards of homeownership. Having a local expert on your side is the best way to make your dream a reality this season.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1067620" y="599094"/>
            <a:ext cx="6270075" cy="4530792"/>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rPr>
              <a:t>3.   Home Prices Are Climbing</a:t>
            </a:r>
          </a:p>
          <a:p>
            <a:pPr>
              <a:lnSpc>
                <a:spcPct val="114000"/>
              </a:lnSpc>
              <a:spcAft>
                <a:spcPts val="1000"/>
              </a:spcAft>
            </a:pPr>
            <a:r>
              <a:rPr lang="en-US" sz="1250" dirty="0">
                <a:solidFill>
                  <a:srgbClr val="000000"/>
                </a:solidFill>
              </a:rPr>
              <a:t>So far this year, home prices have increased. While competitive buyers are expected to keep home prices climbing, industry leaders say the pace of the increases should moderate moving forward. As Len Kiefer, Deputy Chief Economist at </a:t>
            </a:r>
            <a:r>
              <a:rPr lang="en-US" sz="1250" i="1" dirty="0">
                <a:solidFill>
                  <a:srgbClr val="000000"/>
                </a:solidFill>
              </a:rPr>
              <a:t>Freddie Mac, </a:t>
            </a:r>
            <a:r>
              <a:rPr lang="en-US" sz="1250" dirty="0">
                <a:solidFill>
                  <a:srgbClr val="000000"/>
                </a:solidFill>
              </a:rPr>
              <a:t>says:</a:t>
            </a:r>
          </a:p>
          <a:p>
            <a:pPr lvl="1">
              <a:lnSpc>
                <a:spcPct val="114000"/>
              </a:lnSpc>
              <a:spcAft>
                <a:spcPts val="1000"/>
              </a:spcAft>
            </a:pPr>
            <a:r>
              <a:rPr lang="en-US" sz="1250" i="1" dirty="0">
                <a:solidFill>
                  <a:schemeClr val="bg2"/>
                </a:solidFill>
              </a:rPr>
              <a:t>“</a:t>
            </a:r>
            <a:r>
              <a:rPr lang="en-US" sz="1250" b="1" i="1" dirty="0">
                <a:solidFill>
                  <a:schemeClr val="bg2"/>
                </a:solidFill>
              </a:rPr>
              <a:t>If you’re thinking about waiting until next year and that maybe rates are higher, but you’ll get a deal on prices – well that’s risky</a:t>
            </a:r>
            <a:r>
              <a:rPr lang="en-US" sz="1250" i="1" dirty="0">
                <a:solidFill>
                  <a:schemeClr val="bg2"/>
                </a:solidFill>
              </a:rPr>
              <a:t>. . . .</a:t>
            </a:r>
            <a:r>
              <a:rPr lang="en-US" sz="1250" b="1" i="1" dirty="0">
                <a:solidFill>
                  <a:schemeClr val="bg2"/>
                </a:solidFill>
              </a:rPr>
              <a:t> </a:t>
            </a:r>
            <a:r>
              <a:rPr lang="en-US" sz="1250" i="1" dirty="0">
                <a:solidFill>
                  <a:schemeClr val="bg2"/>
                </a:solidFill>
              </a:rPr>
              <a:t>It may be more advantageous to purchase this year relative to waiting until 2023 at this time.”</a:t>
            </a:r>
          </a:p>
          <a:p>
            <a:pPr>
              <a:lnSpc>
                <a:spcPct val="114000"/>
              </a:lnSpc>
              <a:spcAft>
                <a:spcPts val="1000"/>
              </a:spcAft>
            </a:pPr>
            <a:r>
              <a:rPr lang="en-US" sz="1250" dirty="0">
                <a:solidFill>
                  <a:srgbClr val="000000"/>
                </a:solidFill>
              </a:rPr>
              <a:t>While everyone moves through the homebuying process at a different pace, it’s </a:t>
            </a:r>
            <a:br>
              <a:rPr lang="en-US" sz="1250" dirty="0">
                <a:solidFill>
                  <a:srgbClr val="000000"/>
                </a:solidFill>
              </a:rPr>
            </a:br>
            <a:r>
              <a:rPr lang="en-US" sz="1250" dirty="0">
                <a:solidFill>
                  <a:srgbClr val="000000"/>
                </a:solidFill>
              </a:rPr>
              <a:t>more important than ever to put your plans in place and begin working with a real estate advisor.</a:t>
            </a:r>
            <a:r>
              <a:rPr lang="en-US" sz="1250" b="1" dirty="0">
                <a:solidFill>
                  <a:srgbClr val="000000"/>
                </a:solidFill>
              </a:rPr>
              <a:t> That’s because it’ll cost you more to buy a home if you wait as prices rise.</a:t>
            </a:r>
          </a:p>
          <a:p>
            <a:pPr>
              <a:lnSpc>
                <a:spcPct val="114000"/>
              </a:lnSpc>
              <a:spcAft>
                <a:spcPts val="1000"/>
              </a:spcAft>
            </a:pPr>
            <a:r>
              <a:rPr lang="en-US" sz="1400" b="1" dirty="0">
                <a:solidFill>
                  <a:srgbClr val="00AEEF"/>
                </a:solidFill>
              </a:rPr>
              <a:t>4</a:t>
            </a:r>
            <a:r>
              <a:rPr lang="en-US" sz="1500" b="1" dirty="0">
                <a:solidFill>
                  <a:srgbClr val="00AEEF"/>
                </a:solidFill>
              </a:rPr>
              <a:t>.   Rents Are Rising Too</a:t>
            </a:r>
          </a:p>
          <a:p>
            <a:pPr>
              <a:lnSpc>
                <a:spcPct val="114000"/>
              </a:lnSpc>
              <a:spcAft>
                <a:spcPts val="1000"/>
              </a:spcAft>
            </a:pPr>
            <a:r>
              <a:rPr lang="en-US" sz="1250" i="1" dirty="0"/>
              <a:t>Census</a:t>
            </a:r>
            <a:r>
              <a:rPr lang="en-US" sz="1250" dirty="0"/>
              <a:t> data shows the median monthly rent is also going up (</a:t>
            </a:r>
            <a:r>
              <a:rPr lang="en-US" sz="1250" i="1" dirty="0"/>
              <a:t>see chart below</a:t>
            </a:r>
            <a:r>
              <a:rPr lang="en-US" sz="1250" dirty="0"/>
              <a:t>).</a:t>
            </a:r>
            <a:br>
              <a:rPr lang="en-US" sz="1250" dirty="0"/>
            </a:br>
            <a:r>
              <a:rPr lang="en-US" sz="1250" b="1" dirty="0"/>
              <a:t>To escape rising rents, consider purchasing a home so you can lock in your monthly mortgage payment. </a:t>
            </a:r>
            <a:r>
              <a:rPr lang="en-US" sz="1250" dirty="0"/>
              <a:t>Even though the number of homes available for sale is low, homeownership is a much more stable long-term investment. </a:t>
            </a:r>
            <a:endParaRPr lang="en-US" sz="1250" dirty="0">
              <a:cs typeface="Arial"/>
            </a:endParaRPr>
          </a:p>
        </p:txBody>
      </p:sp>
      <p:graphicFrame>
        <p:nvGraphicFramePr>
          <p:cNvPr id="17" name="Chart 5">
            <a:extLst>
              <a:ext uri="{FF2B5EF4-FFF2-40B4-BE49-F238E27FC236}">
                <a16:creationId xmlns:a16="http://schemas.microsoft.com/office/drawing/2014/main" id="{D14CBC7F-70C3-1646-8E93-FC8CB22090F4}"/>
              </a:ext>
            </a:extLst>
          </p:cNvPr>
          <p:cNvGraphicFramePr>
            <a:graphicFrameLocks/>
          </p:cNvGraphicFramePr>
          <p:nvPr>
            <p:extLst>
              <p:ext uri="{D42A27DB-BD31-4B8C-83A1-F6EECF244321}">
                <p14:modId xmlns:p14="http://schemas.microsoft.com/office/powerpoint/2010/main" val="748507388"/>
              </p:ext>
            </p:extLst>
          </p:nvPr>
        </p:nvGraphicFramePr>
        <p:xfrm>
          <a:off x="465040" y="5468641"/>
          <a:ext cx="6872656" cy="2430272"/>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6D2BD0CB-428F-9C4D-B899-F22C98F71B7C}"/>
              </a:ext>
            </a:extLst>
          </p:cNvPr>
          <p:cNvGrpSpPr/>
          <p:nvPr/>
        </p:nvGrpSpPr>
        <p:grpSpPr>
          <a:xfrm>
            <a:off x="465040" y="5327268"/>
            <a:ext cx="6858000" cy="2772685"/>
            <a:chOff x="381907" y="1496335"/>
            <a:chExt cx="6841785" cy="2363901"/>
          </a:xfrm>
        </p:grpSpPr>
        <p:sp>
          <p:nvSpPr>
            <p:cNvPr id="19" name="Rectangle 18">
              <a:extLst>
                <a:ext uri="{FF2B5EF4-FFF2-40B4-BE49-F238E27FC236}">
                  <a16:creationId xmlns:a16="http://schemas.microsoft.com/office/drawing/2014/main" id="{81907D90-00E0-AA47-8A9B-3697F48DAFA1}"/>
                </a:ext>
              </a:extLst>
            </p:cNvPr>
            <p:cNvSpPr/>
            <p:nvPr/>
          </p:nvSpPr>
          <p:spPr>
            <a:xfrm>
              <a:off x="381907" y="1496335"/>
              <a:ext cx="6841785" cy="236390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68DA8E17-5C8E-8F4E-BFC7-E45C5C91D8B2}"/>
                </a:ext>
              </a:extLst>
            </p:cNvPr>
            <p:cNvSpPr txBox="1"/>
            <p:nvPr/>
          </p:nvSpPr>
          <p:spPr>
            <a:xfrm>
              <a:off x="568374" y="1609351"/>
              <a:ext cx="6536347" cy="176621"/>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Median Asking Rent Since 1988</a:t>
              </a:r>
            </a:p>
          </p:txBody>
        </p:sp>
      </p:grpSp>
      <p:sp>
        <p:nvSpPr>
          <p:cNvPr id="25" name="TextBox 24">
            <a:extLst>
              <a:ext uri="{FF2B5EF4-FFF2-40B4-BE49-F238E27FC236}">
                <a16:creationId xmlns:a16="http://schemas.microsoft.com/office/drawing/2014/main" id="{057BFBE2-7DAB-6344-B829-337E8C390673}"/>
              </a:ext>
            </a:extLst>
          </p:cNvPr>
          <p:cNvSpPr txBox="1"/>
          <p:nvPr/>
        </p:nvSpPr>
        <p:spPr>
          <a:xfrm>
            <a:off x="6204153" y="7837968"/>
            <a:ext cx="99963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Census</a:t>
            </a:r>
          </a:p>
        </p:txBody>
      </p:sp>
    </p:spTree>
    <p:extLst>
      <p:ext uri="{BB962C8B-B14F-4D97-AF65-F5344CB8AC3E}">
        <p14:creationId xmlns:p14="http://schemas.microsoft.com/office/powerpoint/2010/main" val="131292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cycle parked in a field&#10;&#10;Description automatically generated with low confidence">
            <a:extLst>
              <a:ext uri="{FF2B5EF4-FFF2-40B4-BE49-F238E27FC236}">
                <a16:creationId xmlns:a16="http://schemas.microsoft.com/office/drawing/2014/main" id="{A050ED87-5F5D-BD59-788D-0F61DE44FF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831572"/>
            <a:ext cx="6858000" cy="2923877"/>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200" i="1" dirty="0">
                <a:latin typeface="Georgia"/>
              </a:rPr>
              <a:t>“</a:t>
            </a:r>
            <a:r>
              <a:rPr lang="en-US" sz="2200" i="1" dirty="0">
                <a:latin typeface="Georgia"/>
                <a:ea typeface="+mn-lt"/>
                <a:cs typeface="+mn-lt"/>
              </a:rPr>
              <a:t>. . . home prices aren’t going to drop any time soon. So if you’re on the fence about whether to buy now or wait for a better deal, buying sooner rather than later might be wise.”</a:t>
            </a:r>
            <a:r>
              <a:rPr lang="en-US" sz="2200" i="1" dirty="0">
                <a:latin typeface="Georgia"/>
              </a:rPr>
              <a:t> </a:t>
            </a:r>
          </a:p>
          <a:p>
            <a:endParaRPr lang="en-US" sz="1600" i="1" dirty="0">
              <a:solidFill>
                <a:schemeClr val="bg1"/>
              </a:solidFill>
            </a:endParaRPr>
          </a:p>
          <a:p>
            <a:pPr>
              <a:spcAft>
                <a:spcPts val="2000"/>
              </a:spcAft>
            </a:pPr>
            <a:r>
              <a:rPr lang="en-US" sz="1250" dirty="0">
                <a:solidFill>
                  <a:schemeClr val="bg1"/>
                </a:solidFill>
                <a:latin typeface="Arial"/>
                <a:cs typeface="Arial"/>
              </a:rPr>
              <a:t>-</a:t>
            </a:r>
            <a:r>
              <a:rPr lang="en-US" sz="1400" dirty="0">
                <a:solidFill>
                  <a:schemeClr val="bg1"/>
                </a:solidFill>
                <a:latin typeface="Arial"/>
                <a:cs typeface="Arial"/>
              </a:rPr>
              <a:t> </a:t>
            </a:r>
            <a:r>
              <a:rPr lang="en-US" sz="1400" i="1" dirty="0">
                <a:latin typeface="Arial"/>
                <a:cs typeface="Arial"/>
              </a:rPr>
              <a:t>The Mortgage Reports</a:t>
            </a:r>
            <a:endParaRPr lang="en-US" sz="1400" i="1"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59995"/>
            <a:ext cx="742082" cy="743154"/>
          </a:xfrm>
          <a:prstGeom prst="rect">
            <a:avLst/>
          </a:prstGeom>
        </p:spPr>
      </p:pic>
    </p:spTree>
    <p:extLst>
      <p:ext uri="{BB962C8B-B14F-4D97-AF65-F5344CB8AC3E}">
        <p14:creationId xmlns:p14="http://schemas.microsoft.com/office/powerpoint/2010/main" val="270042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6</a:t>
            </a:fld>
            <a:endParaRPr lang="en-US" dirty="0"/>
          </a:p>
        </p:txBody>
      </p:sp>
      <p:sp>
        <p:nvSpPr>
          <p:cNvPr id="5" name="TextBox 4">
            <a:extLst>
              <a:ext uri="{FF2B5EF4-FFF2-40B4-BE49-F238E27FC236}">
                <a16:creationId xmlns:a16="http://schemas.microsoft.com/office/drawing/2014/main" id="{7225F3AB-3DC3-174C-B82A-666FB57A8691}"/>
              </a:ext>
            </a:extLst>
          </p:cNvPr>
          <p:cNvSpPr txBox="1"/>
          <p:nvPr/>
        </p:nvSpPr>
        <p:spPr>
          <a:xfrm>
            <a:off x="439606" y="2085464"/>
            <a:ext cx="6997148" cy="169446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While today’s housing market is competitive for buyers, it’s also a great window of opportunity. If you want to buy a home, here are a few things experts say you should know about what to expect and why homeownership is so important.</a:t>
            </a: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10" name="Rectangle 9">
            <a:extLst>
              <a:ext uri="{FF2B5EF4-FFF2-40B4-BE49-F238E27FC236}">
                <a16:creationId xmlns:a16="http://schemas.microsoft.com/office/drawing/2014/main" id="{91124355-EF76-8947-8766-6F9B607224D9}"/>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Homebuyers</a:t>
            </a:r>
          </a:p>
        </p:txBody>
      </p:sp>
      <p:pic>
        <p:nvPicPr>
          <p:cNvPr id="3074" name="Picture 2">
            <a:extLst>
              <a:ext uri="{FF2B5EF4-FFF2-40B4-BE49-F238E27FC236}">
                <a16:creationId xmlns:a16="http://schemas.microsoft.com/office/drawing/2014/main" id="{8FE03BF4-0AAB-B71F-05DB-304075896B5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49918" y="0"/>
            <a:ext cx="2522482" cy="21852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6">
            <a:extLst>
              <a:ext uri="{FF2B5EF4-FFF2-40B4-BE49-F238E27FC236}">
                <a16:creationId xmlns:a16="http://schemas.microsoft.com/office/drawing/2014/main" id="{A657101B-7AAE-A1DB-5EBE-C771BA69DAD7}"/>
              </a:ext>
            </a:extLst>
          </p:cNvPr>
          <p:cNvGraphicFramePr>
            <a:graphicFrameLocks noGrp="1"/>
          </p:cNvGraphicFramePr>
          <p:nvPr>
            <p:extLst>
              <p:ext uri="{D42A27DB-BD31-4B8C-83A1-F6EECF244321}">
                <p14:modId xmlns:p14="http://schemas.microsoft.com/office/powerpoint/2010/main" val="3792760262"/>
              </p:ext>
            </p:extLst>
          </p:nvPr>
        </p:nvGraphicFramePr>
        <p:xfrm>
          <a:off x="470453" y="3321643"/>
          <a:ext cx="6875594" cy="6051570"/>
        </p:xfrm>
        <a:graphic>
          <a:graphicData uri="http://schemas.openxmlformats.org/drawingml/2006/table">
            <a:tbl>
              <a:tblPr firstRow="1" bandRow="1">
                <a:tableStyleId>{5C22544A-7EE6-4342-B048-85BDC9FD1C3A}</a:tableStyleId>
              </a:tblPr>
              <a:tblGrid>
                <a:gridCol w="690572">
                  <a:extLst>
                    <a:ext uri="{9D8B030D-6E8A-4147-A177-3AD203B41FA5}">
                      <a16:colId xmlns:a16="http://schemas.microsoft.com/office/drawing/2014/main" val="440958340"/>
                    </a:ext>
                  </a:extLst>
                </a:gridCol>
                <a:gridCol w="6185022">
                  <a:extLst>
                    <a:ext uri="{9D8B030D-6E8A-4147-A177-3AD203B41FA5}">
                      <a16:colId xmlns:a16="http://schemas.microsoft.com/office/drawing/2014/main" val="1866250015"/>
                    </a:ext>
                  </a:extLst>
                </a:gridCol>
              </a:tblGrid>
              <a:tr h="144700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 .</a:t>
                      </a:r>
                      <a:r>
                        <a:rPr kumimoji="0" lang="en-US" sz="12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I don’t see any reason to hold off from purchasing a home right now</a:t>
                      </a:r>
                      <a:r>
                        <a:rPr kumimoji="0" lang="en-US" sz="12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a:t>
                      </a:r>
                      <a:br>
                        <a:rPr kumimoji="0" lang="en-US" sz="12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If you feel financially secure, you should start looking for a home.</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Nadia Evangelou, Senior Economist,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National Association of Realtors</a:t>
                      </a: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82496">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1432107">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Active inventory grew for the first time since 2019</a:t>
                      </a: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 . . The switch to growth </a:t>
                      </a:r>
                      <a:b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after nearly 3 years of decline is a step in the right direction, even though </a:t>
                      </a:r>
                      <a:b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inventory continues to lag pre-pandemic normal.</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Danielle Hale, Chief Economist, </a:t>
                      </a:r>
                      <a:r>
                        <a:rPr kumimoji="0" lang="en-US" sz="1250" b="0" i="1" u="none" strike="noStrike" kern="1200" cap="none" spc="0" normalizeH="0" baseline="0" noProof="0" dirty="0" err="1">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realtor.com</a:t>
                      </a:r>
                      <a:endParaRPr kumimoji="0" lang="en-US" sz="1250" b="1" i="0" u="none" strike="noStrike" kern="1200" cap="none" spc="0" normalizeH="0" baseline="0" noProof="0" dirty="0">
                        <a:ln>
                          <a:noFill/>
                        </a:ln>
                        <a:solidFill>
                          <a:srgbClr val="FFFFFF"/>
                        </a:solidFill>
                        <a:effectLst/>
                        <a:uLnTx/>
                        <a:uFillTx/>
                        <a:latin typeface="+mn-lt"/>
                        <a:ea typeface="+mn-ea"/>
                        <a:cs typeface="+mn-cs"/>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82496">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137249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The best thing to do is set your budget and expectations ahead of time so </a:t>
                      </a:r>
                      <a:b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you know how much you can afford to offer</a:t>
                      </a: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 . . This will make negotiations </a:t>
                      </a:r>
                      <a:b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a lot easier.</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The Mortgage Reports</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82496">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r h="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Owning a home continues to be a proven method for building long-term</a:t>
                      </a:r>
                      <a:b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wealth</a:t>
                      </a: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 . . Home values generally grow over time, so homeowners begin the </a:t>
                      </a:r>
                      <a:b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wealth-building process as soon as they make a down payment and move to </a:t>
                      </a:r>
                      <a:b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pay down their mortgage.</a:t>
                      </a:r>
                      <a:endParaRPr kumimoji="0" lang="en-US" sz="12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Lawrence Yun, Chief Economist,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National Association of Realtors</a:t>
                      </a:r>
                    </a:p>
                  </a:txBody>
                  <a:tcPr marL="182880" marR="182880" marT="182880" marB="182880">
                    <a:lnL>
                      <a:noFill/>
                    </a:lnL>
                    <a:solidFill>
                      <a:schemeClr val="bg1">
                        <a:lumMod val="95000"/>
                      </a:schemeClr>
                    </a:solidFill>
                  </a:tcPr>
                </a:tc>
                <a:extLst>
                  <a:ext uri="{0D108BD9-81ED-4DB2-BD59-A6C34878D82A}">
                    <a16:rowId xmlns:a16="http://schemas.microsoft.com/office/drawing/2014/main" val="2935668797"/>
                  </a:ext>
                </a:extLst>
              </a:tr>
            </a:tbl>
          </a:graphicData>
        </a:graphic>
      </p:graphicFrame>
    </p:spTree>
    <p:extLst>
      <p:ext uri="{BB962C8B-B14F-4D97-AF65-F5344CB8AC3E}">
        <p14:creationId xmlns:p14="http://schemas.microsoft.com/office/powerpoint/2010/main" val="297580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floor, room, living&#10;&#10;Description automatically generated">
            <a:extLst>
              <a:ext uri="{FF2B5EF4-FFF2-40B4-BE49-F238E27FC236}">
                <a16:creationId xmlns:a16="http://schemas.microsoft.com/office/drawing/2014/main" id="{5CFB0FAA-5A6D-22FF-8EE1-86DF46BD39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398" cy="3671236"/>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44500" y="3671237"/>
            <a:ext cx="6883400" cy="1233343"/>
          </a:xfrm>
          <a:prstGeom prst="rect">
            <a:avLst/>
          </a:prstGeom>
          <a:noFill/>
        </p:spPr>
        <p:txBody>
          <a:bodyPr wrap="square" lIns="0" tIns="320040" rIns="0" bIns="0" rtlCol="0">
            <a:noAutofit/>
          </a:bodyPr>
          <a:lstStyle/>
          <a:p>
            <a:pPr>
              <a:lnSpc>
                <a:spcPct val="114000"/>
              </a:lnSpc>
              <a:spcAft>
                <a:spcPts val="1000"/>
              </a:spcAft>
            </a:pPr>
            <a:r>
              <a:rPr lang="en-US" sz="1500" i="1" dirty="0">
                <a:solidFill>
                  <a:srgbClr val="797979"/>
                </a:solidFill>
                <a:latin typeface="Georgia" panose="02040502050405020303" pitchFamily="18" charset="0"/>
              </a:rPr>
              <a:t>The link between financial security and homeownership is undeniable. But your home also provides a sense of gratitude, pride, and comfort. Here are some of the best emotional and financial benefits that come with owning a home.</a:t>
            </a:r>
            <a:endParaRPr lang="en-US" sz="4000" i="1" dirty="0">
              <a:solidFill>
                <a:srgbClr val="797979"/>
              </a:solidFill>
              <a:latin typeface="Georgia" panose="02040502050405020303" pitchFamily="18" charset="0"/>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2" y="222468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Many Benefits of Homeownership</a:t>
            </a:r>
          </a:p>
        </p:txBody>
      </p:sp>
      <p:sp>
        <p:nvSpPr>
          <p:cNvPr id="6" name="TextBox 5">
            <a:extLst>
              <a:ext uri="{FF2B5EF4-FFF2-40B4-BE49-F238E27FC236}">
                <a16:creationId xmlns:a16="http://schemas.microsoft.com/office/drawing/2014/main" id="{9517BBE9-2308-5441-99FF-15B39B5F7282}"/>
              </a:ext>
            </a:extLst>
          </p:cNvPr>
          <p:cNvSpPr txBox="1"/>
          <p:nvPr/>
        </p:nvSpPr>
        <p:spPr>
          <a:xfrm>
            <a:off x="1134777" y="4771952"/>
            <a:ext cx="6193123" cy="3051248"/>
          </a:xfrm>
          <a:prstGeom prst="rect">
            <a:avLst/>
          </a:prstGeom>
          <a:noFill/>
        </p:spPr>
        <p:txBody>
          <a:bodyPr wrap="square" lIns="0" tIns="320040" rIns="0" bIns="0" rtlCol="0">
            <a:noAutofit/>
          </a:bodyPr>
          <a:lstStyle/>
          <a:p>
            <a:pPr>
              <a:lnSpc>
                <a:spcPct val="114000"/>
              </a:lnSpc>
              <a:spcAft>
                <a:spcPts val="1000"/>
              </a:spcAft>
            </a:pPr>
            <a:r>
              <a:rPr lang="en-US" sz="1500" b="1" dirty="0">
                <a:solidFill>
                  <a:srgbClr val="00AEEF"/>
                </a:solidFill>
              </a:rPr>
              <a:t>The Emotional Benefits of Owning a Home Are Powerful</a:t>
            </a:r>
            <a:endParaRPr lang="en-US" sz="1500" dirty="0">
              <a:latin typeface="Arial" panose="020B0604020202020204" pitchFamily="34" charset="0"/>
              <a:cs typeface="Arial" panose="020B0604020202020204" pitchFamily="34" charset="0"/>
            </a:endParaRPr>
          </a:p>
          <a:p>
            <a:pPr>
              <a:lnSpc>
                <a:spcPct val="114000"/>
              </a:lnSpc>
              <a:spcAft>
                <a:spcPts val="1000"/>
              </a:spcAft>
            </a:pPr>
            <a:r>
              <a:rPr lang="en-US" sz="1250" dirty="0">
                <a:latin typeface="Arial" panose="020B0604020202020204" pitchFamily="34" charset="0"/>
                <a:cs typeface="Arial" panose="020B0604020202020204" pitchFamily="34" charset="0"/>
              </a:rPr>
              <a:t>In their list of top reasons to buy a home, the </a:t>
            </a:r>
            <a:r>
              <a:rPr lang="en-US" sz="1250" i="1" dirty="0">
                <a:latin typeface="Arial" panose="020B0604020202020204" pitchFamily="34" charset="0"/>
                <a:cs typeface="Arial" panose="020B0604020202020204" pitchFamily="34" charset="0"/>
              </a:rPr>
              <a:t>National Association of Realtors </a:t>
            </a:r>
            <a:r>
              <a:rPr lang="en-US" sz="1250" dirty="0">
                <a:latin typeface="Arial" panose="020B0604020202020204" pitchFamily="34" charset="0"/>
                <a:cs typeface="Arial" panose="020B0604020202020204" pitchFamily="34" charset="0"/>
              </a:rPr>
              <a:t>(NAR) highlights some of the powerful, non-financial aspects of homeownership. Among them is the opportunity to customize your home to reflect your personality and needs:</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“The home is yours. You can decorate any way you want and choose the types of upgrades and new amenities that appeal to your lifestyle.” </a:t>
            </a:r>
          </a:p>
          <a:p>
            <a:pPr>
              <a:lnSpc>
                <a:spcPct val="114000"/>
              </a:lnSpc>
              <a:spcAft>
                <a:spcPts val="1000"/>
              </a:spcAft>
            </a:pPr>
            <a:r>
              <a:rPr lang="en-US" sz="1250" dirty="0">
                <a:latin typeface="Arial" panose="020B0604020202020204" pitchFamily="34" charset="0"/>
                <a:cs typeface="Arial" panose="020B0604020202020204" pitchFamily="34" charset="0"/>
              </a:rPr>
              <a:t>Another benefit homeowners enjoy is the stability it provides. Homeowners typically stay put longer than renters. According to NAR, when you remain in one place for more than a few years, you can grow closer to your community, which can enhance your sense of pride and lead to better relationships.</a:t>
            </a:r>
          </a:p>
          <a:p>
            <a:pPr>
              <a:lnSpc>
                <a:spcPct val="114000"/>
              </a:lnSpc>
              <a:spcAft>
                <a:spcPts val="1000"/>
              </a:spcAft>
            </a:pPr>
            <a:r>
              <a:rPr lang="en-US" sz="1500" b="1" dirty="0">
                <a:solidFill>
                  <a:srgbClr val="00AEEF"/>
                </a:solidFill>
              </a:rPr>
              <a:t>Owning a Home Is a Building Block for Financial Success</a:t>
            </a:r>
          </a:p>
          <a:p>
            <a:pPr>
              <a:lnSpc>
                <a:spcPct val="114000"/>
              </a:lnSpc>
              <a:spcAft>
                <a:spcPts val="1000"/>
              </a:spcAft>
            </a:pPr>
            <a:r>
              <a:rPr lang="en-US" sz="1250" dirty="0"/>
              <a:t>The benefits of homeownership extend beyond the emotional too. Owning your home is a cornerstone of achieving financial success. As Leslie </a:t>
            </a:r>
            <a:r>
              <a:rPr lang="en-US" sz="1250" dirty="0" err="1"/>
              <a:t>Rouda</a:t>
            </a:r>
            <a:r>
              <a:rPr lang="en-US" sz="1250" dirty="0"/>
              <a:t> Smith, President of</a:t>
            </a:r>
            <a:br>
              <a:rPr lang="en-US" sz="1250" dirty="0"/>
            </a:br>
            <a:r>
              <a:rPr lang="en-US" sz="1250" dirty="0"/>
              <a:t>NAR, says:</a:t>
            </a:r>
          </a:p>
          <a:p>
            <a:pPr lvl="1">
              <a:lnSpc>
                <a:spcPct val="114000"/>
              </a:lnSpc>
              <a:spcAft>
                <a:spcPts val="1000"/>
              </a:spcAft>
              <a:defRPr/>
            </a:pPr>
            <a:r>
              <a:rPr lang="en-US" sz="1250" i="1" dirty="0">
                <a:solidFill>
                  <a:schemeClr val="bg2"/>
                </a:solidFill>
              </a:rPr>
              <a:t>“Homeownership is rewarding in so many ways and can serve as a vital </a:t>
            </a:r>
            <a:r>
              <a:rPr lang="en-US" sz="1250" b="1" i="1" dirty="0">
                <a:solidFill>
                  <a:schemeClr val="bg2"/>
                </a:solidFill>
              </a:rPr>
              <a:t>component in achieving financial stability</a:t>
            </a:r>
            <a:r>
              <a:rPr lang="en-US" sz="1250" i="1" dirty="0">
                <a:solidFill>
                  <a:schemeClr val="bg2"/>
                </a:solidFill>
              </a:rPr>
              <a:t>."</a:t>
            </a:r>
          </a:p>
          <a:p>
            <a:pPr>
              <a:lnSpc>
                <a:spcPct val="114000"/>
              </a:lnSpc>
              <a:spcAft>
                <a:spcPts val="1000"/>
              </a:spcAft>
            </a:pPr>
            <a:endParaRPr lang="en-US" sz="1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30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2833" y="1955228"/>
            <a:ext cx="6172200" cy="1581866"/>
          </a:xfrm>
          <a:prstGeom prst="rect">
            <a:avLst/>
          </a:prstGeom>
          <a:noFill/>
        </p:spPr>
        <p:txBody>
          <a:bodyPr wrap="square" lIns="0" tIns="320040" rIns="0" bIns="0" numCol="1" spcCol="457200" rtlCol="0" anchor="t">
            <a:noAutofit/>
          </a:bodyPr>
          <a:lstStyle/>
          <a:p>
            <a:pPr>
              <a:lnSpc>
                <a:spcPct val="114000"/>
              </a:lnSpc>
              <a:spcAft>
                <a:spcPts val="1000"/>
              </a:spcAft>
              <a:defRPr/>
            </a:pPr>
            <a:r>
              <a:rPr lang="en-US" sz="1250" dirty="0"/>
              <a:t>But many people may not realize just how much owning a home contributes to their net worth. A recent NAR report details several homeownership trends and statistics, including the difference in net worth between homeowners and renters. It finds:</a:t>
            </a:r>
          </a:p>
          <a:p>
            <a:pPr marL="457200">
              <a:lnSpc>
                <a:spcPct val="114000"/>
              </a:lnSpc>
              <a:spcAft>
                <a:spcPts val="1000"/>
              </a:spcAft>
              <a:defRPr/>
            </a:pPr>
            <a:r>
              <a:rPr lang="en-US" sz="1250" i="1" dirty="0">
                <a:solidFill>
                  <a:schemeClr val="bg2"/>
                </a:solidFill>
              </a:rPr>
              <a:t>“. . . the net worth of a homeowner was about $300,000 while that of a renter’s was $8,000 in 2021.”</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4165207703"/>
              </p:ext>
            </p:extLst>
          </p:nvPr>
        </p:nvGraphicFramePr>
        <p:xfrm>
          <a:off x="457200" y="844545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8661">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 benefits of owning a home are foundational. As a homeowner, you can feel proud of the space you call home and know you’ve made a sound financial investment. If you want to learn more about all the ways homeownership can benefit you,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Rectangle 6">
            <a:extLst>
              <a:ext uri="{FF2B5EF4-FFF2-40B4-BE49-F238E27FC236}">
                <a16:creationId xmlns:a16="http://schemas.microsoft.com/office/drawing/2014/main" id="{3F1EA72B-0925-40DA-9C54-F5E507578278}"/>
              </a:ext>
            </a:extLst>
          </p:cNvPr>
          <p:cNvSpPr/>
          <p:nvPr/>
        </p:nvSpPr>
        <p:spPr>
          <a:xfrm>
            <a:off x="621763" y="4294689"/>
            <a:ext cx="3020071" cy="2377297"/>
          </a:xfrm>
          <a:prstGeom prst="rect">
            <a:avLst/>
          </a:prstGeom>
          <a:solidFill>
            <a:srgbClr val="F2F2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576CE5B-2440-4A2B-8A36-3A5941CAC37D}"/>
              </a:ext>
            </a:extLst>
          </p:cNvPr>
          <p:cNvSpPr/>
          <p:nvPr/>
        </p:nvSpPr>
        <p:spPr>
          <a:xfrm>
            <a:off x="3967944" y="4294690"/>
            <a:ext cx="3182693" cy="2377297"/>
          </a:xfrm>
          <a:prstGeom prst="rect">
            <a:avLst/>
          </a:prstGeom>
          <a:solidFill>
            <a:srgbClr val="F2F2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79E36E86-7936-4B60-9DFA-5D2B77CD6DA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8626" y="4900122"/>
            <a:ext cx="1503172" cy="1503172"/>
          </a:xfrm>
          <a:prstGeom prst="rect">
            <a:avLst/>
          </a:prstGeom>
        </p:spPr>
      </p:pic>
      <p:pic>
        <p:nvPicPr>
          <p:cNvPr id="10" name="Picture 9">
            <a:extLst>
              <a:ext uri="{FF2B5EF4-FFF2-40B4-BE49-F238E27FC236}">
                <a16:creationId xmlns:a16="http://schemas.microsoft.com/office/drawing/2014/main" id="{0A9B4671-A3C5-4BDA-8130-7349F07EFFA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16233" y="4911577"/>
            <a:ext cx="1501260" cy="1501260"/>
          </a:xfrm>
          <a:prstGeom prst="rect">
            <a:avLst/>
          </a:prstGeom>
        </p:spPr>
      </p:pic>
      <p:sp>
        <p:nvSpPr>
          <p:cNvPr id="11" name="TextBox 10">
            <a:extLst>
              <a:ext uri="{FF2B5EF4-FFF2-40B4-BE49-F238E27FC236}">
                <a16:creationId xmlns:a16="http://schemas.microsoft.com/office/drawing/2014/main" id="{23232687-734E-4102-802C-A68A211F14CD}"/>
              </a:ext>
            </a:extLst>
          </p:cNvPr>
          <p:cNvSpPr txBox="1"/>
          <p:nvPr/>
        </p:nvSpPr>
        <p:spPr>
          <a:xfrm>
            <a:off x="621765" y="4298268"/>
            <a:ext cx="3020069" cy="338554"/>
          </a:xfrm>
          <a:prstGeom prst="rect">
            <a:avLst/>
          </a:prstGeom>
          <a:solidFill>
            <a:srgbClr val="00AEE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Homeowner</a:t>
            </a:r>
          </a:p>
        </p:txBody>
      </p:sp>
      <p:sp>
        <p:nvSpPr>
          <p:cNvPr id="13" name="TextBox 12">
            <a:extLst>
              <a:ext uri="{FF2B5EF4-FFF2-40B4-BE49-F238E27FC236}">
                <a16:creationId xmlns:a16="http://schemas.microsoft.com/office/drawing/2014/main" id="{FCE80CDB-1B0C-4F63-88C3-F7874E0617C2}"/>
              </a:ext>
            </a:extLst>
          </p:cNvPr>
          <p:cNvSpPr txBox="1"/>
          <p:nvPr/>
        </p:nvSpPr>
        <p:spPr>
          <a:xfrm>
            <a:off x="3972295" y="4295432"/>
            <a:ext cx="3178339" cy="338554"/>
          </a:xfrm>
          <a:prstGeom prst="rect">
            <a:avLst/>
          </a:prstGeom>
          <a:solidFill>
            <a:srgbClr val="00AEE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Renter</a:t>
            </a:r>
          </a:p>
        </p:txBody>
      </p:sp>
      <p:sp>
        <p:nvSpPr>
          <p:cNvPr id="15" name="TextBox 14">
            <a:extLst>
              <a:ext uri="{FF2B5EF4-FFF2-40B4-BE49-F238E27FC236}">
                <a16:creationId xmlns:a16="http://schemas.microsoft.com/office/drawing/2014/main" id="{61D43A70-19B6-4F13-BBDE-1B0B4B1EF480}"/>
              </a:ext>
            </a:extLst>
          </p:cNvPr>
          <p:cNvSpPr txBox="1"/>
          <p:nvPr/>
        </p:nvSpPr>
        <p:spPr>
          <a:xfrm>
            <a:off x="2154142" y="5303066"/>
            <a:ext cx="148292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EEF"/>
                </a:solidFill>
                <a:effectLst/>
                <a:uLnTx/>
                <a:uFillTx/>
                <a:latin typeface="Arial" panose="020B0604020202020204"/>
                <a:ea typeface="+mn-ea"/>
                <a:cs typeface="+mn-cs"/>
              </a:rPr>
              <a:t>$300,000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a:rPr>
              <a:t>in net worth</a:t>
            </a:r>
            <a:endParaRPr kumimoji="0" lang="en-US" sz="1600" i="0" u="none" strike="noStrike" kern="1200" cap="none" spc="0" normalizeH="0" baseline="0" noProof="0" dirty="0">
              <a:ln>
                <a:noFill/>
              </a:ln>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EA01E549-C03E-4826-8B37-C976D89BF833}"/>
              </a:ext>
            </a:extLst>
          </p:cNvPr>
          <p:cNvSpPr txBox="1"/>
          <p:nvPr/>
        </p:nvSpPr>
        <p:spPr>
          <a:xfrm>
            <a:off x="5717494" y="5297765"/>
            <a:ext cx="133063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EEF"/>
                </a:solidFill>
                <a:effectLst/>
                <a:uLnTx/>
                <a:uFillTx/>
                <a:latin typeface="Arial" panose="020B0604020202020204"/>
                <a:ea typeface="+mn-ea"/>
                <a:cs typeface="+mn-cs"/>
              </a:rPr>
              <a:t>$8,000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a:rPr>
              <a:t>i</a:t>
            </a:r>
            <a:r>
              <a:rPr kumimoji="0" lang="en-US" sz="1600" i="0" u="none" strike="noStrike" kern="1200" cap="none" spc="0" normalizeH="0" baseline="0" noProof="0" dirty="0">
                <a:ln>
                  <a:noFill/>
                </a:ln>
                <a:effectLst/>
                <a:uLnTx/>
                <a:uFillTx/>
                <a:latin typeface="Arial" panose="020B0604020202020204"/>
                <a:ea typeface="+mn-ea"/>
                <a:cs typeface="+mn-cs"/>
              </a:rPr>
              <a:t>n net worth</a:t>
            </a:r>
          </a:p>
        </p:txBody>
      </p:sp>
      <p:grpSp>
        <p:nvGrpSpPr>
          <p:cNvPr id="19" name="Group 18">
            <a:extLst>
              <a:ext uri="{FF2B5EF4-FFF2-40B4-BE49-F238E27FC236}">
                <a16:creationId xmlns:a16="http://schemas.microsoft.com/office/drawing/2014/main" id="{3EDF3B16-8B59-754B-92A4-818B55128A46}"/>
              </a:ext>
            </a:extLst>
          </p:cNvPr>
          <p:cNvGrpSpPr/>
          <p:nvPr/>
        </p:nvGrpSpPr>
        <p:grpSpPr>
          <a:xfrm>
            <a:off x="457200" y="3762907"/>
            <a:ext cx="6858000" cy="3279830"/>
            <a:chOff x="381907" y="1271926"/>
            <a:chExt cx="6841785" cy="2588311"/>
          </a:xfrm>
        </p:grpSpPr>
        <p:sp>
          <p:nvSpPr>
            <p:cNvPr id="20" name="Rectangle 19">
              <a:extLst>
                <a:ext uri="{FF2B5EF4-FFF2-40B4-BE49-F238E27FC236}">
                  <a16:creationId xmlns:a16="http://schemas.microsoft.com/office/drawing/2014/main" id="{7B1B16F4-206B-394D-B46F-B565949DAF59}"/>
                </a:ext>
              </a:extLst>
            </p:cNvPr>
            <p:cNvSpPr/>
            <p:nvPr/>
          </p:nvSpPr>
          <p:spPr>
            <a:xfrm>
              <a:off x="381907" y="1271926"/>
              <a:ext cx="6841785" cy="25883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1" name="TextBox 20">
              <a:extLst>
                <a:ext uri="{FF2B5EF4-FFF2-40B4-BE49-F238E27FC236}">
                  <a16:creationId xmlns:a16="http://schemas.microsoft.com/office/drawing/2014/main" id="{7761A140-976F-7C4B-B5D5-0321327AEA8D}"/>
                </a:ext>
              </a:extLst>
            </p:cNvPr>
            <p:cNvSpPr txBox="1"/>
            <p:nvPr/>
          </p:nvSpPr>
          <p:spPr>
            <a:xfrm>
              <a:off x="522593" y="1419057"/>
              <a:ext cx="6536347" cy="170020"/>
            </a:xfrm>
            <a:prstGeom prst="rect">
              <a:avLst/>
            </a:prstGeom>
            <a:noFill/>
          </p:spPr>
          <p:txBody>
            <a:bodyPr wrap="square" lIns="0" tIns="0" rIns="0" bIns="0" rtlCol="0">
              <a:spAutoFit/>
            </a:bodyPr>
            <a:lstStyle/>
            <a:p>
              <a:pPr lvl="0" algn="ctr" defTabSz="914400">
                <a:spcBef>
                  <a:spcPct val="0"/>
                </a:spcBef>
                <a:defRPr/>
              </a:pPr>
              <a:r>
                <a:rPr lang="en-US" sz="1400" b="1" dirty="0">
                  <a:solidFill>
                    <a:srgbClr val="797979"/>
                  </a:solidFill>
                </a:rPr>
                <a:t>The Difference in Net Worth Is Significant</a:t>
              </a:r>
            </a:p>
          </p:txBody>
        </p:sp>
      </p:grpSp>
      <p:sp>
        <p:nvSpPr>
          <p:cNvPr id="22" name="TextBox 21">
            <a:extLst>
              <a:ext uri="{FF2B5EF4-FFF2-40B4-BE49-F238E27FC236}">
                <a16:creationId xmlns:a16="http://schemas.microsoft.com/office/drawing/2014/main" id="{AF5D3821-DA6D-4447-B077-210E1D1B2932}"/>
              </a:ext>
            </a:extLst>
          </p:cNvPr>
          <p:cNvSpPr txBox="1"/>
          <p:nvPr/>
        </p:nvSpPr>
        <p:spPr>
          <a:xfrm>
            <a:off x="6312905" y="6733599"/>
            <a:ext cx="83773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sp>
        <p:nvSpPr>
          <p:cNvPr id="2" name="Rectangle 1">
            <a:extLst>
              <a:ext uri="{FF2B5EF4-FFF2-40B4-BE49-F238E27FC236}">
                <a16:creationId xmlns:a16="http://schemas.microsoft.com/office/drawing/2014/main" id="{470D4880-18FC-444F-9B21-07E6D8AA24AF}"/>
              </a:ext>
            </a:extLst>
          </p:cNvPr>
          <p:cNvSpPr/>
          <p:nvPr/>
        </p:nvSpPr>
        <p:spPr>
          <a:xfrm>
            <a:off x="1076324" y="7268550"/>
            <a:ext cx="6250471" cy="951094"/>
          </a:xfrm>
          <a:prstGeom prst="rect">
            <a:avLst/>
          </a:prstGeom>
        </p:spPr>
        <p:txBody>
          <a:bodyPr wrap="square">
            <a:spAutoFit/>
          </a:bodyPr>
          <a:lstStyle/>
          <a:p>
            <a:pPr>
              <a:lnSpc>
                <a:spcPct val="114000"/>
              </a:lnSpc>
              <a:spcAft>
                <a:spcPts val="1000"/>
              </a:spcAft>
              <a:defRPr/>
            </a:pPr>
            <a:r>
              <a:rPr lang="en-US" sz="1250" b="1" dirty="0"/>
              <a:t>To put that into perspective, the average homeowner’s net worth is roughly 40X that of a renter. </a:t>
            </a:r>
            <a:r>
              <a:rPr lang="en-US" sz="1250" dirty="0"/>
              <a:t>The gap in net worth exists because as a homeowner, you gain equity as your home appreciates in value and as you pay your mortgage each month. As a renter, you’ll never see a return on the money you pay out in rent every month.</a:t>
            </a:r>
          </a:p>
        </p:txBody>
      </p:sp>
      <p:pic>
        <p:nvPicPr>
          <p:cNvPr id="4" name="Picture 3">
            <a:extLst>
              <a:ext uri="{FF2B5EF4-FFF2-40B4-BE49-F238E27FC236}">
                <a16:creationId xmlns:a16="http://schemas.microsoft.com/office/drawing/2014/main" id="{DF76A80A-BC69-725B-C0EA-634F69266F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7772400" cy="1955228"/>
          </a:xfrm>
          <a:prstGeom prst="rect">
            <a:avLst/>
          </a:prstGeom>
        </p:spPr>
      </p:pic>
    </p:spTree>
    <p:extLst>
      <p:ext uri="{BB962C8B-B14F-4D97-AF65-F5344CB8AC3E}">
        <p14:creationId xmlns:p14="http://schemas.microsoft.com/office/powerpoint/2010/main" val="264492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912005D9-80F7-1542-BF40-65AA138B86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2"/>
            <a:ext cx="7772400" cy="10054456"/>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9</a:t>
            </a:fld>
            <a:endParaRPr lang="es-US" dirty="0"/>
          </a:p>
        </p:txBody>
      </p:sp>
    </p:spTree>
    <p:extLst>
      <p:ext uri="{BB962C8B-B14F-4D97-AF65-F5344CB8AC3E}">
        <p14:creationId xmlns:p14="http://schemas.microsoft.com/office/powerpoint/2010/main" val="1686484105"/>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29932</TotalTime>
  <Words>4831</Words>
  <Application>Microsoft Office PowerPoint</Application>
  <PresentationFormat>Custom</PresentationFormat>
  <Paragraphs>265</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808</cp:revision>
  <dcterms:created xsi:type="dcterms:W3CDTF">2021-07-16T16:38:04Z</dcterms:created>
  <dcterms:modified xsi:type="dcterms:W3CDTF">2022-06-06T14:39:53Z</dcterms:modified>
</cp:coreProperties>
</file>