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265" r:id="rId6"/>
    <p:sldId id="3281" r:id="rId7"/>
    <p:sldId id="3290" r:id="rId8"/>
    <p:sldId id="3291" r:id="rId9"/>
    <p:sldId id="3294" r:id="rId10"/>
    <p:sldId id="3308" r:id="rId11"/>
    <p:sldId id="3292" r:id="rId12"/>
    <p:sldId id="3293" r:id="rId13"/>
    <p:sldId id="3306" r:id="rId14"/>
    <p:sldId id="3307" r:id="rId15"/>
    <p:sldId id="3305" r:id="rId16"/>
    <p:sldId id="3289" r:id="rId17"/>
    <p:sldId id="3288" r:id="rId18"/>
    <p:sldId id="3287" r:id="rId19"/>
    <p:sldId id="3285" r:id="rId20"/>
    <p:sldId id="3304"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BFFE90-92D4-2882-A70B-8C2CB9645044}" name="Kate Rezabek" initials="KR" userId="S::kate@keepingcurrentmatters.com::c82c6c9b-0862-4e9b-b07e-8ec0e0a445f7"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79797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4"/>
    <p:restoredTop sz="93129" autoAdjust="0"/>
  </p:normalViewPr>
  <p:slideViewPr>
    <p:cSldViewPr snapToGrid="0" snapToObjects="1">
      <p:cViewPr varScale="1">
        <p:scale>
          <a:sx n="73" d="100"/>
          <a:sy n="73" d="100"/>
        </p:scale>
        <p:origin x="3360" y="60"/>
      </p:cViewPr>
      <p:guideLst/>
    </p:cSldViewPr>
  </p:slideViewPr>
  <p:notesTextViewPr>
    <p:cViewPr>
      <p:scale>
        <a:sx n="1" d="1"/>
        <a:sy n="1" d="1"/>
      </p:scale>
      <p:origin x="0" y="0"/>
    </p:cViewPr>
  </p:notesTextViewPr>
  <p:sorterViewPr>
    <p:cViewPr>
      <p:scale>
        <a:sx n="1" d="1"/>
        <a:sy n="1" d="1"/>
      </p:scale>
      <p:origin x="0" y="-37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100267071879173E-2"/>
          <c:y val="2.8658812697734525E-2"/>
          <c:w val="0.92552827278169181"/>
          <c:h val="0.90378707029420335"/>
        </c:manualLayout>
      </c:layout>
      <c:areaChart>
        <c:grouping val="standard"/>
        <c:varyColors val="0"/>
        <c:ser>
          <c:idx val="0"/>
          <c:order val="0"/>
          <c:tx>
            <c:strRef>
              <c:f>Sheet1!$B$1</c:f>
              <c:strCache>
                <c:ptCount val="1"/>
                <c:pt idx="0">
                  <c:v>Series 1</c:v>
                </c:pt>
              </c:strCache>
            </c:strRef>
          </c:tx>
          <c:spPr>
            <a:solidFill>
              <a:srgbClr val="00B0F0"/>
            </a:solidFill>
            <a:ln>
              <a:noFill/>
            </a:ln>
            <a:effectLst/>
          </c:spPr>
          <c:cat>
            <c:strRef>
              <c:f>Sheet1!$A$2:$A$134</c:f>
              <c:strCache>
                <c:ptCount val="133"/>
                <c:pt idx="0">
                  <c:v>Jan. 2011</c:v>
                </c:pt>
                <c:pt idx="12">
                  <c:v>Jan. 2012</c:v>
                </c:pt>
                <c:pt idx="24">
                  <c:v>Jan. 2013</c:v>
                </c:pt>
                <c:pt idx="36">
                  <c:v>Jan. 2014</c:v>
                </c:pt>
                <c:pt idx="48">
                  <c:v>Jan. 2015</c:v>
                </c:pt>
                <c:pt idx="60">
                  <c:v>Jan. 2016</c:v>
                </c:pt>
                <c:pt idx="72">
                  <c:v>Jan. 2017</c:v>
                </c:pt>
                <c:pt idx="84">
                  <c:v>Jan. 2018</c:v>
                </c:pt>
                <c:pt idx="96">
                  <c:v>Jan. 2019</c:v>
                </c:pt>
                <c:pt idx="108">
                  <c:v>Jan. 2020</c:v>
                </c:pt>
                <c:pt idx="120">
                  <c:v>Jan. 2021</c:v>
                </c:pt>
                <c:pt idx="132">
                  <c:v>Jan. 2022</c:v>
                </c:pt>
              </c:strCache>
            </c:strRef>
          </c:cat>
          <c:val>
            <c:numRef>
              <c:f>Sheet1!$B$2:$B$134</c:f>
              <c:numCache>
                <c:formatCode>#,##0.0</c:formatCode>
                <c:ptCount val="133"/>
                <c:pt idx="0">
                  <c:v>7.5</c:v>
                </c:pt>
                <c:pt idx="1">
                  <c:v>8.6</c:v>
                </c:pt>
                <c:pt idx="2">
                  <c:v>8.3000000000000007</c:v>
                </c:pt>
                <c:pt idx="3">
                  <c:v>9</c:v>
                </c:pt>
                <c:pt idx="4">
                  <c:v>9.1</c:v>
                </c:pt>
                <c:pt idx="5">
                  <c:v>9.1999999999999993</c:v>
                </c:pt>
                <c:pt idx="6">
                  <c:v>9.5</c:v>
                </c:pt>
                <c:pt idx="7">
                  <c:v>8.4</c:v>
                </c:pt>
                <c:pt idx="8">
                  <c:v>8.3000000000000007</c:v>
                </c:pt>
                <c:pt idx="9">
                  <c:v>7.7</c:v>
                </c:pt>
                <c:pt idx="10">
                  <c:v>7</c:v>
                </c:pt>
                <c:pt idx="11" formatCode="0.0">
                  <c:v>6.2</c:v>
                </c:pt>
                <c:pt idx="12" formatCode="0.0">
                  <c:v>6</c:v>
                </c:pt>
                <c:pt idx="13" formatCode="0.0">
                  <c:v>6.4</c:v>
                </c:pt>
                <c:pt idx="14" formatCode="0.0">
                  <c:v>6.2</c:v>
                </c:pt>
                <c:pt idx="15" formatCode="0.0">
                  <c:v>6.5</c:v>
                </c:pt>
                <c:pt idx="16" formatCode="0.0">
                  <c:v>6.4</c:v>
                </c:pt>
                <c:pt idx="17" formatCode="0.0">
                  <c:v>6.5</c:v>
                </c:pt>
                <c:pt idx="18" formatCode="0.0">
                  <c:v>6.4</c:v>
                </c:pt>
                <c:pt idx="19" formatCode="0.0">
                  <c:v>6</c:v>
                </c:pt>
                <c:pt idx="20" formatCode="0.0">
                  <c:v>5.6</c:v>
                </c:pt>
                <c:pt idx="21" formatCode="0.0">
                  <c:v>5.4</c:v>
                </c:pt>
                <c:pt idx="22" formatCode="0.0">
                  <c:v>4.8</c:v>
                </c:pt>
                <c:pt idx="23" formatCode="0.0">
                  <c:v>4.4000000000000004</c:v>
                </c:pt>
                <c:pt idx="24" formatCode="0.0">
                  <c:v>4.3</c:v>
                </c:pt>
                <c:pt idx="25" formatCode="0.0">
                  <c:v>4.7</c:v>
                </c:pt>
                <c:pt idx="26" formatCode="0.0">
                  <c:v>4.5999999999999996</c:v>
                </c:pt>
                <c:pt idx="27" formatCode="0.0">
                  <c:v>5.2</c:v>
                </c:pt>
                <c:pt idx="28" formatCode="0.0">
                  <c:v>5</c:v>
                </c:pt>
                <c:pt idx="29" formatCode="0.0">
                  <c:v>5.0999999999999996</c:v>
                </c:pt>
                <c:pt idx="30" formatCode="0.0">
                  <c:v>5.0999999999999996</c:v>
                </c:pt>
                <c:pt idx="31" formatCode="0.0">
                  <c:v>4.9000000000000004</c:v>
                </c:pt>
                <c:pt idx="32" formatCode="0.0">
                  <c:v>5</c:v>
                </c:pt>
                <c:pt idx="33" formatCode="0.0">
                  <c:v>4.9000000000000004</c:v>
                </c:pt>
                <c:pt idx="34" formatCode="0.0">
                  <c:v>5.0999999999999996</c:v>
                </c:pt>
                <c:pt idx="35" formatCode="0.0">
                  <c:v>4.5999999999999996</c:v>
                </c:pt>
                <c:pt idx="36" formatCode="0.0">
                  <c:v>4.9000000000000004</c:v>
                </c:pt>
                <c:pt idx="37" formatCode="0.0">
                  <c:v>5</c:v>
                </c:pt>
                <c:pt idx="38" formatCode="0.0">
                  <c:v>5.2</c:v>
                </c:pt>
                <c:pt idx="39" formatCode="0.0">
                  <c:v>5.7</c:v>
                </c:pt>
                <c:pt idx="40" formatCode="0.0">
                  <c:v>5.5</c:v>
                </c:pt>
                <c:pt idx="41" formatCode="0.0">
                  <c:v>5.5</c:v>
                </c:pt>
                <c:pt idx="42" formatCode="0.0">
                  <c:v>5.5</c:v>
                </c:pt>
                <c:pt idx="43" formatCode="0.0">
                  <c:v>5.5</c:v>
                </c:pt>
                <c:pt idx="44" formatCode="0.0">
                  <c:v>5.3</c:v>
                </c:pt>
                <c:pt idx="45" formatCode="0.0">
                  <c:v>5.0999999999999996</c:v>
                </c:pt>
                <c:pt idx="46" formatCode="0.0">
                  <c:v>5.0999999999999996</c:v>
                </c:pt>
                <c:pt idx="47" formatCode="0.0">
                  <c:v>4.4000000000000004</c:v>
                </c:pt>
                <c:pt idx="48" formatCode="0.0">
                  <c:v>4.5999999999999996</c:v>
                </c:pt>
                <c:pt idx="49" formatCode="0.0">
                  <c:v>4.7</c:v>
                </c:pt>
                <c:pt idx="50" formatCode="0.0">
                  <c:v>4.5999999999999996</c:v>
                </c:pt>
                <c:pt idx="51" formatCode="0.0">
                  <c:v>5.2</c:v>
                </c:pt>
                <c:pt idx="52" formatCode="0.0">
                  <c:v>5.0999999999999996</c:v>
                </c:pt>
                <c:pt idx="53" formatCode="0.0">
                  <c:v>5</c:v>
                </c:pt>
                <c:pt idx="54" formatCode="0.0">
                  <c:v>4.9000000000000004</c:v>
                </c:pt>
                <c:pt idx="55" formatCode="0.0">
                  <c:v>5.0999999999999996</c:v>
                </c:pt>
                <c:pt idx="56" formatCode="0.0">
                  <c:v>4.8</c:v>
                </c:pt>
                <c:pt idx="57" formatCode="0.0">
                  <c:v>4.8</c:v>
                </c:pt>
                <c:pt idx="58" formatCode="0.0">
                  <c:v>5</c:v>
                </c:pt>
                <c:pt idx="59" formatCode="0.0">
                  <c:v>3.9</c:v>
                </c:pt>
                <c:pt idx="60" formatCode="0.0">
                  <c:v>4</c:v>
                </c:pt>
                <c:pt idx="61" formatCode="0.0">
                  <c:v>4.3</c:v>
                </c:pt>
                <c:pt idx="62" formatCode="0.0">
                  <c:v>4.4000000000000004</c:v>
                </c:pt>
                <c:pt idx="63" formatCode="0.0">
                  <c:v>4.5999999999999996</c:v>
                </c:pt>
                <c:pt idx="64" formatCode="0.0">
                  <c:v>4.7</c:v>
                </c:pt>
                <c:pt idx="65" formatCode="0.0">
                  <c:v>4.5999999999999996</c:v>
                </c:pt>
                <c:pt idx="66" formatCode="0.0">
                  <c:v>4.8</c:v>
                </c:pt>
                <c:pt idx="67" formatCode="0.0">
                  <c:v>4.5</c:v>
                </c:pt>
                <c:pt idx="68" formatCode="0.0">
                  <c:v>4.5</c:v>
                </c:pt>
                <c:pt idx="69" formatCode="0.0">
                  <c:v>4.4000000000000004</c:v>
                </c:pt>
                <c:pt idx="70" formatCode="0.0">
                  <c:v>4</c:v>
                </c:pt>
                <c:pt idx="71" formatCode="0.0">
                  <c:v>3.6</c:v>
                </c:pt>
                <c:pt idx="72" formatCode="0.0">
                  <c:v>3.5</c:v>
                </c:pt>
                <c:pt idx="73" formatCode="0.0">
                  <c:v>3.8</c:v>
                </c:pt>
                <c:pt idx="74" formatCode="0.0">
                  <c:v>3.8</c:v>
                </c:pt>
                <c:pt idx="75" formatCode="0.0">
                  <c:v>4.0999999999999996</c:v>
                </c:pt>
                <c:pt idx="76" formatCode="0.0">
                  <c:v>4.2</c:v>
                </c:pt>
                <c:pt idx="77" formatCode="0.0">
                  <c:v>4.2</c:v>
                </c:pt>
                <c:pt idx="78" formatCode="0.0">
                  <c:v>4.2</c:v>
                </c:pt>
                <c:pt idx="79" formatCode="0.0">
                  <c:v>4.2</c:v>
                </c:pt>
                <c:pt idx="80" formatCode="0.0">
                  <c:v>4.2</c:v>
                </c:pt>
                <c:pt idx="81" formatCode="0.0">
                  <c:v>3.9</c:v>
                </c:pt>
                <c:pt idx="82" formatCode="0.0">
                  <c:v>3.5</c:v>
                </c:pt>
                <c:pt idx="83" formatCode="0.0">
                  <c:v>3.2</c:v>
                </c:pt>
                <c:pt idx="84" formatCode="0.0">
                  <c:v>3.4</c:v>
                </c:pt>
                <c:pt idx="85" formatCode="0.0">
                  <c:v>3.4</c:v>
                </c:pt>
                <c:pt idx="86" formatCode="0.0">
                  <c:v>3.6</c:v>
                </c:pt>
                <c:pt idx="87" formatCode="0.0">
                  <c:v>4</c:v>
                </c:pt>
                <c:pt idx="88" formatCode="0.0">
                  <c:v>4.0999999999999996</c:v>
                </c:pt>
                <c:pt idx="89" formatCode="0.0">
                  <c:v>4.3</c:v>
                </c:pt>
                <c:pt idx="90" formatCode="0.0">
                  <c:v>4.3</c:v>
                </c:pt>
                <c:pt idx="91" formatCode="0.0">
                  <c:v>4.3</c:v>
                </c:pt>
                <c:pt idx="92" formatCode="0.0">
                  <c:v>4.4000000000000004</c:v>
                </c:pt>
                <c:pt idx="93" formatCode="0.0">
                  <c:v>4.3</c:v>
                </c:pt>
                <c:pt idx="94" formatCode="0.0">
                  <c:v>4</c:v>
                </c:pt>
                <c:pt idx="95" formatCode="0.0">
                  <c:v>3.6</c:v>
                </c:pt>
                <c:pt idx="96" formatCode="0.0">
                  <c:v>3.8</c:v>
                </c:pt>
                <c:pt idx="97" formatCode="0.0">
                  <c:v>3.6</c:v>
                </c:pt>
                <c:pt idx="98" formatCode="0.0">
                  <c:v>3.8</c:v>
                </c:pt>
                <c:pt idx="99" formatCode="0.0">
                  <c:v>4.2</c:v>
                </c:pt>
                <c:pt idx="100" formatCode="0.0">
                  <c:v>4.3</c:v>
                </c:pt>
                <c:pt idx="101" formatCode="0.0">
                  <c:v>4.3</c:v>
                </c:pt>
                <c:pt idx="102" formatCode="0.0">
                  <c:v>4.2</c:v>
                </c:pt>
                <c:pt idx="103" formatCode="0.0">
                  <c:v>4</c:v>
                </c:pt>
                <c:pt idx="104" formatCode="0.0">
                  <c:v>4</c:v>
                </c:pt>
                <c:pt idx="105" formatCode="0.0">
                  <c:v>3.9</c:v>
                </c:pt>
                <c:pt idx="106" formatCode="0.0">
                  <c:v>3.7</c:v>
                </c:pt>
                <c:pt idx="107" formatCode="0.0">
                  <c:v>3</c:v>
                </c:pt>
                <c:pt idx="108" formatCode="0.0">
                  <c:v>3.1</c:v>
                </c:pt>
                <c:pt idx="109" formatCode="0.0">
                  <c:v>3.1</c:v>
                </c:pt>
                <c:pt idx="110" formatCode="0.0">
                  <c:v>3.3</c:v>
                </c:pt>
                <c:pt idx="111" formatCode="0.0">
                  <c:v>4</c:v>
                </c:pt>
                <c:pt idx="112" formatCode="0.0">
                  <c:v>4.5999999999999996</c:v>
                </c:pt>
                <c:pt idx="113" formatCode="0.0">
                  <c:v>3.9</c:v>
                </c:pt>
                <c:pt idx="114" formatCode="0.0">
                  <c:v>3.1</c:v>
                </c:pt>
                <c:pt idx="115" formatCode="0.0">
                  <c:v>3</c:v>
                </c:pt>
                <c:pt idx="116" formatCode="0.0">
                  <c:v>2.7</c:v>
                </c:pt>
                <c:pt idx="117" formatCode="0.0">
                  <c:v>2.5</c:v>
                </c:pt>
                <c:pt idx="118" formatCode="0.0">
                  <c:v>2.2999999999999998</c:v>
                </c:pt>
                <c:pt idx="119" formatCode="0.0">
                  <c:v>1.9</c:v>
                </c:pt>
                <c:pt idx="120" formatCode="0.0">
                  <c:v>1.9</c:v>
                </c:pt>
                <c:pt idx="121" formatCode="0.0">
                  <c:v>2</c:v>
                </c:pt>
                <c:pt idx="122" formatCode="0.0">
                  <c:v>2.1</c:v>
                </c:pt>
                <c:pt idx="123" formatCode="0.0">
                  <c:v>2.2999999999999998</c:v>
                </c:pt>
                <c:pt idx="124" formatCode="0.0">
                  <c:v>2.5</c:v>
                </c:pt>
                <c:pt idx="125" formatCode="0.0">
                  <c:v>2.5</c:v>
                </c:pt>
                <c:pt idx="126" formatCode="0.0">
                  <c:v>2.6</c:v>
                </c:pt>
                <c:pt idx="127" formatCode="0.0">
                  <c:v>2.6</c:v>
                </c:pt>
                <c:pt idx="128" formatCode="0.0">
                  <c:v>2.4</c:v>
                </c:pt>
                <c:pt idx="129" formatCode="0.0">
                  <c:v>2.4</c:v>
                </c:pt>
                <c:pt idx="130" formatCode="0.0">
                  <c:v>2.1</c:v>
                </c:pt>
                <c:pt idx="131" formatCode="0.0">
                  <c:v>1.7</c:v>
                </c:pt>
                <c:pt idx="132" formatCode="0.0">
                  <c:v>1.6</c:v>
                </c:pt>
              </c:numCache>
            </c:numRef>
          </c:val>
          <c:extLst>
            <c:ext xmlns:c16="http://schemas.microsoft.com/office/drawing/2014/chart" uri="{C3380CC4-5D6E-409C-BE32-E72D297353CC}">
              <c16:uniqueId val="{00000000-708A-3B4B-AA3E-105FB298ECC8}"/>
            </c:ext>
          </c:extLst>
        </c:ser>
        <c:dLbls>
          <c:showLegendKey val="0"/>
          <c:showVal val="0"/>
          <c:showCatName val="0"/>
          <c:showSerName val="0"/>
          <c:showPercent val="0"/>
          <c:showBubbleSize val="0"/>
        </c:dLbls>
        <c:axId val="1228829632"/>
        <c:axId val="1228832560"/>
      </c:areaChart>
      <c:catAx>
        <c:axId val="12288296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28832560"/>
        <c:crosses val="autoZero"/>
        <c:auto val="1"/>
        <c:lblAlgn val="ctr"/>
        <c:lblOffset val="100"/>
        <c:noMultiLvlLbl val="0"/>
      </c:catAx>
      <c:valAx>
        <c:axId val="1228832560"/>
        <c:scaling>
          <c:orientation val="minMax"/>
          <c:max val="10"/>
          <c:min val="1.5"/>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CoreLogic</c:v>
                </c:pt>
                <c:pt idx="1">
                  <c:v>Fannie Mae</c:v>
                </c:pt>
                <c:pt idx="2">
                  <c:v>HPES</c:v>
                </c:pt>
                <c:pt idx="3">
                  <c:v>Freddie Mac</c:v>
                </c:pt>
                <c:pt idx="4">
                  <c:v>MBA</c:v>
                </c:pt>
                <c:pt idx="5">
                  <c:v>NAR</c:v>
                </c:pt>
                <c:pt idx="6">
                  <c:v>Zelman</c:v>
                </c:pt>
              </c:strCache>
            </c:strRef>
          </c:cat>
          <c:val>
            <c:numRef>
              <c:f>Sheet1!$B$2:$B$8</c:f>
              <c:numCache>
                <c:formatCode>0.0%</c:formatCode>
                <c:ptCount val="7"/>
                <c:pt idx="0">
                  <c:v>9.6000000000000002E-2</c:v>
                </c:pt>
                <c:pt idx="1">
                  <c:v>7.5999999999999998E-2</c:v>
                </c:pt>
                <c:pt idx="2">
                  <c:v>6.3E-2</c:v>
                </c:pt>
                <c:pt idx="3">
                  <c:v>6.2E-2</c:v>
                </c:pt>
                <c:pt idx="4">
                  <c:v>5.0999999999999997E-2</c:v>
                </c:pt>
                <c:pt idx="5">
                  <c:v>5.0999999999999997E-2</c:v>
                </c:pt>
                <c:pt idx="6">
                  <c:v>0.03</c:v>
                </c:pt>
              </c:numCache>
            </c:numRef>
          </c:val>
          <c:extLst>
            <c:ext xmlns:c16="http://schemas.microsoft.com/office/drawing/2014/chart" uri="{C3380CC4-5D6E-409C-BE32-E72D297353CC}">
              <c16:uniqueId val="{00000000-33EB-FB47-9893-CA1FB8438CEF}"/>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2024</c:v>
                </c:pt>
                <c:pt idx="3">
                  <c:v>2025</c:v>
                </c:pt>
                <c:pt idx="4">
                  <c:v>2026</c:v>
                </c:pt>
                <c:pt idx="5">
                  <c:v>2027</c:v>
                </c:pt>
              </c:strCache>
            </c:strRef>
          </c:cat>
          <c:val>
            <c:numRef>
              <c:f>Sheet1!$B$2:$B$7</c:f>
              <c:numCache>
                <c:formatCode>"$"#,##0_);[Red]\("$"#,##0\)</c:formatCode>
                <c:ptCount val="6"/>
                <c:pt idx="0">
                  <c:v>350000</c:v>
                </c:pt>
                <c:pt idx="1">
                  <c:v>372050</c:v>
                </c:pt>
                <c:pt idx="2">
                  <c:v>388792</c:v>
                </c:pt>
                <c:pt idx="3">
                  <c:v>406288</c:v>
                </c:pt>
                <c:pt idx="4">
                  <c:v>422539</c:v>
                </c:pt>
                <c:pt idx="5">
                  <c:v>439411</c:v>
                </c:pt>
              </c:numCache>
            </c:numRef>
          </c:val>
          <c:extLst>
            <c:ext xmlns:c16="http://schemas.microsoft.com/office/drawing/2014/chart" uri="{C3380CC4-5D6E-409C-BE32-E72D297353CC}">
              <c16:uniqueId val="{00000000-B7BD-FE4D-8D19-B0B244FB15ED}"/>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52825988404879E-2"/>
          <c:y val="7.2563696574180159E-2"/>
          <c:w val="0.96634993697502225"/>
          <c:h val="0.85171732540250922"/>
        </c:manualLayout>
      </c:layout>
      <c:lineChart>
        <c:grouping val="standard"/>
        <c:varyColors val="0"/>
        <c:ser>
          <c:idx val="0"/>
          <c:order val="0"/>
          <c:tx>
            <c:strRef>
              <c:f>Sheet1!$B$1</c:f>
              <c:strCache>
                <c:ptCount val="1"/>
                <c:pt idx="0">
                  <c:v>Real Estate</c:v>
                </c:pt>
              </c:strCache>
            </c:strRef>
          </c:tx>
          <c:spPr>
            <a:ln w="28575" cap="rnd">
              <a:solidFill>
                <a:schemeClr val="tx2"/>
              </a:solidFill>
              <a:round/>
            </a:ln>
            <a:effectLst/>
          </c:spPr>
          <c:marker>
            <c:symbol val="none"/>
          </c:marker>
          <c:dLbls>
            <c:dLbl>
              <c:idx val="0"/>
              <c:layout>
                <c:manualLayout>
                  <c:x val="-4.8969209902661424E-2"/>
                  <c:y val="-2.19532976568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52-9E43-8753-DBC6D2F5A4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0%</c:formatCode>
                <c:ptCount val="11"/>
                <c:pt idx="0">
                  <c:v>0.19</c:v>
                </c:pt>
                <c:pt idx="1">
                  <c:v>0.2</c:v>
                </c:pt>
                <c:pt idx="2">
                  <c:v>0.25</c:v>
                </c:pt>
                <c:pt idx="3">
                  <c:v>0.3</c:v>
                </c:pt>
                <c:pt idx="4">
                  <c:v>0.31</c:v>
                </c:pt>
                <c:pt idx="5">
                  <c:v>0.35</c:v>
                </c:pt>
                <c:pt idx="6">
                  <c:v>0.34</c:v>
                </c:pt>
                <c:pt idx="7">
                  <c:v>0.34</c:v>
                </c:pt>
                <c:pt idx="8">
                  <c:v>0.35</c:v>
                </c:pt>
                <c:pt idx="9">
                  <c:v>0.35</c:v>
                </c:pt>
                <c:pt idx="10">
                  <c:v>0.41</c:v>
                </c:pt>
              </c:numCache>
            </c:numRef>
          </c:val>
          <c:smooth val="0"/>
          <c:extLst>
            <c:ext xmlns:c16="http://schemas.microsoft.com/office/drawing/2014/chart" uri="{C3380CC4-5D6E-409C-BE32-E72D297353CC}">
              <c16:uniqueId val="{00000001-E752-9E43-8753-DBC6D2F5A4E4}"/>
            </c:ext>
          </c:extLst>
        </c:ser>
        <c:ser>
          <c:idx val="1"/>
          <c:order val="1"/>
          <c:tx>
            <c:strRef>
              <c:f>Sheet1!$C$1</c:f>
              <c:strCache>
                <c:ptCount val="1"/>
                <c:pt idx="0">
                  <c:v>Stocks</c:v>
                </c:pt>
              </c:strCache>
            </c:strRef>
          </c:tx>
          <c:spPr>
            <a:ln w="28575" cap="rnd">
              <a:solidFill>
                <a:schemeClr val="accent1"/>
              </a:solidFill>
              <a:round/>
            </a:ln>
            <a:effectLst/>
          </c:spPr>
          <c:marker>
            <c:symbol val="none"/>
          </c:marker>
          <c:dLbls>
            <c:dLbl>
              <c:idx val="0"/>
              <c:layout>
                <c:manualLayout>
                  <c:x val="-4.8969209902661424E-2"/>
                  <c:y val="2.25466300259270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52-9E43-8753-DBC6D2F5A4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0%</c:formatCode>
                <c:ptCount val="11"/>
                <c:pt idx="0">
                  <c:v>0.17</c:v>
                </c:pt>
                <c:pt idx="1">
                  <c:v>0.19</c:v>
                </c:pt>
                <c:pt idx="2">
                  <c:v>0.22</c:v>
                </c:pt>
                <c:pt idx="3">
                  <c:v>0.24</c:v>
                </c:pt>
                <c:pt idx="4">
                  <c:v>0.25</c:v>
                </c:pt>
                <c:pt idx="5">
                  <c:v>0.22</c:v>
                </c:pt>
                <c:pt idx="6">
                  <c:v>0.26</c:v>
                </c:pt>
                <c:pt idx="7">
                  <c:v>0.26</c:v>
                </c:pt>
                <c:pt idx="8">
                  <c:v>0.27</c:v>
                </c:pt>
                <c:pt idx="9">
                  <c:v>0.21</c:v>
                </c:pt>
                <c:pt idx="10">
                  <c:v>0.26</c:v>
                </c:pt>
              </c:numCache>
            </c:numRef>
          </c:val>
          <c:smooth val="0"/>
          <c:extLst>
            <c:ext xmlns:c16="http://schemas.microsoft.com/office/drawing/2014/chart" uri="{C3380CC4-5D6E-409C-BE32-E72D297353CC}">
              <c16:uniqueId val="{00000003-E752-9E43-8753-DBC6D2F5A4E4}"/>
            </c:ext>
          </c:extLst>
        </c:ser>
        <c:ser>
          <c:idx val="2"/>
          <c:order val="2"/>
          <c:tx>
            <c:strRef>
              <c:f>Sheet1!$D$1</c:f>
              <c:strCache>
                <c:ptCount val="1"/>
                <c:pt idx="0">
                  <c:v>Savings Accounts</c:v>
                </c:pt>
              </c:strCache>
            </c:strRef>
          </c:tx>
          <c:spPr>
            <a:ln w="28575" cap="rnd">
              <a:solidFill>
                <a:srgbClr val="156FC1"/>
              </a:solidFill>
              <a:round/>
            </a:ln>
            <a:effectLst/>
          </c:spPr>
          <c:marker>
            <c:symbol val="none"/>
          </c:marker>
          <c:dLbls>
            <c:dLbl>
              <c:idx val="0"/>
              <c:layout>
                <c:manualLayout>
                  <c:x val="-4.8969209902661424E-2"/>
                  <c:y val="2.9963284639718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52-9E43-8753-DBC6D2F5A4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Sheet1!$D$2:$D$12</c:f>
              <c:numCache>
                <c:formatCode>0%</c:formatCode>
                <c:ptCount val="11"/>
                <c:pt idx="0">
                  <c:v>0.14000000000000001</c:v>
                </c:pt>
                <c:pt idx="1">
                  <c:v>0.19</c:v>
                </c:pt>
                <c:pt idx="2">
                  <c:v>0.17</c:v>
                </c:pt>
                <c:pt idx="3">
                  <c:v>0.14000000000000001</c:v>
                </c:pt>
                <c:pt idx="4">
                  <c:v>0.15</c:v>
                </c:pt>
                <c:pt idx="5">
                  <c:v>0.15</c:v>
                </c:pt>
                <c:pt idx="6">
                  <c:v>0.13</c:v>
                </c:pt>
                <c:pt idx="7">
                  <c:v>0.15</c:v>
                </c:pt>
                <c:pt idx="8">
                  <c:v>0.15</c:v>
                </c:pt>
                <c:pt idx="9">
                  <c:v>0.17</c:v>
                </c:pt>
                <c:pt idx="10">
                  <c:v>0.09</c:v>
                </c:pt>
              </c:numCache>
            </c:numRef>
          </c:val>
          <c:smooth val="0"/>
          <c:extLst>
            <c:ext xmlns:c16="http://schemas.microsoft.com/office/drawing/2014/chart" uri="{C3380CC4-5D6E-409C-BE32-E72D297353CC}">
              <c16:uniqueId val="{00000005-E752-9E43-8753-DBC6D2F5A4E4}"/>
            </c:ext>
          </c:extLst>
        </c:ser>
        <c:ser>
          <c:idx val="3"/>
          <c:order val="3"/>
          <c:tx>
            <c:strRef>
              <c:f>Sheet1!$E$1</c:f>
              <c:strCache>
                <c:ptCount val="1"/>
                <c:pt idx="0">
                  <c:v>Gold</c:v>
                </c:pt>
              </c:strCache>
            </c:strRef>
          </c:tx>
          <c:spPr>
            <a:ln w="28575" cap="rnd">
              <a:solidFill>
                <a:schemeClr val="accent2"/>
              </a:solidFill>
              <a:round/>
            </a:ln>
            <a:effectLst/>
          </c:spPr>
          <c:marker>
            <c:symbol val="none"/>
          </c:marker>
          <c:dLbls>
            <c:dLbl>
              <c:idx val="0"/>
              <c:layout>
                <c:manualLayout>
                  <c:x val="-4.8969209902661424E-2"/>
                  <c:y val="-1.9481079452226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52-9E43-8753-DBC6D2F5A4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Sheet1!$E$2:$E$12</c:f>
              <c:numCache>
                <c:formatCode>0%</c:formatCode>
                <c:ptCount val="11"/>
                <c:pt idx="0">
                  <c:v>0.34</c:v>
                </c:pt>
                <c:pt idx="1">
                  <c:v>0.28000000000000003</c:v>
                </c:pt>
                <c:pt idx="2">
                  <c:v>0.24</c:v>
                </c:pt>
                <c:pt idx="3">
                  <c:v>0.24</c:v>
                </c:pt>
                <c:pt idx="4">
                  <c:v>0.19</c:v>
                </c:pt>
                <c:pt idx="5">
                  <c:v>0.17</c:v>
                </c:pt>
                <c:pt idx="6">
                  <c:v>0.18</c:v>
                </c:pt>
                <c:pt idx="7">
                  <c:v>0.17</c:v>
                </c:pt>
                <c:pt idx="8">
                  <c:v>0.14000000000000001</c:v>
                </c:pt>
                <c:pt idx="9">
                  <c:v>0.16</c:v>
                </c:pt>
                <c:pt idx="10">
                  <c:v>0.18</c:v>
                </c:pt>
              </c:numCache>
            </c:numRef>
          </c:val>
          <c:smooth val="0"/>
          <c:extLst>
            <c:ext xmlns:c16="http://schemas.microsoft.com/office/drawing/2014/chart" uri="{C3380CC4-5D6E-409C-BE32-E72D297353CC}">
              <c16:uniqueId val="{00000007-E752-9E43-8753-DBC6D2F5A4E4}"/>
            </c:ext>
          </c:extLst>
        </c:ser>
        <c:dLbls>
          <c:showLegendKey val="0"/>
          <c:showVal val="0"/>
          <c:showCatName val="0"/>
          <c:showSerName val="0"/>
          <c:showPercent val="0"/>
          <c:showBubbleSize val="0"/>
        </c:dLbls>
        <c:smooth val="0"/>
        <c:axId val="396625448"/>
        <c:axId val="396630696"/>
      </c:lineChart>
      <c:catAx>
        <c:axId val="39662544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96630696"/>
        <c:crosses val="autoZero"/>
        <c:auto val="1"/>
        <c:lblAlgn val="ctr"/>
        <c:lblOffset val="100"/>
        <c:noMultiLvlLbl val="0"/>
      </c:catAx>
      <c:valAx>
        <c:axId val="396630696"/>
        <c:scaling>
          <c:orientation val="minMax"/>
          <c:min val="0"/>
        </c:scaling>
        <c:delete val="1"/>
        <c:axPos val="l"/>
        <c:numFmt formatCode="0%" sourceLinked="1"/>
        <c:majorTickMark val="out"/>
        <c:minorTickMark val="none"/>
        <c:tickLblPos val="nextTo"/>
        <c:crossAx val="396625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3/14/2022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elmanassociates.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334312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myhome.freddiemac.com</a:t>
            </a:r>
            <a:r>
              <a:rPr lang="en-US" dirty="0"/>
              <a:t>/owning/equity-and-appreciation</a:t>
            </a:r>
          </a:p>
          <a:p>
            <a:r>
              <a:rPr lang="en-US" dirty="0"/>
              <a:t>https://www.corelogic.com/intelligence/homeowner-equity-insights/</a:t>
            </a:r>
          </a:p>
          <a:p>
            <a:r>
              <a:rPr lang="en-US" dirty="0"/>
              <a:t>https://pulsenomics.com/surveys/#home-price-expectations</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news.gallup.com</a:t>
            </a:r>
            <a:r>
              <a:rPr lang="en-US" dirty="0"/>
              <a:t>/poll/349607/</a:t>
            </a:r>
            <a:r>
              <a:rPr lang="en-US" dirty="0" err="1"/>
              <a:t>americans</a:t>
            </a:r>
            <a:r>
              <a:rPr lang="en-US" dirty="0"/>
              <a:t>-expect-home-prices-rise-divided-</a:t>
            </a:r>
            <a:r>
              <a:rPr lang="en-US" dirty="0" err="1"/>
              <a:t>buying.aspx</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315700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/news/consumer-prices-inflation-highest-rate-in-40-years/</a:t>
            </a:r>
          </a:p>
          <a:p>
            <a:r>
              <a:rPr lang="en-US" dirty="0"/>
              <a:t>https://</a:t>
            </a:r>
            <a:r>
              <a:rPr lang="en-US" dirty="0" err="1"/>
              <a:t>www.bankrate.com</a:t>
            </a:r>
            <a:r>
              <a:rPr lang="en-US" dirty="0"/>
              <a:t>/investing/inflation-hedges-to-protect-against-rising-prices/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www.investopedia.com</a:t>
            </a:r>
            <a:r>
              <a:rPr lang="en-US" dirty="0"/>
              <a:t>/articles/investing/060916/top-5-ways-hedge-against-inflation.asp</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64725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www.forbes.com</a:t>
            </a:r>
            <a:r>
              <a:rPr lang="en-US" dirty="0"/>
              <a:t>/advisor/mortgages/homebuying-can-hedge-against-inflation/</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70238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cdn.nar.realtor</a:t>
            </a:r>
            <a:r>
              <a:rPr lang="en-US" dirty="0"/>
              <a:t>/sites/default/files/documents/2022-01-realtors-confidence-index-02-18-2022.pdf</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/determining-asking-price</a:t>
            </a:r>
          </a:p>
          <a:p>
            <a:r>
              <a:rPr lang="en-US" dirty="0"/>
              <a:t>https://</a:t>
            </a:r>
            <a:r>
              <a:rPr lang="en-US" dirty="0" err="1"/>
              <a:t>www.corelogic.com</a:t>
            </a:r>
            <a:r>
              <a:rPr lang="en-US" dirty="0"/>
              <a:t>/intelligence/find-stories/us-sp-corelogic-case-shiller-rockets-to-16-6-reaches-new-records/</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57870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https://www.remodeling.hw.net/benchmarks/cost-vs-value/key-trends-in-the-2021-cost-vs-value-report_o</a:t>
            </a:r>
          </a:p>
          <a:p>
            <a:r>
              <a:rPr lang="en-US" dirty="0"/>
              <a:t>https://</a:t>
            </a:r>
            <a:r>
              <a:rPr lang="en-US" dirty="0" err="1"/>
              <a:t>cdn.nar.realtor</a:t>
            </a:r>
            <a:r>
              <a:rPr lang="en-US" dirty="0"/>
              <a:t>/sites/default/files/documents/2022-01-realtors-confidence-index-02-18-2022.pdf</a:t>
            </a:r>
          </a:p>
          <a:p>
            <a:r>
              <a:rPr lang="en-US" dirty="0"/>
              <a:t>https://</a:t>
            </a:r>
            <a:r>
              <a:rPr lang="en-US" dirty="0" err="1"/>
              <a:t>www.nar.realtor</a:t>
            </a:r>
            <a:r>
              <a:rPr lang="en-US" dirty="0"/>
              <a:t>/newsroom/existing-home-sales-surge-6-7-in-january</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44007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myhome.freddiemac.com</a:t>
            </a:r>
            <a:r>
              <a:rPr lang="en-US" sz="1200" b="0" i="0" kern="1200" dirty="0">
                <a:solidFill>
                  <a:schemeClr val="tx1"/>
                </a:solidFill>
                <a:effectLst/>
                <a:latin typeface="+mn-lt"/>
                <a:ea typeface="+mn-ea"/>
                <a:cs typeface="+mn-cs"/>
              </a:rPr>
              <a:t>/blog/homeownership/breathing-new-life-old-buying-fixer-upper-and-distressed-homes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4293160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/news/trends/today-housing-market-compared-with-before-covid-19-pandemic/</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http://www.freddiemac.com/pmms/pmms_archives.html</a:t>
            </a:r>
          </a:p>
          <a:p>
            <a:r>
              <a:rPr lang="en-US" dirty="0"/>
              <a:t>https://</a:t>
            </a:r>
            <a:r>
              <a:rPr lang="en-US" dirty="0" err="1"/>
              <a:t>www.fanniemae.com</a:t>
            </a:r>
            <a:r>
              <a:rPr lang="en-US" dirty="0"/>
              <a:t>/newsroom/</a:t>
            </a:r>
            <a:r>
              <a:rPr lang="en-US" dirty="0" err="1"/>
              <a:t>fannie</a:t>
            </a:r>
            <a:r>
              <a:rPr lang="en-US" dirty="0"/>
              <a:t>-</a:t>
            </a:r>
            <a:r>
              <a:rPr lang="en-US" dirty="0" err="1"/>
              <a:t>mae</a:t>
            </a:r>
            <a:r>
              <a:rPr lang="en-US" dirty="0"/>
              <a:t>-news/economic-growth-expected-slow-fed-wrangles-inflation</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https://www.nar.realtor/newsroom/existing-home-sales-surge-6-7-in-January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freddiemac.gcs-web.com</a:t>
            </a:r>
            <a:r>
              <a:rPr lang="en-US" dirty="0"/>
              <a:t>/node/24721/pdf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https://blog.firstam.com/economics/the-reconomy-podcast-what-to-expect-from-the-housing-market-in-2022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https://www.attomdata.com/news/market-trends/home-sales-prices/attom-q4-2021-u-s-home-equity-and-underwater-report/</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91705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www.globenewswire.com</a:t>
            </a:r>
            <a:r>
              <a:rPr lang="en-US" dirty="0"/>
              <a:t>/news-release/2022/01/20/2370344/0/</a:t>
            </a:r>
            <a:r>
              <a:rPr lang="en-US" dirty="0" err="1"/>
              <a:t>en</a:t>
            </a:r>
            <a:r>
              <a:rPr lang="en-US" dirty="0"/>
              <a:t>/Annual-Existing-Home-Sales-Hit-Highest-Mark-Since-2006.html</a:t>
            </a:r>
          </a:p>
          <a:p>
            <a:r>
              <a:rPr lang="en-US" dirty="0"/>
              <a:t>https://</a:t>
            </a:r>
            <a:r>
              <a:rPr lang="en-US" dirty="0" err="1"/>
              <a:t>www.nar.realtor</a:t>
            </a:r>
            <a:r>
              <a:rPr lang="en-US" dirty="0"/>
              <a:t>/newsroom/existing-home-sales-surge-6-7-in-january</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/topics/existing-home-sales</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www.corelogic.com</a:t>
            </a:r>
            <a:r>
              <a:rPr lang="en-US" dirty="0"/>
              <a:t>/intelligence/find-stories/corelogic-hpi-posted-record-year-over-year-growth-in-2021/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www.fanniemae.com</a:t>
            </a:r>
            <a:r>
              <a:rPr lang="en-US" dirty="0"/>
              <a:t>/media/42901/display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pulsenomics.com</a:t>
            </a:r>
            <a:r>
              <a:rPr lang="en-US" dirty="0"/>
              <a:t>/surveys/#home-price-expectations</a:t>
            </a:r>
          </a:p>
          <a:p>
            <a:r>
              <a:rPr lang="en-US" dirty="0"/>
              <a:t>http://</a:t>
            </a:r>
            <a:r>
              <a:rPr lang="en-US" dirty="0" err="1"/>
              <a:t>www.freddiemac.com</a:t>
            </a:r>
            <a:r>
              <a:rPr lang="en-US" dirty="0"/>
              <a:t>/research/forecast/20220121_quarterly_economic_forecast.page?</a:t>
            </a:r>
          </a:p>
          <a:p>
            <a:r>
              <a:rPr lang="en-US" dirty="0"/>
              <a:t>https://</a:t>
            </a:r>
            <a:r>
              <a:rPr lang="en-US" dirty="0" err="1"/>
              <a:t>www.mba.org</a:t>
            </a:r>
            <a:r>
              <a:rPr lang="en-US" dirty="0"/>
              <a:t>/news-research-and-resources/research-and-economics/forecasts-and-commentary</a:t>
            </a:r>
          </a:p>
          <a:p>
            <a:r>
              <a:rPr lang="en-US" dirty="0"/>
              <a:t>https://</a:t>
            </a:r>
            <a:r>
              <a:rPr lang="en-US" dirty="0" err="1"/>
              <a:t>cdn.nar.realtor</a:t>
            </a:r>
            <a:r>
              <a:rPr lang="en-US" dirty="0"/>
              <a:t>/sites/default/files/documents/forecast-Q1-2022-us-economic-outlook-01-27-2022.pdf</a:t>
            </a:r>
          </a:p>
          <a:p>
            <a:r>
              <a:rPr lang="en-US" sz="1200" b="0" i="0" u="sng" kern="1200" dirty="0">
                <a:solidFill>
                  <a:schemeClr val="tx1"/>
                </a:solidFill>
                <a:effectLst/>
                <a:latin typeface="+mn-lt"/>
                <a:ea typeface="+mn-ea"/>
                <a:cs typeface="+mn-cs"/>
                <a:hlinkClick r:id="rId3" tooltip="https://www.zelmanassociates.com/"/>
              </a:rPr>
              <a:t>https://www.zelmanassociates.com</a:t>
            </a:r>
            <a:r>
              <a:rPr lang="en-US" sz="1200" b="0" i="0" u="sng" kern="1200">
                <a:solidFill>
                  <a:schemeClr val="tx1"/>
                </a:solidFill>
                <a:effectLst/>
                <a:latin typeface="+mn-lt"/>
                <a:ea typeface="+mn-ea"/>
                <a:cs typeface="+mn-cs"/>
                <a:hlinkClick r:id="rId3" tooltip="https://www.zelmanassociates.com/"/>
              </a:rPr>
              <a:t>/</a:t>
            </a:r>
            <a:r>
              <a:rPr lang="en-US" sz="1200" b="0" i="0" kern="1200">
                <a:solidFill>
                  <a:schemeClr val="tx1"/>
                </a:solidFill>
                <a:effectLst/>
                <a:latin typeface="+mn-lt"/>
                <a:ea typeface="+mn-ea"/>
                <a:cs typeface="+mn-cs"/>
              </a:rPr>
              <a:t> (by subscription)</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79248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ase with yellow flowers&#10;&#10;Description automatically generated with medium confidence">
            <a:extLst>
              <a:ext uri="{FF2B5EF4-FFF2-40B4-BE49-F238E27FC236}">
                <a16:creationId xmlns:a16="http://schemas.microsoft.com/office/drawing/2014/main" id="{6EEDAC0C-F98A-CD41-B017-D928F53EA1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
          <a:stretch/>
        </p:blipFill>
        <p:spPr>
          <a:xfrm>
            <a:off x="-4738" y="0"/>
            <a:ext cx="7772372"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SPRING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
        <p:nvSpPr>
          <p:cNvPr id="27" name="object 5">
            <a:extLst>
              <a:ext uri="{FF2B5EF4-FFF2-40B4-BE49-F238E27FC236}">
                <a16:creationId xmlns:a16="http://schemas.microsoft.com/office/drawing/2014/main" id="{F1FE8895-DD73-E147-B785-B71A78A462C6}"/>
              </a:ext>
            </a:extLst>
          </p:cNvPr>
          <p:cNvSpPr txBox="1"/>
          <p:nvPr/>
        </p:nvSpPr>
        <p:spPr>
          <a:xfrm>
            <a:off x="4483290" y="8304979"/>
            <a:ext cx="2523498" cy="1524001"/>
          </a:xfrm>
          <a:prstGeom prst="rect">
            <a:avLst/>
          </a:prstGeom>
        </p:spPr>
        <p:txBody>
          <a:bodyPr vert="horz" wrap="square" lIns="0" tIns="12698" rIns="0" bIns="0" rtlCol="0" anchor="ctr" anchorCtr="0">
            <a:noAutofit/>
          </a:bodyPr>
          <a:lstStyle/>
          <a:p>
            <a:pPr>
              <a:spcBef>
                <a:spcPct val="0"/>
              </a:spcBef>
              <a:spcAft>
                <a:spcPts val="500"/>
              </a:spcAft>
            </a:pPr>
            <a:endParaRPr lang="en-US" altLang="en-US" sz="1000" dirty="0">
              <a:latin typeface="Arial" panose="020B0604020202020204" pitchFamily="34" charset="0"/>
              <a:ea typeface="Helvetica Neue" panose="020005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09D60F73-6F48-8841-A6D4-F1587F41D95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75970" y="-53207"/>
            <a:ext cx="2929922" cy="3722019"/>
          </a:xfrm>
          <a:prstGeom prst="rect">
            <a:avLst/>
          </a:prstGeom>
          <a:noFill/>
        </p:spPr>
        <p:txBody>
          <a:bodyPr wrap="square" lIns="0" tIns="320040" rIns="0" bIns="0" numCol="1" spcCol="457200" rtlCol="0" anchor="t">
            <a:noAutofit/>
          </a:bodyPr>
          <a:lstStyle/>
          <a:p>
            <a:pPr>
              <a:lnSpc>
                <a:spcPct val="114000"/>
              </a:lnSpc>
              <a:spcAft>
                <a:spcPts val="1000"/>
              </a:spcAft>
            </a:pPr>
            <a:endParaRPr lang="en-US" sz="1500" b="1" dirty="0">
              <a:solidFill>
                <a:srgbClr val="00AEEF"/>
              </a:solidFill>
            </a:endParaRPr>
          </a:p>
          <a:p>
            <a:pPr>
              <a:lnSpc>
                <a:spcPct val="114000"/>
              </a:lnSpc>
              <a:spcAft>
                <a:spcPts val="1000"/>
              </a:spcAft>
            </a:pPr>
            <a:r>
              <a:rPr lang="en-US" sz="1500" b="1" dirty="0">
                <a:solidFill>
                  <a:srgbClr val="00AEEF"/>
                </a:solidFill>
              </a:rPr>
              <a:t>What Does This Mean for You?</a:t>
            </a:r>
          </a:p>
          <a:p>
            <a:pPr>
              <a:lnSpc>
                <a:spcPct val="110000"/>
              </a:lnSpc>
              <a:spcAft>
                <a:spcPts val="1000"/>
              </a:spcAft>
            </a:pPr>
            <a:r>
              <a:rPr lang="en-US" sz="1250" dirty="0">
                <a:solidFill>
                  <a:srgbClr val="000000"/>
                </a:solidFill>
              </a:rPr>
              <a:t>As a seller, you can rest assured the ongoing imbalance of supply and demand will continue to put upward pressure on home prices this year. That’s good news for you if you’re ready to sell your house.</a:t>
            </a:r>
          </a:p>
          <a:p>
            <a:pPr>
              <a:lnSpc>
                <a:spcPct val="110000"/>
              </a:lnSpc>
              <a:spcAft>
                <a:spcPts val="1000"/>
              </a:spcAft>
            </a:pPr>
            <a:r>
              <a:rPr lang="en-US" sz="1250" b="1" dirty="0">
                <a:solidFill>
                  <a:srgbClr val="000000"/>
                </a:solidFill>
              </a:rPr>
              <a:t>Selling sooner rather than later lets you capitalize on today’s rising home prices and your growing equity to fuel your next move.</a:t>
            </a:r>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385575705"/>
              </p:ext>
            </p:extLst>
          </p:nvPr>
        </p:nvGraphicFramePr>
        <p:xfrm>
          <a:off x="475970" y="7219800"/>
          <a:ext cx="3029976" cy="2108581"/>
        </p:xfrm>
        <a:graphic>
          <a:graphicData uri="http://schemas.openxmlformats.org/drawingml/2006/table">
            <a:tbl>
              <a:tblPr firstRow="1" bandRow="1">
                <a:tableStyleId>{5C22544A-7EE6-4342-B048-85BDC9FD1C3A}</a:tableStyleId>
              </a:tblPr>
              <a:tblGrid>
                <a:gridCol w="3029976">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Selling your house now is a great way to take advantage of today’s home price appreciation. And when you buy your next home, projections for ongoing appreciation indicate it’ll be a worthwhile investment that will help you improve your</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financial future.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picture containing grass, outdoor, tree, person&#10;&#10;Description automatically generated">
            <a:extLst>
              <a:ext uri="{FF2B5EF4-FFF2-40B4-BE49-F238E27FC236}">
                <a16:creationId xmlns:a16="http://schemas.microsoft.com/office/drawing/2014/main" id="{FDB25ECB-7435-7647-B127-AC53DDD21A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8"/>
          <a:stretch/>
        </p:blipFill>
        <p:spPr>
          <a:xfrm>
            <a:off x="4328410" y="0"/>
            <a:ext cx="3443990" cy="10058400"/>
          </a:xfrm>
          <a:prstGeom prst="rect">
            <a:avLst/>
          </a:prstGeom>
        </p:spPr>
      </p:pic>
    </p:spTree>
    <p:extLst>
      <p:ext uri="{BB962C8B-B14F-4D97-AF65-F5344CB8AC3E}">
        <p14:creationId xmlns:p14="http://schemas.microsoft.com/office/powerpoint/2010/main" val="136887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70686" y="2453491"/>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Equity can be a real game-changer for current homeowners planning to make a move. According to the latest data from CoreLogic, the average homeowner gained $56,700 in equity over the past year, a number that grew substantially as home values appreciated.</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287988"/>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6146074" y="9145844"/>
            <a:ext cx="114871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CoreLogic</a:t>
            </a:r>
          </a:p>
        </p:txBody>
      </p:sp>
      <p:pic>
        <p:nvPicPr>
          <p:cNvPr id="7" name="Picture 6" descr="A picture containing chart&#10;&#10;Description automatically generated">
            <a:extLst>
              <a:ext uri="{FF2B5EF4-FFF2-40B4-BE49-F238E27FC236}">
                <a16:creationId xmlns:a16="http://schemas.microsoft.com/office/drawing/2014/main" id="{958CAA6A-243E-C84F-AD45-EA9A909636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034" y="4967207"/>
            <a:ext cx="6653838" cy="3996813"/>
          </a:xfrm>
          <a:prstGeom prst="rect">
            <a:avLst/>
          </a:prstGeom>
        </p:spPr>
      </p:pic>
      <p:sp>
        <p:nvSpPr>
          <p:cNvPr id="13" name="Rectangle 12">
            <a:extLst>
              <a:ext uri="{FF2B5EF4-FFF2-40B4-BE49-F238E27FC236}">
                <a16:creationId xmlns:a16="http://schemas.microsoft.com/office/drawing/2014/main" id="{DB60BE9C-8898-8E4A-B988-E41013746545}"/>
              </a:ext>
            </a:extLst>
          </p:cNvPr>
          <p:cNvSpPr/>
          <p:nvPr/>
        </p:nvSpPr>
        <p:spPr>
          <a:xfrm>
            <a:off x="0" y="-10130"/>
            <a:ext cx="7772400" cy="231345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Record Equity Gains Can</a:t>
            </a:r>
          </a:p>
          <a:p>
            <a:pPr lvl="0">
              <a:spcAft>
                <a:spcPts val="1000"/>
              </a:spcAft>
            </a:pPr>
            <a:r>
              <a:rPr lang="en-US" sz="3200" dirty="0">
                <a:solidFill>
                  <a:srgbClr val="FFFFFF"/>
                </a:solidFill>
              </a:rPr>
              <a:t>Power Your Next Move</a:t>
            </a:r>
          </a:p>
        </p:txBody>
      </p:sp>
      <p:pic>
        <p:nvPicPr>
          <p:cNvPr id="5" name="Picture 4" descr="A person with a beard sitting at a table with a cup of coffee&#10;&#10;Description automatically generated with medium confidence">
            <a:extLst>
              <a:ext uri="{FF2B5EF4-FFF2-40B4-BE49-F238E27FC236}">
                <a16:creationId xmlns:a16="http://schemas.microsoft.com/office/drawing/2014/main" id="{2BE1D955-4B62-BE48-8080-FAAED5AD66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
          <a:stretch/>
        </p:blipFill>
        <p:spPr>
          <a:xfrm>
            <a:off x="5708821" y="-10130"/>
            <a:ext cx="2063577" cy="2313454"/>
          </a:xfrm>
          <a:prstGeom prst="rect">
            <a:avLst/>
          </a:prstGeom>
        </p:spPr>
      </p:pic>
    </p:spTree>
    <p:extLst>
      <p:ext uri="{BB962C8B-B14F-4D97-AF65-F5344CB8AC3E}">
        <p14:creationId xmlns:p14="http://schemas.microsoft.com/office/powerpoint/2010/main" val="301240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73415" y="349556"/>
            <a:ext cx="6841785" cy="5230577"/>
          </a:xfrm>
          <a:prstGeom prst="rect">
            <a:avLst/>
          </a:prstGeom>
          <a:noFill/>
        </p:spPr>
        <p:txBody>
          <a:bodyPr wrap="square" lIns="0" tIns="320040" rIns="0" bIns="0" numCol="1" spcCol="457200" rtlCol="0">
            <a:noAutofit/>
          </a:bodyPr>
          <a:lstStyle/>
          <a:p>
            <a:pPr>
              <a:lnSpc>
                <a:spcPct val="110000"/>
              </a:lnSpc>
              <a:spcAft>
                <a:spcPts val="1000"/>
              </a:spcAft>
            </a:pPr>
            <a:r>
              <a:rPr lang="en-US" sz="1250" b="1" dirty="0"/>
              <a:t>For a homeowner, your equity is the current value of your home minus what you owe on the loan. </a:t>
            </a:r>
            <a:r>
              <a:rPr lang="en-US" sz="1250" dirty="0"/>
              <a:t>Today, there aren’t enough homes on the market to meet buyer demand, so bidding wars and multiple offers are driving home values up, giving current homeowners a significant equity boost. Selma </a:t>
            </a:r>
            <a:r>
              <a:rPr lang="en-US" sz="1250" dirty="0" err="1"/>
              <a:t>Hepp</a:t>
            </a:r>
            <a:r>
              <a:rPr lang="en-US" sz="1250" dirty="0"/>
              <a:t>, Deputy Chief Economist at </a:t>
            </a:r>
            <a:r>
              <a:rPr lang="en-US" sz="1250" i="1" dirty="0"/>
              <a:t>CoreLogic</a:t>
            </a:r>
            <a:r>
              <a:rPr lang="en-US" sz="1250" dirty="0"/>
              <a:t>, explains it like this: </a:t>
            </a:r>
          </a:p>
          <a:p>
            <a:pPr lvl="1">
              <a:lnSpc>
                <a:spcPct val="114000"/>
              </a:lnSpc>
              <a:spcAft>
                <a:spcPts val="1000"/>
              </a:spcAft>
            </a:pPr>
            <a:r>
              <a:rPr lang="en-US" sz="1250" i="1" dirty="0">
                <a:solidFill>
                  <a:schemeClr val="tx1">
                    <a:lumMod val="50000"/>
                    <a:lumOff val="50000"/>
                  </a:schemeClr>
                </a:solidFill>
              </a:rPr>
              <a:t>“Building equity through your monthly principal payments and appreciation is a critical part of homeownership that can help you create financial stability.”</a:t>
            </a:r>
          </a:p>
          <a:p>
            <a:pPr>
              <a:lnSpc>
                <a:spcPct val="114000"/>
              </a:lnSpc>
              <a:spcAft>
                <a:spcPts val="1000"/>
              </a:spcAft>
            </a:pPr>
            <a:r>
              <a:rPr lang="en-US" sz="1250" dirty="0"/>
              <a:t>Other experts agree. The graph below shows potential growth in household wealth based on the most recent projections from the </a:t>
            </a:r>
            <a:r>
              <a:rPr lang="en-US" sz="1250" i="1" dirty="0"/>
              <a:t>Home Price Expectation Survey </a:t>
            </a:r>
            <a:r>
              <a:rPr lang="en-US" sz="1250" dirty="0"/>
              <a:t>(HPES) by</a:t>
            </a:r>
            <a:r>
              <a:rPr lang="en-US" sz="1250" i="1" dirty="0"/>
              <a:t> </a:t>
            </a:r>
            <a:r>
              <a:rPr lang="en-US" sz="1250" i="1" dirty="0" err="1"/>
              <a:t>Pulsenomics</a:t>
            </a:r>
            <a:r>
              <a:rPr lang="en-US" sz="1250" dirty="0"/>
              <a:t>. This data helps visualize how your household wealth is expected to continue building as home</a:t>
            </a:r>
            <a:br>
              <a:rPr lang="en-US" sz="1250" dirty="0"/>
            </a:br>
            <a:r>
              <a:rPr lang="en-US" sz="1250" dirty="0"/>
              <a:t>values rise.</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218580019"/>
              </p:ext>
            </p:extLst>
          </p:nvPr>
        </p:nvGraphicFramePr>
        <p:xfrm>
          <a:off x="457200" y="8680895"/>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determine if your current home equity can help you make your next move sooner than you may have thought possible.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50AA7F63-2F50-D649-9421-9A73477AB78A}"/>
              </a:ext>
            </a:extLst>
          </p:cNvPr>
          <p:cNvSpPr txBox="1"/>
          <p:nvPr/>
        </p:nvSpPr>
        <p:spPr>
          <a:xfrm>
            <a:off x="5865641" y="6107447"/>
            <a:ext cx="14372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HPES 2021 4Q</a:t>
            </a:r>
          </a:p>
        </p:txBody>
      </p:sp>
      <p:sp>
        <p:nvSpPr>
          <p:cNvPr id="9" name="Rectangle 8">
            <a:extLst>
              <a:ext uri="{FF2B5EF4-FFF2-40B4-BE49-F238E27FC236}">
                <a16:creationId xmlns:a16="http://schemas.microsoft.com/office/drawing/2014/main" id="{A8D30FAC-6E3A-7E49-ACA2-F74E8FCC60E9}"/>
              </a:ext>
            </a:extLst>
          </p:cNvPr>
          <p:cNvSpPr/>
          <p:nvPr/>
        </p:nvSpPr>
        <p:spPr>
          <a:xfrm>
            <a:off x="473415" y="3269121"/>
            <a:ext cx="6841785" cy="308020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499088BE-D285-9C42-88A8-78FD92F970A1}"/>
              </a:ext>
            </a:extLst>
          </p:cNvPr>
          <p:cNvSpPr txBox="1"/>
          <p:nvPr/>
        </p:nvSpPr>
        <p:spPr>
          <a:xfrm>
            <a:off x="659881" y="3425775"/>
            <a:ext cx="5949051" cy="910506"/>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Potential Home Price Growth Over the Next Five Years</a:t>
            </a:r>
          </a:p>
          <a:p>
            <a:pPr lvl="0">
              <a:spcAft>
                <a:spcPts val="1000"/>
              </a:spcAft>
              <a:defRPr/>
            </a:pP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a:p>
            <a:pPr>
              <a:spcAft>
                <a:spcPts val="1000"/>
              </a:spcAft>
            </a:pPr>
            <a:endParaRPr lang="en-US" sz="1500" b="1" dirty="0">
              <a:solidFill>
                <a:schemeClr val="bg2"/>
              </a:solidFill>
              <a:highlight>
                <a:srgbClr val="FFFF00"/>
              </a:highligh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6CB981E-1EFB-F649-868D-97DB89ECDAC5}"/>
              </a:ext>
            </a:extLst>
          </p:cNvPr>
          <p:cNvSpPr txBox="1"/>
          <p:nvPr/>
        </p:nvSpPr>
        <p:spPr>
          <a:xfrm>
            <a:off x="5248077" y="4735228"/>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 $350K home in January of 2022  </a:t>
            </a:r>
          </a:p>
        </p:txBody>
      </p:sp>
      <p:sp>
        <p:nvSpPr>
          <p:cNvPr id="17" name="TextBox 16">
            <a:extLst>
              <a:ext uri="{FF2B5EF4-FFF2-40B4-BE49-F238E27FC236}">
                <a16:creationId xmlns:a16="http://schemas.microsoft.com/office/drawing/2014/main" id="{8690E91D-C234-D243-B809-6298AA61854E}"/>
              </a:ext>
            </a:extLst>
          </p:cNvPr>
          <p:cNvSpPr txBox="1"/>
          <p:nvPr/>
        </p:nvSpPr>
        <p:spPr>
          <a:xfrm>
            <a:off x="5246535" y="4395368"/>
            <a:ext cx="1781709" cy="230832"/>
          </a:xfrm>
          <a:prstGeom prst="rect">
            <a:avLst/>
          </a:prstGeom>
          <a:noFill/>
        </p:spPr>
        <p:txBody>
          <a:bodyPr wrap="square" lIns="0" tIns="0" rIns="0" bIns="0" rtlCol="0">
            <a:spAutoFit/>
          </a:bodyPr>
          <a:lstStyle/>
          <a:p>
            <a:pPr>
              <a:defRPr/>
            </a:pPr>
            <a:r>
              <a:rPr lang="en-US" sz="1500" b="1" dirty="0">
                <a:latin typeface="Arial" panose="020B0604020202020204" pitchFamily="34" charset="0"/>
                <a:cs typeface="Arial" panose="020B0604020202020204" pitchFamily="34" charset="0"/>
              </a:rPr>
              <a:t>$89,441</a:t>
            </a:r>
          </a:p>
        </p:txBody>
      </p:sp>
      <p:graphicFrame>
        <p:nvGraphicFramePr>
          <p:cNvPr id="12" name="Chart 11">
            <a:extLst>
              <a:ext uri="{FF2B5EF4-FFF2-40B4-BE49-F238E27FC236}">
                <a16:creationId xmlns:a16="http://schemas.microsoft.com/office/drawing/2014/main" id="{16F3AB48-6D29-5448-B5BD-C5F41506100E}"/>
              </a:ext>
            </a:extLst>
          </p:cNvPr>
          <p:cNvGraphicFramePr/>
          <p:nvPr>
            <p:extLst>
              <p:ext uri="{D42A27DB-BD31-4B8C-83A1-F6EECF244321}">
                <p14:modId xmlns:p14="http://schemas.microsoft.com/office/powerpoint/2010/main" val="887504240"/>
              </p:ext>
            </p:extLst>
          </p:nvPr>
        </p:nvGraphicFramePr>
        <p:xfrm>
          <a:off x="522115" y="3896723"/>
          <a:ext cx="4646929" cy="22905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ECDE379-ECDE-1643-A9AB-4A55410BA955}"/>
              </a:ext>
            </a:extLst>
          </p:cNvPr>
          <p:cNvCxnSpPr/>
          <p:nvPr/>
        </p:nvCxnSpPr>
        <p:spPr>
          <a:xfrm>
            <a:off x="5246535" y="4675512"/>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F0B6B8-9C18-9D44-9252-6616DD70A89A}"/>
              </a:ext>
            </a:extLst>
          </p:cNvPr>
          <p:cNvSpPr txBox="1"/>
          <p:nvPr/>
        </p:nvSpPr>
        <p:spPr>
          <a:xfrm>
            <a:off x="465307" y="6407666"/>
            <a:ext cx="6849893" cy="200036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How Rising Equity Impacts You</a:t>
            </a:r>
          </a:p>
          <a:p>
            <a:pPr>
              <a:lnSpc>
                <a:spcPct val="110000"/>
              </a:lnSpc>
              <a:spcAft>
                <a:spcPts val="1000"/>
              </a:spcAft>
            </a:pPr>
            <a:r>
              <a:rPr lang="en-US" sz="1250" b="1" dirty="0"/>
              <a:t>If you’re a homeowner, equity not only builds your wealth, but it also opens doors for you to achieve your financial goals. </a:t>
            </a:r>
          </a:p>
          <a:p>
            <a:pPr>
              <a:lnSpc>
                <a:spcPct val="110000"/>
              </a:lnSpc>
              <a:spcAft>
                <a:spcPts val="1000"/>
              </a:spcAft>
            </a:pPr>
            <a:r>
              <a:rPr lang="en-US" sz="1250" dirty="0"/>
              <a:t>It works like this: when you sell your house, the equity you built up comes back to you in the sale. You can use those proceeds to fuel your next move, especially if you’ve decided your needs have changed and you’re looking for something new.</a:t>
            </a:r>
            <a:endParaRPr lang="en-US" sz="1250" i="1" dirty="0">
              <a:solidFill>
                <a:srgbClr val="797979"/>
              </a:solidFill>
              <a:latin typeface="Georgia" panose="02040502050405020303" pitchFamily="18" charset="0"/>
            </a:endParaRPr>
          </a:p>
        </p:txBody>
      </p:sp>
    </p:spTree>
    <p:extLst>
      <p:ext uri="{BB962C8B-B14F-4D97-AF65-F5344CB8AC3E}">
        <p14:creationId xmlns:p14="http://schemas.microsoft.com/office/powerpoint/2010/main" val="314879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05C26EF-5266-CC49-9401-AC925A44E4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21"/>
            <a:ext cx="7772400" cy="319551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200419"/>
            <a:ext cx="6858000" cy="1083667"/>
          </a:xfrm>
          <a:prstGeom prst="rect">
            <a:avLst/>
          </a:prstGeom>
          <a:noFill/>
        </p:spPr>
        <p:txBody>
          <a:bodyPr wrap="square" lIns="0" tIns="320040" rIns="0" bIns="0" rtlCol="0" anchor="t">
            <a:noAutofit/>
          </a:bodyPr>
          <a:lstStyle/>
          <a:p>
            <a:pPr>
              <a:lnSpc>
                <a:spcPct val="114000"/>
              </a:lnSpc>
              <a:spcAft>
                <a:spcPts val="580"/>
              </a:spcAft>
            </a:pPr>
            <a:r>
              <a:rPr lang="en-US" sz="1500" i="1" dirty="0">
                <a:solidFill>
                  <a:schemeClr val="bg2"/>
                </a:solidFill>
                <a:latin typeface="Georgia"/>
              </a:rPr>
              <a:t>If you’re thinking about making a move this spring, Americans agree that real estate is one of the best investments you can make. Even when inflation is rising like it is today, real estate truly shines.</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312395"/>
            <a:ext cx="6172200" cy="5453993"/>
          </a:xfrm>
          <a:prstGeom prst="rect">
            <a:avLst/>
          </a:prstGeom>
          <a:noFill/>
        </p:spPr>
        <p:txBody>
          <a:bodyPr wrap="square" lIns="0" tIns="320040" rIns="0" bIns="0" numCol="1" spcCol="457200" rtlCol="0">
            <a:noAutofit/>
          </a:bodyPr>
          <a:lstStyle/>
          <a:p>
            <a:pPr fontAlgn="base"/>
            <a:r>
              <a:rPr lang="en-US" sz="1250" dirty="0"/>
              <a:t>In an annual </a:t>
            </a:r>
            <a:r>
              <a:rPr lang="en-US" sz="1250" i="1" dirty="0"/>
              <a:t>Gallup</a:t>
            </a:r>
            <a:r>
              <a:rPr lang="en-US" sz="1250" dirty="0"/>
              <a:t> poll, Americans chose real estate as the best long-term investment. And it’s not the first time it’s topped the list, either. Real estate has been on a winning streak for the past eight years, consistently gaining traction as the best long-term investment (</a:t>
            </a:r>
            <a:r>
              <a:rPr lang="en-US" sz="1250" i="1" dirty="0"/>
              <a:t>see graph below</a:t>
            </a:r>
            <a:r>
              <a:rPr lang="en-US" sz="1250" dirty="0"/>
              <a:t>). This is reassuring news if you’re thinking about making a move this year.</a:t>
            </a:r>
          </a:p>
        </p:txBody>
      </p:sp>
      <p:sp>
        <p:nvSpPr>
          <p:cNvPr id="8" name="Rectangle 7">
            <a:extLst>
              <a:ext uri="{FF2B5EF4-FFF2-40B4-BE49-F238E27FC236}">
                <a16:creationId xmlns:a16="http://schemas.microsoft.com/office/drawing/2014/main" id="{CFC07FC6-668C-C347-A8F7-4099C75CB944}"/>
              </a:ext>
            </a:extLst>
          </p:cNvPr>
          <p:cNvSpPr/>
          <p:nvPr/>
        </p:nvSpPr>
        <p:spPr>
          <a:xfrm>
            <a:off x="0" y="174908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a:spcAft>
                <a:spcPts val="580"/>
              </a:spcAft>
            </a:pPr>
            <a:r>
              <a:rPr lang="en-US" sz="3200" dirty="0">
                <a:solidFill>
                  <a:srgbClr val="FFFFFF"/>
                </a:solidFill>
              </a:rPr>
              <a:t>Real Estate Voted the </a:t>
            </a:r>
            <a:br>
              <a:rPr lang="en-US" sz="3200" dirty="0">
                <a:solidFill>
                  <a:srgbClr val="FFFFFF"/>
                </a:solidFill>
              </a:rPr>
            </a:br>
            <a:r>
              <a:rPr lang="en-US" sz="3200" dirty="0">
                <a:solidFill>
                  <a:srgbClr val="FFFFFF"/>
                </a:solidFill>
              </a:rPr>
              <a:t>Best Investment</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E2C017FC-E2D6-2B4A-8050-36557590E308}"/>
              </a:ext>
            </a:extLst>
          </p:cNvPr>
          <p:cNvSpPr/>
          <p:nvPr/>
        </p:nvSpPr>
        <p:spPr>
          <a:xfrm>
            <a:off x="457200" y="5911403"/>
            <a:ext cx="6857999" cy="346119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0"/>
              </a:spcAft>
            </a:pPr>
            <a:endParaRPr lang="en-US" sz="1043" dirty="0"/>
          </a:p>
        </p:txBody>
      </p:sp>
      <p:sp>
        <p:nvSpPr>
          <p:cNvPr id="10" name="TextBox 9">
            <a:extLst>
              <a:ext uri="{FF2B5EF4-FFF2-40B4-BE49-F238E27FC236}">
                <a16:creationId xmlns:a16="http://schemas.microsoft.com/office/drawing/2014/main" id="{CDE7106E-0432-4D48-9475-A1D57730DAAF}"/>
              </a:ext>
            </a:extLst>
          </p:cNvPr>
          <p:cNvSpPr txBox="1"/>
          <p:nvPr/>
        </p:nvSpPr>
        <p:spPr>
          <a:xfrm>
            <a:off x="1595851" y="6055314"/>
            <a:ext cx="4702616" cy="551433"/>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Real Estate Voted Best Long-Term Investment</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Compared to Stocks, Gold, and Savings</a:t>
            </a:r>
          </a:p>
        </p:txBody>
      </p:sp>
      <p:graphicFrame>
        <p:nvGraphicFramePr>
          <p:cNvPr id="11" name="Chart 10">
            <a:extLst>
              <a:ext uri="{FF2B5EF4-FFF2-40B4-BE49-F238E27FC236}">
                <a16:creationId xmlns:a16="http://schemas.microsoft.com/office/drawing/2014/main" id="{95615A99-7097-9343-A1BF-25D7BD03D57A}"/>
              </a:ext>
            </a:extLst>
          </p:cNvPr>
          <p:cNvGraphicFramePr/>
          <p:nvPr>
            <p:extLst>
              <p:ext uri="{D42A27DB-BD31-4B8C-83A1-F6EECF244321}">
                <p14:modId xmlns:p14="http://schemas.microsoft.com/office/powerpoint/2010/main" val="958903918"/>
              </p:ext>
            </p:extLst>
          </p:nvPr>
        </p:nvGraphicFramePr>
        <p:xfrm>
          <a:off x="457200" y="6348540"/>
          <a:ext cx="6857999" cy="277878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D0289B6E-C406-4E4D-BD2D-59A5F58321AF}"/>
              </a:ext>
            </a:extLst>
          </p:cNvPr>
          <p:cNvSpPr txBox="1"/>
          <p:nvPr/>
        </p:nvSpPr>
        <p:spPr>
          <a:xfrm>
            <a:off x="6047385" y="6511671"/>
            <a:ext cx="1152607" cy="246221"/>
          </a:xfrm>
          <a:prstGeom prst="rect">
            <a:avLst/>
          </a:prstGeom>
          <a:noFill/>
        </p:spPr>
        <p:txBody>
          <a:bodyPr wrap="square" rtlCol="0">
            <a:spAutoFit/>
          </a:bodyPr>
          <a:lstStyle/>
          <a:p>
            <a:pPr defTabSz="264961">
              <a:defRPr/>
            </a:pPr>
            <a:r>
              <a:rPr lang="en-US" sz="1000" dirty="0">
                <a:solidFill>
                  <a:srgbClr val="00AEEF"/>
                </a:solidFill>
                <a:latin typeface="Arial" panose="020B0604020202020204"/>
              </a:rPr>
              <a:t>Real Estate 41%</a:t>
            </a:r>
          </a:p>
        </p:txBody>
      </p:sp>
      <p:sp>
        <p:nvSpPr>
          <p:cNvPr id="13" name="TextBox 12">
            <a:extLst>
              <a:ext uri="{FF2B5EF4-FFF2-40B4-BE49-F238E27FC236}">
                <a16:creationId xmlns:a16="http://schemas.microsoft.com/office/drawing/2014/main" id="{85919430-EEA8-E843-AE3F-3A4148C595E6}"/>
              </a:ext>
            </a:extLst>
          </p:cNvPr>
          <p:cNvSpPr txBox="1"/>
          <p:nvPr/>
        </p:nvSpPr>
        <p:spPr>
          <a:xfrm>
            <a:off x="6355325" y="7287317"/>
            <a:ext cx="899698" cy="246221"/>
          </a:xfrm>
          <a:prstGeom prst="rect">
            <a:avLst/>
          </a:prstGeom>
          <a:noFill/>
        </p:spPr>
        <p:txBody>
          <a:bodyPr wrap="square" rtlCol="0">
            <a:spAutoFit/>
          </a:bodyPr>
          <a:lstStyle/>
          <a:p>
            <a:pPr defTabSz="264961">
              <a:defRPr/>
            </a:pPr>
            <a:r>
              <a:rPr lang="en-US" sz="1000" dirty="0">
                <a:solidFill>
                  <a:srgbClr val="73C359"/>
                </a:solidFill>
                <a:latin typeface="Arial" panose="020B0604020202020204"/>
              </a:rPr>
              <a:t>Stocks 26%</a:t>
            </a:r>
          </a:p>
        </p:txBody>
      </p:sp>
      <p:sp>
        <p:nvSpPr>
          <p:cNvPr id="15" name="TextBox 14">
            <a:extLst>
              <a:ext uri="{FF2B5EF4-FFF2-40B4-BE49-F238E27FC236}">
                <a16:creationId xmlns:a16="http://schemas.microsoft.com/office/drawing/2014/main" id="{07AED925-AE05-3D43-9B23-9B88493647AD}"/>
              </a:ext>
            </a:extLst>
          </p:cNvPr>
          <p:cNvSpPr txBox="1"/>
          <p:nvPr/>
        </p:nvSpPr>
        <p:spPr>
          <a:xfrm>
            <a:off x="6410356" y="7711265"/>
            <a:ext cx="789636" cy="246221"/>
          </a:xfrm>
          <a:prstGeom prst="rect">
            <a:avLst/>
          </a:prstGeom>
          <a:noFill/>
        </p:spPr>
        <p:txBody>
          <a:bodyPr wrap="square" rtlCol="0">
            <a:spAutoFit/>
          </a:bodyPr>
          <a:lstStyle/>
          <a:p>
            <a:pPr algn="r" defTabSz="264961">
              <a:defRPr/>
            </a:pPr>
            <a:r>
              <a:rPr lang="en-US" sz="1000" dirty="0">
                <a:solidFill>
                  <a:srgbClr val="ED7D31"/>
                </a:solidFill>
                <a:latin typeface="Arial" panose="020B0604020202020204"/>
              </a:rPr>
              <a:t>Gold 18%</a:t>
            </a:r>
          </a:p>
        </p:txBody>
      </p:sp>
      <p:sp>
        <p:nvSpPr>
          <p:cNvPr id="16" name="TextBox 15">
            <a:extLst>
              <a:ext uri="{FF2B5EF4-FFF2-40B4-BE49-F238E27FC236}">
                <a16:creationId xmlns:a16="http://schemas.microsoft.com/office/drawing/2014/main" id="{D48D5A96-C1F4-0C46-B3CD-1BDBC5449255}"/>
              </a:ext>
            </a:extLst>
          </p:cNvPr>
          <p:cNvSpPr txBox="1"/>
          <p:nvPr/>
        </p:nvSpPr>
        <p:spPr>
          <a:xfrm>
            <a:off x="5488716" y="8408535"/>
            <a:ext cx="1826484" cy="246221"/>
          </a:xfrm>
          <a:prstGeom prst="rect">
            <a:avLst/>
          </a:prstGeom>
          <a:noFill/>
        </p:spPr>
        <p:txBody>
          <a:bodyPr wrap="square" rtlCol="0">
            <a:spAutoFit/>
          </a:bodyPr>
          <a:lstStyle/>
          <a:p>
            <a:pPr algn="r" defTabSz="264961">
              <a:defRPr/>
            </a:pPr>
            <a:r>
              <a:rPr lang="en-US" sz="1000" dirty="0">
                <a:solidFill>
                  <a:srgbClr val="156FC1"/>
                </a:solidFill>
                <a:latin typeface="Arial" panose="020B0604020202020204"/>
              </a:rPr>
              <a:t>Savings Accounts 9%</a:t>
            </a:r>
          </a:p>
        </p:txBody>
      </p:sp>
      <p:sp>
        <p:nvSpPr>
          <p:cNvPr id="17" name="TextBox 16">
            <a:extLst>
              <a:ext uri="{FF2B5EF4-FFF2-40B4-BE49-F238E27FC236}">
                <a16:creationId xmlns:a16="http://schemas.microsoft.com/office/drawing/2014/main" id="{64CEE723-ADC1-5C40-BAC1-5BB2CF3CF049}"/>
              </a:ext>
            </a:extLst>
          </p:cNvPr>
          <p:cNvSpPr txBox="1"/>
          <p:nvPr/>
        </p:nvSpPr>
        <p:spPr>
          <a:xfrm>
            <a:off x="6047386" y="9152858"/>
            <a:ext cx="1209546" cy="207400"/>
          </a:xfrm>
          <a:prstGeom prst="rect">
            <a:avLst/>
          </a:prstGeom>
          <a:noFill/>
        </p:spPr>
        <p:txBody>
          <a:bodyPr wrap="square" lIns="26497" tIns="26497" rIns="26497" bIns="26497" rtlCol="0">
            <a:spAutoFit/>
          </a:bodyPr>
          <a:lstStyle/>
          <a:p>
            <a:pPr algn="r"/>
            <a:r>
              <a:rPr lang="en-US" sz="1000" dirty="0">
                <a:solidFill>
                  <a:schemeClr val="bg1">
                    <a:lumMod val="75000"/>
                  </a:schemeClr>
                </a:solidFill>
              </a:rPr>
              <a:t>Source: Gallup</a:t>
            </a:r>
          </a:p>
        </p:txBody>
      </p:sp>
    </p:spTree>
    <p:extLst>
      <p:ext uri="{BB962C8B-B14F-4D97-AF65-F5344CB8AC3E}">
        <p14:creationId xmlns:p14="http://schemas.microsoft.com/office/powerpoint/2010/main" val="46468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57200"/>
            <a:ext cx="6172200" cy="6615113"/>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Why Is Real Estate a Great Investment During Times of</a:t>
            </a:r>
            <a:br>
              <a:rPr lang="en-US" sz="1500" b="1" dirty="0">
                <a:solidFill>
                  <a:schemeClr val="tx2"/>
                </a:solidFill>
              </a:rPr>
            </a:br>
            <a:r>
              <a:rPr lang="en-US" sz="1500" b="1" dirty="0">
                <a:solidFill>
                  <a:schemeClr val="tx2"/>
                </a:solidFill>
              </a:rPr>
              <a:t>High Inflation?</a:t>
            </a:r>
          </a:p>
          <a:p>
            <a:pPr>
              <a:lnSpc>
                <a:spcPct val="110000"/>
              </a:lnSpc>
              <a:spcAft>
                <a:spcPts val="1000"/>
              </a:spcAft>
            </a:pPr>
            <a:r>
              <a:rPr lang="en-US" sz="1250" b="1" dirty="0"/>
              <a:t>With inflation reaching its highest level in 40 years, it’s more important than ever to understand the benefits of leveraging your current investment if you want to move into the home of your dreams. </a:t>
            </a:r>
          </a:p>
          <a:p>
            <a:pPr>
              <a:lnSpc>
                <a:spcPct val="110000"/>
              </a:lnSpc>
              <a:spcAft>
                <a:spcPts val="1000"/>
              </a:spcAft>
            </a:pPr>
            <a:r>
              <a:rPr lang="en-US" sz="1250" dirty="0"/>
              <a:t>Rising inflation means prices are increasing across the board – that includes goods, services, housing costs, and more. But if you want to move and aren’t sure if now is the right time, know that doing so sooner rather than later means you can lock in your monthly housing payments on your next home, protecting you from increasing housing costs for the foreseeable future. James Royal, Senior Wealth Management Reporter at </a:t>
            </a:r>
            <a:r>
              <a:rPr lang="en-US" sz="1250" i="1" dirty="0"/>
              <a:t>Bankrate</a:t>
            </a:r>
            <a:r>
              <a:rPr lang="en-US" sz="1250" dirty="0"/>
              <a:t>, explains it like this:</a:t>
            </a:r>
          </a:p>
          <a:p>
            <a:pPr marL="384048">
              <a:lnSpc>
                <a:spcPct val="110000"/>
              </a:lnSpc>
              <a:spcAft>
                <a:spcPts val="1000"/>
              </a:spcAft>
            </a:pPr>
            <a:r>
              <a:rPr lang="en-US" sz="1250" i="1" dirty="0">
                <a:solidFill>
                  <a:schemeClr val="tx1">
                    <a:lumMod val="50000"/>
                    <a:lumOff val="50000"/>
                  </a:schemeClr>
                </a:solidFill>
              </a:rPr>
              <a:t>“A fixed-rate mortgage allows you to maintain the biggest portion of housing expenses at the same payment. Sure, property taxes will rise and other expenses may creep up, but your monthly housing payment remains the same.”</a:t>
            </a:r>
          </a:p>
          <a:p>
            <a:pPr>
              <a:lnSpc>
                <a:spcPct val="110000"/>
              </a:lnSpc>
              <a:spcAft>
                <a:spcPts val="1000"/>
              </a:spcAft>
            </a:pPr>
            <a:r>
              <a:rPr lang="en-US" sz="1250" dirty="0"/>
              <a:t>This way, the bulk of your housing costs are shielded from inflation for the duration of your loan on your next home. And you can make this happen before prices, rates, and inflationary expenses climb higher.</a:t>
            </a:r>
          </a:p>
          <a:p>
            <a:pPr>
              <a:lnSpc>
                <a:spcPct val="110000"/>
              </a:lnSpc>
              <a:spcAft>
                <a:spcPts val="1000"/>
              </a:spcAft>
            </a:pPr>
            <a:r>
              <a:rPr lang="en-US" sz="1500" b="1" dirty="0">
                <a:solidFill>
                  <a:schemeClr val="tx2"/>
                </a:solidFill>
              </a:rPr>
              <a:t>History Shows During Inflationary Periods, Home Prices Rise Too</a:t>
            </a:r>
          </a:p>
          <a:p>
            <a:pPr>
              <a:lnSpc>
                <a:spcPct val="110000"/>
              </a:lnSpc>
              <a:spcAft>
                <a:spcPts val="1000"/>
              </a:spcAft>
            </a:pPr>
            <a:r>
              <a:rPr lang="en-US" sz="1250" dirty="0"/>
              <a:t>As an added plus, history indicates your next home will likely grow in value with time. That‘s because, as prices rise, the value of your home does, too. And that makes buying your next home a great hedge during periods of high inflation. Mark P. </a:t>
            </a:r>
            <a:r>
              <a:rPr lang="en-US" sz="1250" dirty="0" err="1"/>
              <a:t>Cussen</a:t>
            </a:r>
            <a:r>
              <a:rPr lang="en-US" sz="1250" dirty="0"/>
              <a:t>, Financial Writer at </a:t>
            </a:r>
            <a:r>
              <a:rPr lang="en-US" sz="1250" i="1" dirty="0"/>
              <a:t>Investopedia, </a:t>
            </a:r>
            <a:r>
              <a:rPr lang="en-US" sz="1250" dirty="0"/>
              <a:t>notes:</a:t>
            </a:r>
          </a:p>
          <a:p>
            <a:pPr lvl="1">
              <a:lnSpc>
                <a:spcPct val="110000"/>
              </a:lnSpc>
              <a:spcAft>
                <a:spcPts val="1000"/>
              </a:spcAft>
            </a:pPr>
            <a:r>
              <a:rPr lang="en-US" sz="1250" i="1" dirty="0">
                <a:solidFill>
                  <a:schemeClr val="bg2"/>
                </a:solidFill>
              </a:rPr>
              <a:t>“</a:t>
            </a:r>
            <a:r>
              <a:rPr lang="en-US" sz="1250" b="1" i="1" dirty="0">
                <a:solidFill>
                  <a:schemeClr val="bg2"/>
                </a:solidFill>
              </a:rPr>
              <a:t>Real estate is one of the time-honored inflation hedges. </a:t>
            </a:r>
            <a:r>
              <a:rPr lang="en-US" sz="1250" i="1" dirty="0">
                <a:solidFill>
                  <a:schemeClr val="bg2"/>
                </a:solidFill>
              </a:rPr>
              <a:t>It's a tangible asset, and those tend to hold their value when inflation reigns, unlike paper assets. More specifically, as prices rise, so do property values.”</a:t>
            </a:r>
          </a:p>
          <a:p>
            <a:pPr>
              <a:lnSpc>
                <a:spcPct val="110000"/>
              </a:lnSpc>
              <a:spcAft>
                <a:spcPts val="1000"/>
              </a:spcAft>
            </a:pPr>
            <a:r>
              <a:rPr lang="en-US" sz="1250" b="1" dirty="0">
                <a:latin typeface="Arial" panose="020B0604020202020204" pitchFamily="34" charset="0"/>
                <a:cs typeface="Arial" panose="020B0604020202020204" pitchFamily="34" charset="0"/>
              </a:rPr>
              <a:t>Clearly, housing is a strong investment, especially when inflation is high. </a:t>
            </a:r>
          </a:p>
          <a:p>
            <a:pPr>
              <a:lnSpc>
                <a:spcPct val="110000"/>
              </a:lnSpc>
              <a:spcAft>
                <a:spcPts val="1000"/>
              </a:spcAft>
            </a:pPr>
            <a:r>
              <a:rPr lang="en-US" sz="1250" dirty="0">
                <a:latin typeface="Arial" panose="020B0604020202020204" pitchFamily="34" charset="0"/>
                <a:cs typeface="Arial" panose="020B0604020202020204" pitchFamily="34" charset="0"/>
              </a:rPr>
              <a:t>When you make a move and lock in your next mortgage payment, you’re shielded from housing cost increases. You’ll also benefit from rising home prices over time, which increases the value of your home (and by extension, your net worth).</a:t>
            </a:r>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547493307"/>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06165">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ready, moving sooner rather than later will put you in the best position to gain from your next investment. Let’s connect if you want to better understand how moving into your dream home could be a great investment.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55545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flower, garden&#10;&#10;Description automatically generated">
            <a:extLst>
              <a:ext uri="{FF2B5EF4-FFF2-40B4-BE49-F238E27FC236}">
                <a16:creationId xmlns:a16="http://schemas.microsoft.com/office/drawing/2014/main" id="{770DD861-8594-0042-8832-BA29E6A333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459998"/>
            <a:ext cx="6858000" cy="2923877"/>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200" b="1" i="1" dirty="0"/>
              <a:t>Tangible assets like real estate get more valuable over time, which makes buying a home a good way to spend your money during inflationary times.</a:t>
            </a:r>
          </a:p>
          <a:p>
            <a:endParaRPr lang="en-US" sz="1600" i="1" dirty="0">
              <a:solidFill>
                <a:schemeClr val="bg1"/>
              </a:solidFill>
            </a:endParaRPr>
          </a:p>
          <a:p>
            <a:pPr lvl="0">
              <a:spcAft>
                <a:spcPts val="2000"/>
              </a:spcAft>
            </a:pPr>
            <a:r>
              <a:rPr lang="en-US" sz="1250" dirty="0">
                <a:solidFill>
                  <a:schemeClr val="bg1"/>
                </a:solidFill>
                <a:latin typeface="Arial" panose="020B0604020202020204" pitchFamily="34" charset="0"/>
                <a:cs typeface="Arial" panose="020B0604020202020204" pitchFamily="34" charset="0"/>
              </a:rPr>
              <a:t>-</a:t>
            </a:r>
            <a:r>
              <a:rPr lang="en-US" sz="1400" dirty="0">
                <a:solidFill>
                  <a:schemeClr val="bg1"/>
                </a:solidFill>
              </a:rPr>
              <a:t> </a:t>
            </a:r>
            <a:r>
              <a:rPr lang="en-US" sz="1400" dirty="0"/>
              <a:t>Natalie </a:t>
            </a:r>
            <a:r>
              <a:rPr lang="en-US" sz="1400" dirty="0" err="1"/>
              <a:t>Campisi</a:t>
            </a:r>
            <a:r>
              <a:rPr lang="en-US" sz="1400" dirty="0"/>
              <a:t>, Advisor Staff, </a:t>
            </a:r>
            <a:r>
              <a:rPr lang="en-US" sz="1400" i="1" dirty="0"/>
              <a:t>Forbes</a:t>
            </a:r>
            <a:endParaRPr lang="en-US" sz="2200" i="1" dirty="0">
              <a:solidFill>
                <a:srgbClr val="FF00FF"/>
              </a:solidFill>
              <a:latin typeface="Georgia" panose="02040502050405020303" pitchFamily="18"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088421"/>
            <a:ext cx="742082" cy="743154"/>
          </a:xfrm>
          <a:prstGeom prst="rect">
            <a:avLst/>
          </a:prstGeom>
        </p:spPr>
      </p:pic>
    </p:spTree>
    <p:extLst>
      <p:ext uri="{BB962C8B-B14F-4D97-AF65-F5344CB8AC3E}">
        <p14:creationId xmlns:p14="http://schemas.microsoft.com/office/powerpoint/2010/main" val="125366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199" y="3858931"/>
            <a:ext cx="6857999" cy="5569789"/>
          </a:xfrm>
          <a:prstGeom prst="rect">
            <a:avLst/>
          </a:prstGeom>
          <a:noFill/>
        </p:spPr>
        <p:txBody>
          <a:bodyPr wrap="square" lIns="0" tIns="320040" rIns="0" bIns="0" numCol="2" spcCol="457200" rtlCol="0">
            <a:noAutofit/>
          </a:bodyPr>
          <a:lstStyle/>
          <a:p>
            <a:pPr>
              <a:lnSpc>
                <a:spcPct val="110000"/>
              </a:lnSpc>
              <a:spcAft>
                <a:spcPts val="1000"/>
              </a:spcAft>
            </a:pPr>
            <a:r>
              <a:rPr lang="en-US" sz="1500" b="1" dirty="0">
                <a:solidFill>
                  <a:schemeClr val="tx2"/>
                </a:solidFill>
              </a:rPr>
              <a:t>1. Make the Best First Impression</a:t>
            </a:r>
          </a:p>
          <a:p>
            <a:pPr>
              <a:lnSpc>
                <a:spcPct val="110000"/>
              </a:lnSpc>
              <a:spcAft>
                <a:spcPts val="1000"/>
              </a:spcAft>
            </a:pPr>
            <a:r>
              <a:rPr lang="en-US" sz="1250" dirty="0"/>
              <a:t>Selling a house requires a significant amount of time and effort, even though it may seem simple at first glance. Doing it </a:t>
            </a:r>
            <a:r>
              <a:rPr lang="en-US" sz="1250" i="1" dirty="0"/>
              <a:t>right</a:t>
            </a:r>
            <a:r>
              <a:rPr lang="en-US" sz="1250" dirty="0"/>
              <a:t> takes expertise and an understanding of what buyers are looking for. A professional considers things like:</a:t>
            </a:r>
          </a:p>
          <a:p>
            <a:pPr>
              <a:lnSpc>
                <a:spcPct val="110000"/>
              </a:lnSpc>
              <a:spcAft>
                <a:spcPts val="1000"/>
              </a:spcAft>
            </a:pPr>
            <a:r>
              <a:rPr lang="en-US" sz="1250" i="1" dirty="0"/>
              <a:t>                       Do you need to take down </a:t>
            </a:r>
            <a:br>
              <a:rPr lang="en-US" sz="1250" i="1" dirty="0"/>
            </a:br>
            <a:r>
              <a:rPr lang="en-US" sz="1250" i="1" dirty="0"/>
              <a:t>                       your personal art?</a:t>
            </a:r>
          </a:p>
          <a:p>
            <a:pPr marL="1005840" lvl="2">
              <a:lnSpc>
                <a:spcPct val="110000"/>
              </a:lnSpc>
              <a:spcAft>
                <a:spcPts val="1600"/>
              </a:spcAft>
            </a:pPr>
            <a:r>
              <a:rPr lang="en-US" sz="1250" i="1" dirty="0"/>
              <a:t>What’s the right amount of landscaping to boost your </a:t>
            </a:r>
            <a:br>
              <a:rPr lang="en-US" sz="1250" i="1" dirty="0"/>
            </a:br>
            <a:r>
              <a:rPr lang="en-US" sz="1250" i="1" dirty="0"/>
              <a:t>curb appeal?</a:t>
            </a:r>
          </a:p>
          <a:p>
            <a:pPr marL="1005840" lvl="2">
              <a:lnSpc>
                <a:spcPct val="110000"/>
              </a:lnSpc>
              <a:spcAft>
                <a:spcPts val="1600"/>
              </a:spcAft>
            </a:pPr>
            <a:r>
              <a:rPr lang="en-US" sz="1250" i="1" dirty="0"/>
              <a:t>What wall colors are most appealing to buyers?</a:t>
            </a:r>
          </a:p>
          <a:p>
            <a:pPr>
              <a:lnSpc>
                <a:spcPct val="110000"/>
              </a:lnSpc>
              <a:spcAft>
                <a:spcPts val="1000"/>
              </a:spcAft>
            </a:pPr>
            <a:r>
              <a:rPr lang="en-US" sz="1250" dirty="0"/>
              <a:t>Your time and money are important, and you don’t want to waste either one focusing on the wrong things. A real estate advisor relies on experience to answer these questions and more, allowing you to make the right investments to prep your house before you list.</a:t>
            </a:r>
            <a:endParaRPr lang="en-US" sz="1250" b="1" dirty="0">
              <a:solidFill>
                <a:schemeClr val="tx2"/>
              </a:solidFill>
            </a:endParaRPr>
          </a:p>
          <a:p>
            <a:pPr>
              <a:lnSpc>
                <a:spcPct val="110000"/>
              </a:lnSpc>
              <a:spcAft>
                <a:spcPts val="1000"/>
              </a:spcAft>
            </a:pPr>
            <a:r>
              <a:rPr lang="en-US" sz="1500" b="1" dirty="0">
                <a:solidFill>
                  <a:schemeClr val="tx2"/>
                </a:solidFill>
              </a:rPr>
              <a:t>2. Maximize Your Buyer Pool – and Your Sale</a:t>
            </a:r>
          </a:p>
          <a:p>
            <a:pPr>
              <a:lnSpc>
                <a:spcPct val="110000"/>
              </a:lnSpc>
              <a:spcAft>
                <a:spcPts val="1000"/>
              </a:spcAft>
            </a:pPr>
            <a:r>
              <a:rPr lang="en-US" sz="1250" dirty="0"/>
              <a:t>Today, the average home is getting </a:t>
            </a:r>
            <a:r>
              <a:rPr lang="en-US" sz="1250" b="1" dirty="0"/>
              <a:t>3.9 offers</a:t>
            </a:r>
            <a:r>
              <a:rPr lang="en-US" sz="1250" dirty="0"/>
              <a:t>, according to recent data from the </a:t>
            </a:r>
            <a:r>
              <a:rPr lang="en-US" sz="1250" i="1" dirty="0"/>
              <a:t>National Association of Realtors </a:t>
            </a:r>
            <a:r>
              <a:rPr lang="en-US" sz="1250" dirty="0"/>
              <a:t>(NAR). </a:t>
            </a:r>
          </a:p>
          <a:p>
            <a:pPr>
              <a:lnSpc>
                <a:spcPct val="110000"/>
              </a:lnSpc>
              <a:spcAft>
                <a:spcPts val="1000"/>
              </a:spcAft>
            </a:pPr>
            <a:r>
              <a:rPr lang="en-US" sz="1250" dirty="0"/>
              <a:t>That’s great news if you’re planning to sell, since the more offers you receive, the more likely you are to sell your house in a bidding war, and for a higher price.</a:t>
            </a:r>
          </a:p>
          <a:p>
            <a:pPr>
              <a:lnSpc>
                <a:spcPct val="110000"/>
              </a:lnSpc>
              <a:spcAft>
                <a:spcPts val="1000"/>
              </a:spcAft>
            </a:pPr>
            <a:r>
              <a:rPr lang="en-US" sz="1250" dirty="0"/>
              <a:t>Real estate agents have an assortment of tools at their disposal, like social media followers and agency resources, that will ensure your house is viewed by the most buyers. Without access to these tools and your agent’s marketing expertise, your </a:t>
            </a:r>
            <a:br>
              <a:rPr lang="en-US" sz="1250" dirty="0"/>
            </a:br>
            <a:r>
              <a:rPr lang="en-US" sz="1250" dirty="0"/>
              <a:t>buyer pool – and your home’s selling potential – is limited.</a:t>
            </a: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91227"/>
            <a:ext cx="6858000" cy="177022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a house is no simple task – especially if you decide to do it on your own and list it as </a:t>
            </a:r>
            <a:r>
              <a:rPr lang="en-US" sz="1500" b="1" i="1" dirty="0">
                <a:solidFill>
                  <a:schemeClr val="bg2"/>
                </a:solidFill>
                <a:latin typeface="Georgia" panose="02040502050405020303" pitchFamily="18" charset="0"/>
              </a:rPr>
              <a:t>For Sale By Owner, </a:t>
            </a:r>
            <a:r>
              <a:rPr lang="en-US" sz="1500" i="1" dirty="0">
                <a:solidFill>
                  <a:schemeClr val="bg2"/>
                </a:solidFill>
                <a:latin typeface="Georgia" panose="02040502050405020303" pitchFamily="18" charset="0"/>
              </a:rPr>
              <a:t>also known as a FSBO. Working with an agent is the best way to ensure you have an expert on your side, guiding you at every turn as you navigate pricing, paperwork, and more. Here are a few things you should consider before putting that For Sale sign up in your yard.</a:t>
            </a:r>
          </a:p>
        </p:txBody>
      </p:sp>
      <p:pic>
        <p:nvPicPr>
          <p:cNvPr id="5" name="Picture 4" descr="Icon&#10;&#10;Description automatically generated with low confidence">
            <a:extLst>
              <a:ext uri="{FF2B5EF4-FFF2-40B4-BE49-F238E27FC236}">
                <a16:creationId xmlns:a16="http://schemas.microsoft.com/office/drawing/2014/main" id="{A4CA8C93-9E7B-A14D-8AE5-F2F092190B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115" y="5898532"/>
            <a:ext cx="851588" cy="526640"/>
          </a:xfrm>
          <a:prstGeom prst="rect">
            <a:avLst/>
          </a:prstGeom>
        </p:spPr>
      </p:pic>
      <p:pic>
        <p:nvPicPr>
          <p:cNvPr id="12" name="Picture 11" descr="Icon&#10;&#10;Description automatically generated">
            <a:extLst>
              <a:ext uri="{FF2B5EF4-FFF2-40B4-BE49-F238E27FC236}">
                <a16:creationId xmlns:a16="http://schemas.microsoft.com/office/drawing/2014/main" id="{A2B4A294-287A-694F-ADF4-F25755B299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367" y="6566574"/>
            <a:ext cx="851486" cy="526577"/>
          </a:xfrm>
          <a:prstGeom prst="rect">
            <a:avLst/>
          </a:prstGeom>
        </p:spPr>
      </p:pic>
      <p:pic>
        <p:nvPicPr>
          <p:cNvPr id="15" name="Picture 14">
            <a:extLst>
              <a:ext uri="{FF2B5EF4-FFF2-40B4-BE49-F238E27FC236}">
                <a16:creationId xmlns:a16="http://schemas.microsoft.com/office/drawing/2014/main" id="{41B254E4-9142-5747-8073-A1BA31AE08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360" y="7307295"/>
            <a:ext cx="791497" cy="489478"/>
          </a:xfrm>
          <a:prstGeom prst="rect">
            <a:avLst/>
          </a:prstGeom>
        </p:spPr>
      </p:pic>
      <p:sp>
        <p:nvSpPr>
          <p:cNvPr id="10" name="Rectangle 9">
            <a:extLst>
              <a:ext uri="{FF2B5EF4-FFF2-40B4-BE49-F238E27FC236}">
                <a16:creationId xmlns:a16="http://schemas.microsoft.com/office/drawing/2014/main" id="{D8AD7C1C-D344-2948-8C7F-4B2A8BCA978C}"/>
              </a:ext>
            </a:extLst>
          </p:cNvPr>
          <p:cNvSpPr/>
          <p:nvPr/>
        </p:nvSpPr>
        <p:spPr>
          <a:xfrm>
            <a:off x="-8532" y="0"/>
            <a:ext cx="7780932"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Save Time and Effort</a:t>
            </a:r>
            <a:br>
              <a:rPr lang="en-US" sz="3200" dirty="0">
                <a:solidFill>
                  <a:srgbClr val="FFFFFF"/>
                </a:solidFill>
              </a:rPr>
            </a:br>
            <a:r>
              <a:rPr lang="en-US" sz="3200" dirty="0">
                <a:solidFill>
                  <a:srgbClr val="FFFFFF"/>
                </a:solidFill>
              </a:rPr>
              <a:t>by Selling with an Agent</a:t>
            </a:r>
          </a:p>
        </p:txBody>
      </p:sp>
      <p:pic>
        <p:nvPicPr>
          <p:cNvPr id="12290" name="Picture 2" descr="Happy realtor showing a property : Stock Photo">
            <a:extLst>
              <a:ext uri="{FF2B5EF4-FFF2-40B4-BE49-F238E27FC236}">
                <a16:creationId xmlns:a16="http://schemas.microsoft.com/office/drawing/2014/main" id="{167C0E4C-36D2-5D44-BFC9-187E9828838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359612" y="0"/>
            <a:ext cx="2412788" cy="2185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erson, wall, indoor, standing&#10;&#10;Description automatically generated">
            <a:extLst>
              <a:ext uri="{FF2B5EF4-FFF2-40B4-BE49-F238E27FC236}">
                <a16:creationId xmlns:a16="http://schemas.microsoft.com/office/drawing/2014/main" id="{DE1E5E81-7532-A648-9778-3352CAA554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59610" y="1"/>
            <a:ext cx="2412789" cy="2185214"/>
          </a:xfrm>
          <a:prstGeom prst="rect">
            <a:avLst/>
          </a:prstGeom>
        </p:spPr>
      </p:pic>
    </p:spTree>
    <p:extLst>
      <p:ext uri="{BB962C8B-B14F-4D97-AF65-F5344CB8AC3E}">
        <p14:creationId xmlns:p14="http://schemas.microsoft.com/office/powerpoint/2010/main" val="2189334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31698"/>
            <a:ext cx="6172198" cy="7772399"/>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3. Understand the Documentation, Including the Fine Print</a:t>
            </a:r>
          </a:p>
          <a:p>
            <a:pPr>
              <a:lnSpc>
                <a:spcPct val="110000"/>
              </a:lnSpc>
              <a:spcAft>
                <a:spcPts val="1000"/>
              </a:spcAft>
            </a:pPr>
            <a:r>
              <a:rPr lang="en-US" sz="1250" dirty="0"/>
              <a:t>Today, when a house sells, more disclosures and regulations are mandatory, meaning the number of legal documents to juggle is growing. It’s hard to understand all the requirements and fine print (especially if you’re not an expert). That’s why your advisor is an invaluable guide.</a:t>
            </a:r>
          </a:p>
          <a:p>
            <a:pPr>
              <a:lnSpc>
                <a:spcPct val="110000"/>
              </a:lnSpc>
              <a:spcAft>
                <a:spcPts val="1000"/>
              </a:spcAft>
            </a:pPr>
            <a:r>
              <a:rPr lang="en-US" sz="1250" dirty="0"/>
              <a:t>Your agent knows exactly what needs to happen, what all the paperwork means, and can work through it efficiently. We’ll help you review the documentation and avoid any costly missteps that could happen if you tackle it on your own.</a:t>
            </a:r>
          </a:p>
          <a:p>
            <a:pPr>
              <a:lnSpc>
                <a:spcPct val="110000"/>
              </a:lnSpc>
              <a:spcAft>
                <a:spcPts val="1000"/>
              </a:spcAft>
            </a:pPr>
            <a:r>
              <a:rPr lang="en-US" sz="1500" b="1" dirty="0">
                <a:solidFill>
                  <a:schemeClr val="tx2"/>
                </a:solidFill>
              </a:rPr>
              <a:t>4. Act as Your Expert Negotiator</a:t>
            </a:r>
          </a:p>
          <a:p>
            <a:pPr>
              <a:lnSpc>
                <a:spcPct val="110000"/>
              </a:lnSpc>
              <a:spcAft>
                <a:spcPts val="1000"/>
              </a:spcAft>
            </a:pPr>
            <a:r>
              <a:rPr lang="en-US" sz="1250" dirty="0"/>
              <a:t>If you sell without a real estate professional, you’ll also be solely responsible for all negotiations. That means you have to coordinate with:</a:t>
            </a:r>
          </a:p>
          <a:p>
            <a:pPr marL="2834640" lvl="6">
              <a:lnSpc>
                <a:spcPct val="110000"/>
              </a:lnSpc>
              <a:spcAft>
                <a:spcPts val="1000"/>
              </a:spcAft>
            </a:pPr>
            <a:r>
              <a:rPr lang="en-US" sz="1250" b="1" dirty="0">
                <a:solidFill>
                  <a:schemeClr val="accent2"/>
                </a:solidFill>
              </a:rPr>
              <a:t>The buyer</a:t>
            </a:r>
            <a:r>
              <a:rPr lang="en-US" sz="1250" dirty="0"/>
              <a:t>, who wants the best deal possible</a:t>
            </a:r>
          </a:p>
          <a:p>
            <a:pPr marL="2834640"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834640"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834640" lvl="6">
              <a:lnSpc>
                <a:spcPct val="110000"/>
              </a:lnSpc>
              <a:spcAft>
                <a:spcPts val="1000"/>
              </a:spcAft>
            </a:pPr>
            <a:r>
              <a:rPr lang="en-US" sz="1250" b="1" dirty="0">
                <a:solidFill>
                  <a:schemeClr val="accent2"/>
                </a:solidFill>
              </a:rPr>
              <a:t>The appraiser</a:t>
            </a:r>
            <a:r>
              <a:rPr lang="en-US" sz="1250" dirty="0"/>
              <a:t>, who assesses the property’s value to protect the lender</a:t>
            </a:r>
          </a:p>
          <a:p>
            <a:pPr>
              <a:lnSpc>
                <a:spcPct val="110000"/>
              </a:lnSpc>
              <a:spcAft>
                <a:spcPts val="1000"/>
              </a:spcAft>
            </a:pPr>
            <a:r>
              <a:rPr lang="en-US" sz="1250" dirty="0"/>
              <a:t>Instead of going toe-to-toe with all these parties alone, lean on an expert. Your agent relies on experience and training to make the right moves throughout the negotiation. We’ll know what levers to pull, how to address each individual concern, and when you may want to get a second opinion. </a:t>
            </a:r>
          </a:p>
          <a:p>
            <a:pPr>
              <a:lnSpc>
                <a:spcPct val="110000"/>
              </a:lnSpc>
              <a:spcAft>
                <a:spcPts val="1000"/>
              </a:spcAft>
            </a:pPr>
            <a:r>
              <a:rPr lang="en-US" sz="1500" b="1" dirty="0">
                <a:solidFill>
                  <a:schemeClr val="tx2"/>
                </a:solidFill>
              </a:rPr>
              <a:t>5. Price It Right</a:t>
            </a:r>
          </a:p>
          <a:p>
            <a:pPr>
              <a:lnSpc>
                <a:spcPct val="110000"/>
              </a:lnSpc>
              <a:spcAft>
                <a:spcPts val="1000"/>
              </a:spcAft>
            </a:pPr>
            <a:r>
              <a:rPr lang="en-US" sz="1250" dirty="0"/>
              <a:t>Real estate professionals have the expertise to price your house accurately and competitively. To do so, we compare your house to recently sold homes in your area and factor in its current condition. When you sell as a FSBO, you’re operating without this advantage. That could cost you in the long run if you price your house too high or too low.</a:t>
            </a:r>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3992787436"/>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There’s a lot that goes into selling your house, and it takes time, effort, and expertise to truly do it right. Before you decide to sell your house yourself, let's discuss your options to make sure you get the most out of your sale.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3707731"/>
            <a:ext cx="2606574" cy="1972275"/>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imeline&#10;&#10;Description automatically generated">
            <a:extLst>
              <a:ext uri="{FF2B5EF4-FFF2-40B4-BE49-F238E27FC236}">
                <a16:creationId xmlns:a16="http://schemas.microsoft.com/office/drawing/2014/main" id="{06407B92-E3DB-F242-8873-857BDD72E43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3944"/>
            <a:ext cx="7772399"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470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827272D-1270-7242-8DD3-91143D40EF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7887"/>
            <a:ext cx="7772400" cy="1005445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Tree>
    <p:extLst>
      <p:ext uri="{BB962C8B-B14F-4D97-AF65-F5344CB8AC3E}">
        <p14:creationId xmlns:p14="http://schemas.microsoft.com/office/powerpoint/2010/main" val="332289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Why You Should Sell This Spring</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Sellers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7</a:t>
            </a:r>
            <a:r>
              <a:rPr lang="en-US" sz="1600" dirty="0">
                <a:solidFill>
                  <a:prstClr val="black"/>
                </a:solidFill>
                <a:ea typeface="Helvetica Neue" panose="02000503000000020004" pitchFamily="2" charset="0"/>
              </a:rPr>
              <a:t>	Why Sellers Are Winning Big Today</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9</a:t>
            </a:r>
            <a:r>
              <a:rPr lang="en-US" sz="1600" dirty="0">
                <a:solidFill>
                  <a:prstClr val="black"/>
                </a:solidFill>
                <a:ea typeface="Helvetica Neue" panose="02000503000000020004" pitchFamily="2" charset="0"/>
              </a:rPr>
              <a:t>	What’s Going To Happen with</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Home Prices This Year?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11</a:t>
            </a:r>
            <a:r>
              <a:rPr lang="en-US" sz="1600" dirty="0">
                <a:solidFill>
                  <a:prstClr val="black"/>
                </a:solidFill>
                <a:ea typeface="Helvetica Neue" panose="02000503000000020004" pitchFamily="2" charset="0"/>
              </a:rPr>
              <a:t>	Record Equity Gains Can Power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Your Next Move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13</a:t>
            </a:r>
            <a:r>
              <a:rPr lang="en-US" sz="1600" dirty="0">
                <a:solidFill>
                  <a:prstClr val="black"/>
                </a:solidFill>
                <a:ea typeface="Helvetica Neue" panose="02000503000000020004" pitchFamily="2" charset="0"/>
              </a:rPr>
              <a:t>	Real Estate Voted the Best Investment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16</a:t>
            </a:r>
            <a:r>
              <a:rPr lang="en-US" sz="1600" dirty="0">
                <a:solidFill>
                  <a:prstClr val="black"/>
                </a:solidFill>
                <a:ea typeface="Helvetica Neue" panose="02000503000000020004" pitchFamily="2" charset="0"/>
              </a:rPr>
              <a:t>	Save Time and Effort by Selling with</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an Agent</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18</a:t>
            </a:r>
            <a:r>
              <a:rPr lang="en-US" sz="1600" dirty="0">
                <a:solidFill>
                  <a:prstClr val="black"/>
                </a:solidFill>
                <a:ea typeface="Helvetica Neue" panose="02000503000000020004" pitchFamily="2" charset="0"/>
              </a:rPr>
              <a:t>	Your Agent Is Key When Pricing</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Your House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19</a:t>
            </a:r>
            <a:r>
              <a:rPr lang="en-US" sz="1600" dirty="0">
                <a:solidFill>
                  <a:prstClr val="black"/>
                </a:solidFill>
                <a:ea typeface="Helvetica Neue" panose="02000503000000020004" pitchFamily="2" charset="0"/>
              </a:rPr>
              <a:t>	Should I Update My House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Before I Sell It?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21</a:t>
            </a:r>
            <a:r>
              <a:rPr lang="en-US" sz="1600" dirty="0">
                <a:solidFill>
                  <a:prstClr val="black"/>
                </a:solidFill>
                <a:ea typeface="Helvetica Neue" panose="02000503000000020004" pitchFamily="2" charset="0"/>
              </a:rPr>
              <a:t>	</a:t>
            </a:r>
            <a:r>
              <a:rPr lang="en-US" sz="1600" dirty="0">
                <a:ea typeface="Helvetica Neue" panose="02000503000000020004" pitchFamily="2" charset="0"/>
              </a:rPr>
              <a:t>A Checklist for Selling Your House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a:t>
            </a:r>
            <a:r>
              <a:rPr lang="en-US" sz="1600" dirty="0">
                <a:solidFill>
                  <a:prstClr val="black"/>
                </a:solidFill>
                <a:ea typeface="Helvetica Neue" panose="02000503000000020004" pitchFamily="2" charset="0"/>
              </a:rPr>
              <a:t>	Reasons To Hire a Real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Estate Professional</a:t>
            </a:r>
          </a:p>
        </p:txBody>
      </p:sp>
      <p:pic>
        <p:nvPicPr>
          <p:cNvPr id="3" name="Picture 2" descr="A picture containing table, flower, indoor, plate&#10;&#10;Description automatically generated">
            <a:extLst>
              <a:ext uri="{FF2B5EF4-FFF2-40B4-BE49-F238E27FC236}">
                <a16:creationId xmlns:a16="http://schemas.microsoft.com/office/drawing/2014/main" id="{520BD01A-12E4-C04B-9F6C-5ECE3E3DEA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kitchen&#10;&#10;Description automatically generated">
            <a:extLst>
              <a:ext uri="{FF2B5EF4-FFF2-40B4-BE49-F238E27FC236}">
                <a16:creationId xmlns:a16="http://schemas.microsoft.com/office/drawing/2014/main" id="{466EC43A-B2B4-EE43-AB4E-6FC535E702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7772400" cy="1005840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8" name="Rectangle 7">
            <a:extLst>
              <a:ext uri="{FF2B5EF4-FFF2-40B4-BE49-F238E27FC236}">
                <a16:creationId xmlns:a16="http://schemas.microsoft.com/office/drawing/2014/main" id="{D80DDF26-48E0-3240-A03B-7EA129E24BE3}"/>
              </a:ext>
            </a:extLst>
          </p:cNvPr>
          <p:cNvSpPr/>
          <p:nvPr/>
        </p:nvSpPr>
        <p:spPr>
          <a:xfrm>
            <a:off x="457200" y="6325705"/>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fontAlgn="base"/>
            <a:r>
              <a:rPr lang="en-US" dirty="0"/>
              <a:t>Thanks to today’s low inventory, many buyers are more willing to take on home improvement projects themselves to get the house they’re after, even if it means putting in a little extra work. A survey from </a:t>
            </a:r>
            <a:r>
              <a:rPr lang="en-US" i="1" dirty="0"/>
              <a:t>Freddie Mac</a:t>
            </a:r>
            <a:r>
              <a:rPr lang="en-US" dirty="0"/>
              <a:t> finds that:  </a:t>
            </a:r>
          </a:p>
          <a:p>
            <a:pPr fontAlgn="base"/>
            <a:r>
              <a:rPr lang="en-US" dirty="0"/>
              <a:t> </a:t>
            </a:r>
          </a:p>
          <a:p>
            <a:pPr fontAlgn="base"/>
            <a:r>
              <a:rPr lang="en-US" i="1" dirty="0"/>
              <a:t>“. . . </a:t>
            </a:r>
            <a:r>
              <a:rPr lang="en-US" b="1" i="1" dirty="0"/>
              <a:t>nearly two-in-five potential homebuyers would consider purchasing a home requiring renovations.</a:t>
            </a:r>
            <a:r>
              <a:rPr lang="en-US" i="1" dirty="0"/>
              <a:t>”</a:t>
            </a:r>
            <a:r>
              <a:rPr lang="en-US" dirty="0"/>
              <a:t> </a:t>
            </a:r>
          </a:p>
        </p:txBody>
      </p:sp>
      <p:pic>
        <p:nvPicPr>
          <p:cNvPr id="9" name="Picture 8">
            <a:extLst>
              <a:ext uri="{FF2B5EF4-FFF2-40B4-BE49-F238E27FC236}">
                <a16:creationId xmlns:a16="http://schemas.microsoft.com/office/drawing/2014/main" id="{21ACCB8A-7853-A749-AC60-73F7E94626A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03643" y="5954127"/>
            <a:ext cx="742082" cy="743154"/>
          </a:xfrm>
          <a:prstGeom prst="rect">
            <a:avLst/>
          </a:prstGeom>
        </p:spPr>
      </p:pic>
    </p:spTree>
    <p:extLst>
      <p:ext uri="{BB962C8B-B14F-4D97-AF65-F5344CB8AC3E}">
        <p14:creationId xmlns:p14="http://schemas.microsoft.com/office/powerpoint/2010/main" val="2150469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3B451-09F3-AD40-9E51-E6333F0F6F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3943"/>
            <a:ext cx="7769352" cy="1005051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91AEE-AAED-774F-8BF6-DE11026FDDD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purple flowers&#10;&#10;Description automatically generated with low confidence">
            <a:extLst>
              <a:ext uri="{FF2B5EF4-FFF2-40B4-BE49-F238E27FC236}">
                <a16:creationId xmlns:a16="http://schemas.microsoft.com/office/drawing/2014/main" id="{0BFAD93E-1524-754E-B60C-BC531997F5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rot="10800000">
            <a:off x="0" y="4159624"/>
            <a:ext cx="7772400" cy="5898776"/>
          </a:xfrm>
          <a:prstGeom prst="rect">
            <a:avLst/>
          </a:prstGeom>
          <a:gradFill>
            <a:gsLst>
              <a:gs pos="0">
                <a:schemeClr val="tx1"/>
              </a:gs>
              <a:gs pos="99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326053"/>
            <a:ext cx="6858000" cy="1926168"/>
          </a:xfrm>
          <a:prstGeom prst="rect">
            <a:avLst/>
          </a:prstGeom>
          <a:noFill/>
        </p:spPr>
        <p:txBody>
          <a:bodyPr wrap="square" lIns="0" tIns="0" rIns="0" bIns="0" rtlCol="0">
            <a:spAutoFit/>
          </a:bodyPr>
          <a:lstStyle/>
          <a:p>
            <a:pPr>
              <a:spcAft>
                <a:spcPts val="2000"/>
              </a:spcAft>
            </a:pPr>
            <a:r>
              <a:rPr lang="en-US" sz="3200" i="1" dirty="0">
                <a:solidFill>
                  <a:schemeClr val="bg1"/>
                </a:solidFill>
              </a:rPr>
              <a:t>“Homes are selling faster than they did at the fastest time of the year before the pandemic.”</a:t>
            </a:r>
            <a:endParaRPr lang="en-US" sz="3200" b="1" i="1" dirty="0">
              <a:solidFill>
                <a:schemeClr val="bg1"/>
              </a:solidFill>
              <a:latin typeface="Georgia" panose="02040502050405020303" pitchFamily="18" charset="0"/>
            </a:endParaRPr>
          </a:p>
          <a:p>
            <a:pPr>
              <a:spcAft>
                <a:spcPts val="2000"/>
              </a:spcAft>
            </a:pPr>
            <a:r>
              <a:rPr lang="en-US" sz="1250" dirty="0">
                <a:solidFill>
                  <a:schemeClr val="bg1"/>
                </a:solidFill>
                <a:latin typeface="Arial" panose="020B0604020202020204" pitchFamily="34" charset="0"/>
                <a:cs typeface="Arial" panose="020B0604020202020204" pitchFamily="34" charset="0"/>
              </a:rPr>
              <a:t>- Danielle Hale, Chief Economist, </a:t>
            </a:r>
            <a:r>
              <a:rPr lang="en-US" sz="1250" i="1" dirty="0" err="1">
                <a:solidFill>
                  <a:schemeClr val="bg1"/>
                </a:solidFill>
                <a:latin typeface="Arial" panose="020B0604020202020204" pitchFamily="34" charset="0"/>
                <a:cs typeface="Arial" panose="020B0604020202020204" pitchFamily="34" charset="0"/>
              </a:rPr>
              <a:t>realtor.com</a:t>
            </a:r>
            <a:endParaRPr lang="en-US" sz="12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SPRING 2022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C82DC07-908D-40D3-8B19-E42E93ADAEF1}"/>
              </a:ext>
            </a:extLst>
          </p:cNvPr>
          <p:cNvPicPr>
            <a:picLocks noChangeAspect="1"/>
          </p:cNvPicPr>
          <p:nvPr/>
        </p:nvPicPr>
        <p:blipFill>
          <a:blip r:embed="rId5"/>
          <a:srcRect/>
          <a:stretch/>
        </p:blipFill>
        <p:spPr>
          <a:xfrm>
            <a:off x="4679990" y="1524000"/>
            <a:ext cx="2608912" cy="2608912"/>
          </a:xfrm>
          <a:prstGeom prst="rect">
            <a:avLst/>
          </a:prstGeom>
          <a:ln w="38100">
            <a:noFill/>
          </a:ln>
        </p:spPr>
      </p:pic>
      <p:pic>
        <p:nvPicPr>
          <p:cNvPr id="22" name="Picture 21">
            <a:extLst>
              <a:ext uri="{FF2B5EF4-FFF2-40B4-BE49-F238E27FC236}">
                <a16:creationId xmlns:a16="http://schemas.microsoft.com/office/drawing/2014/main" id="{2802D6B7-47EA-46AF-8607-B93A2C1F57F4}"/>
              </a:ext>
            </a:extLst>
          </p:cNvPr>
          <p:cNvPicPr>
            <a:picLocks noChangeAspect="1"/>
          </p:cNvPicPr>
          <p:nvPr/>
        </p:nvPicPr>
        <p:blipFill>
          <a:blip r:embed="rId6"/>
          <a:stretch>
            <a:fillRect/>
          </a:stretch>
        </p:blipFill>
        <p:spPr>
          <a:xfrm>
            <a:off x="466804" y="7082497"/>
            <a:ext cx="2140018" cy="1236409"/>
          </a:xfrm>
          <a:prstGeom prst="rect">
            <a:avLst/>
          </a:prstGeom>
        </p:spPr>
      </p:pic>
      <p:pic>
        <p:nvPicPr>
          <p:cNvPr id="23" name="Picture 22">
            <a:extLst>
              <a:ext uri="{FF2B5EF4-FFF2-40B4-BE49-F238E27FC236}">
                <a16:creationId xmlns:a16="http://schemas.microsoft.com/office/drawing/2014/main" id="{E90CD2DB-8B46-4BE6-9D84-6CB1ADBA5FE3}"/>
              </a:ext>
            </a:extLst>
          </p:cNvPr>
          <p:cNvPicPr>
            <a:picLocks noChangeAspect="1"/>
          </p:cNvPicPr>
          <p:nvPr/>
        </p:nvPicPr>
        <p:blipFill>
          <a:blip r:embed="rId7"/>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porch&#10;&#10;Description automatically generated with low confidence">
            <a:extLst>
              <a:ext uri="{FF2B5EF4-FFF2-40B4-BE49-F238E27FC236}">
                <a16:creationId xmlns:a16="http://schemas.microsoft.com/office/drawing/2014/main" id="{779D391E-784C-0341-8BA8-64BB72F4AF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3386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571999"/>
            <a:ext cx="6172199" cy="4992746"/>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The Number of Homes on the Market Is Still Low</a:t>
            </a:r>
          </a:p>
          <a:p>
            <a:pPr>
              <a:lnSpc>
                <a:spcPct val="113000"/>
              </a:lnSpc>
              <a:spcAft>
                <a:spcPts val="1000"/>
              </a:spcAft>
            </a:pPr>
            <a:r>
              <a:rPr lang="en-US" sz="1250" dirty="0"/>
              <a:t>Today’s limited supply of houses for sale is putting sellers in the driver’s seat. </a:t>
            </a:r>
            <a:r>
              <a:rPr lang="en-US" sz="1250" b="1" dirty="0"/>
              <a:t>There are far more buyers in the market than there are homes available, and that means purchasers are eagerly waiting for your house. </a:t>
            </a:r>
          </a:p>
          <a:p>
            <a:pPr>
              <a:lnSpc>
                <a:spcPct val="113000"/>
              </a:lnSpc>
              <a:spcAft>
                <a:spcPts val="1000"/>
              </a:spcAft>
            </a:pPr>
            <a:r>
              <a:rPr lang="en-US" sz="1250" dirty="0"/>
              <a:t>Listing your house now makes it the center of attention. And if you work with a real estate professional to price your house correctly, you can expect it to sell quickly and likely get multiple strong offers this season. </a:t>
            </a:r>
          </a:p>
          <a:p>
            <a:pPr>
              <a:lnSpc>
                <a:spcPct val="113000"/>
              </a:lnSpc>
              <a:spcAft>
                <a:spcPts val="1000"/>
              </a:spcAft>
            </a:pPr>
            <a:r>
              <a:rPr lang="en-US" sz="1500" b="1" dirty="0">
                <a:solidFill>
                  <a:schemeClr val="tx2"/>
                </a:solidFill>
              </a:rPr>
              <a:t>Your Equity Is Growing in Record Amounts</a:t>
            </a:r>
          </a:p>
          <a:p>
            <a:pPr>
              <a:lnSpc>
                <a:spcPct val="113000"/>
              </a:lnSpc>
              <a:spcAft>
                <a:spcPts val="1000"/>
              </a:spcAft>
            </a:pPr>
            <a:r>
              <a:rPr lang="en-US" sz="1250" b="1" dirty="0"/>
              <a:t>According to </a:t>
            </a:r>
            <a:r>
              <a:rPr lang="en-US" sz="1250" b="1" i="1" dirty="0"/>
              <a:t>CoreLogic</a:t>
            </a:r>
            <a:r>
              <a:rPr lang="en-US" sz="1250" b="1" dirty="0"/>
              <a:t>, current homeowners are sitting on record amounts of equity thanks to recent home price appreciation. </a:t>
            </a:r>
          </a:p>
          <a:p>
            <a:pPr>
              <a:lnSpc>
                <a:spcPct val="113000"/>
              </a:lnSpc>
              <a:spcAft>
                <a:spcPts val="1000"/>
              </a:spcAft>
            </a:pPr>
            <a:r>
              <a:rPr lang="en-US" sz="1250" dirty="0"/>
              <a:t>That much equity can open doors for you to make a move. If you’ve been holding off on selling because you’re worried about how rising prices will impact your next home search, rest assured your equity can help fuel your move. It may be just what you need to cover a large portion – if not all – of the down payment on your next home.</a:t>
            </a:r>
          </a:p>
          <a:p>
            <a:pPr>
              <a:lnSpc>
                <a:spcPct val="113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226444"/>
            <a:ext cx="6858000" cy="155050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Trying to decide when to sell? If so, you likely want to time it just right so you can get the most out of the sale of your current house and know you’re making a good investment when you buy your next home. You may not realize that the opportunity to get the best of both worlds is already here. Here’s why.</a:t>
            </a:r>
          </a:p>
        </p:txBody>
      </p:sp>
      <p:sp>
        <p:nvSpPr>
          <p:cNvPr id="8" name="Rectangle 7">
            <a:extLst>
              <a:ext uri="{FF2B5EF4-FFF2-40B4-BE49-F238E27FC236}">
                <a16:creationId xmlns:a16="http://schemas.microsoft.com/office/drawing/2014/main" id="{CFC07FC6-668C-C347-A8F7-4099C75CB944}"/>
              </a:ext>
            </a:extLst>
          </p:cNvPr>
          <p:cNvSpPr/>
          <p:nvPr/>
        </p:nvSpPr>
        <p:spPr>
          <a:xfrm>
            <a:off x="0" y="2279762"/>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You Should Sell This Spring</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540081654"/>
              </p:ext>
            </p:extLst>
          </p:nvPr>
        </p:nvGraphicFramePr>
        <p:xfrm>
          <a:off x="457200" y="8181987"/>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As a homeowner, you have a great opportunity to get the best of both worlds this season. You can truly win when you sell and when you buy. If you’re thinking about making a move, let’s connect so you have </a:t>
                      </a:r>
                      <a:r>
                        <a:rPr lang="en-US" sz="1350" b="0" i="1">
                          <a:solidFill>
                            <a:schemeClr val="bg2"/>
                          </a:solidFill>
                          <a:latin typeface="Georgia" panose="02040502050405020303" pitchFamily="18" charset="0"/>
                        </a:rPr>
                        <a:t>the insights </a:t>
                      </a:r>
                      <a:r>
                        <a:rPr lang="en-US" sz="1350" b="0" i="1" dirty="0">
                          <a:solidFill>
                            <a:schemeClr val="bg2"/>
                          </a:solidFill>
                          <a:latin typeface="Georgia" panose="02040502050405020303" pitchFamily="18" charset="0"/>
                        </a:rPr>
                        <a:t>you need to make the best possible decision in today’s sellers’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78290" y="603454"/>
            <a:ext cx="6315739" cy="6877973"/>
          </a:xfrm>
          <a:prstGeom prst="rect">
            <a:avLst/>
          </a:prstGeom>
        </p:spPr>
        <p:txBody>
          <a:bodyPr wrap="square" lIns="91440" tIns="45720" rIns="91440" bIns="45720" anchor="t">
            <a:spAutoFit/>
          </a:bodyPr>
          <a:lstStyle/>
          <a:p>
            <a:pPr marL="11113" indent="-11113">
              <a:lnSpc>
                <a:spcPct val="113000"/>
              </a:lnSpc>
              <a:spcAft>
                <a:spcPts val="1000"/>
              </a:spcAft>
            </a:pPr>
            <a:r>
              <a:rPr lang="en-US" sz="1500" b="1" dirty="0">
                <a:solidFill>
                  <a:schemeClr val="tx2"/>
                </a:solidFill>
              </a:rPr>
              <a:t>Mortgage Rates Are Increasing</a:t>
            </a:r>
          </a:p>
          <a:p>
            <a:pPr lvl="0">
              <a:lnSpc>
                <a:spcPct val="113000"/>
              </a:lnSpc>
              <a:spcAft>
                <a:spcPts val="1000"/>
              </a:spcAft>
            </a:pPr>
            <a:r>
              <a:rPr lang="en-US" sz="1250" dirty="0">
                <a:solidFill>
                  <a:srgbClr val="000000"/>
                </a:solidFill>
              </a:rPr>
              <a:t>While it’s true mortgage rates have been climbing this year, current rates are still below what they’ve been in recent decades. In the 2000s, the average mortgage rate was 6.27%. In the 1990s, the average rate was 8.12%.</a:t>
            </a:r>
          </a:p>
          <a:p>
            <a:pPr lvl="0">
              <a:lnSpc>
                <a:spcPct val="113000"/>
              </a:lnSpc>
              <a:spcAft>
                <a:spcPts val="1000"/>
              </a:spcAft>
            </a:pPr>
            <a:r>
              <a:rPr lang="en-US" sz="1250" dirty="0">
                <a:solidFill>
                  <a:srgbClr val="000000"/>
                </a:solidFill>
              </a:rPr>
              <a:t>Even though mortgage rates are rising, they’re still worth taking advantage of today. You just want to do so sooner rather than later because experts are projecting rates will continue to increase throughout this </a:t>
            </a:r>
            <a:r>
              <a:rPr lang="en-US" sz="1250" dirty="0"/>
              <a:t>year. Doug Duncan, Senior Vice President and Chief Economist at </a:t>
            </a:r>
            <a:r>
              <a:rPr lang="en-US" sz="1250" i="1" dirty="0"/>
              <a:t>Fannie Mae, </a:t>
            </a:r>
            <a:r>
              <a:rPr lang="en-US" sz="1250" dirty="0"/>
              <a:t>says:</a:t>
            </a:r>
          </a:p>
          <a:p>
            <a:pPr lvl="1">
              <a:lnSpc>
                <a:spcPct val="113000"/>
              </a:lnSpc>
              <a:spcAft>
                <a:spcPts val="1000"/>
              </a:spcAft>
            </a:pPr>
            <a:r>
              <a:rPr lang="en-US" sz="1250" i="1" dirty="0">
                <a:solidFill>
                  <a:srgbClr val="797979"/>
                </a:solidFill>
              </a:rPr>
              <a:t>“For homebuyers, we believe that borrowing costs will likely rise with the increase in mortgage rates....”</a:t>
            </a:r>
          </a:p>
          <a:p>
            <a:pPr lvl="0">
              <a:lnSpc>
                <a:spcPct val="113000"/>
              </a:lnSpc>
              <a:spcAft>
                <a:spcPts val="1000"/>
              </a:spcAft>
            </a:pPr>
            <a:r>
              <a:rPr lang="en-US" sz="1250" b="1" dirty="0">
                <a:solidFill>
                  <a:srgbClr val="000000"/>
                </a:solidFill>
              </a:rPr>
              <a:t>When that happens, it’ll cost you more to purchase your next home. That’s why it’s important to act now if you’re ready to sell. </a:t>
            </a:r>
            <a:r>
              <a:rPr lang="en-US" sz="1250" dirty="0">
                <a:solidFill>
                  <a:srgbClr val="000000"/>
                </a:solidFill>
              </a:rPr>
              <a:t>Work with a trusted advisor to kickstart the process so you can make your next purchase before rates climb further.</a:t>
            </a:r>
          </a:p>
          <a:p>
            <a:pPr marL="11113" indent="-11113">
              <a:lnSpc>
                <a:spcPct val="113000"/>
              </a:lnSpc>
              <a:spcAft>
                <a:spcPts val="1000"/>
              </a:spcAft>
            </a:pPr>
            <a:r>
              <a:rPr lang="en-US" sz="1500" b="1" dirty="0">
                <a:solidFill>
                  <a:schemeClr val="tx2"/>
                </a:solidFill>
              </a:rPr>
              <a:t>Home Prices Are Climbing Too</a:t>
            </a:r>
          </a:p>
          <a:p>
            <a:pPr lvl="0">
              <a:lnSpc>
                <a:spcPct val="113000"/>
              </a:lnSpc>
              <a:spcAft>
                <a:spcPts val="1000"/>
              </a:spcAft>
            </a:pPr>
            <a:r>
              <a:rPr lang="en-US" sz="1250" b="1" dirty="0">
                <a:solidFill>
                  <a:srgbClr val="000000"/>
                </a:solidFill>
              </a:rPr>
              <a:t>Home prices have been skyrocketing in recent years thanks to the imbalance of supply and demand. And as long as that imbalance continues, so will the rise in home values.</a:t>
            </a:r>
          </a:p>
          <a:p>
            <a:pPr lvl="0">
              <a:lnSpc>
                <a:spcPct val="113000"/>
              </a:lnSpc>
              <a:spcAft>
                <a:spcPts val="1000"/>
              </a:spcAft>
            </a:pPr>
            <a:r>
              <a:rPr lang="en-US" sz="1250" dirty="0">
                <a:solidFill>
                  <a:srgbClr val="000000"/>
                </a:solidFill>
              </a:rPr>
              <a:t>What does that mean for you? If you’re selling so you can move into the home of your dreams or downsize into something that better suits your current needs, you have an opportunity to get ahead of the curve by leveraging your growing equity and purchasing your next home before prices climb higher. </a:t>
            </a:r>
          </a:p>
          <a:p>
            <a:pPr lvl="0">
              <a:lnSpc>
                <a:spcPct val="113000"/>
              </a:lnSpc>
              <a:spcAft>
                <a:spcPts val="1000"/>
              </a:spcAft>
            </a:pPr>
            <a:r>
              <a:rPr lang="en-US" sz="1250" dirty="0">
                <a:solidFill>
                  <a:srgbClr val="000000"/>
                </a:solidFill>
              </a:rPr>
              <a:t>And, once you make your purchase, you can find peace of mind in knowing ongoing home price appreciation is growing the value of your new investment.</a:t>
            </a:r>
          </a:p>
          <a:p>
            <a:pPr lvl="0">
              <a:lnSpc>
                <a:spcPct val="113000"/>
              </a:lnSpc>
              <a:spcAft>
                <a:spcPts val="1000"/>
              </a:spcAft>
            </a:pPr>
            <a:endParaRPr lang="en-US" sz="1250" dirty="0">
              <a:solidFill>
                <a:srgbClr val="000000"/>
              </a:solidFill>
            </a:endParaRPr>
          </a:p>
          <a:p>
            <a:pPr lvl="0">
              <a:lnSpc>
                <a:spcPct val="113000"/>
              </a:lnSpc>
              <a:spcAft>
                <a:spcPts val="1000"/>
              </a:spcAft>
            </a:pPr>
            <a:endParaRPr lang="en-US" sz="1250" dirty="0">
              <a:solidFill>
                <a:srgbClr val="000000"/>
              </a:solidFill>
            </a:endParaRPr>
          </a:p>
        </p:txBody>
      </p:sp>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17060" y="0"/>
            <a:ext cx="778946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Sellers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155718"/>
            <a:ext cx="6858000" cy="1395418"/>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Real estate experts agree: sellers have a great opportunity in front of them this season thanks to low housing supply, high buyer demand, and growing home equity. These are some of the main reasons industry leaders say you should consider selling your house this spring.</a:t>
            </a:r>
          </a:p>
        </p:txBody>
      </p:sp>
      <p:graphicFrame>
        <p:nvGraphicFramePr>
          <p:cNvPr id="11" name="Table 6">
            <a:extLst>
              <a:ext uri="{FF2B5EF4-FFF2-40B4-BE49-F238E27FC236}">
                <a16:creationId xmlns:a16="http://schemas.microsoft.com/office/drawing/2014/main" id="{5E70D06E-407D-B246-8287-0DC544ADF39E}"/>
              </a:ext>
            </a:extLst>
          </p:cNvPr>
          <p:cNvGraphicFramePr>
            <a:graphicFrameLocks noGrp="1"/>
          </p:cNvGraphicFramePr>
          <p:nvPr>
            <p:extLst>
              <p:ext uri="{D42A27DB-BD31-4B8C-83A1-F6EECF244321}">
                <p14:modId xmlns:p14="http://schemas.microsoft.com/office/powerpoint/2010/main" val="1432994028"/>
              </p:ext>
            </p:extLst>
          </p:nvPr>
        </p:nvGraphicFramePr>
        <p:xfrm>
          <a:off x="457200" y="3687450"/>
          <a:ext cx="6858000" cy="4375341"/>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The inventory of homes on the market remains woefully depleted, </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and in fact, is currently at an</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all-time low</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t>
                      </a:r>
                      <a:endPar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a:t>
                      </a: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Lawrence Yun, Chief Economist, NAR</a:t>
                      </a:r>
                      <a:endParaRPr lang="en-US" sz="6500" i="0" strike="noStrike" dirty="0">
                        <a:solidFill>
                          <a:schemeClr val="tx1"/>
                        </a:solidFill>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 . . history demonstrates that potential homebuyers who are on the fence will often enter the market at the start of rate increase cycles. . . .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We do expect rates to continue to increase but at a more gradual pace</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Freddie Mac</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The current supply-demand imbalance is expected to remain in 2022</a:t>
                      </a:r>
                      <a:r>
                        <a:rPr kumimoji="0"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 . . .</a:t>
                      </a:r>
                      <a:r>
                        <a:rPr kumimoji="0" lang="en-US" sz="13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 </a:t>
                      </a:r>
                      <a:r>
                        <a:rPr kumimoji="0"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Homebuilders are working very hard to bridge the housing supply gap created by a decade of under building, but it will take some time to reduce the housing stock debt in the face of growing millennial demand.</a:t>
                      </a:r>
                      <a:endParaRPr kumimoji="0" lang="en-US" sz="1300" b="0" i="1" u="none" strike="noStrike" kern="1200" cap="none" spc="0" normalizeH="0" baseline="0" noProof="0" dirty="0">
                        <a:ln>
                          <a:noFill/>
                        </a:ln>
                        <a:solidFill>
                          <a:schemeClr val="tx2"/>
                        </a:solidFill>
                        <a:effectLst/>
                        <a:highlight>
                          <a:srgbClr val="FF00FF"/>
                        </a:highlight>
                        <a:uLnTx/>
                        <a:uFillTx/>
                        <a:latin typeface="+mn-lt"/>
                        <a:ea typeface="Helvetica Neue" panose="02000503000000020004" pitchFamily="2" charset="0"/>
                        <a:cs typeface="Arial"/>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lang="en-US" sz="1200" b="0" i="0" dirty="0">
                          <a:solidFill>
                            <a:schemeClr val="tx1"/>
                          </a:solidFill>
                          <a:latin typeface="+mn-lt"/>
                          <a:cs typeface="Arial"/>
                        </a:rPr>
                        <a:t>- </a:t>
                      </a:r>
                      <a:r>
                        <a:rPr lang="en-US" sz="1200" b="0" i="0" dirty="0" err="1">
                          <a:solidFill>
                            <a:schemeClr val="tx1"/>
                          </a:solidFill>
                          <a:latin typeface="+mn-lt"/>
                          <a:cs typeface="Arial"/>
                        </a:rPr>
                        <a:t>Odeta</a:t>
                      </a:r>
                      <a:r>
                        <a:rPr lang="en-US" sz="1200" b="0" i="0" dirty="0">
                          <a:solidFill>
                            <a:schemeClr val="tx1"/>
                          </a:solidFill>
                          <a:latin typeface="+mn-lt"/>
                          <a:cs typeface="Arial"/>
                        </a:rPr>
                        <a:t> </a:t>
                      </a:r>
                      <a:r>
                        <a:rPr lang="en-US" sz="1200" b="0" i="0" dirty="0" err="1">
                          <a:solidFill>
                            <a:schemeClr val="tx1"/>
                          </a:solidFill>
                          <a:latin typeface="+mn-lt"/>
                          <a:cs typeface="Arial"/>
                        </a:rPr>
                        <a:t>Kushi</a:t>
                      </a:r>
                      <a:r>
                        <a:rPr lang="en-US" sz="1200" b="0" i="0" dirty="0">
                          <a:solidFill>
                            <a:schemeClr val="tx1"/>
                          </a:solidFill>
                          <a:latin typeface="+mn-lt"/>
                          <a:cs typeface="Arial"/>
                        </a:rPr>
                        <a:t>, Deputy Chief Economist, </a:t>
                      </a:r>
                      <a:r>
                        <a:rPr lang="en-US" sz="1200" b="0" i="1" dirty="0">
                          <a:solidFill>
                            <a:schemeClr val="tx1"/>
                          </a:solidFill>
                          <a:latin typeface="+mn-lt"/>
                          <a:cs typeface="Arial"/>
                        </a:rPr>
                        <a:t>First American</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graphicFrame>
        <p:nvGraphicFramePr>
          <p:cNvPr id="12" name="Table 6">
            <a:extLst>
              <a:ext uri="{FF2B5EF4-FFF2-40B4-BE49-F238E27FC236}">
                <a16:creationId xmlns:a16="http://schemas.microsoft.com/office/drawing/2014/main" id="{B7F8E1D0-C7AA-2540-993A-EFE7155B8C7C}"/>
              </a:ext>
            </a:extLst>
          </p:cNvPr>
          <p:cNvGraphicFramePr>
            <a:graphicFrameLocks noGrp="1"/>
          </p:cNvGraphicFramePr>
          <p:nvPr>
            <p:extLst>
              <p:ext uri="{D42A27DB-BD31-4B8C-83A1-F6EECF244321}">
                <p14:modId xmlns:p14="http://schemas.microsoft.com/office/powerpoint/2010/main" val="3630831706"/>
              </p:ext>
            </p:extLst>
          </p:nvPr>
        </p:nvGraphicFramePr>
        <p:xfrm>
          <a:off x="457200" y="8079830"/>
          <a:ext cx="6858000" cy="1544828"/>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As home prices kept rising, so did the equity built up in residential properties, </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to the point where close to half of all mortgage payers around the country found themselves in equity-rich territory.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Todd Teta, Chief Product Officer,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ATTOM Data</a:t>
                      </a:r>
                      <a:endParaRPr kumimoji="0" lang="en-US" sz="1200" b="1" i="1" u="none" strike="noStrike" kern="1200" cap="none" spc="0" normalizeH="0" baseline="0" noProof="0" dirty="0">
                        <a:ln>
                          <a:noFill/>
                        </a:ln>
                        <a:solidFill>
                          <a:schemeClr val="tx1"/>
                        </a:solidFill>
                        <a:effectLst/>
                        <a:uLnTx/>
                        <a:uFillTx/>
                        <a:latin typeface="+mn-lt"/>
                        <a:ea typeface="+mn-ea"/>
                        <a:cs typeface="+mn-cs"/>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pic>
        <p:nvPicPr>
          <p:cNvPr id="6" name="Picture 5" descr="A group of people sitting around a table&#10;&#10;Description automatically generated with medium confidence">
            <a:extLst>
              <a:ext uri="{FF2B5EF4-FFF2-40B4-BE49-F238E27FC236}">
                <a16:creationId xmlns:a16="http://schemas.microsoft.com/office/drawing/2014/main" id="{1F653CE0-2F62-D949-B391-E9EEA634AB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1" y="0"/>
            <a:ext cx="2514600"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A61ED-F167-3C4D-A364-9C1D78939D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084520"/>
            <a:ext cx="6858000" cy="328808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chemeClr val="bg1"/>
                </a:solidFill>
                <a:latin typeface="Arial" panose="020B0604020202020204" pitchFamily="34" charset="0"/>
                <a:cs typeface="Arial" panose="020B0604020202020204" pitchFamily="34" charset="0"/>
              </a:rPr>
              <a:t>KEY TAKEAWAY</a:t>
            </a:r>
          </a:p>
          <a:p>
            <a:pPr lvl="0">
              <a:spcAft>
                <a:spcPts val="2000"/>
              </a:spcAft>
            </a:pPr>
            <a:r>
              <a:rPr lang="en-US" sz="2200" dirty="0">
                <a:solidFill>
                  <a:prstClr val="white"/>
                </a:solidFill>
                <a:latin typeface="Arial" panose="020B0604020202020204" pitchFamily="34" charset="0"/>
                <a:cs typeface="Arial" panose="020B0604020202020204" pitchFamily="34" charset="0"/>
              </a:rPr>
              <a:t>Homeowners who want to to take advantage of today’s market shouldn’t wait to sell. Let’s connect today so you can make a confident and informed decision if you’re thinking of moving into your dream home.</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712860"/>
            <a:ext cx="742081" cy="7433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375931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24458-3C5F-2046-A853-85B0145A3D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80856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792241"/>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selling anything, you always hope for strong demand for the item coupled with a limited supply. That maximizes your leverage when negotiating the sale. Home sellers are in that exact situation right now. Here’s why.</a:t>
            </a:r>
          </a:p>
        </p:txBody>
      </p:sp>
      <p:sp>
        <p:nvSpPr>
          <p:cNvPr id="8" name="Rectangle 7">
            <a:extLst>
              <a:ext uri="{FF2B5EF4-FFF2-40B4-BE49-F238E27FC236}">
                <a16:creationId xmlns:a16="http://schemas.microsoft.com/office/drawing/2014/main" id="{CFC07FC6-668C-C347-A8F7-4099C75CB944}"/>
              </a:ext>
            </a:extLst>
          </p:cNvPr>
          <p:cNvSpPr/>
          <p:nvPr/>
        </p:nvSpPr>
        <p:spPr>
          <a:xfrm>
            <a:off x="0" y="2854461"/>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Sellers Are Winning Big Today </a:t>
            </a:r>
          </a:p>
        </p:txBody>
      </p:sp>
      <p:sp>
        <p:nvSpPr>
          <p:cNvPr id="9" name="Content Placeholder 2">
            <a:extLst>
              <a:ext uri="{FF2B5EF4-FFF2-40B4-BE49-F238E27FC236}">
                <a16:creationId xmlns:a16="http://schemas.microsoft.com/office/drawing/2014/main" id="{80735D9A-AFEC-8C43-92A0-623A57AD68B0}"/>
              </a:ext>
            </a:extLst>
          </p:cNvPr>
          <p:cNvSpPr txBox="1">
            <a:spLocks/>
          </p:cNvSpPr>
          <p:nvPr/>
        </p:nvSpPr>
        <p:spPr>
          <a:xfrm>
            <a:off x="365929" y="5203137"/>
            <a:ext cx="3552545" cy="5336863"/>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10000"/>
              </a:lnSpc>
              <a:spcAft>
                <a:spcPts val="1000"/>
              </a:spcAft>
              <a:buFont typeface="Arial" panose="020B0604020202020204" pitchFamily="34" charset="0"/>
              <a:buNone/>
            </a:pPr>
            <a:r>
              <a:rPr lang="en-US" sz="1400" b="1" dirty="0">
                <a:solidFill>
                  <a:schemeClr val="tx2"/>
                </a:solidFill>
              </a:rPr>
              <a:t>Demand Is Very Strong</a:t>
            </a:r>
          </a:p>
          <a:p>
            <a:pPr marL="0" indent="0">
              <a:lnSpc>
                <a:spcPct val="110000"/>
              </a:lnSpc>
              <a:spcAft>
                <a:spcPts val="1000"/>
              </a:spcAft>
              <a:buFont typeface="Arial" panose="020B0604020202020204" pitchFamily="34" charset="0"/>
              <a:buNone/>
            </a:pPr>
            <a:r>
              <a:rPr lang="en-US" sz="1250" dirty="0"/>
              <a:t>According to the </a:t>
            </a:r>
            <a:r>
              <a:rPr lang="en-US" sz="1250" i="1" dirty="0"/>
              <a:t>Existing Home Sales Report </a:t>
            </a:r>
            <a:r>
              <a:rPr lang="en-US" sz="1250" dirty="0"/>
              <a:t>from the </a:t>
            </a:r>
            <a:r>
              <a:rPr lang="en-US" sz="1250" i="1" dirty="0"/>
              <a:t>National Association of Realtors </a:t>
            </a:r>
            <a:r>
              <a:rPr lang="en-US" sz="1250" dirty="0"/>
              <a:t>(NAR), 6.18 million homes were sold in 2021 – the highest home sales in 15 years. Lawrence Yun, Chief Economist for NAR, explains:</a:t>
            </a:r>
          </a:p>
          <a:p>
            <a:pPr marL="388620" lvl="1" indent="0">
              <a:lnSpc>
                <a:spcPct val="110000"/>
              </a:lnSpc>
              <a:spcAft>
                <a:spcPts val="1000"/>
              </a:spcAft>
              <a:buFont typeface="Arial" panose="020B0604020202020204" pitchFamily="34" charset="0"/>
              <a:buNone/>
            </a:pPr>
            <a:r>
              <a:rPr lang="en-US" sz="1250" i="1" dirty="0">
                <a:solidFill>
                  <a:schemeClr val="bg2"/>
                </a:solidFill>
              </a:rPr>
              <a:t>“Sales for the entire year finished strong, reaching</a:t>
            </a:r>
            <a:r>
              <a:rPr lang="en-US" sz="1250" b="1" i="1" dirty="0">
                <a:solidFill>
                  <a:schemeClr val="bg2"/>
                </a:solidFill>
              </a:rPr>
              <a:t> the highest annual level</a:t>
            </a:r>
            <a:br>
              <a:rPr lang="en-US" sz="1250" b="1" i="1" dirty="0">
                <a:solidFill>
                  <a:schemeClr val="bg2"/>
                </a:solidFill>
              </a:rPr>
            </a:br>
            <a:r>
              <a:rPr lang="en-US" sz="1250" b="1" i="1" dirty="0">
                <a:solidFill>
                  <a:schemeClr val="bg2"/>
                </a:solidFill>
              </a:rPr>
              <a:t>since 2006</a:t>
            </a:r>
            <a:r>
              <a:rPr lang="en-US" sz="1250" i="1" dirty="0">
                <a:solidFill>
                  <a:schemeClr val="bg2"/>
                </a:solidFill>
              </a:rPr>
              <a:t>. . . .”</a:t>
            </a:r>
          </a:p>
          <a:p>
            <a:pPr marL="0" indent="0">
              <a:lnSpc>
                <a:spcPct val="110000"/>
              </a:lnSpc>
              <a:spcAft>
                <a:spcPts val="1000"/>
              </a:spcAft>
              <a:buFont typeface="Arial" panose="020B0604020202020204" pitchFamily="34" charset="0"/>
              <a:buNone/>
            </a:pPr>
            <a:r>
              <a:rPr lang="en-US" sz="1250" dirty="0"/>
              <a:t>The good news is, demand is expected to remain strong this year as buyers rush to stay ahead of rising mortgage rates and increasing prices. As a seller, that means you can expect there will be plenty of buyers eager to purchase</a:t>
            </a:r>
            <a:br>
              <a:rPr lang="en-US" sz="1250" dirty="0"/>
            </a:br>
            <a:r>
              <a:rPr lang="en-US" sz="1250" dirty="0"/>
              <a:t>your house.</a:t>
            </a:r>
          </a:p>
          <a:p>
            <a:endParaRPr lang="en-US" dirty="0"/>
          </a:p>
        </p:txBody>
      </p:sp>
      <p:sp>
        <p:nvSpPr>
          <p:cNvPr id="10" name="Content Placeholder 3">
            <a:extLst>
              <a:ext uri="{FF2B5EF4-FFF2-40B4-BE49-F238E27FC236}">
                <a16:creationId xmlns:a16="http://schemas.microsoft.com/office/drawing/2014/main" id="{E4AE3D1C-0A32-F04B-AC9A-C04308EAE6C7}"/>
              </a:ext>
            </a:extLst>
          </p:cNvPr>
          <p:cNvSpPr txBox="1">
            <a:spLocks/>
          </p:cNvSpPr>
          <p:nvPr/>
        </p:nvSpPr>
        <p:spPr>
          <a:xfrm>
            <a:off x="4024539" y="5203137"/>
            <a:ext cx="3552545" cy="5336863"/>
          </a:xfrm>
          <a:prstGeom prst="rect">
            <a:avLst/>
          </a:prstGeom>
        </p:spPr>
        <p:txBody>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10000"/>
              </a:lnSpc>
              <a:spcAft>
                <a:spcPts val="1000"/>
              </a:spcAft>
              <a:buFont typeface="Arial" panose="020B0604020202020204" pitchFamily="34" charset="0"/>
              <a:buNone/>
            </a:pPr>
            <a:r>
              <a:rPr lang="en-US" sz="1400" b="1" dirty="0">
                <a:solidFill>
                  <a:schemeClr val="tx2"/>
                </a:solidFill>
              </a:rPr>
              <a:t>Supply Is Very Limited</a:t>
            </a:r>
          </a:p>
          <a:p>
            <a:pPr marL="0" indent="0">
              <a:lnSpc>
                <a:spcPct val="110000"/>
              </a:lnSpc>
              <a:spcAft>
                <a:spcPts val="1000"/>
              </a:spcAft>
              <a:buFont typeface="Arial" panose="020B0604020202020204" pitchFamily="34" charset="0"/>
              <a:buNone/>
            </a:pPr>
            <a:r>
              <a:rPr lang="en-US" sz="1250" dirty="0"/>
              <a:t>The same report from NAR also reveals the year began with the supply of available homes at an all-time low. NAR notes:</a:t>
            </a:r>
            <a:endParaRPr lang="en-US" sz="1250" dirty="0">
              <a:cs typeface="Arial"/>
            </a:endParaRPr>
          </a:p>
          <a:p>
            <a:pPr marL="388620" lvl="1" indent="0">
              <a:lnSpc>
                <a:spcPct val="110000"/>
              </a:lnSpc>
              <a:spcAft>
                <a:spcPts val="1000"/>
              </a:spcAft>
              <a:buNone/>
            </a:pPr>
            <a:r>
              <a:rPr lang="en-US" sz="1250" i="1" dirty="0">
                <a:solidFill>
                  <a:schemeClr val="bg2"/>
                </a:solidFill>
              </a:rPr>
              <a:t>“Total housing inventory at the end of January amounted to 860,000 units, down 2.3% from December and down 16.5% from one year ago (1.03 million). Unsold inventory sits at a 1.6-month supply at the current sales pace, down from 1.7 months in December and from 1.9 months in January 2021.”</a:t>
            </a:r>
            <a:endParaRPr lang="en-US" dirty="0">
              <a:solidFill>
                <a:schemeClr val="bg2"/>
              </a:solidFill>
            </a:endParaRPr>
          </a:p>
        </p:txBody>
      </p:sp>
    </p:spTree>
    <p:extLst>
      <p:ext uri="{BB962C8B-B14F-4D97-AF65-F5344CB8AC3E}">
        <p14:creationId xmlns:p14="http://schemas.microsoft.com/office/powerpoint/2010/main" val="117822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89983"/>
            <a:ext cx="6858000" cy="97701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Right now, housing supply isn’t just low, it’s very low, and that won't change overnight. That means you may have an incredible opportunity to cash in on the demand for our house. To give you an idea of just how low supply is today, look at the graph below.</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101082331"/>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06165">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 current imbalance of supply and demand is good news for you. Let’s connect today to discuss how much leverage you have, and why it’s best to sell now instead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of later, if you’re ready.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8" name="Group 7">
            <a:extLst>
              <a:ext uri="{FF2B5EF4-FFF2-40B4-BE49-F238E27FC236}">
                <a16:creationId xmlns:a16="http://schemas.microsoft.com/office/drawing/2014/main" id="{2528E693-04AA-3E4E-8290-4CAB6B530FC3}"/>
              </a:ext>
            </a:extLst>
          </p:cNvPr>
          <p:cNvGrpSpPr/>
          <p:nvPr/>
        </p:nvGrpSpPr>
        <p:grpSpPr>
          <a:xfrm>
            <a:off x="459546" y="1721351"/>
            <a:ext cx="6854741" cy="3519336"/>
            <a:chOff x="381907" y="1271926"/>
            <a:chExt cx="6841785" cy="5103986"/>
          </a:xfrm>
        </p:grpSpPr>
        <p:sp>
          <p:nvSpPr>
            <p:cNvPr id="9" name="Rectangle 8">
              <a:extLst>
                <a:ext uri="{FF2B5EF4-FFF2-40B4-BE49-F238E27FC236}">
                  <a16:creationId xmlns:a16="http://schemas.microsoft.com/office/drawing/2014/main" id="{196D52D8-EB37-2440-B7A0-D38B1BF67B7B}"/>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287229D7-9BDB-A24C-84BE-DDE098CD1FB1}"/>
                </a:ext>
              </a:extLst>
            </p:cNvPr>
            <p:cNvSpPr txBox="1"/>
            <p:nvPr/>
          </p:nvSpPr>
          <p:spPr>
            <a:xfrm>
              <a:off x="568374" y="1428578"/>
              <a:ext cx="6536347" cy="799727"/>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Months Inventory of Homes for Sale </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In Millions (2011-2022)</a:t>
              </a:r>
            </a:p>
          </p:txBody>
        </p:sp>
      </p:grpSp>
      <p:sp>
        <p:nvSpPr>
          <p:cNvPr id="11" name="TextBox 10">
            <a:extLst>
              <a:ext uri="{FF2B5EF4-FFF2-40B4-BE49-F238E27FC236}">
                <a16:creationId xmlns:a16="http://schemas.microsoft.com/office/drawing/2014/main" id="{C21556AE-2DDF-8745-AF6A-575B8AFB937D}"/>
              </a:ext>
            </a:extLst>
          </p:cNvPr>
          <p:cNvSpPr txBox="1"/>
          <p:nvPr/>
        </p:nvSpPr>
        <p:spPr>
          <a:xfrm>
            <a:off x="457200" y="5373002"/>
            <a:ext cx="6858000" cy="2632332"/>
          </a:xfrm>
          <a:prstGeom prst="rect">
            <a:avLst/>
          </a:prstGeom>
          <a:noFill/>
        </p:spPr>
        <p:txBody>
          <a:bodyPr wrap="square" lIns="0" tIns="320040" rIns="0" bIns="0" numCol="1" spcCol="457200" rtlCol="0" anchor="t">
            <a:noAutofit/>
          </a:bodyPr>
          <a:lstStyle/>
          <a:p>
            <a:pPr>
              <a:lnSpc>
                <a:spcPct val="110000"/>
              </a:lnSpc>
              <a:spcAft>
                <a:spcPts val="1000"/>
              </a:spcAft>
            </a:pPr>
            <a:r>
              <a:rPr lang="en-US" sz="1400" b="1" dirty="0">
                <a:solidFill>
                  <a:schemeClr val="tx2"/>
                </a:solidFill>
              </a:rPr>
              <a:t>High Demand and Low Supply Gives You Maximum Leverage</a:t>
            </a:r>
          </a:p>
          <a:p>
            <a:pPr>
              <a:lnSpc>
                <a:spcPct val="110000"/>
              </a:lnSpc>
              <a:spcAft>
                <a:spcPts val="1000"/>
              </a:spcAft>
            </a:pPr>
            <a:r>
              <a:rPr lang="en-US" sz="1250" b="1" dirty="0"/>
              <a:t>When there’s strong demand for an item and a limited supply of it available, the seller </a:t>
            </a:r>
            <a:br>
              <a:rPr lang="en-US" sz="1250" b="1" dirty="0"/>
            </a:br>
            <a:r>
              <a:rPr lang="en-US" sz="1250" b="1" dirty="0"/>
              <a:t>has maximum leverage in the negotiation. </a:t>
            </a:r>
            <a:r>
              <a:rPr lang="en-US" sz="1250" dirty="0"/>
              <a:t>You might already realize this advantage enables you to sell at the best possible price, but it also means you can negotiate the ideal contract terms to suit your needs.</a:t>
            </a:r>
          </a:p>
          <a:p>
            <a:pPr>
              <a:lnSpc>
                <a:spcPct val="110000"/>
              </a:lnSpc>
              <a:spcAft>
                <a:spcPts val="1000"/>
              </a:spcAft>
            </a:pPr>
            <a:r>
              <a:rPr lang="en-US" sz="1250" dirty="0"/>
              <a:t>And since demand is so high, there’s a good chance you’ll get offers from multiple buyers who are willing to compete for your house. When you do, work with your agent to look closely at each offer. Make sure you understand all the unique terms and conditions before you make</a:t>
            </a:r>
            <a:br>
              <a:rPr lang="en-US" sz="1250" dirty="0"/>
            </a:br>
            <a:r>
              <a:rPr lang="en-US" sz="1250" dirty="0"/>
              <a:t>your decision.</a:t>
            </a:r>
          </a:p>
        </p:txBody>
      </p:sp>
      <p:graphicFrame>
        <p:nvGraphicFramePr>
          <p:cNvPr id="13" name="Chart 12">
            <a:extLst>
              <a:ext uri="{FF2B5EF4-FFF2-40B4-BE49-F238E27FC236}">
                <a16:creationId xmlns:a16="http://schemas.microsoft.com/office/drawing/2014/main" id="{0CFC31F9-8055-044E-B112-3D816B546AA7}"/>
              </a:ext>
            </a:extLst>
          </p:cNvPr>
          <p:cNvGraphicFramePr/>
          <p:nvPr>
            <p:extLst>
              <p:ext uri="{D42A27DB-BD31-4B8C-83A1-F6EECF244321}">
                <p14:modId xmlns:p14="http://schemas.microsoft.com/office/powerpoint/2010/main" val="4115334064"/>
              </p:ext>
            </p:extLst>
          </p:nvPr>
        </p:nvGraphicFramePr>
        <p:xfrm>
          <a:off x="528082" y="2173435"/>
          <a:ext cx="6664663" cy="287420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0AD0479-19B5-4E0A-9B7C-EA5E0F5048BE}"/>
              </a:ext>
            </a:extLst>
          </p:cNvPr>
          <p:cNvSpPr txBox="1"/>
          <p:nvPr/>
        </p:nvSpPr>
        <p:spPr>
          <a:xfrm>
            <a:off x="5983199" y="5060849"/>
            <a:ext cx="1209546" cy="207400"/>
          </a:xfrm>
          <a:prstGeom prst="rect">
            <a:avLst/>
          </a:prstGeom>
          <a:noFill/>
        </p:spPr>
        <p:txBody>
          <a:bodyPr wrap="square" lIns="26497" tIns="26497" rIns="26497" bIns="26497"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262154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9</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261136"/>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 may be thinking of selling because you’ve heard about how you can benefit from today’s rising home prices. But will that trend continue? </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48651" y="3060862"/>
            <a:ext cx="6858000" cy="5453993"/>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400" b="1" dirty="0">
                <a:solidFill>
                  <a:srgbClr val="00B0F0"/>
                </a:solidFill>
                <a:latin typeface="Arial" panose="020B0604020202020204" pitchFamily="34" charset="0"/>
                <a:cs typeface="Arial" panose="020B0604020202020204" pitchFamily="34" charset="0"/>
              </a:rPr>
              <a:t>Where Will Home Values Go From Here?</a:t>
            </a:r>
            <a:r>
              <a:rPr lang="en-US" sz="1400" dirty="0">
                <a:solidFill>
                  <a:srgbClr val="00B0F0"/>
                </a:solidFill>
                <a:latin typeface="Arial" panose="020B0604020202020204" pitchFamily="34" charset="0"/>
                <a:cs typeface="Arial" panose="020B0604020202020204" pitchFamily="34" charset="0"/>
              </a:rPr>
              <a:t>​</a:t>
            </a:r>
          </a:p>
          <a:p>
            <a:pPr fontAlgn="base">
              <a:lnSpc>
                <a:spcPct val="110000"/>
              </a:lnSpc>
              <a:spcAft>
                <a:spcPts val="1000"/>
              </a:spcAft>
            </a:pPr>
            <a:r>
              <a:rPr lang="en-US" sz="1250" dirty="0">
                <a:latin typeface="Arial" panose="020B0604020202020204" pitchFamily="34" charset="0"/>
                <a:cs typeface="Arial" panose="020B0604020202020204" pitchFamily="34" charset="0"/>
              </a:rPr>
              <a:t>According to the </a:t>
            </a:r>
            <a:r>
              <a:rPr lang="en-US" sz="1250" i="1" dirty="0">
                <a:latin typeface="Arial" panose="020B0604020202020204" pitchFamily="34" charset="0"/>
                <a:cs typeface="Arial" panose="020B0604020202020204" pitchFamily="34" charset="0"/>
              </a:rPr>
              <a:t>U.S. Home Price Insights Report </a:t>
            </a:r>
            <a:r>
              <a:rPr lang="en-US" sz="1250" dirty="0">
                <a:latin typeface="Arial" panose="020B0604020202020204" pitchFamily="34" charset="0"/>
                <a:cs typeface="Arial" panose="020B0604020202020204" pitchFamily="34" charset="0"/>
              </a:rPr>
              <a:t>from </a:t>
            </a:r>
            <a:r>
              <a:rPr lang="en-US" sz="1250" i="1" dirty="0">
                <a:latin typeface="Arial" panose="020B0604020202020204" pitchFamily="34" charset="0"/>
                <a:cs typeface="Arial" panose="020B0604020202020204" pitchFamily="34" charset="0"/>
              </a:rPr>
              <a:t>CoreLogic</a:t>
            </a:r>
            <a:r>
              <a:rPr lang="en-US" sz="1250" dirty="0">
                <a:latin typeface="Arial" panose="020B0604020202020204" pitchFamily="34" charset="0"/>
                <a:cs typeface="Arial" panose="020B0604020202020204" pitchFamily="34" charset="0"/>
              </a:rPr>
              <a:t>, </a:t>
            </a:r>
            <a:r>
              <a:rPr lang="en-US" sz="1250" b="1" dirty="0">
                <a:latin typeface="Arial" panose="020B0604020202020204" pitchFamily="34" charset="0"/>
                <a:cs typeface="Arial" panose="020B0604020202020204" pitchFamily="34" charset="0"/>
              </a:rPr>
              <a:t>home values increased by an average of 15% in 2021. </a:t>
            </a:r>
            <a:r>
              <a:rPr lang="en-US" sz="1250" dirty="0">
                <a:latin typeface="Arial" panose="020B0604020202020204" pitchFamily="34" charset="0"/>
                <a:cs typeface="Arial" panose="020B0604020202020204" pitchFamily="34" charset="0"/>
              </a:rPr>
              <a:t>That dramatic rise in home prices is a direct result of more buyers in the market (demand) than houses available for sale (supply). When demand is high and supply is low like it is right now, prices naturally rise. And while this is great news for what your house is worth today, you may be wondering what the future holds. </a:t>
            </a:r>
          </a:p>
          <a:p>
            <a:pPr fontAlgn="base">
              <a:lnSpc>
                <a:spcPct val="110000"/>
              </a:lnSpc>
              <a:spcAft>
                <a:spcPts val="1000"/>
              </a:spcAft>
            </a:pPr>
            <a:r>
              <a:rPr lang="en-US" sz="1400" b="1" dirty="0">
                <a:solidFill>
                  <a:srgbClr val="00B0F0"/>
                </a:solidFill>
                <a:latin typeface="Arial" panose="020B0604020202020204" pitchFamily="34" charset="0"/>
                <a:cs typeface="Arial" panose="020B0604020202020204" pitchFamily="34" charset="0"/>
              </a:rPr>
              <a:t>A Look at Expert Projections </a:t>
            </a:r>
            <a:r>
              <a:rPr lang="en-US" sz="1400" dirty="0">
                <a:solidFill>
                  <a:srgbClr val="00B0F0"/>
                </a:solidFill>
                <a:latin typeface="Arial" panose="020B0604020202020204" pitchFamily="34" charset="0"/>
                <a:cs typeface="Arial" panose="020B0604020202020204" pitchFamily="34" charset="0"/>
              </a:rPr>
              <a:t>​</a:t>
            </a:r>
          </a:p>
          <a:p>
            <a:pPr fontAlgn="base">
              <a:lnSpc>
                <a:spcPct val="110000"/>
              </a:lnSpc>
              <a:spcAft>
                <a:spcPts val="1000"/>
              </a:spcAft>
            </a:pPr>
            <a:r>
              <a:rPr lang="en-US" sz="1250" dirty="0">
                <a:latin typeface="Arial"/>
                <a:cs typeface="Arial"/>
              </a:rPr>
              <a:t>The graph below shows 2022 home price forecasts from several key industry experts. The average of these projections indicates an expected </a:t>
            </a:r>
            <a:r>
              <a:rPr lang="en-US" sz="1250" b="1" dirty="0">
                <a:latin typeface="Arial"/>
                <a:cs typeface="Arial"/>
              </a:rPr>
              <a:t>6.1% home price appreciation in 2022</a:t>
            </a:r>
            <a:r>
              <a:rPr lang="en-US" sz="1250" dirty="0">
                <a:latin typeface="Arial"/>
                <a:cs typeface="Arial"/>
              </a:rPr>
              <a:t>. While this isn’t the dramatic </a:t>
            </a:r>
            <a:r>
              <a:rPr lang="en-US" sz="1250" b="1" dirty="0">
                <a:latin typeface="Arial"/>
                <a:cs typeface="Arial"/>
              </a:rPr>
              <a:t>15%</a:t>
            </a:r>
            <a:r>
              <a:rPr lang="en-US" sz="1250" dirty="0">
                <a:latin typeface="Arial"/>
                <a:cs typeface="Arial"/>
              </a:rPr>
              <a:t> the market experienced last year, it is a continued increase. Basically, experts are indicating home values will continue to climb – not decline.</a:t>
            </a:r>
          </a:p>
          <a:p>
            <a:pPr>
              <a:lnSpc>
                <a:spcPct val="110000"/>
              </a:lnSpc>
              <a:spcAft>
                <a:spcPts val="1000"/>
              </a:spcAft>
            </a:pPr>
            <a:endParaRPr lang="en-US" sz="1250" dirty="0">
              <a:solidFill>
                <a:srgbClr val="000000"/>
              </a:solidFill>
              <a:latin typeface="Arial" panose="020B0604020202020204" pitchFamily="34" charset="0"/>
              <a:cs typeface="Arial" panose="020B0604020202020204" pitchFamily="34" charset="0"/>
            </a:endParaRPr>
          </a:p>
          <a:p>
            <a:pPr fontAlgn="base">
              <a:lnSpc>
                <a:spcPct val="110000"/>
              </a:lnSpc>
              <a:spcAft>
                <a:spcPts val="1000"/>
              </a:spcAft>
            </a:pPr>
            <a:endParaRPr lang="en-US" sz="1250" dirty="0">
              <a:latin typeface="Arial" panose="020B0604020202020204" pitchFamily="34" charset="0"/>
              <a:cs typeface="Arial" panose="020B0604020202020204" pitchFamily="34" charset="0"/>
            </a:endParaRPr>
          </a:p>
          <a:p>
            <a:pPr>
              <a:lnSpc>
                <a:spcPct val="110000"/>
              </a:lnSpc>
              <a:spcAft>
                <a:spcPts val="1000"/>
              </a:spcAft>
            </a:pPr>
            <a:endParaRPr lang="en-US" sz="1250"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0" name="Rectangle 19">
            <a:extLst>
              <a:ext uri="{FF2B5EF4-FFF2-40B4-BE49-F238E27FC236}">
                <a16:creationId xmlns:a16="http://schemas.microsoft.com/office/drawing/2014/main" id="{98AB0238-55A9-144B-BFCA-8AABAAC26499}"/>
              </a:ext>
            </a:extLst>
          </p:cNvPr>
          <p:cNvSpPr/>
          <p:nvPr/>
        </p:nvSpPr>
        <p:spPr>
          <a:xfrm>
            <a:off x="-612" y="-10130"/>
            <a:ext cx="7780932" cy="231345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What’s Going To Happen</a:t>
            </a:r>
          </a:p>
          <a:p>
            <a:pPr lvl="0">
              <a:spcAft>
                <a:spcPts val="1000"/>
              </a:spcAft>
            </a:pPr>
            <a:r>
              <a:rPr lang="en-US" sz="3200" dirty="0">
                <a:solidFill>
                  <a:srgbClr val="FFFFFF"/>
                </a:solidFill>
              </a:rPr>
              <a:t>with Home Prices This Year?</a:t>
            </a:r>
          </a:p>
        </p:txBody>
      </p:sp>
      <p:pic>
        <p:nvPicPr>
          <p:cNvPr id="5" name="Picture 4" descr="A person holding a baby&#10;&#10;Description automatically generated with low confidence">
            <a:extLst>
              <a:ext uri="{FF2B5EF4-FFF2-40B4-BE49-F238E27FC236}">
                <a16:creationId xmlns:a16="http://schemas.microsoft.com/office/drawing/2014/main" id="{405DCCB2-E339-414A-BB49-8260F5811F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33652" y="-15462"/>
            <a:ext cx="1546668" cy="2320560"/>
          </a:xfrm>
          <a:prstGeom prst="rect">
            <a:avLst/>
          </a:prstGeom>
        </p:spPr>
      </p:pic>
      <p:grpSp>
        <p:nvGrpSpPr>
          <p:cNvPr id="15" name="Group 14">
            <a:extLst>
              <a:ext uri="{FF2B5EF4-FFF2-40B4-BE49-F238E27FC236}">
                <a16:creationId xmlns:a16="http://schemas.microsoft.com/office/drawing/2014/main" id="{B2D0BB28-30BA-8C41-BAE4-2354DC06FE2B}"/>
              </a:ext>
            </a:extLst>
          </p:cNvPr>
          <p:cNvGrpSpPr/>
          <p:nvPr/>
        </p:nvGrpSpPr>
        <p:grpSpPr>
          <a:xfrm>
            <a:off x="776637" y="7821868"/>
            <a:ext cx="6328355" cy="261610"/>
            <a:chOff x="35232" y="2765163"/>
            <a:chExt cx="9523546" cy="166371"/>
          </a:xfrm>
        </p:grpSpPr>
        <p:cxnSp>
          <p:nvCxnSpPr>
            <p:cNvPr id="16" name="Straight Connector 15">
              <a:extLst>
                <a:ext uri="{FF2B5EF4-FFF2-40B4-BE49-F238E27FC236}">
                  <a16:creationId xmlns:a16="http://schemas.microsoft.com/office/drawing/2014/main" id="{54B10A79-FD0D-9F44-B20F-F6AEF455746E}"/>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F43637-7761-AE49-A769-BCAD2C73BED8}"/>
                </a:ext>
              </a:extLst>
            </p:cNvPr>
            <p:cNvSpPr txBox="1"/>
            <p:nvPr/>
          </p:nvSpPr>
          <p:spPr>
            <a:xfrm>
              <a:off x="6192079" y="2765163"/>
              <a:ext cx="3366699"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6.1%</a:t>
              </a:r>
            </a:p>
          </p:txBody>
        </p:sp>
      </p:grpSp>
      <p:sp>
        <p:nvSpPr>
          <p:cNvPr id="21" name="Rectangle 20">
            <a:extLst>
              <a:ext uri="{FF2B5EF4-FFF2-40B4-BE49-F238E27FC236}">
                <a16:creationId xmlns:a16="http://schemas.microsoft.com/office/drawing/2014/main" id="{9CFEFCD9-D59B-FB46-913D-EB571EBFCCF3}"/>
              </a:ext>
            </a:extLst>
          </p:cNvPr>
          <p:cNvSpPr/>
          <p:nvPr/>
        </p:nvSpPr>
        <p:spPr>
          <a:xfrm>
            <a:off x="473415" y="6448097"/>
            <a:ext cx="6841785" cy="294933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graphicFrame>
        <p:nvGraphicFramePr>
          <p:cNvPr id="22" name="Chart 21">
            <a:extLst>
              <a:ext uri="{FF2B5EF4-FFF2-40B4-BE49-F238E27FC236}">
                <a16:creationId xmlns:a16="http://schemas.microsoft.com/office/drawing/2014/main" id="{E21B3491-5165-1640-A2EC-04716EB0EBC0}"/>
              </a:ext>
            </a:extLst>
          </p:cNvPr>
          <p:cNvGraphicFramePr/>
          <p:nvPr>
            <p:extLst>
              <p:ext uri="{D42A27DB-BD31-4B8C-83A1-F6EECF244321}">
                <p14:modId xmlns:p14="http://schemas.microsoft.com/office/powerpoint/2010/main" val="4114631951"/>
              </p:ext>
            </p:extLst>
          </p:nvPr>
        </p:nvGraphicFramePr>
        <p:xfrm>
          <a:off x="652184" y="6853237"/>
          <a:ext cx="6417174" cy="248738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01352BB9-3E0C-F64D-AA10-ADB49CD03C46}"/>
              </a:ext>
            </a:extLst>
          </p:cNvPr>
          <p:cNvSpPr txBox="1"/>
          <p:nvPr/>
        </p:nvSpPr>
        <p:spPr>
          <a:xfrm>
            <a:off x="615928" y="6601667"/>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spTree>
    <p:extLst>
      <p:ext uri="{BB962C8B-B14F-4D97-AF65-F5344CB8AC3E}">
        <p14:creationId xmlns:p14="http://schemas.microsoft.com/office/powerpoint/2010/main" val="1798460419"/>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22437</TotalTime>
  <Words>4218</Words>
  <Application>Microsoft Office PowerPoint</Application>
  <PresentationFormat>Custom</PresentationFormat>
  <Paragraphs>243</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485</cp:revision>
  <cp:lastPrinted>2021-11-19T20:55:24Z</cp:lastPrinted>
  <dcterms:created xsi:type="dcterms:W3CDTF">2021-07-16T16:38:04Z</dcterms:created>
  <dcterms:modified xsi:type="dcterms:W3CDTF">2022-03-14T16:30:33Z</dcterms:modified>
</cp:coreProperties>
</file>