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3303" r:id="rId3"/>
    <p:sldId id="3306" r:id="rId4"/>
    <p:sldId id="3264" r:id="rId5"/>
    <p:sldId id="265" r:id="rId6"/>
    <p:sldId id="3267" r:id="rId7"/>
    <p:sldId id="3298" r:id="rId8"/>
    <p:sldId id="3280" r:id="rId9"/>
    <p:sldId id="3294" r:id="rId10"/>
    <p:sldId id="3295" r:id="rId11"/>
    <p:sldId id="3281" r:id="rId12"/>
    <p:sldId id="3301" r:id="rId13"/>
    <p:sldId id="3302" r:id="rId14"/>
    <p:sldId id="3296" r:id="rId15"/>
    <p:sldId id="3304" r:id="rId16"/>
    <p:sldId id="3271" r:id="rId17"/>
    <p:sldId id="3276" r:id="rId18"/>
    <p:sldId id="3255" r:id="rId19"/>
    <p:sldId id="3256" r:id="rId20"/>
    <p:sldId id="3277" r:id="rId21"/>
    <p:sldId id="3257" r:id="rId22"/>
    <p:sldId id="3260"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7979"/>
    <a:srgbClr val="FF00FF"/>
    <a:srgbClr val="F79443"/>
    <a:srgbClr val="00AEEF"/>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7" autoAdjust="0"/>
    <p:restoredTop sz="94490" autoAdjust="0"/>
  </p:normalViewPr>
  <p:slideViewPr>
    <p:cSldViewPr snapToGrid="0" snapToObjects="1">
      <p:cViewPr varScale="1">
        <p:scale>
          <a:sx n="74" d="100"/>
          <a:sy n="74" d="100"/>
        </p:scale>
        <p:origin x="3234"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22665356741267E-2"/>
          <c:y val="1.7003044248383455E-2"/>
          <c:w val="0.95027884334970947"/>
          <c:h val="0.92672556174380638"/>
        </c:manualLayout>
      </c:layout>
      <c:areaChart>
        <c:grouping val="standard"/>
        <c:varyColors val="0"/>
        <c:ser>
          <c:idx val="0"/>
          <c:order val="0"/>
          <c:tx>
            <c:strRef>
              <c:f>Sheet1!$B$1</c:f>
              <c:strCache>
                <c:ptCount val="1"/>
                <c:pt idx="0">
                  <c:v> Rent </c:v>
                </c:pt>
              </c:strCache>
            </c:strRef>
          </c:tx>
          <c:spPr>
            <a:solidFill>
              <a:srgbClr val="FF0000"/>
            </a:solidFill>
            <a:ln w="25365">
              <a:noFill/>
            </a:ln>
          </c:spPr>
          <c:cat>
            <c:strRef>
              <c:f>Sheet1!$A$2:$A$35</c:f>
              <c:strCache>
                <c:ptCount val="34"/>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Q4 2021</c:v>
                </c:pt>
              </c:strCache>
            </c:strRef>
          </c:cat>
          <c:val>
            <c:numRef>
              <c:f>Sheet1!$B$2:$B$35</c:f>
              <c:numCache>
                <c:formatCode>_("$"* #,##0_);_("$"* \(#,##0\);_("$"* "-"??_);_(@_)</c:formatCode>
                <c:ptCount val="34"/>
                <c:pt idx="0">
                  <c:v>343</c:v>
                </c:pt>
                <c:pt idx="1">
                  <c:v>346</c:v>
                </c:pt>
                <c:pt idx="2">
                  <c:v>371</c:v>
                </c:pt>
                <c:pt idx="3">
                  <c:v>398</c:v>
                </c:pt>
                <c:pt idx="4">
                  <c:v>411</c:v>
                </c:pt>
                <c:pt idx="5">
                  <c:v>430</c:v>
                </c:pt>
                <c:pt idx="6">
                  <c:v>429</c:v>
                </c:pt>
                <c:pt idx="7">
                  <c:v>438</c:v>
                </c:pt>
                <c:pt idx="8">
                  <c:v>444</c:v>
                </c:pt>
                <c:pt idx="9">
                  <c:v>442</c:v>
                </c:pt>
                <c:pt idx="10">
                  <c:v>461</c:v>
                </c:pt>
                <c:pt idx="11">
                  <c:v>461</c:v>
                </c:pt>
                <c:pt idx="12">
                  <c:v>483</c:v>
                </c:pt>
                <c:pt idx="13">
                  <c:v>518</c:v>
                </c:pt>
                <c:pt idx="14">
                  <c:v>568</c:v>
                </c:pt>
                <c:pt idx="15">
                  <c:v>589</c:v>
                </c:pt>
                <c:pt idx="16">
                  <c:v>615</c:v>
                </c:pt>
                <c:pt idx="17">
                  <c:v>605</c:v>
                </c:pt>
                <c:pt idx="18">
                  <c:v>633</c:v>
                </c:pt>
                <c:pt idx="19">
                  <c:v>665</c:v>
                </c:pt>
                <c:pt idx="20">
                  <c:v>696</c:v>
                </c:pt>
                <c:pt idx="21">
                  <c:v>708</c:v>
                </c:pt>
                <c:pt idx="22">
                  <c:v>698</c:v>
                </c:pt>
                <c:pt idx="23">
                  <c:v>694</c:v>
                </c:pt>
                <c:pt idx="24">
                  <c:v>717</c:v>
                </c:pt>
                <c:pt idx="25">
                  <c:v>734</c:v>
                </c:pt>
                <c:pt idx="26">
                  <c:v>762</c:v>
                </c:pt>
                <c:pt idx="27">
                  <c:v>813</c:v>
                </c:pt>
                <c:pt idx="28">
                  <c:v>856</c:v>
                </c:pt>
                <c:pt idx="29">
                  <c:v>896</c:v>
                </c:pt>
                <c:pt idx="30">
                  <c:v>964</c:v>
                </c:pt>
                <c:pt idx="31">
                  <c:v>1005</c:v>
                </c:pt>
                <c:pt idx="32">
                  <c:v>1108</c:v>
                </c:pt>
                <c:pt idx="33">
                  <c:v>1207</c:v>
                </c:pt>
              </c:numCache>
            </c:numRef>
          </c:val>
          <c:extLst>
            <c:ext xmlns:c16="http://schemas.microsoft.com/office/drawing/2014/chart" uri="{C3380CC4-5D6E-409C-BE32-E72D297353CC}">
              <c16:uniqueId val="{00000000-C92E-B747-8BC4-B801DF9738C1}"/>
            </c:ext>
          </c:extLst>
        </c:ser>
        <c:dLbls>
          <c:showLegendKey val="0"/>
          <c:showVal val="0"/>
          <c:showCatName val="0"/>
          <c:showSerName val="0"/>
          <c:showPercent val="0"/>
          <c:showBubbleSize val="0"/>
        </c:dLbls>
        <c:axId val="-144858480"/>
        <c:axId val="-144856160"/>
      </c:areaChart>
      <c:catAx>
        <c:axId val="-144858480"/>
        <c:scaling>
          <c:orientation val="minMax"/>
        </c:scaling>
        <c:delete val="0"/>
        <c:axPos val="b"/>
        <c:numFmt formatCode="General" sourceLinked="1"/>
        <c:majorTickMark val="none"/>
        <c:minorTickMark val="none"/>
        <c:tickLblPos val="nextTo"/>
        <c:spPr>
          <a:ln w="12700">
            <a:solidFill>
              <a:schemeClr val="tx1"/>
            </a:solidFill>
            <a:prstDash val="solid"/>
          </a:ln>
        </c:spPr>
        <c:txPr>
          <a:bodyPr/>
          <a:lstStyle/>
          <a:p>
            <a:pPr>
              <a:defRPr sz="600">
                <a:solidFill>
                  <a:schemeClr val="tx1"/>
                </a:solidFill>
                <a:latin typeface="Calibri" panose="020F0502020204030204" pitchFamily="34" charset="0"/>
                <a:cs typeface="Calibri" panose="020F0502020204030204" pitchFamily="34" charset="0"/>
              </a:defRPr>
            </a:pPr>
            <a:endParaRPr lang="en-US"/>
          </a:p>
        </c:txPr>
        <c:crossAx val="-144856160"/>
        <c:crosses val="autoZero"/>
        <c:auto val="1"/>
        <c:lblAlgn val="ctr"/>
        <c:lblOffset val="100"/>
        <c:noMultiLvlLbl val="0"/>
      </c:catAx>
      <c:valAx>
        <c:axId val="-144856160"/>
        <c:scaling>
          <c:orientation val="minMax"/>
          <c:min val="325"/>
        </c:scaling>
        <c:delete val="1"/>
        <c:axPos val="l"/>
        <c:numFmt formatCode="_(&quot;$&quot;* #,##0_);_(&quot;$&quot;* \(#,##0\);_(&quot;$&quot;* &quot;-&quot;??_);_(@_)" sourceLinked="1"/>
        <c:majorTickMark val="out"/>
        <c:minorTickMark val="none"/>
        <c:tickLblPos val="nextTo"/>
        <c:crossAx val="-144858480"/>
        <c:crosses val="autoZero"/>
        <c:crossBetween val="midCat"/>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674472183571945E-2"/>
          <c:y val="2.0119370344954014E-2"/>
          <c:w val="0.92802189190428785"/>
          <c:h val="0.92326926789541219"/>
        </c:manualLayout>
      </c:layout>
      <c:lineChart>
        <c:grouping val="standard"/>
        <c:varyColors val="0"/>
        <c:ser>
          <c:idx val="0"/>
          <c:order val="0"/>
          <c:tx>
            <c:strRef>
              <c:f>Sheet1!$B$1</c:f>
              <c:strCache>
                <c:ptCount val="1"/>
                <c:pt idx="0">
                  <c:v> Detached</c:v>
                </c:pt>
              </c:strCache>
            </c:strRef>
          </c:tx>
          <c:spPr>
            <a:ln w="38100" cap="rnd">
              <a:solidFill>
                <a:srgbClr val="00B0F0"/>
              </a:solidFill>
              <a:round/>
            </a:ln>
            <a:effectLst/>
          </c:spPr>
          <c:marker>
            <c:symbol val="none"/>
          </c:marker>
          <c:dPt>
            <c:idx val="11"/>
            <c:marker>
              <c:symbol val="none"/>
            </c:marker>
            <c:bubble3D val="0"/>
            <c:spPr>
              <a:ln w="38100" cap="rnd">
                <a:solidFill>
                  <a:srgbClr val="00B0F0"/>
                </a:solidFill>
                <a:round/>
                <a:tailEnd type="triangle"/>
              </a:ln>
              <a:effectLst/>
            </c:spPr>
            <c:extLst>
              <c:ext xmlns:c16="http://schemas.microsoft.com/office/drawing/2014/chart" uri="{C3380CC4-5D6E-409C-BE32-E72D297353CC}">
                <c16:uniqueId val="{00000001-655A-5747-8177-BB1A50E5A82C}"/>
              </c:ext>
            </c:extLst>
          </c:dPt>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Sheet1!$B$2:$B$13</c:f>
              <c:numCache>
                <c:formatCode>General</c:formatCode>
                <c:ptCount val="12"/>
                <c:pt idx="0">
                  <c:v>2.7</c:v>
                </c:pt>
                <c:pt idx="1">
                  <c:v>3.1</c:v>
                </c:pt>
                <c:pt idx="2">
                  <c:v>3.2</c:v>
                </c:pt>
                <c:pt idx="3">
                  <c:v>3.5</c:v>
                </c:pt>
                <c:pt idx="4">
                  <c:v>3.4</c:v>
                </c:pt>
                <c:pt idx="5">
                  <c:v>4.2</c:v>
                </c:pt>
                <c:pt idx="6">
                  <c:v>2.7</c:v>
                </c:pt>
                <c:pt idx="7">
                  <c:v>3.4</c:v>
                </c:pt>
                <c:pt idx="8">
                  <c:v>3.3</c:v>
                </c:pt>
                <c:pt idx="9">
                  <c:v>2.8</c:v>
                </c:pt>
                <c:pt idx="10">
                  <c:v>6.3</c:v>
                </c:pt>
                <c:pt idx="11">
                  <c:v>12.1</c:v>
                </c:pt>
              </c:numCache>
            </c:numRef>
          </c:val>
          <c:smooth val="1"/>
          <c:extLst>
            <c:ext xmlns:c16="http://schemas.microsoft.com/office/drawing/2014/chart" uri="{C3380CC4-5D6E-409C-BE32-E72D297353CC}">
              <c16:uniqueId val="{00000003-655A-5747-8177-BB1A50E5A82C}"/>
            </c:ext>
          </c:extLst>
        </c:ser>
        <c:ser>
          <c:idx val="1"/>
          <c:order val="1"/>
          <c:tx>
            <c:strRef>
              <c:f>Sheet1!$C$1</c:f>
              <c:strCache>
                <c:ptCount val="1"/>
                <c:pt idx="0">
                  <c:v> Attached</c:v>
                </c:pt>
              </c:strCache>
            </c:strRef>
          </c:tx>
          <c:spPr>
            <a:ln w="38100" cap="rnd">
              <a:solidFill>
                <a:schemeClr val="accent2"/>
              </a:solidFill>
              <a:round/>
            </a:ln>
            <a:effectLst/>
          </c:spPr>
          <c:marker>
            <c:symbol val="none"/>
          </c:marker>
          <c:dPt>
            <c:idx val="11"/>
            <c:marker>
              <c:symbol val="none"/>
            </c:marker>
            <c:bubble3D val="0"/>
            <c:spPr>
              <a:ln w="38100" cap="rnd">
                <a:solidFill>
                  <a:schemeClr val="accent2"/>
                </a:solidFill>
                <a:round/>
                <a:tailEnd type="triangle"/>
              </a:ln>
              <a:effectLst/>
            </c:spPr>
            <c:extLst>
              <c:ext xmlns:c16="http://schemas.microsoft.com/office/drawing/2014/chart" uri="{C3380CC4-5D6E-409C-BE32-E72D297353CC}">
                <c16:uniqueId val="{00000005-655A-5747-8177-BB1A50E5A82C}"/>
              </c:ext>
            </c:extLst>
          </c:dPt>
          <c:cat>
            <c:numRef>
              <c:f>Sheet1!$A$2:$A$13</c:f>
              <c:numCache>
                <c:formatCode>General</c:formatCode>
                <c:ptCount val="12"/>
                <c:pt idx="0">
                  <c:v>2010</c:v>
                </c:pt>
                <c:pt idx="1">
                  <c:v>2011</c:v>
                </c:pt>
                <c:pt idx="2">
                  <c:v>2012</c:v>
                </c:pt>
                <c:pt idx="3">
                  <c:v>2013</c:v>
                </c:pt>
                <c:pt idx="4">
                  <c:v>2014</c:v>
                </c:pt>
                <c:pt idx="5">
                  <c:v>2015</c:v>
                </c:pt>
                <c:pt idx="6">
                  <c:v>2016</c:v>
                </c:pt>
                <c:pt idx="7">
                  <c:v>2017</c:v>
                </c:pt>
                <c:pt idx="8">
                  <c:v>2018</c:v>
                </c:pt>
                <c:pt idx="9">
                  <c:v>2019</c:v>
                </c:pt>
                <c:pt idx="10">
                  <c:v>2020</c:v>
                </c:pt>
                <c:pt idx="11">
                  <c:v>2021</c:v>
                </c:pt>
              </c:numCache>
            </c:numRef>
          </c:cat>
          <c:val>
            <c:numRef>
              <c:f>Sheet1!$C$2:$C$13</c:f>
              <c:numCache>
                <c:formatCode>General</c:formatCode>
                <c:ptCount val="12"/>
                <c:pt idx="0">
                  <c:v>2.4</c:v>
                </c:pt>
                <c:pt idx="1">
                  <c:v>4.2</c:v>
                </c:pt>
                <c:pt idx="2">
                  <c:v>3.8</c:v>
                </c:pt>
                <c:pt idx="3">
                  <c:v>3.5</c:v>
                </c:pt>
                <c:pt idx="4">
                  <c:v>3.3</c:v>
                </c:pt>
                <c:pt idx="5">
                  <c:v>4</c:v>
                </c:pt>
                <c:pt idx="6">
                  <c:v>2.6</c:v>
                </c:pt>
                <c:pt idx="7">
                  <c:v>2.2999999999999998</c:v>
                </c:pt>
                <c:pt idx="8">
                  <c:v>2.6</c:v>
                </c:pt>
                <c:pt idx="9">
                  <c:v>2.7</c:v>
                </c:pt>
                <c:pt idx="10">
                  <c:v>1.2</c:v>
                </c:pt>
                <c:pt idx="11">
                  <c:v>11.4</c:v>
                </c:pt>
              </c:numCache>
            </c:numRef>
          </c:val>
          <c:smooth val="1"/>
          <c:extLst>
            <c:ext xmlns:c16="http://schemas.microsoft.com/office/drawing/2014/chart" uri="{C3380CC4-5D6E-409C-BE32-E72D297353CC}">
              <c16:uniqueId val="{00000007-655A-5747-8177-BB1A50E5A82C}"/>
            </c:ext>
          </c:extLst>
        </c:ser>
        <c:dLbls>
          <c:showLegendKey val="0"/>
          <c:showVal val="0"/>
          <c:showCatName val="0"/>
          <c:showSerName val="0"/>
          <c:showPercent val="0"/>
          <c:showBubbleSize val="0"/>
        </c:dLbls>
        <c:smooth val="0"/>
        <c:axId val="1200849616"/>
        <c:axId val="1200862512"/>
      </c:lineChart>
      <c:catAx>
        <c:axId val="120084961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75000"/>
                  </a:schemeClr>
                </a:solidFill>
                <a:latin typeface="+mn-lt"/>
                <a:ea typeface="+mn-ea"/>
                <a:cs typeface="+mn-cs"/>
              </a:defRPr>
            </a:pPr>
            <a:endParaRPr lang="en-US"/>
          </a:p>
        </c:txPr>
        <c:crossAx val="1200862512"/>
        <c:crosses val="autoZero"/>
        <c:auto val="1"/>
        <c:lblAlgn val="ctr"/>
        <c:lblOffset val="100"/>
        <c:noMultiLvlLbl val="0"/>
      </c:catAx>
      <c:valAx>
        <c:axId val="1200862512"/>
        <c:scaling>
          <c:orientation val="minMax"/>
          <c:max val="13"/>
          <c:min val="0"/>
        </c:scaling>
        <c:delete val="0"/>
        <c:axPos val="l"/>
        <c:numFmt formatCode="General" sourceLinked="1"/>
        <c:majorTickMark val="none"/>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bg1">
                    <a:lumMod val="75000"/>
                  </a:schemeClr>
                </a:solidFill>
                <a:latin typeface="+mn-lt"/>
                <a:ea typeface="+mn-ea"/>
                <a:cs typeface="+mn-cs"/>
              </a:defRPr>
            </a:pPr>
            <a:endParaRPr lang="en-US"/>
          </a:p>
        </c:txPr>
        <c:crossAx val="1200849616"/>
        <c:crosses val="autoZero"/>
        <c:crossBetween val="between"/>
        <c:majorUnit val="1"/>
      </c:valAx>
      <c:spPr>
        <a:noFill/>
        <a:ln>
          <a:noFill/>
        </a:ln>
        <a:effectLst/>
      </c:spPr>
    </c:plotArea>
    <c:legend>
      <c:legendPos val="b"/>
      <c:layout>
        <c:manualLayout>
          <c:xMode val="edge"/>
          <c:yMode val="edge"/>
          <c:x val="8.0553725850306984E-2"/>
          <c:y val="7.8007332462668916E-2"/>
          <c:w val="0.39914302708331417"/>
          <c:h val="8.913527741749856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78132345591856E-2"/>
          <c:y val="3.1894371097479321E-2"/>
          <c:w val="0.96703700679976767"/>
          <c:h val="0.87664022117415197"/>
        </c:manualLayout>
      </c:layout>
      <c:barChart>
        <c:barDir val="col"/>
        <c:grouping val="clustered"/>
        <c:varyColors val="0"/>
        <c:ser>
          <c:idx val="0"/>
          <c:order val="0"/>
          <c:tx>
            <c:strRef>
              <c:f>Sheet1!$B$1</c:f>
              <c:strCache>
                <c:ptCount val="1"/>
                <c:pt idx="0">
                  <c:v>Series 1</c:v>
                </c:pt>
              </c:strCache>
            </c:strRef>
          </c:tx>
          <c:spPr>
            <a:solidFill>
              <a:srgbClr val="0CADEF"/>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CoreLogic</c:v>
                </c:pt>
                <c:pt idx="1">
                  <c:v>Fannie Mae</c:v>
                </c:pt>
                <c:pt idx="2">
                  <c:v>HPES</c:v>
                </c:pt>
                <c:pt idx="3">
                  <c:v>Freddie Mac</c:v>
                </c:pt>
                <c:pt idx="4">
                  <c:v>MBA</c:v>
                </c:pt>
                <c:pt idx="5">
                  <c:v>NAR</c:v>
                </c:pt>
                <c:pt idx="6">
                  <c:v>Zelman</c:v>
                </c:pt>
              </c:strCache>
            </c:strRef>
          </c:cat>
          <c:val>
            <c:numRef>
              <c:f>Sheet1!$B$2:$B$8</c:f>
              <c:numCache>
                <c:formatCode>0.0%</c:formatCode>
                <c:ptCount val="7"/>
                <c:pt idx="0">
                  <c:v>9.6000000000000002E-2</c:v>
                </c:pt>
                <c:pt idx="1">
                  <c:v>7.5999999999999998E-2</c:v>
                </c:pt>
                <c:pt idx="2">
                  <c:v>6.3E-2</c:v>
                </c:pt>
                <c:pt idx="3">
                  <c:v>6.2E-2</c:v>
                </c:pt>
                <c:pt idx="4">
                  <c:v>5.0999999999999997E-2</c:v>
                </c:pt>
                <c:pt idx="5">
                  <c:v>5.0999999999999997E-2</c:v>
                </c:pt>
                <c:pt idx="6">
                  <c:v>0.03</c:v>
                </c:pt>
              </c:numCache>
            </c:numRef>
          </c:val>
          <c:extLst>
            <c:ext xmlns:c16="http://schemas.microsoft.com/office/drawing/2014/chart" uri="{C3380CC4-5D6E-409C-BE32-E72D297353CC}">
              <c16:uniqueId val="{00000000-9517-8A40-91E7-3B68CDBED6B3}"/>
            </c:ext>
          </c:extLst>
        </c:ser>
        <c:dLbls>
          <c:showLegendKey val="0"/>
          <c:showVal val="0"/>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in val="0"/>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1362545173510068E-2"/>
          <c:y val="2.4376059254937112E-2"/>
          <c:w val="0.95982477847985925"/>
          <c:h val="0.90138678444434339"/>
        </c:manualLayout>
      </c:layout>
      <c:barChart>
        <c:barDir val="col"/>
        <c:grouping val="stacked"/>
        <c:varyColors val="0"/>
        <c:ser>
          <c:idx val="0"/>
          <c:order val="0"/>
          <c:tx>
            <c:strRef>
              <c:f>Sheet1!$B$1</c:f>
              <c:strCache>
                <c:ptCount val="1"/>
                <c:pt idx="0">
                  <c:v>Series 2</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A73A-49A5-8984-70CFA920663C}"/>
              </c:ext>
            </c:extLst>
          </c:dPt>
          <c:dPt>
            <c:idx val="1"/>
            <c:invertIfNegative val="0"/>
            <c:bubble3D val="0"/>
            <c:extLst>
              <c:ext xmlns:c16="http://schemas.microsoft.com/office/drawing/2014/chart" uri="{C3380CC4-5D6E-409C-BE32-E72D297353CC}">
                <c16:uniqueId val="{00000001-A73A-49A5-8984-70CFA920663C}"/>
              </c:ext>
            </c:extLst>
          </c:dPt>
          <c:dPt>
            <c:idx val="2"/>
            <c:invertIfNegative val="0"/>
            <c:bubble3D val="0"/>
            <c:extLst>
              <c:ext xmlns:c16="http://schemas.microsoft.com/office/drawing/2014/chart" uri="{C3380CC4-5D6E-409C-BE32-E72D297353CC}">
                <c16:uniqueId val="{00000002-A73A-49A5-8984-70CFA920663C}"/>
              </c:ext>
            </c:extLst>
          </c:dPt>
          <c:dPt>
            <c:idx val="33"/>
            <c:invertIfNegative val="0"/>
            <c:bubble3D val="0"/>
            <c:spPr>
              <a:solidFill>
                <a:schemeClr val="accent4"/>
              </a:solidFill>
              <a:ln>
                <a:noFill/>
              </a:ln>
              <a:effectLst/>
            </c:spPr>
            <c:extLst>
              <c:ext xmlns:c16="http://schemas.microsoft.com/office/drawing/2014/chart" uri="{C3380CC4-5D6E-409C-BE32-E72D297353CC}">
                <c16:uniqueId val="{00000004-A73A-49A5-8984-70CFA920663C}"/>
              </c:ext>
            </c:extLst>
          </c:dPt>
          <c:dPt>
            <c:idx val="34"/>
            <c:invertIfNegative val="0"/>
            <c:bubble3D val="0"/>
            <c:spPr>
              <a:solidFill>
                <a:schemeClr val="accent4"/>
              </a:solidFill>
              <a:ln>
                <a:noFill/>
              </a:ln>
              <a:effectLst/>
            </c:spPr>
            <c:extLst>
              <c:ext xmlns:c16="http://schemas.microsoft.com/office/drawing/2014/chart" uri="{C3380CC4-5D6E-409C-BE32-E72D297353CC}">
                <c16:uniqueId val="{00000006-A73A-49A5-8984-70CFA920663C}"/>
              </c:ext>
            </c:extLst>
          </c:dPt>
          <c:dPt>
            <c:idx val="35"/>
            <c:invertIfNegative val="0"/>
            <c:bubble3D val="0"/>
            <c:spPr>
              <a:solidFill>
                <a:schemeClr val="accent4"/>
              </a:solidFill>
              <a:ln>
                <a:noFill/>
              </a:ln>
              <a:effectLst/>
            </c:spPr>
            <c:extLst>
              <c:ext xmlns:c16="http://schemas.microsoft.com/office/drawing/2014/chart" uri="{C3380CC4-5D6E-409C-BE32-E72D297353CC}">
                <c16:uniqueId val="{00000008-A73A-49A5-8984-70CFA920663C}"/>
              </c:ext>
            </c:extLst>
          </c:dPt>
          <c:dPt>
            <c:idx val="36"/>
            <c:invertIfNegative val="0"/>
            <c:bubble3D val="0"/>
            <c:spPr>
              <a:solidFill>
                <a:schemeClr val="accent4"/>
              </a:solidFill>
              <a:ln>
                <a:noFill/>
              </a:ln>
              <a:effectLst/>
            </c:spPr>
            <c:extLst>
              <c:ext xmlns:c16="http://schemas.microsoft.com/office/drawing/2014/chart" uri="{C3380CC4-5D6E-409C-BE32-E72D297353CC}">
                <c16:uniqueId val="{0000000A-A73A-49A5-8984-70CFA920663C}"/>
              </c:ext>
            </c:extLst>
          </c:dPt>
          <c:dPt>
            <c:idx val="38"/>
            <c:invertIfNegative val="0"/>
            <c:bubble3D val="0"/>
            <c:spPr>
              <a:solidFill>
                <a:schemeClr val="accent2"/>
              </a:solidFill>
              <a:ln>
                <a:noFill/>
              </a:ln>
              <a:effectLst/>
            </c:spPr>
            <c:extLst>
              <c:ext xmlns:c16="http://schemas.microsoft.com/office/drawing/2014/chart" uri="{C3380CC4-5D6E-409C-BE32-E72D297353CC}">
                <c16:uniqueId val="{0000000C-A73A-49A5-8984-70CFA920663C}"/>
              </c:ext>
            </c:extLst>
          </c:dPt>
          <c:dPt>
            <c:idx val="39"/>
            <c:invertIfNegative val="0"/>
            <c:bubble3D val="0"/>
            <c:spPr>
              <a:solidFill>
                <a:schemeClr val="accent2"/>
              </a:solidFill>
              <a:ln>
                <a:noFill/>
              </a:ln>
              <a:effectLst/>
            </c:spPr>
            <c:extLst>
              <c:ext xmlns:c16="http://schemas.microsoft.com/office/drawing/2014/chart" uri="{C3380CC4-5D6E-409C-BE32-E72D297353CC}">
                <c16:uniqueId val="{0000000E-A73A-49A5-8984-70CFA920663C}"/>
              </c:ext>
            </c:extLst>
          </c:dPt>
          <c:dPt>
            <c:idx val="40"/>
            <c:invertIfNegative val="0"/>
            <c:bubble3D val="0"/>
            <c:spPr>
              <a:solidFill>
                <a:schemeClr val="accent2"/>
              </a:solidFill>
              <a:ln>
                <a:noFill/>
              </a:ln>
              <a:effectLst/>
            </c:spPr>
            <c:extLst>
              <c:ext xmlns:c16="http://schemas.microsoft.com/office/drawing/2014/chart" uri="{C3380CC4-5D6E-409C-BE32-E72D297353CC}">
                <c16:uniqueId val="{00000010-A73A-49A5-8984-70CFA920663C}"/>
              </c:ext>
            </c:extLst>
          </c:dPt>
          <c:dPt>
            <c:idx val="41"/>
            <c:invertIfNegative val="0"/>
            <c:bubble3D val="0"/>
            <c:spPr>
              <a:solidFill>
                <a:schemeClr val="accent2"/>
              </a:solidFill>
              <a:ln>
                <a:noFill/>
              </a:ln>
              <a:effectLst/>
            </c:spPr>
            <c:extLst>
              <c:ext xmlns:c16="http://schemas.microsoft.com/office/drawing/2014/chart" uri="{C3380CC4-5D6E-409C-BE32-E72D297353CC}">
                <c16:uniqueId val="{00000012-A73A-49A5-8984-70CFA920663C}"/>
              </c:ext>
            </c:extLst>
          </c:dPt>
          <c:dPt>
            <c:idx val="42"/>
            <c:invertIfNegative val="0"/>
            <c:bubble3D val="0"/>
            <c:spPr>
              <a:solidFill>
                <a:schemeClr val="accent2"/>
              </a:solidFill>
              <a:ln>
                <a:noFill/>
              </a:ln>
              <a:effectLst/>
            </c:spPr>
            <c:extLst>
              <c:ext xmlns:c16="http://schemas.microsoft.com/office/drawing/2014/chart" uri="{C3380CC4-5D6E-409C-BE32-E72D297353CC}">
                <c16:uniqueId val="{00000014-A73A-49A5-8984-70CFA920663C}"/>
              </c:ext>
            </c:extLst>
          </c:dPt>
          <c:dPt>
            <c:idx val="43"/>
            <c:invertIfNegative val="0"/>
            <c:bubble3D val="0"/>
            <c:spPr>
              <a:solidFill>
                <a:schemeClr val="accent2"/>
              </a:solidFill>
              <a:ln>
                <a:noFill/>
              </a:ln>
              <a:effectLst/>
            </c:spPr>
            <c:extLst>
              <c:ext xmlns:c16="http://schemas.microsoft.com/office/drawing/2014/chart" uri="{C3380CC4-5D6E-409C-BE32-E72D297353CC}">
                <c16:uniqueId val="{00000016-A73A-49A5-8984-70CFA920663C}"/>
              </c:ext>
            </c:extLst>
          </c:dPt>
          <c:dPt>
            <c:idx val="44"/>
            <c:invertIfNegative val="0"/>
            <c:bubble3D val="0"/>
            <c:spPr>
              <a:solidFill>
                <a:schemeClr val="accent2"/>
              </a:solidFill>
              <a:ln>
                <a:noFill/>
              </a:ln>
              <a:effectLst/>
            </c:spPr>
            <c:extLst>
              <c:ext xmlns:c16="http://schemas.microsoft.com/office/drawing/2014/chart" uri="{C3380CC4-5D6E-409C-BE32-E72D297353CC}">
                <c16:uniqueId val="{00000018-A73A-49A5-8984-70CFA920663C}"/>
              </c:ext>
            </c:extLst>
          </c:dPt>
          <c:dPt>
            <c:idx val="45"/>
            <c:invertIfNegative val="0"/>
            <c:bubble3D val="0"/>
            <c:spPr>
              <a:solidFill>
                <a:schemeClr val="accent2"/>
              </a:solidFill>
              <a:ln>
                <a:noFill/>
              </a:ln>
              <a:effectLst/>
            </c:spPr>
            <c:extLst>
              <c:ext xmlns:c16="http://schemas.microsoft.com/office/drawing/2014/chart" uri="{C3380CC4-5D6E-409C-BE32-E72D297353CC}">
                <c16:uniqueId val="{0000001A-A73A-49A5-8984-70CFA920663C}"/>
              </c:ext>
            </c:extLst>
          </c:dPt>
          <c:dPt>
            <c:idx val="46"/>
            <c:invertIfNegative val="0"/>
            <c:bubble3D val="0"/>
            <c:spPr>
              <a:solidFill>
                <a:schemeClr val="accent2"/>
              </a:solidFill>
              <a:ln>
                <a:noFill/>
              </a:ln>
              <a:effectLst/>
            </c:spPr>
            <c:extLst>
              <c:ext xmlns:c16="http://schemas.microsoft.com/office/drawing/2014/chart" uri="{C3380CC4-5D6E-409C-BE32-E72D297353CC}">
                <c16:uniqueId val="{0000001C-A73A-49A5-8984-70CFA920663C}"/>
              </c:ext>
            </c:extLst>
          </c:dPt>
          <c:dPt>
            <c:idx val="47"/>
            <c:invertIfNegative val="0"/>
            <c:bubble3D val="0"/>
            <c:spPr>
              <a:solidFill>
                <a:schemeClr val="accent2"/>
              </a:solidFill>
              <a:ln>
                <a:noFill/>
              </a:ln>
              <a:effectLst/>
            </c:spPr>
            <c:extLst>
              <c:ext xmlns:c16="http://schemas.microsoft.com/office/drawing/2014/chart" uri="{C3380CC4-5D6E-409C-BE32-E72D297353CC}">
                <c16:uniqueId val="{0000001E-A73A-49A5-8984-70CFA920663C}"/>
              </c:ext>
            </c:extLst>
          </c:dPt>
          <c:dPt>
            <c:idx val="48"/>
            <c:invertIfNegative val="0"/>
            <c:bubble3D val="0"/>
            <c:spPr>
              <a:solidFill>
                <a:schemeClr val="accent2"/>
              </a:solidFill>
              <a:ln>
                <a:noFill/>
              </a:ln>
              <a:effectLst/>
            </c:spPr>
            <c:extLst>
              <c:ext xmlns:c16="http://schemas.microsoft.com/office/drawing/2014/chart" uri="{C3380CC4-5D6E-409C-BE32-E72D297353CC}">
                <c16:uniqueId val="{00000020-A73A-49A5-8984-70CFA920663C}"/>
              </c:ext>
            </c:extLst>
          </c:dPt>
          <c:dPt>
            <c:idx val="49"/>
            <c:invertIfNegative val="0"/>
            <c:bubble3D val="0"/>
            <c:spPr>
              <a:solidFill>
                <a:schemeClr val="accent2"/>
              </a:solidFill>
              <a:ln>
                <a:noFill/>
              </a:ln>
              <a:effectLst/>
            </c:spPr>
            <c:extLst>
              <c:ext xmlns:c16="http://schemas.microsoft.com/office/drawing/2014/chart" uri="{C3380CC4-5D6E-409C-BE32-E72D297353CC}">
                <c16:uniqueId val="{00000022-A73A-49A5-8984-70CFA920663C}"/>
              </c:ext>
            </c:extLst>
          </c:dPt>
          <c:dPt>
            <c:idx val="50"/>
            <c:invertIfNegative val="0"/>
            <c:bubble3D val="0"/>
            <c:spPr>
              <a:solidFill>
                <a:srgbClr val="73C359"/>
              </a:solidFill>
              <a:ln>
                <a:noFill/>
              </a:ln>
              <a:effectLst/>
            </c:spPr>
            <c:extLst>
              <c:ext xmlns:c16="http://schemas.microsoft.com/office/drawing/2014/chart" uri="{C3380CC4-5D6E-409C-BE32-E72D297353CC}">
                <c16:uniqueId val="{00000024-A73A-49A5-8984-70CFA920663C}"/>
              </c:ext>
            </c:extLst>
          </c:dPt>
          <c:dPt>
            <c:idx val="51"/>
            <c:invertIfNegative val="0"/>
            <c:bubble3D val="0"/>
            <c:spPr>
              <a:solidFill>
                <a:schemeClr val="accent2"/>
              </a:solidFill>
              <a:ln>
                <a:noFill/>
              </a:ln>
              <a:effectLst/>
            </c:spPr>
            <c:extLst>
              <c:ext xmlns:c16="http://schemas.microsoft.com/office/drawing/2014/chart" uri="{C3380CC4-5D6E-409C-BE32-E72D297353CC}">
                <c16:uniqueId val="{00000026-7112-6749-BE44-02B9A9B7C94D}"/>
              </c:ext>
            </c:extLst>
          </c:dPt>
          <c:cat>
            <c:numRef>
              <c:f>Sheet1!$A$2:$A$53</c:f>
              <c:numCache>
                <c:formatCode>General</c:formatCode>
                <c:ptCount val="52"/>
                <c:pt idx="0">
                  <c:v>1970</c:v>
                </c:pt>
                <c:pt idx="5">
                  <c:v>1975</c:v>
                </c:pt>
                <c:pt idx="10">
                  <c:v>1980</c:v>
                </c:pt>
                <c:pt idx="15">
                  <c:v>1985</c:v>
                </c:pt>
                <c:pt idx="20">
                  <c:v>1990</c:v>
                </c:pt>
                <c:pt idx="25">
                  <c:v>1995</c:v>
                </c:pt>
                <c:pt idx="30">
                  <c:v>2000</c:v>
                </c:pt>
                <c:pt idx="35">
                  <c:v>2005</c:v>
                </c:pt>
                <c:pt idx="40">
                  <c:v>2010</c:v>
                </c:pt>
                <c:pt idx="45">
                  <c:v>2015</c:v>
                </c:pt>
                <c:pt idx="51">
                  <c:v>2021</c:v>
                </c:pt>
              </c:numCache>
            </c:numRef>
          </c:cat>
          <c:val>
            <c:numRef>
              <c:f>Sheet1!$B$2:$B$53</c:f>
              <c:numCache>
                <c:formatCode>#,##0.0</c:formatCode>
                <c:ptCount val="52"/>
                <c:pt idx="0">
                  <c:v>801.8</c:v>
                </c:pt>
                <c:pt idx="1">
                  <c:v>1014</c:v>
                </c:pt>
                <c:pt idx="2">
                  <c:v>1160.2</c:v>
                </c:pt>
                <c:pt idx="3">
                  <c:v>1197.2</c:v>
                </c:pt>
                <c:pt idx="4">
                  <c:v>940.3</c:v>
                </c:pt>
                <c:pt idx="5">
                  <c:v>874.8</c:v>
                </c:pt>
                <c:pt idx="6">
                  <c:v>1034.2</c:v>
                </c:pt>
                <c:pt idx="7">
                  <c:v>1258.4000000000001</c:v>
                </c:pt>
                <c:pt idx="8">
                  <c:v>1369</c:v>
                </c:pt>
                <c:pt idx="9">
                  <c:v>1301</c:v>
                </c:pt>
                <c:pt idx="10">
                  <c:v>956.7</c:v>
                </c:pt>
                <c:pt idx="11">
                  <c:v>818.5</c:v>
                </c:pt>
                <c:pt idx="12">
                  <c:v>631.5</c:v>
                </c:pt>
                <c:pt idx="13">
                  <c:v>923.7</c:v>
                </c:pt>
                <c:pt idx="14">
                  <c:v>1025.0999999999999</c:v>
                </c:pt>
                <c:pt idx="15">
                  <c:v>1072.5</c:v>
                </c:pt>
                <c:pt idx="16">
                  <c:v>1120.2</c:v>
                </c:pt>
                <c:pt idx="17">
                  <c:v>1122.8</c:v>
                </c:pt>
                <c:pt idx="18">
                  <c:v>1084.5999999999999</c:v>
                </c:pt>
                <c:pt idx="19">
                  <c:v>1026.3</c:v>
                </c:pt>
                <c:pt idx="20">
                  <c:v>966</c:v>
                </c:pt>
                <c:pt idx="21">
                  <c:v>837.6</c:v>
                </c:pt>
                <c:pt idx="22">
                  <c:v>963.6</c:v>
                </c:pt>
                <c:pt idx="23">
                  <c:v>1039.4000000000001</c:v>
                </c:pt>
                <c:pt idx="24">
                  <c:v>1160.3</c:v>
                </c:pt>
                <c:pt idx="25">
                  <c:v>1065.5</c:v>
                </c:pt>
                <c:pt idx="26">
                  <c:v>1128.5</c:v>
                </c:pt>
                <c:pt idx="27">
                  <c:v>1116.4000000000001</c:v>
                </c:pt>
                <c:pt idx="28">
                  <c:v>1159.7</c:v>
                </c:pt>
                <c:pt idx="29">
                  <c:v>1270.4000000000001</c:v>
                </c:pt>
                <c:pt idx="30">
                  <c:v>1241.8</c:v>
                </c:pt>
                <c:pt idx="31">
                  <c:v>1255.9000000000001</c:v>
                </c:pt>
                <c:pt idx="32">
                  <c:v>1325.1</c:v>
                </c:pt>
                <c:pt idx="33">
                  <c:v>1386.3</c:v>
                </c:pt>
                <c:pt idx="34">
                  <c:v>1531.5</c:v>
                </c:pt>
                <c:pt idx="35">
                  <c:v>1635.9</c:v>
                </c:pt>
                <c:pt idx="36">
                  <c:v>1654.5</c:v>
                </c:pt>
                <c:pt idx="37">
                  <c:v>1218.4000000000001</c:v>
                </c:pt>
                <c:pt idx="38">
                  <c:v>818.8</c:v>
                </c:pt>
                <c:pt idx="39">
                  <c:v>520.1</c:v>
                </c:pt>
                <c:pt idx="40">
                  <c:v>496.3</c:v>
                </c:pt>
                <c:pt idx="41">
                  <c:v>446.6</c:v>
                </c:pt>
                <c:pt idx="42">
                  <c:v>483</c:v>
                </c:pt>
                <c:pt idx="43">
                  <c:v>569.1</c:v>
                </c:pt>
                <c:pt idx="44">
                  <c:v>619.5</c:v>
                </c:pt>
                <c:pt idx="45">
                  <c:v>647.9</c:v>
                </c:pt>
                <c:pt idx="46">
                  <c:v>738.4</c:v>
                </c:pt>
                <c:pt idx="47">
                  <c:v>795.3</c:v>
                </c:pt>
                <c:pt idx="48">
                  <c:v>840.2</c:v>
                </c:pt>
                <c:pt idx="49">
                  <c:v>903.2</c:v>
                </c:pt>
                <c:pt idx="50">
                  <c:v>911.7</c:v>
                </c:pt>
                <c:pt idx="51">
                  <c:v>966.9</c:v>
                </c:pt>
              </c:numCache>
            </c:numRef>
          </c:val>
          <c:extLst>
            <c:ext xmlns:c16="http://schemas.microsoft.com/office/drawing/2014/chart" uri="{C3380CC4-5D6E-409C-BE32-E72D297353CC}">
              <c16:uniqueId val="{00000025-A73A-49A5-8984-70CFA920663C}"/>
            </c:ext>
          </c:extLst>
        </c:ser>
        <c:ser>
          <c:idx val="1"/>
          <c:order val="1"/>
          <c:tx>
            <c:strRef>
              <c:f>Sheet1!$C$1</c:f>
              <c:strCache>
                <c:ptCount val="1"/>
                <c:pt idx="0">
                  <c:v>Series 3</c:v>
                </c:pt>
              </c:strCache>
            </c:strRef>
          </c:tx>
          <c:spPr>
            <a:solidFill>
              <a:schemeClr val="accent2"/>
            </a:solidFill>
            <a:ln>
              <a:noFill/>
            </a:ln>
            <a:effectLst/>
          </c:spPr>
          <c:invertIfNegative val="0"/>
          <c:cat>
            <c:numRef>
              <c:f>Sheet1!$A$2:$A$53</c:f>
              <c:numCache>
                <c:formatCode>General</c:formatCode>
                <c:ptCount val="52"/>
                <c:pt idx="0">
                  <c:v>1970</c:v>
                </c:pt>
                <c:pt idx="5">
                  <c:v>1975</c:v>
                </c:pt>
                <c:pt idx="10">
                  <c:v>1980</c:v>
                </c:pt>
                <c:pt idx="15">
                  <c:v>1985</c:v>
                </c:pt>
                <c:pt idx="20">
                  <c:v>1990</c:v>
                </c:pt>
                <c:pt idx="25">
                  <c:v>1995</c:v>
                </c:pt>
                <c:pt idx="30">
                  <c:v>2000</c:v>
                </c:pt>
                <c:pt idx="35">
                  <c:v>2005</c:v>
                </c:pt>
                <c:pt idx="40">
                  <c:v>2010</c:v>
                </c:pt>
                <c:pt idx="45">
                  <c:v>2015</c:v>
                </c:pt>
                <c:pt idx="51">
                  <c:v>2021</c:v>
                </c:pt>
              </c:numCache>
            </c:numRef>
          </c:cat>
          <c:val>
            <c:numRef>
              <c:f>Sheet1!$C$2:$C$53</c:f>
              <c:numCache>
                <c:formatCode>General</c:formatCode>
                <c:ptCount val="52"/>
              </c:numCache>
            </c:numRef>
          </c:val>
          <c:extLst>
            <c:ext xmlns:c16="http://schemas.microsoft.com/office/drawing/2014/chart" uri="{C3380CC4-5D6E-409C-BE32-E72D297353CC}">
              <c16:uniqueId val="{00000026-A73A-49A5-8984-70CFA920663C}"/>
            </c:ext>
          </c:extLst>
        </c:ser>
        <c:dLbls>
          <c:showLegendKey val="0"/>
          <c:showVal val="0"/>
          <c:showCatName val="0"/>
          <c:showSerName val="0"/>
          <c:showPercent val="0"/>
          <c:showBubbleSize val="0"/>
        </c:dLbls>
        <c:gapWidth val="20"/>
        <c:overlap val="100"/>
        <c:axId val="1782621215"/>
        <c:axId val="1782639519"/>
      </c:barChart>
      <c:catAx>
        <c:axId val="1782621215"/>
        <c:scaling>
          <c:orientation val="minMax"/>
        </c:scaling>
        <c:delete val="0"/>
        <c:axPos val="b"/>
        <c:numFmt formatCode="General" sourceLinked="1"/>
        <c:majorTickMark val="none"/>
        <c:minorTickMark val="none"/>
        <c:tickLblPos val="nextTo"/>
        <c:spPr>
          <a:noFill/>
          <a:ln w="12700" cap="flat" cmpd="sng" algn="ctr">
            <a:solidFill>
              <a:srgbClr val="000000"/>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2639519"/>
        <c:crossesAt val="0"/>
        <c:auto val="1"/>
        <c:lblAlgn val="ctr"/>
        <c:lblOffset val="100"/>
        <c:noMultiLvlLbl val="0"/>
      </c:catAx>
      <c:valAx>
        <c:axId val="1782639519"/>
        <c:scaling>
          <c:orientation val="minMax"/>
          <c:min val="0"/>
        </c:scaling>
        <c:delete val="1"/>
        <c:axPos val="l"/>
        <c:numFmt formatCode="#,##0" sourceLinked="0"/>
        <c:majorTickMark val="out"/>
        <c:minorTickMark val="none"/>
        <c:tickLblPos val="nextTo"/>
        <c:crossAx val="1782621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First-Time Buyers</c:v>
                </c:pt>
              </c:strCache>
            </c:strRef>
          </c:tx>
          <c:spPr>
            <a:ln>
              <a:noFill/>
            </a:ln>
          </c:spPr>
          <c:dPt>
            <c:idx val="0"/>
            <c:bubble3D val="0"/>
            <c:spPr>
              <a:solidFill>
                <a:srgbClr val="14ADF0"/>
              </a:solidFill>
              <a:ln w="19050">
                <a:noFill/>
              </a:ln>
              <a:effectLst/>
            </c:spPr>
            <c:extLst>
              <c:ext xmlns:c16="http://schemas.microsoft.com/office/drawing/2014/chart" uri="{C3380CC4-5D6E-409C-BE32-E72D297353CC}">
                <c16:uniqueId val="{00000001-D204-3048-BFA7-FDE64058DE45}"/>
              </c:ext>
            </c:extLst>
          </c:dPt>
          <c:dPt>
            <c:idx val="1"/>
            <c:bubble3D val="0"/>
            <c:spPr>
              <a:solidFill>
                <a:srgbClr val="B4C1C6"/>
              </a:solidFill>
              <a:ln w="19050">
                <a:noFill/>
              </a:ln>
              <a:effectLst/>
            </c:spPr>
            <c:extLst>
              <c:ext xmlns:c16="http://schemas.microsoft.com/office/drawing/2014/chart" uri="{C3380CC4-5D6E-409C-BE32-E72D297353CC}">
                <c16:uniqueId val="{00000003-D204-3048-BFA7-FDE64058DE45}"/>
              </c:ext>
            </c:extLst>
          </c:dPt>
          <c:cat>
            <c:numRef>
              <c:f>Sheet1!$A$2:$A$3</c:f>
              <c:numCache>
                <c:formatCode>General</c:formatCode>
                <c:ptCount val="2"/>
              </c:numCache>
            </c:numRef>
          </c:cat>
          <c:val>
            <c:numRef>
              <c:f>Sheet1!$B$2:$B$3</c:f>
              <c:numCache>
                <c:formatCode>0%</c:formatCode>
                <c:ptCount val="2"/>
                <c:pt idx="0">
                  <c:v>7.0000000000000007E-2</c:v>
                </c:pt>
                <c:pt idx="1">
                  <c:v>0.93</c:v>
                </c:pt>
              </c:numCache>
            </c:numRef>
          </c:val>
          <c:extLst>
            <c:ext xmlns:c16="http://schemas.microsoft.com/office/drawing/2014/chart" uri="{C3380CC4-5D6E-409C-BE32-E72D297353CC}">
              <c16:uniqueId val="{00000004-D204-3048-BFA7-FDE64058DE4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All Homebuyers</c:v>
                </c:pt>
              </c:strCache>
            </c:strRef>
          </c:tx>
          <c:spPr>
            <a:solidFill>
              <a:srgbClr val="B4C1C6"/>
            </a:solidFill>
            <a:ln>
              <a:noFill/>
            </a:ln>
          </c:spPr>
          <c:dPt>
            <c:idx val="0"/>
            <c:bubble3D val="0"/>
            <c:spPr>
              <a:solidFill>
                <a:srgbClr val="88CD73"/>
              </a:solidFill>
              <a:ln w="19050">
                <a:noFill/>
              </a:ln>
              <a:effectLst/>
            </c:spPr>
            <c:extLst>
              <c:ext xmlns:c16="http://schemas.microsoft.com/office/drawing/2014/chart" uri="{C3380CC4-5D6E-409C-BE32-E72D297353CC}">
                <c16:uniqueId val="{00000001-C4CC-6349-96DE-1C21D16853D4}"/>
              </c:ext>
            </c:extLst>
          </c:dPt>
          <c:dPt>
            <c:idx val="1"/>
            <c:bubble3D val="0"/>
            <c:spPr>
              <a:solidFill>
                <a:srgbClr val="B4C1C6"/>
              </a:solidFill>
              <a:ln w="19050">
                <a:noFill/>
              </a:ln>
              <a:effectLst/>
            </c:spPr>
            <c:extLst>
              <c:ext xmlns:c16="http://schemas.microsoft.com/office/drawing/2014/chart" uri="{C3380CC4-5D6E-409C-BE32-E72D297353CC}">
                <c16:uniqueId val="{00000003-C4CC-6349-96DE-1C21D16853D4}"/>
              </c:ext>
            </c:extLst>
          </c:dPt>
          <c:cat>
            <c:numRef>
              <c:f>Sheet1!$A$2:$A$3</c:f>
              <c:numCache>
                <c:formatCode>General</c:formatCode>
                <c:ptCount val="2"/>
              </c:numCache>
            </c:numRef>
          </c:cat>
          <c:val>
            <c:numRef>
              <c:f>Sheet1!$B$2:$B$3</c:f>
              <c:numCache>
                <c:formatCode>0%</c:formatCode>
                <c:ptCount val="2"/>
                <c:pt idx="0">
                  <c:v>0.13</c:v>
                </c:pt>
                <c:pt idx="1">
                  <c:v>0.87</c:v>
                </c:pt>
              </c:numCache>
            </c:numRef>
          </c:val>
          <c:extLst>
            <c:ext xmlns:c16="http://schemas.microsoft.com/office/drawing/2014/chart" uri="{C3380CC4-5D6E-409C-BE32-E72D297353CC}">
              <c16:uniqueId val="{00000004-C4CC-6349-96DE-1C21D16853D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First-Time Buyers</c:v>
                </c:pt>
              </c:strCache>
            </c:strRef>
          </c:tx>
          <c:spPr>
            <a:solidFill>
              <a:srgbClr val="B4C1C6"/>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C29D-C746-BE48-7071DD78A100}"/>
              </c:ext>
            </c:extLst>
          </c:dPt>
          <c:dPt>
            <c:idx val="1"/>
            <c:bubble3D val="0"/>
            <c:spPr>
              <a:solidFill>
                <a:srgbClr val="B4C1C6"/>
              </a:solidFill>
              <a:ln w="19050">
                <a:noFill/>
              </a:ln>
              <a:effectLst/>
            </c:spPr>
            <c:extLst>
              <c:ext xmlns:c16="http://schemas.microsoft.com/office/drawing/2014/chart" uri="{C3380CC4-5D6E-409C-BE32-E72D297353CC}">
                <c16:uniqueId val="{00000003-C29D-C746-BE48-7071DD78A100}"/>
              </c:ext>
            </c:extLst>
          </c:dPt>
          <c:cat>
            <c:numRef>
              <c:f>Sheet1!$A$2:$A$3</c:f>
              <c:numCache>
                <c:formatCode>General</c:formatCode>
                <c:ptCount val="2"/>
              </c:numCache>
            </c:numRef>
          </c:cat>
          <c:val>
            <c:numRef>
              <c:f>Sheet1!$B$2:$B$3</c:f>
              <c:numCache>
                <c:formatCode>0%</c:formatCode>
                <c:ptCount val="2"/>
                <c:pt idx="0">
                  <c:v>0.2</c:v>
                </c:pt>
                <c:pt idx="1">
                  <c:v>0.8</c:v>
                </c:pt>
              </c:numCache>
            </c:numRef>
          </c:val>
          <c:extLst>
            <c:ext xmlns:c16="http://schemas.microsoft.com/office/drawing/2014/chart" uri="{C3380CC4-5D6E-409C-BE32-E72D297353CC}">
              <c16:uniqueId val="{00000004-C29D-C746-BE48-7071DD78A10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3/14/2022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zelmanassociates.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www.corelogic.com</a:t>
            </a:r>
            <a:r>
              <a:rPr lang="en-US" dirty="0"/>
              <a:t>/intelligence/find-stories/corelogic-hpi-posted-record-year-over-year-growth-in-2021/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www.fanniemae.com</a:t>
            </a:r>
            <a:r>
              <a:rPr lang="en-US" dirty="0"/>
              <a:t>/media/42901/display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pulsenomics.com</a:t>
            </a:r>
            <a:r>
              <a:rPr lang="en-US" dirty="0"/>
              <a:t>/surveys/#home-price-expectations</a:t>
            </a:r>
          </a:p>
          <a:p>
            <a:r>
              <a:rPr lang="en-US" dirty="0"/>
              <a:t>http://www.freddiemac.com/research/forecast/20220121_quarterly_economic_forecast.page?</a:t>
            </a:r>
          </a:p>
          <a:p>
            <a:r>
              <a:rPr lang="en-US" dirty="0"/>
              <a:t>https://www.mba.org/news-research-and-resources/research-and-economics/forecasts-and-commentary</a:t>
            </a:r>
          </a:p>
          <a:p>
            <a:r>
              <a:rPr lang="en-US" dirty="0"/>
              <a:t>https://</a:t>
            </a:r>
            <a:r>
              <a:rPr lang="en-US" dirty="0" err="1"/>
              <a:t>cdn.nar.realtor</a:t>
            </a:r>
            <a:r>
              <a:rPr lang="en-US" dirty="0"/>
              <a:t>/sites/default/files/documents/forecast-Q1-2022-us-economic-outlook-01-27-2022.pdf</a:t>
            </a:r>
          </a:p>
          <a:p>
            <a:r>
              <a:rPr lang="en-US" sz="1200" b="0" i="0" u="sng" kern="1200" dirty="0">
                <a:solidFill>
                  <a:schemeClr val="tx1"/>
                </a:solidFill>
                <a:effectLst/>
                <a:latin typeface="+mn-lt"/>
                <a:ea typeface="+mn-ea"/>
                <a:cs typeface="+mn-cs"/>
                <a:hlinkClick r:id="rId3" tooltip="https://www.zelmanassociates.com/"/>
              </a:rPr>
              <a:t>https://www.zelmanassociates.com</a:t>
            </a:r>
            <a:r>
              <a:rPr lang="en-US" sz="1200" b="0" i="0" u="sng" kern="1200">
                <a:solidFill>
                  <a:schemeClr val="tx1"/>
                </a:solidFill>
                <a:effectLst/>
                <a:latin typeface="+mn-lt"/>
                <a:ea typeface="+mn-ea"/>
                <a:cs typeface="+mn-cs"/>
                <a:hlinkClick r:id="rId3" tooltip="https://www.zelmanassociates.com/"/>
              </a:rPr>
              <a:t>/</a:t>
            </a:r>
            <a:r>
              <a:rPr lang="en-US" sz="1200" b="0" i="0" kern="1200">
                <a:solidFill>
                  <a:schemeClr val="tx1"/>
                </a:solidFill>
                <a:effectLst/>
                <a:latin typeface="+mn-lt"/>
                <a:ea typeface="+mn-ea"/>
                <a:cs typeface="+mn-cs"/>
              </a:rPr>
              <a:t> (by subscription)</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22630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b="0" dirty="0">
              <a:effectLst/>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9747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https://www.bankrate.com/investing/inflation-hedges-to-protect-against-rising-prices/</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104549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a:t>
            </a:r>
            <a:r>
              <a:rPr lang="en-US" sz="1200" b="0" i="0" kern="1200" dirty="0" err="1">
                <a:solidFill>
                  <a:schemeClr val="tx1"/>
                </a:solidFill>
                <a:effectLst/>
                <a:latin typeface="+mn-lt"/>
                <a:ea typeface="+mn-ea"/>
                <a:cs typeface="+mn-cs"/>
              </a:rPr>
              <a:t>www.freddiemac.com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pmms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pmms_archives.html</a:t>
            </a:r>
            <a:endParaRPr lang="en-US" sz="1200" b="0" i="0" kern="1200" dirty="0">
              <a:solidFill>
                <a:schemeClr val="tx1"/>
              </a:solidFill>
              <a:effectLst/>
              <a:latin typeface="+mn-lt"/>
              <a:ea typeface="+mn-ea"/>
              <a:cs typeface="+mn-cs"/>
            </a:endParaRPr>
          </a:p>
          <a:p>
            <a:r>
              <a:rPr lang="en-US" dirty="0"/>
              <a:t>https://www.forbes.com/advisor/mortgages/homebuying-can-hedge-against-inflation/</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531234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www.census.gov</a:t>
            </a:r>
            <a:r>
              <a:rPr lang="en-US" dirty="0"/>
              <a:t>/construction/</a:t>
            </a:r>
            <a:r>
              <a:rPr lang="en-US" dirty="0" err="1"/>
              <a:t>nrc</a:t>
            </a:r>
            <a:r>
              <a:rPr lang="en-US" dirty="0"/>
              <a:t>/</a:t>
            </a:r>
            <a:r>
              <a:rPr lang="en-US" dirty="0" err="1"/>
              <a:t>xls</a:t>
            </a:r>
            <a:r>
              <a:rPr lang="en-US" dirty="0"/>
              <a:t>/</a:t>
            </a:r>
            <a:r>
              <a:rPr lang="en-US" dirty="0" err="1"/>
              <a:t>co_cust.xls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131897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/news/trends/today-housing-market-compared-with-before-covid-19-pandemic/</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46588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www.ftc.gov</a:t>
            </a:r>
            <a:r>
              <a:rPr lang="en-US" dirty="0"/>
              <a:t>/sites/default/files/documents/one-stops/real-estate-competition/</a:t>
            </a:r>
            <a:r>
              <a:rPr lang="en-US" dirty="0" err="1"/>
              <a:t>realestateglossary.pdf</a:t>
            </a:r>
            <a:endParaRPr lang="en-US" dirty="0"/>
          </a:p>
          <a:p>
            <a:r>
              <a:rPr lang="en-US" dirty="0"/>
              <a:t>https://</a:t>
            </a:r>
            <a:r>
              <a:rPr lang="en-US" dirty="0" err="1"/>
              <a:t>blog.firstam.com</a:t>
            </a:r>
            <a:r>
              <a:rPr lang="en-US" dirty="0"/>
              <a:t>/15-real-estate-terms-you-should-know</a:t>
            </a:r>
          </a:p>
          <a:p>
            <a:r>
              <a:rPr lang="en-US" dirty="0"/>
              <a:t>https://</a:t>
            </a:r>
            <a:r>
              <a:rPr lang="en-US" dirty="0" err="1"/>
              <a:t>magazine.realtor</a:t>
            </a:r>
            <a:r>
              <a:rPr lang="en-US" dirty="0"/>
              <a:t>/tool-kit/rookie/article/2020/02/real-estate-glossary</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874600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427489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https://www.nar.realtor/blogs/economists-outlook/tackling-home-financing-and-downpayment-misconceptions</a:t>
            </a:r>
          </a:p>
          <a:p>
            <a:r>
              <a:rPr lang="en-US" sz="1800" dirty="0">
                <a:effectLst/>
                <a:latin typeface="Segoe UI" panose="020B0502040204020203" pitchFamily="34" charset="0"/>
              </a:rPr>
              <a:t>https://www.nar.realtor/research-and-statistics/research-reports/highlights-from-the-profile-of-home-buyers-and-sellers</a:t>
            </a:r>
          </a:p>
          <a:p>
            <a:endParaRPr lang="en-US" sz="1800" dirty="0">
              <a:effectLst/>
              <a:latin typeface="Segoe UI" panose="020B0502040204020203" pitchFamily="34" charset="0"/>
            </a:endParaRPr>
          </a:p>
          <a:p>
            <a:endParaRPr lang="en-US" sz="1800" dirty="0">
              <a:effectLst/>
              <a:latin typeface="Segoe UI" panose="020B0502040204020203" pitchFamily="34" charset="0"/>
            </a:endParaRPr>
          </a:p>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594184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https://www.hud.gov/buying/loans</a:t>
            </a:r>
          </a:p>
          <a:p>
            <a:r>
              <a:rPr lang="en-US" dirty="0"/>
              <a:t>https://www.benefits.va.gov/homeloans/index.asp</a:t>
            </a:r>
          </a:p>
          <a:p>
            <a:r>
              <a:rPr lang="en-US" dirty="0"/>
              <a:t>https://www.rd.usda.gov/newsroom/news-release/usda-rural-home-loans-offer-100-financing-and-no-down-payment</a:t>
            </a:r>
          </a:p>
          <a:p>
            <a:r>
              <a:rPr lang="en-US" dirty="0"/>
              <a:t>https://downpaymentresource.com/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https://</a:t>
            </a:r>
            <a:r>
              <a:rPr lang="en-US" sz="1200" dirty="0" err="1">
                <a:effectLst/>
                <a:latin typeface="Segoe UI" panose="020B0502040204020203" pitchFamily="34" charset="0"/>
              </a:rPr>
              <a:t>sf.freddiemac.com</a:t>
            </a:r>
            <a:r>
              <a:rPr lang="en-US" sz="1200" dirty="0">
                <a:effectLst/>
                <a:latin typeface="Segoe UI" panose="020B0502040204020203" pitchFamily="34" charset="0"/>
              </a:rPr>
              <a:t>/articles/insights/down-payments-helping-future-borrowers-bridge-the-awareness-gap</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334438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1774073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https://myhome.freddiemac.com/buying/working-with-your-lender.html</a:t>
            </a:r>
          </a:p>
          <a:p>
            <a:r>
              <a:rPr lang="en-US" dirty="0"/>
              <a:t>https://</a:t>
            </a:r>
            <a:r>
              <a:rPr lang="en-US" dirty="0" err="1"/>
              <a:t>www.nar.realtor</a:t>
            </a:r>
            <a:r>
              <a:rPr lang="en-US" dirty="0"/>
              <a:t>/newsroom/existing-home-sales-surge-6-7-in-January</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myhome.freddiemac.com</a:t>
            </a:r>
            <a:r>
              <a:rPr lang="en-US" dirty="0"/>
              <a:t>/buying/finding-your-team</a:t>
            </a:r>
          </a:p>
          <a:p>
            <a:r>
              <a:rPr lang="en-US" dirty="0"/>
              <a:t>https://</a:t>
            </a:r>
            <a:r>
              <a:rPr lang="en-US" dirty="0" err="1"/>
              <a:t>cdn.nar.realtor</a:t>
            </a:r>
            <a:r>
              <a:rPr lang="en-US" dirty="0"/>
              <a:t>/sites/default/files/documents/2022-01-realtors-confidence-index-02-18-2022.pdf</a:t>
            </a:r>
          </a:p>
          <a:p>
            <a:r>
              <a:rPr lang="en-US" dirty="0"/>
              <a:t>https://</a:t>
            </a:r>
            <a:r>
              <a:rPr lang="en-US" dirty="0" err="1"/>
              <a:t>myhome.freddiemac.com</a:t>
            </a:r>
            <a:r>
              <a:rPr lang="en-US" dirty="0"/>
              <a:t>/blog/homeownership/20201019-5-rules-for-making-an-offer-on-a-home</a:t>
            </a:r>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https://themortgagereports.com/85263/housing-market-predictions-2022</a:t>
            </a: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30423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http://www.census.gov/housing/hvs/files/currenthvspress.pdf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https://news.move.com/2022-01-26-Realtor-com-R-December-Rental-Report-Rental-Market-Wraps-Up-2021-with-Price-Growth-Thats-5-3-Times-Faster-than-in-2020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www.marketwatch.com</a:t>
            </a:r>
            <a:r>
              <a:rPr lang="en-US" dirty="0"/>
              <a:t>/picks/here-are-todays-mortgage-rates-is-it-a-good-time-to-buy-a-home-experts-weigh-in-01643823941?siteid=yhoof2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https://www.nar.realtor/blogs/economists-outlook/single-family-homeowners-typically-accumulated-225K-in-housing-wealth-over-10-years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www.forbes.com</a:t>
            </a:r>
            <a:r>
              <a:rPr lang="en-US" dirty="0"/>
              <a:t>/advisor/mortgages/homebuying-can-hedge-against-inflation/</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https://www.attomdata.com/news/market-trends/home-sales-prices/attom-2022-rental-affordability-report/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https://www.corelogic.com/intelligence/find-stories/rental-property/single-family-annual-rent-growth-finishes-2021-at-a-new-record/</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333264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www.corelogic.com</a:t>
            </a:r>
            <a:r>
              <a:rPr lang="en-US" dirty="0"/>
              <a:t>/intelligence/homeowner-equity-insights/</a:t>
            </a:r>
          </a:p>
          <a:p>
            <a:r>
              <a:rPr lang="en-US" sz="1200" b="0" i="0" kern="1200" dirty="0">
                <a:solidFill>
                  <a:schemeClr val="tx1"/>
                </a:solidFill>
                <a:effectLst/>
                <a:latin typeface="+mn-lt"/>
                <a:ea typeface="+mn-ea"/>
                <a:cs typeface="+mn-cs"/>
              </a:rPr>
              <a:t>https://www.attomdata.com/news/market-trends/home-sales-prices/attom-2022-rental-affordability-report/</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258159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https://contentimages.o-prod.unison.com/images/press/2021-Unison-SOTAH-Report.pdf</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www.freddiemac.com</a:t>
            </a:r>
            <a:r>
              <a:rPr lang="en-US" dirty="0"/>
              <a:t>/</a:t>
            </a:r>
            <a:r>
              <a:rPr lang="en-US" dirty="0" err="1"/>
              <a:t>pmms</a:t>
            </a:r>
            <a:r>
              <a:rPr lang="en-US" dirty="0"/>
              <a:t>/</a:t>
            </a:r>
          </a:p>
          <a:p>
            <a:r>
              <a:rPr lang="en-US" dirty="0"/>
              <a:t>https://</a:t>
            </a:r>
            <a:r>
              <a:rPr lang="en-US" dirty="0" err="1"/>
              <a:t>www.nar.realtor</a:t>
            </a:r>
            <a:r>
              <a:rPr lang="en-US" dirty="0"/>
              <a:t>/blogs/economists-outlook/instant-reaction-mortgage-rates-february-17-2022</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792482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people flying a kite&#10;&#10;Description automatically generated with medium confidence">
            <a:extLst>
              <a:ext uri="{FF2B5EF4-FFF2-40B4-BE49-F238E27FC236}">
                <a16:creationId xmlns:a16="http://schemas.microsoft.com/office/drawing/2014/main" id="{01CEE8A3-745B-9241-BF63-907BFBBA93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SPRING 2022</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sp>
        <p:nvSpPr>
          <p:cNvPr id="27" name="object 5">
            <a:extLst>
              <a:ext uri="{FF2B5EF4-FFF2-40B4-BE49-F238E27FC236}">
                <a16:creationId xmlns:a16="http://schemas.microsoft.com/office/drawing/2014/main" id="{F1FE8895-DD73-E147-B785-B71A78A462C6}"/>
              </a:ext>
            </a:extLst>
          </p:cNvPr>
          <p:cNvSpPr txBox="1"/>
          <p:nvPr/>
        </p:nvSpPr>
        <p:spPr>
          <a:xfrm>
            <a:off x="4483290" y="8304979"/>
            <a:ext cx="2523498" cy="1524001"/>
          </a:xfrm>
          <a:prstGeom prst="rect">
            <a:avLst/>
          </a:prstGeom>
        </p:spPr>
        <p:txBody>
          <a:bodyPr vert="horz" wrap="square" lIns="0" tIns="12698" rIns="0" bIns="0" rtlCol="0" anchor="ctr" anchorCtr="0">
            <a:noAutofit/>
          </a:bodyPr>
          <a:lstStyle/>
          <a:p>
            <a:pPr>
              <a:spcBef>
                <a:spcPct val="0"/>
              </a:spcBef>
              <a:spcAft>
                <a:spcPts val="500"/>
              </a:spcAft>
            </a:pPr>
            <a:endParaRPr lang="en-US" altLang="en-US" sz="1100" i="1" dirty="0">
              <a:solidFill>
                <a:schemeClr val="tx1">
                  <a:lumMod val="75000"/>
                  <a:lumOff val="25000"/>
                </a:schemeClr>
              </a:solidFill>
              <a:latin typeface="Arial" panose="020B0604020202020204" pitchFamily="34" charset="0"/>
              <a:ea typeface="Helvetica Neue" panose="02000503000000020004" pitchFamily="2" charset="0"/>
              <a:cs typeface="Arial" panose="020B0604020202020204" pitchFamily="34" charset="0"/>
            </a:endParaRPr>
          </a:p>
          <a:p>
            <a:pPr>
              <a:spcBef>
                <a:spcPct val="0"/>
              </a:spcBef>
            </a:pPr>
            <a:endParaRPr lang="en-US" altLang="en-US" sz="1000" dirty="0">
              <a:latin typeface="Arial" panose="020B0604020202020204" pitchFamily="34" charset="0"/>
              <a:ea typeface="Helvetica Neue" panose="02000503000000020004" pitchFamily="2" charset="0"/>
              <a:cs typeface="Arial" panose="020B0604020202020204" pitchFamily="34" charset="0"/>
            </a:endParaRPr>
          </a:p>
        </p:txBody>
      </p:sp>
      <p:pic>
        <p:nvPicPr>
          <p:cNvPr id="20" name="Picture 19">
            <a:extLst>
              <a:ext uri="{FF2B5EF4-FFF2-40B4-BE49-F238E27FC236}">
                <a16:creationId xmlns:a16="http://schemas.microsoft.com/office/drawing/2014/main" id="{A01C03FD-9F1C-6E41-8B9E-F5EBE207A2A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1873187"/>
            <a:ext cx="6841786" cy="1529456"/>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What Will Happen With Home Prices This Year?</a:t>
            </a:r>
          </a:p>
          <a:p>
            <a:pPr>
              <a:lnSpc>
                <a:spcPct val="110000"/>
              </a:lnSpc>
              <a:spcAft>
                <a:spcPts val="1000"/>
              </a:spcAft>
            </a:pPr>
            <a:r>
              <a:rPr lang="en-US" sz="1250" dirty="0"/>
              <a:t>In addition, home prices are expected to continue climbing. The graph below shows the 2022 home price forecasts from six industry leaders. As the bars indicate, they’re all projecting an increase in prices this year as buyers competing for a limited number of houses continue to put upward pressure on prices. The dotted line represents the average of all the forecasts together, showing the rate of appreciation is expected to be about 6.1%. </a:t>
            </a:r>
          </a:p>
          <a:p>
            <a:pPr>
              <a:lnSpc>
                <a:spcPct val="110000"/>
              </a:lnSpc>
              <a:spcAft>
                <a:spcPts val="1000"/>
              </a:spcAft>
            </a:pPr>
            <a:endParaRPr lang="en-US" sz="1250" dirty="0">
              <a:highlight>
                <a:srgbClr val="FFFF00"/>
              </a:highlight>
            </a:endParaRPr>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r>
              <a:rPr lang="en-US" sz="1250" dirty="0"/>
              <a:t>While that’s not the record-breaking increase we saw over the past year, its still continued price growth – not a decline. Why is that important to you? If you’re waiting for prices to drop because you think homes will be more affordable in a few years, the data from leading experts simply doesn’t support it.  </a:t>
            </a:r>
          </a:p>
        </p:txBody>
      </p:sp>
      <p:grpSp>
        <p:nvGrpSpPr>
          <p:cNvPr id="18" name="Group 17">
            <a:extLst>
              <a:ext uri="{FF2B5EF4-FFF2-40B4-BE49-F238E27FC236}">
                <a16:creationId xmlns:a16="http://schemas.microsoft.com/office/drawing/2014/main" id="{265047B0-85CF-6E4D-BCC3-A3EA3CB28129}"/>
              </a:ext>
            </a:extLst>
          </p:cNvPr>
          <p:cNvGrpSpPr/>
          <p:nvPr/>
        </p:nvGrpSpPr>
        <p:grpSpPr>
          <a:xfrm>
            <a:off x="776637" y="5583152"/>
            <a:ext cx="6328355" cy="261610"/>
            <a:chOff x="35232" y="2765163"/>
            <a:chExt cx="9523546" cy="166371"/>
          </a:xfrm>
        </p:grpSpPr>
        <p:cxnSp>
          <p:nvCxnSpPr>
            <p:cNvPr id="19" name="Straight Connector 18">
              <a:extLst>
                <a:ext uri="{FF2B5EF4-FFF2-40B4-BE49-F238E27FC236}">
                  <a16:creationId xmlns:a16="http://schemas.microsoft.com/office/drawing/2014/main" id="{A8CB921F-A76D-0E4E-9A12-76BC839B9BF5}"/>
                </a:ext>
              </a:extLst>
            </p:cNvPr>
            <p:cNvCxnSpPr>
              <a:cxnSpLocks/>
            </p:cNvCxnSpPr>
            <p:nvPr/>
          </p:nvCxnSpPr>
          <p:spPr>
            <a:xfrm>
              <a:off x="35232" y="2879435"/>
              <a:ext cx="9073536" cy="0"/>
            </a:xfrm>
            <a:prstGeom prst="line">
              <a:avLst/>
            </a:prstGeom>
            <a:ln w="38100">
              <a:solidFill>
                <a:srgbClr val="FD870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6F6300-D7B2-2A45-86E8-29EC38D3D457}"/>
                </a:ext>
              </a:extLst>
            </p:cNvPr>
            <p:cNvSpPr txBox="1"/>
            <p:nvPr/>
          </p:nvSpPr>
          <p:spPr>
            <a:xfrm>
              <a:off x="6192079" y="2765163"/>
              <a:ext cx="3366699" cy="166371"/>
            </a:xfrm>
            <a:prstGeom prst="rect">
              <a:avLst/>
            </a:prstGeom>
            <a:solidFill>
              <a:schemeClr val="accent2"/>
            </a:solidFill>
            <a:ln>
              <a:noFill/>
            </a:ln>
          </p:spPr>
          <p:txBody>
            <a:bodyPr wrap="square" rtlCol="0">
              <a:spAutoFit/>
            </a:bodyPr>
            <a:lstStyle/>
            <a:p>
              <a:pPr algn="ctr"/>
              <a:r>
                <a:rPr lang="en-US" sz="1100" dirty="0">
                  <a:solidFill>
                    <a:schemeClr val="bg1"/>
                  </a:solidFill>
                </a:rPr>
                <a:t>Average of All Forecasts: 6.1%</a:t>
              </a:r>
            </a:p>
          </p:txBody>
        </p:sp>
      </p:grpSp>
      <p:sp>
        <p:nvSpPr>
          <p:cNvPr id="12" name="Rectangle 11">
            <a:extLst>
              <a:ext uri="{FF2B5EF4-FFF2-40B4-BE49-F238E27FC236}">
                <a16:creationId xmlns:a16="http://schemas.microsoft.com/office/drawing/2014/main" id="{1EA5283C-9BE0-724B-BB41-74862F134D81}"/>
              </a:ext>
            </a:extLst>
          </p:cNvPr>
          <p:cNvSpPr/>
          <p:nvPr/>
        </p:nvSpPr>
        <p:spPr>
          <a:xfrm>
            <a:off x="473415" y="3995223"/>
            <a:ext cx="6841785" cy="316349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graphicFrame>
        <p:nvGraphicFramePr>
          <p:cNvPr id="17" name="Chart 16">
            <a:extLst>
              <a:ext uri="{FF2B5EF4-FFF2-40B4-BE49-F238E27FC236}">
                <a16:creationId xmlns:a16="http://schemas.microsoft.com/office/drawing/2014/main" id="{5C177DC5-8218-DE4C-9BD2-23DF5D546C77}"/>
              </a:ext>
            </a:extLst>
          </p:cNvPr>
          <p:cNvGraphicFramePr/>
          <p:nvPr>
            <p:extLst>
              <p:ext uri="{D42A27DB-BD31-4B8C-83A1-F6EECF244321}">
                <p14:modId xmlns:p14="http://schemas.microsoft.com/office/powerpoint/2010/main" val="733650766"/>
              </p:ext>
            </p:extLst>
          </p:nvPr>
        </p:nvGraphicFramePr>
        <p:xfrm>
          <a:off x="667408" y="4614609"/>
          <a:ext cx="6417174" cy="2487380"/>
        </p:xfrm>
        <a:graphic>
          <a:graphicData uri="http://schemas.openxmlformats.org/drawingml/2006/chart">
            <c:chart xmlns:c="http://schemas.openxmlformats.org/drawingml/2006/chart" xmlns:r="http://schemas.openxmlformats.org/officeDocument/2006/relationships" r:id="rId3"/>
          </a:graphicData>
        </a:graphic>
      </p:graphicFrame>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10</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567120244"/>
              </p:ext>
            </p:extLst>
          </p:nvPr>
        </p:nvGraphicFramePr>
        <p:xfrm>
          <a:off x="457200" y="8439833"/>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ready to buy a home, you have a great opportunity to get ahead of the curve by purchasing before rates and prices climb higher. If you can, buying sooner rather than later may make the most financial sense.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TextBox 12">
            <a:extLst>
              <a:ext uri="{FF2B5EF4-FFF2-40B4-BE49-F238E27FC236}">
                <a16:creationId xmlns:a16="http://schemas.microsoft.com/office/drawing/2014/main" id="{C3BBCF7F-17B6-F240-A5E1-8E2991B607A7}"/>
              </a:ext>
            </a:extLst>
          </p:cNvPr>
          <p:cNvSpPr txBox="1"/>
          <p:nvPr/>
        </p:nvSpPr>
        <p:spPr>
          <a:xfrm>
            <a:off x="615928" y="4110700"/>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2022 Home Price Forecasts</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Based on Expert Projections</a:t>
            </a:r>
          </a:p>
        </p:txBody>
      </p:sp>
      <p:pic>
        <p:nvPicPr>
          <p:cNvPr id="4" name="Picture 3" descr="A picture containing grass, tree, outdoor, wood&#10;&#10;Description automatically generated">
            <a:extLst>
              <a:ext uri="{FF2B5EF4-FFF2-40B4-BE49-F238E27FC236}">
                <a16:creationId xmlns:a16="http://schemas.microsoft.com/office/drawing/2014/main" id="{B1F64D43-75D6-464B-B7FA-2C8E48804AC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4"/>
          <a:stretch/>
        </p:blipFill>
        <p:spPr>
          <a:xfrm>
            <a:off x="0" y="0"/>
            <a:ext cx="7772400" cy="1873187"/>
          </a:xfrm>
          <a:prstGeom prst="rect">
            <a:avLst/>
          </a:prstGeom>
        </p:spPr>
      </p:pic>
    </p:spTree>
    <p:extLst>
      <p:ext uri="{BB962C8B-B14F-4D97-AF65-F5344CB8AC3E}">
        <p14:creationId xmlns:p14="http://schemas.microsoft.com/office/powerpoint/2010/main" val="843989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picnic, drink&#10;&#10;Description automatically generated">
            <a:extLst>
              <a:ext uri="{FF2B5EF4-FFF2-40B4-BE49-F238E27FC236}">
                <a16:creationId xmlns:a16="http://schemas.microsoft.com/office/drawing/2014/main" id="{92E3A988-558C-BC49-B320-DDAD132DEE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199" y="833549"/>
            <a:ext cx="6858000" cy="4928209"/>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pPr lvl="0" algn="ctr">
              <a:spcAft>
                <a:spcPts val="2000"/>
              </a:spcAft>
            </a:pPr>
            <a:r>
              <a:rPr lang="en-US" sz="1500" b="1" dirty="0">
                <a:solidFill>
                  <a:srgbClr val="FFFFFF"/>
                </a:solidFill>
                <a:latin typeface="Arial" panose="020B0604020202020204" pitchFamily="34" charset="0"/>
                <a:cs typeface="Arial" panose="020B0604020202020204" pitchFamily="34" charset="0"/>
              </a:rPr>
              <a:t>KEY TAKEAWAY</a:t>
            </a:r>
            <a:endParaRPr lang="en-US" sz="2200" dirty="0">
              <a:solidFill>
                <a:prstClr val="white"/>
              </a:solidFill>
              <a:latin typeface="Arial" panose="020B0604020202020204" pitchFamily="34" charset="0"/>
              <a:cs typeface="Arial" panose="020B0604020202020204" pitchFamily="34" charset="0"/>
            </a:endParaRPr>
          </a:p>
          <a:p>
            <a:pPr>
              <a:lnSpc>
                <a:spcPct val="114000"/>
              </a:lnSpc>
              <a:spcAft>
                <a:spcPts val="1000"/>
              </a:spcAft>
            </a:pPr>
            <a:r>
              <a:rPr lang="en-US" sz="2400" dirty="0"/>
              <a:t>While it’s still a sellers’ market, buyers have a great opportunity to find a home before mortgage rates and prices rise further. Doing so is not only a smart move today, </a:t>
            </a:r>
            <a:br>
              <a:rPr lang="en-US" sz="2400" dirty="0"/>
            </a:br>
            <a:r>
              <a:rPr lang="en-US" sz="2400" dirty="0"/>
              <a:t>it’s also a great way to secure a stable monthly housing payment that will grow your wealth as home values appreciate over time.</a:t>
            </a:r>
          </a:p>
        </p:txBody>
      </p:sp>
      <p:pic>
        <p:nvPicPr>
          <p:cNvPr id="7" name="Picture 6">
            <a:extLst>
              <a:ext uri="{FF2B5EF4-FFF2-40B4-BE49-F238E27FC236}">
                <a16:creationId xmlns:a16="http://schemas.microsoft.com/office/drawing/2014/main" id="{0F3EAC7B-E5CD-F74C-BE5A-ABB86034666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8" y="461890"/>
            <a:ext cx="742081" cy="743318"/>
          </a:xfrm>
          <a:prstGeom prst="rect">
            <a:avLst/>
          </a:prstGeom>
        </p:spPr>
      </p:pic>
    </p:spTree>
    <p:extLst>
      <p:ext uri="{BB962C8B-B14F-4D97-AF65-F5344CB8AC3E}">
        <p14:creationId xmlns:p14="http://schemas.microsoft.com/office/powerpoint/2010/main" val="375931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ooden&#10;&#10;Description automatically generated">
            <a:extLst>
              <a:ext uri="{FF2B5EF4-FFF2-40B4-BE49-F238E27FC236}">
                <a16:creationId xmlns:a16="http://schemas.microsoft.com/office/drawing/2014/main" id="{B7E00AB7-8DCC-BD40-8E79-65736F903A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96866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984249"/>
            <a:ext cx="6858000" cy="1602603"/>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following along with the news today, you’re probably hearing about increasing home prices, rising consumer costs, supply chain constraints, and more. These inflationary concerns might make you wonder if you should wait to buy. Here’s why inflation shouldn’t stop you from buying a home this year.</a:t>
            </a:r>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286813"/>
            <a:ext cx="6172200" cy="5428687"/>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Homeownership Offers Stability and Security</a:t>
            </a:r>
          </a:p>
          <a:p>
            <a:pPr>
              <a:lnSpc>
                <a:spcPct val="114000"/>
              </a:lnSpc>
              <a:spcAft>
                <a:spcPts val="1000"/>
              </a:spcAft>
            </a:pPr>
            <a:r>
              <a:rPr lang="en-US" sz="1250" dirty="0"/>
              <a:t>Home prices have been increasing for quite some time, and experts say they’re going to continue to climb throughout the year ahead. So, as a buyer, how can you protect yourself from rising costs for things like food, shelter, entertainment, and other goods and services? The answer is in housing.</a:t>
            </a:r>
          </a:p>
          <a:p>
            <a:pPr>
              <a:lnSpc>
                <a:spcPct val="114000"/>
              </a:lnSpc>
              <a:spcAft>
                <a:spcPts val="1000"/>
              </a:spcAft>
            </a:pPr>
            <a:r>
              <a:rPr lang="en-US" sz="1250" b="1" dirty="0"/>
              <a:t>Buying a home allows you to lock in your monthly mortgage payment for the foreseeable future. </a:t>
            </a:r>
            <a:r>
              <a:rPr lang="en-US" sz="1250" dirty="0"/>
              <a:t>That means as other prices rise around you, your monthly housing payment (which is likely your largest recurring expense) will be consistent thanks to your fixed-rate mortgage. This gives you the peace of mind that the bulk of your housing costs are shielded from inflation.</a:t>
            </a:r>
          </a:p>
          <a:p>
            <a:pPr>
              <a:lnSpc>
                <a:spcPct val="114000"/>
              </a:lnSpc>
              <a:spcAft>
                <a:spcPts val="1000"/>
              </a:spcAft>
            </a:pPr>
            <a:r>
              <a:rPr lang="en-US" sz="1250" dirty="0"/>
              <a:t>James Royal, Senior Wealth Management Reporter at </a:t>
            </a:r>
            <a:r>
              <a:rPr lang="en-US" sz="1250" i="1" dirty="0"/>
              <a:t>Bankrate</a:t>
            </a:r>
            <a:r>
              <a:rPr lang="en-US" sz="1250" dirty="0"/>
              <a:t>, says: </a:t>
            </a:r>
          </a:p>
          <a:p>
            <a:pPr marL="457200" marR="0" lvl="1" indent="0" algn="l" defTabSz="457200" rtl="0" eaLnBrk="1" fontAlgn="auto" latinLnBrk="0" hangingPunct="1">
              <a:lnSpc>
                <a:spcPct val="114000"/>
              </a:lnSpc>
              <a:spcBef>
                <a:spcPts val="0"/>
              </a:spcBef>
              <a:spcAft>
                <a:spcPts val="1000"/>
              </a:spcAft>
              <a:buClrTx/>
              <a:buSzTx/>
              <a:buFontTx/>
              <a:buNone/>
              <a:tabLst/>
              <a:defRPr/>
            </a:pPr>
            <a:r>
              <a:rPr kumimoji="0" lang="en-US" sz="1250" b="0" i="1" u="none" strike="noStrike" kern="1200" cap="none" spc="0" normalizeH="0" baseline="0" noProof="0" dirty="0">
                <a:ln>
                  <a:noFill/>
                </a:ln>
                <a:solidFill>
                  <a:srgbClr val="797979"/>
                </a:solidFill>
                <a:effectLst/>
                <a:uLnTx/>
                <a:uFillTx/>
                <a:latin typeface="Arial" panose="020B0604020202020204"/>
                <a:ea typeface="+mn-ea"/>
                <a:cs typeface="+mn-cs"/>
              </a:rPr>
              <a:t>“</a:t>
            </a:r>
            <a:r>
              <a:rPr kumimoji="0" lang="en-US" sz="1250" b="1" i="1" u="none" strike="noStrike" kern="1200" cap="none" spc="0" normalizeH="0" baseline="0" noProof="0" dirty="0">
                <a:ln>
                  <a:noFill/>
                </a:ln>
                <a:solidFill>
                  <a:srgbClr val="797979"/>
                </a:solidFill>
                <a:effectLst/>
                <a:uLnTx/>
                <a:uFillTx/>
                <a:latin typeface="Arial" panose="020B0604020202020204"/>
                <a:ea typeface="+mn-ea"/>
                <a:cs typeface="+mn-cs"/>
              </a:rPr>
              <a:t>A fixed-rate mortgage allows you to maintain the biggest portion of housing expenses at the same payment</a:t>
            </a:r>
            <a:r>
              <a:rPr kumimoji="0" lang="en-US" sz="1250" b="0" i="1" u="none" strike="noStrike" kern="1200" cap="none" spc="0" normalizeH="0" baseline="0" noProof="0" dirty="0">
                <a:ln>
                  <a:noFill/>
                </a:ln>
                <a:solidFill>
                  <a:srgbClr val="797979"/>
                </a:solidFill>
                <a:effectLst/>
                <a:uLnTx/>
                <a:uFillTx/>
                <a:latin typeface="Arial" panose="020B0604020202020204"/>
                <a:ea typeface="+mn-ea"/>
                <a:cs typeface="+mn-cs"/>
              </a:rPr>
              <a:t>. Sure, property taxes will rise and other expenses may creep up, but your monthly housing payment remains the same. </a:t>
            </a:r>
            <a:r>
              <a:rPr kumimoji="0" lang="en-US" sz="1250" b="1" i="1" u="none" strike="noStrike" kern="1200" cap="none" spc="0" normalizeH="0" baseline="0" noProof="0" dirty="0">
                <a:ln>
                  <a:noFill/>
                </a:ln>
                <a:solidFill>
                  <a:srgbClr val="797979"/>
                </a:solidFill>
                <a:effectLst/>
                <a:uLnTx/>
                <a:uFillTx/>
                <a:latin typeface="Arial" panose="020B0604020202020204"/>
                <a:ea typeface="+mn-ea"/>
                <a:cs typeface="+mn-cs"/>
              </a:rPr>
              <a:t>That’s certainly not the case if you’re renting</a:t>
            </a:r>
            <a:r>
              <a:rPr kumimoji="0" lang="en-US" sz="1250" b="0" i="1" u="none" strike="noStrike" kern="1200" cap="none" spc="0" normalizeH="0" baseline="0" noProof="0" dirty="0">
                <a:ln>
                  <a:noFill/>
                </a:ln>
                <a:solidFill>
                  <a:srgbClr val="797979"/>
                </a:solidFill>
                <a:effectLst/>
                <a:uLnTx/>
                <a:uFillTx/>
                <a:latin typeface="Arial" panose="020B0604020202020204"/>
                <a:ea typeface="+mn-ea"/>
                <a:cs typeface="+mn-cs"/>
              </a:rPr>
              <a:t>.”</a:t>
            </a:r>
          </a:p>
          <a:p>
            <a:pPr>
              <a:lnSpc>
                <a:spcPct val="114000"/>
              </a:lnSpc>
              <a:spcAft>
                <a:spcPts val="1000"/>
              </a:spcAft>
            </a:pPr>
            <a:r>
              <a:rPr lang="en-US" sz="1250" dirty="0"/>
              <a:t>As a renter, you don’t get the same benefit, and you won’t be protected from rising housing costs.</a:t>
            </a:r>
          </a:p>
          <a:p>
            <a:pPr lvl="1">
              <a:lnSpc>
                <a:spcPct val="114000"/>
              </a:lnSpc>
              <a:spcAft>
                <a:spcPts val="1000"/>
              </a:spcAft>
            </a:pPr>
            <a:endParaRPr lang="en-US" sz="1250" i="1" dirty="0">
              <a:solidFill>
                <a:srgbClr val="797979"/>
              </a:solidFill>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1522114"/>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Inflation Shouldn’t Stop You from Buying a Home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12</a:t>
            </a:fld>
            <a:endParaRPr lang="en-US" dirty="0"/>
          </a:p>
        </p:txBody>
      </p:sp>
    </p:spTree>
    <p:extLst>
      <p:ext uri="{BB962C8B-B14F-4D97-AF65-F5344CB8AC3E}">
        <p14:creationId xmlns:p14="http://schemas.microsoft.com/office/powerpoint/2010/main" val="42372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3111554"/>
            <a:ext cx="6172200" cy="4746811"/>
          </a:xfrm>
          <a:prstGeom prst="rect">
            <a:avLst/>
          </a:prstGeom>
          <a:noFill/>
        </p:spPr>
        <p:txBody>
          <a:bodyPr wrap="square" lIns="0" tIns="320040" rIns="0" bIns="0" numCol="1" spcCol="457200" rtlCol="0">
            <a:noAutofit/>
          </a:bodyPr>
          <a:lstStyle/>
          <a:p>
            <a:pPr lvl="0">
              <a:lnSpc>
                <a:spcPct val="113000"/>
              </a:lnSpc>
              <a:spcAft>
                <a:spcPts val="1000"/>
              </a:spcAft>
            </a:pPr>
            <a:r>
              <a:rPr lang="en-US" sz="1250" b="1" dirty="0"/>
              <a:t>As an added incentive to buy, remember that today’s mortgage interest rates may be rising, but know they’re still incredibly competitive compared to recent decades. </a:t>
            </a:r>
            <a:r>
              <a:rPr lang="en-US" sz="1250" dirty="0">
                <a:solidFill>
                  <a:srgbClr val="000000"/>
                </a:solidFill>
              </a:rPr>
              <a:t>In the 2000s, the average mortgage rate was 6.27%. In the 1990s, the average rate was 8.12%.</a:t>
            </a:r>
          </a:p>
          <a:p>
            <a:pPr>
              <a:lnSpc>
                <a:spcPct val="114000"/>
              </a:lnSpc>
              <a:spcAft>
                <a:spcPts val="1000"/>
              </a:spcAft>
            </a:pPr>
            <a:r>
              <a:rPr lang="en-US" sz="1250" dirty="0"/>
              <a:t>While rising inflation decreases what your dollars can buy, lower mortgage rates help counteract it by boosting your purchasing power. This way, you can get more home for your money. </a:t>
            </a:r>
          </a:p>
          <a:p>
            <a:pPr>
              <a:lnSpc>
                <a:spcPct val="114000"/>
              </a:lnSpc>
              <a:spcAft>
                <a:spcPts val="1000"/>
              </a:spcAft>
            </a:pPr>
            <a:r>
              <a:rPr lang="en-US" sz="1250" dirty="0"/>
              <a:t>Lower rates also help keep your monthly payments down. This is especially important during an inflationary period because you’ll want to protect yourself from the impact of rising rates and prices as much as possible.</a:t>
            </a:r>
          </a:p>
          <a:p>
            <a:pPr marL="0" marR="0" lvl="0" indent="0" algn="l" defTabSz="457200" rtl="0" eaLnBrk="1" fontAlgn="auto" latinLnBrk="0" hangingPunct="1">
              <a:lnSpc>
                <a:spcPct val="114000"/>
              </a:lnSpc>
              <a:spcBef>
                <a:spcPts val="0"/>
              </a:spcBef>
              <a:spcAft>
                <a:spcPts val="1000"/>
              </a:spcAft>
              <a:buClrTx/>
              <a:buSzTx/>
              <a:buFontTx/>
              <a:buNone/>
              <a:tabLst/>
              <a:defRPr/>
            </a:pPr>
            <a:r>
              <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rPr>
              <a:t>Ali Wolf, Chief Economist at </a:t>
            </a:r>
            <a:r>
              <a:rPr kumimoji="0" lang="en-US" sz="1250" b="0" i="1" u="none" strike="noStrike" kern="1200" cap="none" spc="0" normalizeH="0" baseline="0" noProof="0" dirty="0">
                <a:ln>
                  <a:noFill/>
                </a:ln>
                <a:solidFill>
                  <a:srgbClr val="000000"/>
                </a:solidFill>
                <a:effectLst/>
                <a:uLnTx/>
                <a:uFillTx/>
                <a:latin typeface="Arial" panose="020B0604020202020204"/>
                <a:ea typeface="+mn-ea"/>
                <a:cs typeface="+mn-cs"/>
              </a:rPr>
              <a:t>Zonda</a:t>
            </a:r>
            <a:r>
              <a:rPr kumimoji="0" lang="en-US" sz="1250" b="0" i="0" u="none" strike="noStrike" kern="1200" cap="none" spc="0" normalizeH="0" baseline="0" noProof="0" dirty="0">
                <a:ln>
                  <a:noFill/>
                </a:ln>
                <a:solidFill>
                  <a:srgbClr val="000000"/>
                </a:solidFill>
                <a:effectLst/>
                <a:uLnTx/>
                <a:uFillTx/>
                <a:latin typeface="Arial" panose="020B0604020202020204"/>
                <a:ea typeface="+mn-ea"/>
                <a:cs typeface="+mn-cs"/>
              </a:rPr>
              <a:t>, explains: </a:t>
            </a:r>
          </a:p>
          <a:p>
            <a:pPr marL="457200" marR="0" lvl="1" indent="0" algn="l" defTabSz="457200" rtl="0" eaLnBrk="1" fontAlgn="auto" latinLnBrk="0" hangingPunct="1">
              <a:lnSpc>
                <a:spcPct val="114000"/>
              </a:lnSpc>
              <a:spcBef>
                <a:spcPts val="0"/>
              </a:spcBef>
              <a:spcAft>
                <a:spcPts val="1000"/>
              </a:spcAft>
              <a:buClrTx/>
              <a:buSzTx/>
              <a:buFontTx/>
              <a:buNone/>
              <a:tabLst/>
              <a:defRPr/>
            </a:pPr>
            <a:r>
              <a:rPr kumimoji="0" lang="en-US" sz="1250" b="0" i="1" u="none" strike="noStrike" kern="1200" cap="none" spc="0" normalizeH="0" baseline="0" noProof="0" dirty="0">
                <a:ln>
                  <a:noFill/>
                </a:ln>
                <a:solidFill>
                  <a:srgbClr val="797979"/>
                </a:solidFill>
                <a:effectLst/>
                <a:uLnTx/>
                <a:uFillTx/>
                <a:latin typeface="Arial" panose="020B0604020202020204"/>
                <a:ea typeface="+mn-ea"/>
                <a:cs typeface="+mn-cs"/>
              </a:rPr>
              <a:t>“If you have cash and are expecting inflation, you want to think through where you can put your money so it does not lose value. </a:t>
            </a:r>
            <a:r>
              <a:rPr kumimoji="0" lang="en-US" sz="1250" b="1" i="1" u="none" strike="noStrike" kern="1200" cap="none" spc="0" normalizeH="0" baseline="0" noProof="0" dirty="0">
                <a:ln>
                  <a:noFill/>
                </a:ln>
                <a:solidFill>
                  <a:srgbClr val="797979"/>
                </a:solidFill>
                <a:effectLst/>
                <a:uLnTx/>
                <a:uFillTx/>
                <a:latin typeface="Arial" panose="020B0604020202020204"/>
                <a:ea typeface="+mn-ea"/>
                <a:cs typeface="+mn-cs"/>
              </a:rPr>
              <a:t>Housing is commonly looked at as a good inflation hedge, especially with interest rates so low.”</a:t>
            </a:r>
            <a:endParaRPr kumimoji="0" lang="en-US" sz="1250" b="1" i="0" u="none" strike="noStrike" kern="1200" cap="none" spc="0" normalizeH="0" baseline="0" noProof="0" dirty="0">
              <a:ln>
                <a:noFill/>
              </a:ln>
              <a:solidFill>
                <a:srgbClr val="000000"/>
              </a:solidFill>
              <a:effectLst/>
              <a:uLnTx/>
              <a:uFillTx/>
              <a:latin typeface="Arial" panose="020B0604020202020204"/>
              <a:ea typeface="+mn-ea"/>
              <a:cs typeface="+mn-cs"/>
            </a:endParaRPr>
          </a:p>
          <a:p>
            <a:pPr>
              <a:lnSpc>
                <a:spcPct val="114000"/>
              </a:lnSpc>
              <a:spcAft>
                <a:spcPts val="1000"/>
              </a:spcAft>
            </a:pPr>
            <a:r>
              <a:rPr lang="en-US" sz="1250" dirty="0"/>
              <a:t>Since mortgage rates are projected to continue rising, it’s important to act sooner rather than later, if you’re ready to buy, so you can lock in your mortgage payments at the best possible rate for years to come.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13</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606339268"/>
              </p:ext>
            </p:extLst>
          </p:nvPr>
        </p:nvGraphicFramePr>
        <p:xfrm>
          <a:off x="457200" y="8382940"/>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8661">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History shows the best hedge against inflation is a fixed housing cost. That’s why you shouldn’t let it stop you from buying a home this year. Not sure where to start? Let’s connect so you have expert advice at every step of the homebuying process.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7" name="Picture 6" descr="A picture containing outdoor, wooden&#10;&#10;Description automatically generated">
            <a:extLst>
              <a:ext uri="{FF2B5EF4-FFF2-40B4-BE49-F238E27FC236}">
                <a16:creationId xmlns:a16="http://schemas.microsoft.com/office/drawing/2014/main" id="{F5A36EA2-45C0-BA4D-9CC4-3FD6D6EB86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060914"/>
          </a:xfrm>
          <a:prstGeom prst="rect">
            <a:avLst/>
          </a:prstGeom>
        </p:spPr>
      </p:pic>
    </p:spTree>
    <p:extLst>
      <p:ext uri="{BB962C8B-B14F-4D97-AF65-F5344CB8AC3E}">
        <p14:creationId xmlns:p14="http://schemas.microsoft.com/office/powerpoint/2010/main" val="97462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4F6860-BEB4-6E49-AD4D-539AE50DCFD3}"/>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What Buyers Need To Know About Today’s Housing Supply</a:t>
            </a:r>
          </a:p>
        </p:txBody>
      </p:sp>
      <p:sp>
        <p:nvSpPr>
          <p:cNvPr id="3" name="TextBox 2">
            <a:extLst>
              <a:ext uri="{FF2B5EF4-FFF2-40B4-BE49-F238E27FC236}">
                <a16:creationId xmlns:a16="http://schemas.microsoft.com/office/drawing/2014/main" id="{DC6D895E-D872-A649-8D1F-2C10CFF35718}"/>
              </a:ext>
            </a:extLst>
          </p:cNvPr>
          <p:cNvSpPr txBox="1"/>
          <p:nvPr/>
        </p:nvSpPr>
        <p:spPr>
          <a:xfrm>
            <a:off x="449390" y="2078030"/>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searching for a home right now, it’s important to understand a little bit about the current supply of homes available for sale. Here’s a look at two reasons why today’s housing inventory is low and some promising news as you move forward with your search.</a:t>
            </a:r>
          </a:p>
        </p:txBody>
      </p:sp>
      <p:sp>
        <p:nvSpPr>
          <p:cNvPr id="22" name="TextBox 21">
            <a:extLst>
              <a:ext uri="{FF2B5EF4-FFF2-40B4-BE49-F238E27FC236}">
                <a16:creationId xmlns:a16="http://schemas.microsoft.com/office/drawing/2014/main" id="{E758E0A0-B9D1-2A44-8517-D5CC3A5B690D}"/>
              </a:ext>
            </a:extLst>
          </p:cNvPr>
          <p:cNvSpPr txBox="1"/>
          <p:nvPr/>
        </p:nvSpPr>
        <p:spPr>
          <a:xfrm>
            <a:off x="465011" y="3351129"/>
            <a:ext cx="6858000" cy="2838451"/>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1. New Home Construction Fell Behind for Several Years</a:t>
            </a:r>
          </a:p>
          <a:p>
            <a:pPr>
              <a:lnSpc>
                <a:spcPct val="114000"/>
              </a:lnSpc>
              <a:spcAft>
                <a:spcPts val="1000"/>
              </a:spcAft>
            </a:pPr>
            <a:r>
              <a:rPr lang="en-US" sz="1250" dirty="0"/>
              <a:t>The graph below shows new home construction for single-family homes over the past five decades, including the long-term average for housing units completed. Builders exceeded that average during the housing bubble (</a:t>
            </a:r>
            <a:r>
              <a:rPr lang="en-US" sz="1250" i="1" dirty="0"/>
              <a:t>shown in red on the graph</a:t>
            </a:r>
            <a:r>
              <a:rPr lang="en-US" sz="1250" dirty="0"/>
              <a:t>). The result was an oversupply of homes on the market, so home values declined. That was one of the factors that led to the housing crash back in 2008 – and it’s very different than the inventory available today.</a:t>
            </a:r>
          </a:p>
          <a:p>
            <a:pPr>
              <a:lnSpc>
                <a:spcPct val="114000"/>
              </a:lnSpc>
              <a:spcAft>
                <a:spcPts val="1000"/>
              </a:spcAft>
            </a:pPr>
            <a:r>
              <a:rPr lang="en-US" sz="1250" dirty="0"/>
              <a:t>Since then, the level of new home construction has fallen off. For the last 14 years, builders haven’t been able to construct enough homes (</a:t>
            </a:r>
            <a:r>
              <a:rPr lang="en-US" sz="1250" i="1" dirty="0"/>
              <a:t>shown in green on the graph</a:t>
            </a:r>
            <a:r>
              <a:rPr lang="en-US" sz="1250" dirty="0"/>
              <a:t>) to meet the historical average. That underbuilding left a multi-year inventory deficit going into the pandemic.</a:t>
            </a:r>
          </a:p>
          <a:p>
            <a:pPr>
              <a:lnSpc>
                <a:spcPct val="114000"/>
              </a:lnSpc>
              <a:spcAft>
                <a:spcPts val="1000"/>
              </a:spcAft>
            </a:pPr>
            <a:endParaRPr lang="en-US" sz="1250" b="1" dirty="0"/>
          </a:p>
        </p:txBody>
      </p:sp>
      <p:sp>
        <p:nvSpPr>
          <p:cNvPr id="30" name="Slide Number Placeholder 13">
            <a:extLst>
              <a:ext uri="{FF2B5EF4-FFF2-40B4-BE49-F238E27FC236}">
                <a16:creationId xmlns:a16="http://schemas.microsoft.com/office/drawing/2014/main" id="{E646A28C-C2CD-354F-A5FC-0E8D18D4E9C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14</a:t>
            </a:fld>
            <a:endParaRPr lang="en-US" dirty="0"/>
          </a:p>
        </p:txBody>
      </p:sp>
      <p:sp>
        <p:nvSpPr>
          <p:cNvPr id="14" name="Rectangle 13">
            <a:extLst>
              <a:ext uri="{FF2B5EF4-FFF2-40B4-BE49-F238E27FC236}">
                <a16:creationId xmlns:a16="http://schemas.microsoft.com/office/drawing/2014/main" id="{F621CE83-178E-684E-A512-889DC6F2A029}"/>
              </a:ext>
            </a:extLst>
          </p:cNvPr>
          <p:cNvSpPr/>
          <p:nvPr/>
        </p:nvSpPr>
        <p:spPr>
          <a:xfrm>
            <a:off x="481225" y="6107502"/>
            <a:ext cx="6841785" cy="3283546"/>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31" name="TextBox 30">
            <a:extLst>
              <a:ext uri="{FF2B5EF4-FFF2-40B4-BE49-F238E27FC236}">
                <a16:creationId xmlns:a16="http://schemas.microsoft.com/office/drawing/2014/main" id="{D9970A87-3024-5C4A-BD06-C138098BE593}"/>
              </a:ext>
            </a:extLst>
          </p:cNvPr>
          <p:cNvSpPr txBox="1"/>
          <p:nvPr/>
        </p:nvSpPr>
        <p:spPr>
          <a:xfrm>
            <a:off x="618026" y="6209943"/>
            <a:ext cx="6536347" cy="551433"/>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Single-Family Housing Units Completed</a:t>
            </a:r>
          </a:p>
          <a:p>
            <a:pPr algn="ctr">
              <a:spcAft>
                <a:spcPts val="1000"/>
              </a:spcAft>
              <a:defRPr/>
            </a:pPr>
            <a:r>
              <a:rPr lang="en-US" sz="1250" i="1" dirty="0">
                <a:solidFill>
                  <a:schemeClr val="bg2"/>
                </a:solidFill>
                <a:latin typeface="Georgia" panose="02040502050405020303" pitchFamily="18" charset="0"/>
                <a:cs typeface="Calibri" panose="020F0502020204030204" pitchFamily="34" charset="0"/>
              </a:rPr>
              <a:t>In Millions (</a:t>
            </a:r>
            <a:r>
              <a:rPr lang="en-US" sz="1250" i="1" dirty="0">
                <a:solidFill>
                  <a:srgbClr val="797979"/>
                </a:solidFill>
                <a:latin typeface="Georgia" panose="02040502050405020303" pitchFamily="18" charset="0"/>
                <a:cs typeface="Calibri" panose="020F0502020204030204" pitchFamily="34" charset="0"/>
              </a:rPr>
              <a:t>1970-2021</a:t>
            </a:r>
            <a:r>
              <a:rPr lang="en-US" sz="1250" i="1" dirty="0">
                <a:solidFill>
                  <a:schemeClr val="bg2"/>
                </a:solidFill>
                <a:latin typeface="Georgia" panose="02040502050405020303" pitchFamily="18" charset="0"/>
                <a:cs typeface="Calibri" panose="020F0502020204030204" pitchFamily="34" charset="0"/>
              </a:rPr>
              <a:t>)</a:t>
            </a:r>
          </a:p>
        </p:txBody>
      </p:sp>
      <p:graphicFrame>
        <p:nvGraphicFramePr>
          <p:cNvPr id="9" name="Chart 8">
            <a:extLst>
              <a:ext uri="{FF2B5EF4-FFF2-40B4-BE49-F238E27FC236}">
                <a16:creationId xmlns:a16="http://schemas.microsoft.com/office/drawing/2014/main" id="{8ED483F5-0F7D-4B5D-916E-144A6CC743D0}"/>
              </a:ext>
            </a:extLst>
          </p:cNvPr>
          <p:cNvGraphicFramePr/>
          <p:nvPr>
            <p:extLst>
              <p:ext uri="{D42A27DB-BD31-4B8C-83A1-F6EECF244321}">
                <p14:modId xmlns:p14="http://schemas.microsoft.com/office/powerpoint/2010/main" val="1917478708"/>
              </p:ext>
            </p:extLst>
          </p:nvPr>
        </p:nvGraphicFramePr>
        <p:xfrm>
          <a:off x="498582" y="6913742"/>
          <a:ext cx="6841785" cy="226778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7CA5A35F-1682-42CD-BA0A-AEB874C6F1CD}"/>
              </a:ext>
            </a:extLst>
          </p:cNvPr>
          <p:cNvSpPr txBox="1"/>
          <p:nvPr/>
        </p:nvSpPr>
        <p:spPr>
          <a:xfrm>
            <a:off x="6196313" y="9170830"/>
            <a:ext cx="99963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Census</a:t>
            </a:r>
          </a:p>
        </p:txBody>
      </p:sp>
      <p:cxnSp>
        <p:nvCxnSpPr>
          <p:cNvPr id="12" name="Straight Connector 11">
            <a:extLst>
              <a:ext uri="{FF2B5EF4-FFF2-40B4-BE49-F238E27FC236}">
                <a16:creationId xmlns:a16="http://schemas.microsoft.com/office/drawing/2014/main" id="{131F51D6-C02B-44E6-B1FA-73C6860D2BA0}"/>
              </a:ext>
            </a:extLst>
          </p:cNvPr>
          <p:cNvCxnSpPr>
            <a:cxnSpLocks/>
          </p:cNvCxnSpPr>
          <p:nvPr/>
        </p:nvCxnSpPr>
        <p:spPr bwMode="auto">
          <a:xfrm>
            <a:off x="689735" y="7727406"/>
            <a:ext cx="6542547" cy="0"/>
          </a:xfrm>
          <a:prstGeom prst="line">
            <a:avLst/>
          </a:prstGeom>
          <a:noFill/>
          <a:ln w="57150" cap="rnd" cmpd="sng" algn="ctr">
            <a:solidFill>
              <a:srgbClr val="303840"/>
            </a:solidFill>
            <a:prstDash val="sysDot"/>
            <a:miter lim="800000"/>
          </a:ln>
          <a:effectLst/>
        </p:spPr>
      </p:cxnSp>
      <p:sp>
        <p:nvSpPr>
          <p:cNvPr id="13" name="Rectangle 12">
            <a:extLst>
              <a:ext uri="{FF2B5EF4-FFF2-40B4-BE49-F238E27FC236}">
                <a16:creationId xmlns:a16="http://schemas.microsoft.com/office/drawing/2014/main" id="{3A41BD2B-C4A3-4D0E-A139-C85503AEABE3}"/>
              </a:ext>
            </a:extLst>
          </p:cNvPr>
          <p:cNvSpPr/>
          <p:nvPr/>
        </p:nvSpPr>
        <p:spPr>
          <a:xfrm>
            <a:off x="5553468" y="7616006"/>
            <a:ext cx="1117335" cy="246221"/>
          </a:xfrm>
          <a:prstGeom prst="rect">
            <a:avLst/>
          </a:prstGeom>
          <a:solidFill>
            <a:srgbClr val="303840"/>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panose="020B0604020202020204"/>
                <a:ea typeface="+mn-ea"/>
                <a:cs typeface="Arial"/>
              </a:rPr>
              <a:t>Long-Term Average</a:t>
            </a:r>
            <a:endParaRPr kumimoji="0" lang="en-US" sz="800" b="0" i="0" u="none" strike="noStrike" kern="0" cap="none" spc="0" normalizeH="0" baseline="0" noProof="0" dirty="0">
              <a:ln>
                <a:noFill/>
              </a:ln>
              <a:solidFill>
                <a:srgbClr val="FFFFFF"/>
              </a:solidFill>
              <a:effectLst/>
              <a:uLnTx/>
              <a:uFillTx/>
              <a:latin typeface="Arial" panose="020B0604020202020204"/>
              <a:ea typeface="+mn-lt"/>
              <a:cs typeface="Arial" panose="020B0604020202020204"/>
            </a:endParaRPr>
          </a:p>
        </p:txBody>
      </p:sp>
      <p:sp>
        <p:nvSpPr>
          <p:cNvPr id="15" name="TextBox 14">
            <a:extLst>
              <a:ext uri="{FF2B5EF4-FFF2-40B4-BE49-F238E27FC236}">
                <a16:creationId xmlns:a16="http://schemas.microsoft.com/office/drawing/2014/main" id="{36C4D4F4-4AF1-4D2A-B41C-6811AAB82B2A}"/>
              </a:ext>
            </a:extLst>
          </p:cNvPr>
          <p:cNvSpPr txBox="1"/>
          <p:nvPr/>
        </p:nvSpPr>
        <p:spPr>
          <a:xfrm>
            <a:off x="5479615" y="8487221"/>
            <a:ext cx="1616822" cy="400110"/>
          </a:xfrm>
          <a:prstGeom prst="rect">
            <a:avLst/>
          </a:prstGeom>
          <a:solidFill>
            <a:srgbClr val="73C359"/>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FFFFF"/>
                </a:solidFill>
                <a:effectLst/>
                <a:uLnTx/>
                <a:uFillTx/>
              </a:rPr>
              <a:t>14 Straight Years </a:t>
            </a:r>
            <a:r>
              <a:rPr kumimoji="0" lang="en-US" sz="1000" b="1" i="0" u="none" strike="noStrike" kern="0" cap="none" spc="0" normalizeH="0" baseline="0" noProof="0" dirty="0">
                <a:ln>
                  <a:noFill/>
                </a:ln>
                <a:solidFill>
                  <a:srgbClr val="FFFFFF"/>
                </a:solidFill>
                <a:effectLst/>
                <a:uLnTx/>
                <a:uFillTx/>
              </a:rPr>
              <a:t>Below</a:t>
            </a:r>
            <a:r>
              <a:rPr kumimoji="0" lang="en-US" sz="1000" b="0" i="0" u="none" strike="noStrike" kern="0" cap="none" spc="0" normalizeH="0" baseline="0" noProof="0" dirty="0">
                <a:ln>
                  <a:noFill/>
                </a:ln>
                <a:solidFill>
                  <a:srgbClr val="FFFFFF"/>
                </a:solidFill>
                <a:effectLst/>
                <a:uLnTx/>
                <a:uFillTx/>
              </a:rPr>
              <a:t> the Long-Term Average</a:t>
            </a:r>
          </a:p>
        </p:txBody>
      </p:sp>
      <p:sp>
        <p:nvSpPr>
          <p:cNvPr id="16" name="TextBox 15">
            <a:extLst>
              <a:ext uri="{FF2B5EF4-FFF2-40B4-BE49-F238E27FC236}">
                <a16:creationId xmlns:a16="http://schemas.microsoft.com/office/drawing/2014/main" id="{756D129D-82C0-496A-94F5-75159B0FBC50}"/>
              </a:ext>
            </a:extLst>
          </p:cNvPr>
          <p:cNvSpPr txBox="1"/>
          <p:nvPr/>
        </p:nvSpPr>
        <p:spPr>
          <a:xfrm>
            <a:off x="3980493" y="6801452"/>
            <a:ext cx="2690310" cy="3385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03840"/>
                </a:solidFill>
                <a:effectLst/>
                <a:uLnTx/>
                <a:uFillTx/>
              </a:rPr>
              <a:t>4 Consecutive Years of a </a:t>
            </a:r>
            <a:br>
              <a:rPr kumimoji="0" lang="en-US" sz="800" b="0" i="0" u="none" strike="noStrike" kern="0" cap="none" spc="0" normalizeH="0" baseline="0" noProof="0" dirty="0">
                <a:ln>
                  <a:noFill/>
                </a:ln>
                <a:solidFill>
                  <a:srgbClr val="303840"/>
                </a:solidFill>
                <a:effectLst/>
                <a:uLnTx/>
                <a:uFillTx/>
              </a:rPr>
            </a:br>
            <a:r>
              <a:rPr kumimoji="0" lang="en-US" sz="800" b="1" i="0" u="none" strike="noStrike" kern="0" cap="none" spc="0" normalizeH="0" baseline="0" noProof="0" dirty="0">
                <a:ln>
                  <a:noFill/>
                </a:ln>
                <a:solidFill>
                  <a:srgbClr val="303840"/>
                </a:solidFill>
                <a:effectLst/>
                <a:uLnTx/>
                <a:uFillTx/>
              </a:rPr>
              <a:t>Record-Setting</a:t>
            </a:r>
            <a:r>
              <a:rPr kumimoji="0" lang="en-US" sz="800" b="0" i="0" u="none" strike="noStrike" kern="0" cap="none" spc="0" normalizeH="0" baseline="0" noProof="0" dirty="0">
                <a:ln>
                  <a:noFill/>
                </a:ln>
                <a:solidFill>
                  <a:srgbClr val="303840"/>
                </a:solidFill>
                <a:effectLst/>
                <a:uLnTx/>
                <a:uFillTx/>
              </a:rPr>
              <a:t> Number of Units</a:t>
            </a:r>
          </a:p>
        </p:txBody>
      </p:sp>
    </p:spTree>
    <p:extLst>
      <p:ext uri="{BB962C8B-B14F-4D97-AF65-F5344CB8AC3E}">
        <p14:creationId xmlns:p14="http://schemas.microsoft.com/office/powerpoint/2010/main" val="341034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331251"/>
            <a:ext cx="6860099" cy="1529456"/>
          </a:xfrm>
          <a:prstGeom prst="rect">
            <a:avLst/>
          </a:prstGeom>
          <a:noFill/>
        </p:spPr>
        <p:txBody>
          <a:bodyPr wrap="square" lIns="0" tIns="320040" rIns="0" bIns="0" numCol="1" spcCol="457200" rtlCol="0">
            <a:noAutofit/>
          </a:bodyPr>
          <a:lstStyle/>
          <a:p>
            <a:pPr>
              <a:lnSpc>
                <a:spcPct val="110000"/>
              </a:lnSpc>
              <a:spcAft>
                <a:spcPts val="1000"/>
              </a:spcAft>
            </a:pPr>
            <a:r>
              <a:rPr lang="en-US" sz="1500" b="1" dirty="0">
                <a:solidFill>
                  <a:schemeClr val="tx2"/>
                </a:solidFill>
              </a:rPr>
              <a:t>2. The Pandemic’s Impact on the Housing Market</a:t>
            </a:r>
          </a:p>
          <a:p>
            <a:pPr>
              <a:lnSpc>
                <a:spcPct val="110000"/>
              </a:lnSpc>
              <a:spcAft>
                <a:spcPts val="1000"/>
              </a:spcAft>
            </a:pPr>
            <a:r>
              <a:rPr lang="en-US" sz="1250" dirty="0"/>
              <a:t>Then, when the health crisis hit in 2020, it fueled a renewed appreciation and a focus on the meaning of home. Having a safe space to live, work, learn, exercise, and more became increasingly important for Americans throughout the country. So, as mortgage rates dropped below 3%, buyers eagerly entered the market looking to secure a home that would fulfill their changing needs. At the same time, sellers hesitated to put their houses on the market as concerns about the pandemic mounted. The result? The number of homes available for sale dropped even further. </a:t>
            </a:r>
          </a:p>
          <a:p>
            <a:pPr>
              <a:lnSpc>
                <a:spcPct val="110000"/>
              </a:lnSpc>
              <a:spcAft>
                <a:spcPts val="1000"/>
              </a:spcAft>
            </a:pPr>
            <a:r>
              <a:rPr lang="en-US" sz="1500" b="1" dirty="0">
                <a:solidFill>
                  <a:schemeClr val="tx2"/>
                </a:solidFill>
              </a:rPr>
              <a:t>What Does This Mean for You?</a:t>
            </a:r>
          </a:p>
          <a:p>
            <a:pPr>
              <a:lnSpc>
                <a:spcPct val="110000"/>
              </a:lnSpc>
              <a:spcAft>
                <a:spcPts val="1000"/>
              </a:spcAft>
            </a:pPr>
            <a:r>
              <a:rPr lang="en-US" sz="1250" dirty="0"/>
              <a:t>For a buyer, low inventory is a challenge. You want to find the home of your dreams, and you don’t want to settle. But what if there just aren’t that many homes to choose from? There is </a:t>
            </a:r>
            <a:br>
              <a:rPr lang="en-US" sz="1250" dirty="0"/>
            </a:br>
            <a:r>
              <a:rPr lang="en-US" sz="1250" dirty="0"/>
              <a:t>some good news. Experts project more homes will soon become available thanks to sellers </a:t>
            </a:r>
            <a:br>
              <a:rPr lang="en-US" sz="1250" dirty="0"/>
            </a:br>
            <a:r>
              <a:rPr lang="en-US" sz="1250" dirty="0"/>
              <a:t>re-entering the market. Danielle Hale, Chief Economist at </a:t>
            </a:r>
            <a:r>
              <a:rPr lang="en-US" sz="1250" i="1" dirty="0"/>
              <a:t>realtor.com</a:t>
            </a:r>
            <a:r>
              <a:rPr lang="en-US" sz="1250" dirty="0"/>
              <a:t>, offers perspective:</a:t>
            </a:r>
          </a:p>
          <a:p>
            <a:pPr lvl="1">
              <a:lnSpc>
                <a:spcPct val="110000"/>
              </a:lnSpc>
              <a:spcAft>
                <a:spcPts val="1000"/>
              </a:spcAft>
            </a:pPr>
            <a:r>
              <a:rPr lang="en-US" sz="1250" i="1" dirty="0">
                <a:solidFill>
                  <a:srgbClr val="797979"/>
                </a:solidFill>
              </a:rPr>
              <a:t>“</a:t>
            </a:r>
            <a:r>
              <a:rPr lang="en-US" sz="1250" b="1" i="1" dirty="0">
                <a:solidFill>
                  <a:srgbClr val="797979"/>
                </a:solidFill>
              </a:rPr>
              <a:t>We expect that we’ll start to see a turnaround and inventory will stabilize and start to go up a little bit in 2022</a:t>
            </a:r>
            <a:r>
              <a:rPr lang="en-US" sz="1250" i="1" dirty="0">
                <a:solidFill>
                  <a:srgbClr val="797979"/>
                </a:solidFill>
              </a:rPr>
              <a:t>. . . . But that means we’re looking at inventory levels of roughly half of what we saw before the pandemic. </a:t>
            </a:r>
            <a:r>
              <a:rPr lang="en-US" sz="1250" b="1" i="1" dirty="0">
                <a:solidFill>
                  <a:srgbClr val="797979"/>
                </a:solidFill>
              </a:rPr>
              <a:t>For buyers, the market is likely to continue to move fast. If you see a home you like, you want to jump on it</a:t>
            </a:r>
            <a:br>
              <a:rPr lang="en-US" sz="1250" b="1" i="1" dirty="0">
                <a:solidFill>
                  <a:srgbClr val="797979"/>
                </a:solidFill>
              </a:rPr>
            </a:br>
            <a:r>
              <a:rPr lang="en-US" sz="1250" b="1" i="1" dirty="0">
                <a:solidFill>
                  <a:srgbClr val="797979"/>
                </a:solidFill>
              </a:rPr>
              <a:t>right away.”</a:t>
            </a:r>
          </a:p>
          <a:p>
            <a:pPr>
              <a:lnSpc>
                <a:spcPct val="110000"/>
              </a:lnSpc>
              <a:spcAft>
                <a:spcPts val="1000"/>
              </a:spcAft>
            </a:pPr>
            <a:r>
              <a:rPr lang="en-US" sz="1250" dirty="0"/>
              <a:t>So, inventory is still low, even though more homes are expected to become available. But you shouldn’t put your plans on hold because you’re waiting for those additional houses to hit the market. Instead, </a:t>
            </a:r>
            <a:r>
              <a:rPr lang="en-US" sz="1250" b="1" dirty="0"/>
              <a:t>stick with your search and persevere </a:t>
            </a:r>
            <a:r>
              <a:rPr lang="en-US" sz="1250" dirty="0"/>
              <a:t>through today’s inventory challenges. You can find your next home if you’re patient and focused, and your agent can help.</a:t>
            </a:r>
          </a:p>
          <a:p>
            <a:pPr>
              <a:lnSpc>
                <a:spcPct val="110000"/>
              </a:lnSpc>
              <a:spcAft>
                <a:spcPts val="1000"/>
              </a:spcAft>
            </a:pPr>
            <a:endParaRPr lang="en-US" sz="1250" i="1"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250450418"/>
              </p:ext>
            </p:extLst>
          </p:nvPr>
        </p:nvGraphicFramePr>
        <p:xfrm>
          <a:off x="457200" y="8169275"/>
          <a:ext cx="6855902" cy="1203325"/>
        </p:xfrm>
        <a:graphic>
          <a:graphicData uri="http://schemas.openxmlformats.org/drawingml/2006/table">
            <a:tbl>
              <a:tblPr firstRow="1" bandRow="1">
                <a:tableStyleId>{5C22544A-7EE6-4342-B048-85BDC9FD1C3A}</a:tableStyleId>
              </a:tblPr>
              <a:tblGrid>
                <a:gridCol w="6855902">
                  <a:extLst>
                    <a:ext uri="{9D8B030D-6E8A-4147-A177-3AD203B41FA5}">
                      <a16:colId xmlns:a16="http://schemas.microsoft.com/office/drawing/2014/main" val="1303912461"/>
                    </a:ext>
                  </a:extLst>
                </a:gridCol>
              </a:tblGrid>
              <a:tr h="371662">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The number of homes available for sale is still low. So, if you’re looking for a home but you’re having trouble finding one, hang in there. Homeownership is a worthwhile and life-changing goal. The key is sticking with your search, working with a real estate professional, and trusting the process. You will find the right one.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411870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5EE9C-7A7F-8449-91F3-9F3AD16A69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524" y="-11595"/>
            <a:ext cx="7769352" cy="10054456"/>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16</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pic>
        <p:nvPicPr>
          <p:cNvPr id="3" name="Picture 2" descr="Timeline&#10;&#10;Description automatically generated">
            <a:extLst>
              <a:ext uri="{FF2B5EF4-FFF2-40B4-BE49-F238E27FC236}">
                <a16:creationId xmlns:a16="http://schemas.microsoft.com/office/drawing/2014/main" id="{E99768D2-D3B4-A742-AF2D-1ECDC428BF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21254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person, person, indoor&#10;&#10;Description automatically generated">
            <a:extLst>
              <a:ext uri="{FF2B5EF4-FFF2-40B4-BE49-F238E27FC236}">
                <a16:creationId xmlns:a16="http://schemas.microsoft.com/office/drawing/2014/main" id="{F52B0A21-35A2-9545-9C37-E281805562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9"/>
          <a:stretch/>
        </p:blipFill>
        <p:spPr>
          <a:xfrm>
            <a:off x="0" y="258"/>
            <a:ext cx="7772400" cy="327736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283293"/>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There’s a common misconception that you need to come up with 20% of the total purchase price of a house for your down payment. But is that always how much you have to save to buy a home?</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354501"/>
            <a:ext cx="6842235" cy="4518570"/>
          </a:xfrm>
          <a:prstGeom prst="rect">
            <a:avLst/>
          </a:prstGeom>
          <a:noFill/>
        </p:spPr>
        <p:txBody>
          <a:bodyPr wrap="square" lIns="0" tIns="320040" rIns="0" bIns="0" rtlCol="0">
            <a:noAutofit/>
          </a:bodyPr>
          <a:lstStyle/>
          <a:p>
            <a:pPr>
              <a:lnSpc>
                <a:spcPct val="114000"/>
              </a:lnSpc>
              <a:spcAft>
                <a:spcPts val="1000"/>
              </a:spcAft>
            </a:pPr>
            <a:r>
              <a:rPr lang="en-US" sz="1250" dirty="0"/>
              <a:t>A survey by the </a:t>
            </a:r>
            <a:r>
              <a:rPr lang="en-US" sz="1250" i="1" dirty="0"/>
              <a:t>National Association of Realtors </a:t>
            </a:r>
            <a:r>
              <a:rPr lang="en-US" sz="1250" dirty="0"/>
              <a:t>(NAR) asks consumers what hurdles they’re facing when saving for a down payment. More than a quarter of those surveyed say they believe a 16% or even a 20% down payment is necessary. </a:t>
            </a:r>
            <a:r>
              <a:rPr lang="en-US" sz="1250" b="1" dirty="0"/>
              <a:t>The truth is: unless specified by your loan type or lender, it’s typically not required to put that much down. </a:t>
            </a:r>
          </a:p>
          <a:p>
            <a:pPr>
              <a:lnSpc>
                <a:spcPct val="114000"/>
              </a:lnSpc>
              <a:spcAft>
                <a:spcPts val="1000"/>
              </a:spcAft>
            </a:pPr>
            <a:r>
              <a:rPr lang="en-US" sz="1250" dirty="0"/>
              <a:t>According to the </a:t>
            </a:r>
            <a:r>
              <a:rPr lang="en-US" sz="1250" i="1" dirty="0"/>
              <a:t>Profile of Home Buyers and Sellers</a:t>
            </a:r>
            <a:r>
              <a:rPr lang="en-US" sz="1250" dirty="0"/>
              <a:t> from NAR, the median down payment hasn’t been over 20% since 2005. It may sound surprising, but today’s typical down payment is only 13%. That number is even lower for first-time homebuyers (</a:t>
            </a:r>
            <a:r>
              <a:rPr lang="en-US" sz="1250" i="1" dirty="0"/>
              <a:t>see chart below</a:t>
            </a:r>
            <a:r>
              <a:rPr lang="en-US" sz="1250" dirty="0"/>
              <a:t>):</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83487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Much Do You Need for a </a:t>
            </a:r>
            <a:br>
              <a:rPr lang="en-US" sz="3200" dirty="0">
                <a:solidFill>
                  <a:srgbClr val="FFFFFF"/>
                </a:solidFill>
              </a:rPr>
            </a:br>
            <a:r>
              <a:rPr lang="en-US" sz="3200" dirty="0">
                <a:solidFill>
                  <a:srgbClr val="FFFFFF"/>
                </a:solidFill>
              </a:rPr>
              <a:t>Down Payment?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347739" y="9404684"/>
            <a:ext cx="884419" cy="685801"/>
          </a:xfrm>
        </p:spPr>
        <p:txBody>
          <a:bodyPr/>
          <a:lstStyle/>
          <a:p>
            <a:fld id="{D9C681BF-E0B0-FE40-97D6-3440D5EE15D9}" type="slidenum">
              <a:rPr lang="en-US" smtClean="0"/>
              <a:pPr/>
              <a:t>18</a:t>
            </a:fld>
            <a:endParaRPr lang="en-US" dirty="0"/>
          </a:p>
        </p:txBody>
      </p:sp>
      <p:sp>
        <p:nvSpPr>
          <p:cNvPr id="10" name="Rectangle 9">
            <a:extLst>
              <a:ext uri="{FF2B5EF4-FFF2-40B4-BE49-F238E27FC236}">
                <a16:creationId xmlns:a16="http://schemas.microsoft.com/office/drawing/2014/main" id="{BFDE8B3D-6A5D-0B43-838A-027FCA8A1FFF}"/>
              </a:ext>
            </a:extLst>
          </p:cNvPr>
          <p:cNvSpPr/>
          <p:nvPr/>
        </p:nvSpPr>
        <p:spPr>
          <a:xfrm>
            <a:off x="842767" y="6627670"/>
            <a:ext cx="1412850" cy="2748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1" name="Rectangle 10">
            <a:extLst>
              <a:ext uri="{FF2B5EF4-FFF2-40B4-BE49-F238E27FC236}">
                <a16:creationId xmlns:a16="http://schemas.microsoft.com/office/drawing/2014/main" id="{34B93EF0-451D-BC42-A22E-26CCEC443963}"/>
              </a:ext>
            </a:extLst>
          </p:cNvPr>
          <p:cNvSpPr/>
          <p:nvPr/>
        </p:nvSpPr>
        <p:spPr>
          <a:xfrm>
            <a:off x="3662631" y="6622000"/>
            <a:ext cx="1420499" cy="27482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2" name="Rectangle 11">
            <a:extLst>
              <a:ext uri="{FF2B5EF4-FFF2-40B4-BE49-F238E27FC236}">
                <a16:creationId xmlns:a16="http://schemas.microsoft.com/office/drawing/2014/main" id="{380C7ABB-F9A4-B74B-B27D-8551C14E3C89}"/>
              </a:ext>
            </a:extLst>
          </p:cNvPr>
          <p:cNvSpPr/>
          <p:nvPr/>
        </p:nvSpPr>
        <p:spPr>
          <a:xfrm>
            <a:off x="472965" y="6622000"/>
            <a:ext cx="6841785" cy="2740074"/>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34BDFF4-912C-3D4C-A94C-64C826EA0196}"/>
              </a:ext>
            </a:extLst>
          </p:cNvPr>
          <p:cNvSpPr txBox="1"/>
          <p:nvPr/>
        </p:nvSpPr>
        <p:spPr>
          <a:xfrm>
            <a:off x="5685934" y="7012744"/>
            <a:ext cx="1243699" cy="1541448"/>
          </a:xfrm>
          <a:prstGeom prst="rect">
            <a:avLst/>
          </a:prstGeom>
          <a:noFill/>
        </p:spPr>
        <p:txBody>
          <a:bodyPr wrap="square" lIns="0" tIns="0" rIns="0" bIns="0" rtlCol="0">
            <a:spAutoFit/>
          </a:bodyPr>
          <a:lstStyle/>
          <a:p>
            <a:pPr>
              <a:spcAft>
                <a:spcPts val="1000"/>
              </a:spcAft>
            </a:pPr>
            <a:r>
              <a:rPr lang="en-US" sz="1500" b="1" dirty="0">
                <a:solidFill>
                  <a:schemeClr val="bg2"/>
                </a:solidFill>
                <a:latin typeface="Arial" panose="020B0604020202020204" pitchFamily="34" charset="0"/>
                <a:cs typeface="Arial" panose="020B0604020202020204" pitchFamily="34" charset="0"/>
              </a:rPr>
              <a:t>Median Down Payments</a:t>
            </a:r>
            <a:r>
              <a:rPr lang="en-US" sz="1500" b="1" strike="sngStrike" dirty="0">
                <a:solidFill>
                  <a:schemeClr val="bg2"/>
                </a:solidFill>
                <a:latin typeface="Arial" panose="020B0604020202020204" pitchFamily="34" charset="0"/>
                <a:cs typeface="Arial" panose="020B0604020202020204" pitchFamily="34" charset="0"/>
              </a:rPr>
              <a:t> </a:t>
            </a:r>
          </a:p>
          <a:p>
            <a:pPr>
              <a:spcAft>
                <a:spcPts val="1000"/>
              </a:spcAft>
            </a:pPr>
            <a:r>
              <a:rPr lang="en-US" sz="1250" i="1" dirty="0">
                <a:solidFill>
                  <a:schemeClr val="bg2"/>
                </a:solidFill>
                <a:latin typeface="Georgia" panose="02040502050405020303" pitchFamily="18" charset="0"/>
                <a:cs typeface="Arial" panose="020B0604020202020204" pitchFamily="34" charset="0"/>
              </a:rPr>
              <a:t>Today’s median</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down payment</a:t>
            </a:r>
            <a:br>
              <a:rPr lang="en-US" sz="1250" i="1" dirty="0">
                <a:solidFill>
                  <a:schemeClr val="bg2"/>
                </a:solidFill>
                <a:latin typeface="Georgia" panose="02040502050405020303" pitchFamily="18"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is less than 20%</a:t>
            </a:r>
          </a:p>
          <a:p>
            <a:pPr>
              <a:spcAft>
                <a:spcPts val="1000"/>
              </a:spcAft>
            </a:pPr>
            <a:endParaRPr lang="en-US" sz="1600" b="1" dirty="0">
              <a:solidFill>
                <a:schemeClr val="bg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27FE3E4-22FB-0840-9534-F0634D69B73D}"/>
              </a:ext>
            </a:extLst>
          </p:cNvPr>
          <p:cNvSpPr txBox="1"/>
          <p:nvPr/>
        </p:nvSpPr>
        <p:spPr>
          <a:xfrm>
            <a:off x="6464446" y="9110182"/>
            <a:ext cx="83773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NAR</a:t>
            </a:r>
          </a:p>
        </p:txBody>
      </p:sp>
      <p:grpSp>
        <p:nvGrpSpPr>
          <p:cNvPr id="18" name="Group 17">
            <a:extLst>
              <a:ext uri="{FF2B5EF4-FFF2-40B4-BE49-F238E27FC236}">
                <a16:creationId xmlns:a16="http://schemas.microsoft.com/office/drawing/2014/main" id="{1EB189C9-1E64-2A45-AFC6-8957CA2B0B61}"/>
              </a:ext>
            </a:extLst>
          </p:cNvPr>
          <p:cNvGrpSpPr/>
          <p:nvPr/>
        </p:nvGrpSpPr>
        <p:grpSpPr>
          <a:xfrm>
            <a:off x="732712" y="7013203"/>
            <a:ext cx="1634773" cy="1588071"/>
            <a:chOff x="170238" y="970403"/>
            <a:chExt cx="4195571" cy="3712882"/>
          </a:xfrm>
        </p:grpSpPr>
        <p:graphicFrame>
          <p:nvGraphicFramePr>
            <p:cNvPr id="19" name="Chart 18">
              <a:extLst>
                <a:ext uri="{FF2B5EF4-FFF2-40B4-BE49-F238E27FC236}">
                  <a16:creationId xmlns:a16="http://schemas.microsoft.com/office/drawing/2014/main" id="{0B6037E4-1C2D-0A4B-ADA6-F206290180DE}"/>
                </a:ext>
              </a:extLst>
            </p:cNvPr>
            <p:cNvGraphicFramePr/>
            <p:nvPr>
              <p:extLst>
                <p:ext uri="{D42A27DB-BD31-4B8C-83A1-F6EECF244321}">
                  <p14:modId xmlns:p14="http://schemas.microsoft.com/office/powerpoint/2010/main" val="2314058434"/>
                </p:ext>
              </p:extLst>
            </p:nvPr>
          </p:nvGraphicFramePr>
          <p:xfrm>
            <a:off x="170238" y="970403"/>
            <a:ext cx="4195571" cy="3712882"/>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BF570EDB-0C78-C748-99F8-50602F47B1DE}"/>
                </a:ext>
              </a:extLst>
            </p:cNvPr>
            <p:cNvSpPr txBox="1"/>
            <p:nvPr/>
          </p:nvSpPr>
          <p:spPr>
            <a:xfrm>
              <a:off x="1041094" y="2495762"/>
              <a:ext cx="2549394" cy="720053"/>
            </a:xfrm>
            <a:prstGeom prst="rect">
              <a:avLst/>
            </a:prstGeom>
            <a:noFill/>
          </p:spPr>
          <p:txBody>
            <a:bodyPr wrap="square" rtlCol="0" anchor="ctr">
              <a:spAutoFit/>
            </a:bodyPr>
            <a:lstStyle/>
            <a:p>
              <a:pPr algn="ctr"/>
              <a:r>
                <a:rPr lang="en-US" sz="2800" b="1" dirty="0">
                  <a:solidFill>
                    <a:srgbClr val="14ADF0"/>
                  </a:solidFill>
                </a:rPr>
                <a:t>7%</a:t>
              </a:r>
            </a:p>
          </p:txBody>
        </p:sp>
      </p:grpSp>
      <p:grpSp>
        <p:nvGrpSpPr>
          <p:cNvPr id="21" name="Group 20">
            <a:extLst>
              <a:ext uri="{FF2B5EF4-FFF2-40B4-BE49-F238E27FC236}">
                <a16:creationId xmlns:a16="http://schemas.microsoft.com/office/drawing/2014/main" id="{AEE1FB39-585D-234B-9F89-D622631B5420}"/>
              </a:ext>
            </a:extLst>
          </p:cNvPr>
          <p:cNvGrpSpPr/>
          <p:nvPr/>
        </p:nvGrpSpPr>
        <p:grpSpPr>
          <a:xfrm>
            <a:off x="2145562" y="7009667"/>
            <a:ext cx="1634773" cy="1588071"/>
            <a:chOff x="170238" y="970403"/>
            <a:chExt cx="4195572" cy="3712882"/>
          </a:xfrm>
        </p:grpSpPr>
        <p:graphicFrame>
          <p:nvGraphicFramePr>
            <p:cNvPr id="22" name="Chart 21">
              <a:extLst>
                <a:ext uri="{FF2B5EF4-FFF2-40B4-BE49-F238E27FC236}">
                  <a16:creationId xmlns:a16="http://schemas.microsoft.com/office/drawing/2014/main" id="{BD7132F2-F086-0A4C-9370-72AA276388A0}"/>
                </a:ext>
              </a:extLst>
            </p:cNvPr>
            <p:cNvGraphicFramePr/>
            <p:nvPr>
              <p:extLst>
                <p:ext uri="{D42A27DB-BD31-4B8C-83A1-F6EECF244321}">
                  <p14:modId xmlns:p14="http://schemas.microsoft.com/office/powerpoint/2010/main" val="2283147785"/>
                </p:ext>
              </p:extLst>
            </p:nvPr>
          </p:nvGraphicFramePr>
          <p:xfrm>
            <a:off x="170238" y="970403"/>
            <a:ext cx="4195572" cy="371288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36EE01F0-4F23-6F46-A86F-7ED60741DE3B}"/>
                </a:ext>
              </a:extLst>
            </p:cNvPr>
            <p:cNvSpPr txBox="1"/>
            <p:nvPr/>
          </p:nvSpPr>
          <p:spPr>
            <a:xfrm>
              <a:off x="922626" y="2525424"/>
              <a:ext cx="2720105" cy="635341"/>
            </a:xfrm>
            <a:prstGeom prst="rect">
              <a:avLst/>
            </a:prstGeom>
            <a:noFill/>
          </p:spPr>
          <p:txBody>
            <a:bodyPr wrap="square" rtlCol="0" anchor="ctr">
              <a:spAutoFit/>
            </a:bodyPr>
            <a:lstStyle/>
            <a:p>
              <a:pPr algn="ctr"/>
              <a:r>
                <a:rPr lang="en-US" sz="2400" b="1" dirty="0">
                  <a:solidFill>
                    <a:srgbClr val="72C45A"/>
                  </a:solidFill>
                </a:rPr>
                <a:t>13%</a:t>
              </a:r>
            </a:p>
          </p:txBody>
        </p:sp>
      </p:grpSp>
      <p:grpSp>
        <p:nvGrpSpPr>
          <p:cNvPr id="24" name="Group 23">
            <a:extLst>
              <a:ext uri="{FF2B5EF4-FFF2-40B4-BE49-F238E27FC236}">
                <a16:creationId xmlns:a16="http://schemas.microsoft.com/office/drawing/2014/main" id="{A73353CA-0080-0E41-95B7-CAD62AB6C822}"/>
              </a:ext>
            </a:extLst>
          </p:cNvPr>
          <p:cNvGrpSpPr/>
          <p:nvPr/>
        </p:nvGrpSpPr>
        <p:grpSpPr>
          <a:xfrm>
            <a:off x="3543123" y="7013203"/>
            <a:ext cx="1634773" cy="1588071"/>
            <a:chOff x="170238" y="970403"/>
            <a:chExt cx="4195572" cy="3712882"/>
          </a:xfrm>
        </p:grpSpPr>
        <p:graphicFrame>
          <p:nvGraphicFramePr>
            <p:cNvPr id="25" name="Chart 24">
              <a:extLst>
                <a:ext uri="{FF2B5EF4-FFF2-40B4-BE49-F238E27FC236}">
                  <a16:creationId xmlns:a16="http://schemas.microsoft.com/office/drawing/2014/main" id="{AE65FF49-C9E5-EE4E-9BC7-3A22956A4354}"/>
                </a:ext>
              </a:extLst>
            </p:cNvPr>
            <p:cNvGraphicFramePr/>
            <p:nvPr>
              <p:extLst>
                <p:ext uri="{D42A27DB-BD31-4B8C-83A1-F6EECF244321}">
                  <p14:modId xmlns:p14="http://schemas.microsoft.com/office/powerpoint/2010/main" val="3642892137"/>
                </p:ext>
              </p:extLst>
            </p:nvPr>
          </p:nvGraphicFramePr>
          <p:xfrm>
            <a:off x="170238" y="970403"/>
            <a:ext cx="4195572" cy="3712882"/>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C5264893-F637-754C-8932-DDD262BD9321}"/>
                </a:ext>
              </a:extLst>
            </p:cNvPr>
            <p:cNvSpPr txBox="1"/>
            <p:nvPr/>
          </p:nvSpPr>
          <p:spPr>
            <a:xfrm>
              <a:off x="982041" y="2231971"/>
              <a:ext cx="2756486" cy="1223279"/>
            </a:xfrm>
            <a:prstGeom prst="rect">
              <a:avLst/>
            </a:prstGeom>
            <a:noFill/>
          </p:spPr>
          <p:txBody>
            <a:bodyPr wrap="square" rtlCol="0" anchor="ctr">
              <a:spAutoFit/>
            </a:bodyPr>
            <a:lstStyle/>
            <a:p>
              <a:pPr algn="ctr"/>
              <a:r>
                <a:rPr lang="en-US" sz="2800" b="1" dirty="0">
                  <a:solidFill>
                    <a:schemeClr val="accent2"/>
                  </a:solidFill>
                </a:rPr>
                <a:t>20%</a:t>
              </a:r>
            </a:p>
          </p:txBody>
        </p:sp>
      </p:grpSp>
      <p:sp>
        <p:nvSpPr>
          <p:cNvPr id="27" name="TextBox 26">
            <a:extLst>
              <a:ext uri="{FF2B5EF4-FFF2-40B4-BE49-F238E27FC236}">
                <a16:creationId xmlns:a16="http://schemas.microsoft.com/office/drawing/2014/main" id="{82A38658-38C4-444B-B690-282645F85D75}"/>
              </a:ext>
            </a:extLst>
          </p:cNvPr>
          <p:cNvSpPr txBox="1"/>
          <p:nvPr/>
        </p:nvSpPr>
        <p:spPr>
          <a:xfrm>
            <a:off x="842766" y="8643117"/>
            <a:ext cx="1412851" cy="523220"/>
          </a:xfrm>
          <a:prstGeom prst="rect">
            <a:avLst/>
          </a:prstGeom>
          <a:noFill/>
        </p:spPr>
        <p:txBody>
          <a:bodyPr wrap="square" rtlCol="0">
            <a:spAutoFit/>
          </a:bodyPr>
          <a:lstStyle/>
          <a:p>
            <a:pPr algn="ctr"/>
            <a:r>
              <a:rPr lang="en-US" sz="1400" dirty="0"/>
              <a:t>First-Time Homebuyers</a:t>
            </a:r>
          </a:p>
        </p:txBody>
      </p:sp>
      <p:sp>
        <p:nvSpPr>
          <p:cNvPr id="28" name="TextBox 27">
            <a:extLst>
              <a:ext uri="{FF2B5EF4-FFF2-40B4-BE49-F238E27FC236}">
                <a16:creationId xmlns:a16="http://schemas.microsoft.com/office/drawing/2014/main" id="{85136FDF-A4AC-0143-ABDC-79649CBC16F3}"/>
              </a:ext>
            </a:extLst>
          </p:cNvPr>
          <p:cNvSpPr txBox="1"/>
          <p:nvPr/>
        </p:nvSpPr>
        <p:spPr>
          <a:xfrm>
            <a:off x="2253576" y="8643117"/>
            <a:ext cx="1412851" cy="523220"/>
          </a:xfrm>
          <a:prstGeom prst="rect">
            <a:avLst/>
          </a:prstGeom>
          <a:noFill/>
        </p:spPr>
        <p:txBody>
          <a:bodyPr wrap="square" rtlCol="0">
            <a:spAutoFit/>
          </a:bodyPr>
          <a:lstStyle/>
          <a:p>
            <a:pPr algn="ctr"/>
            <a:r>
              <a:rPr lang="en-US" sz="1400" dirty="0"/>
              <a:t>All Homebuyers</a:t>
            </a:r>
          </a:p>
        </p:txBody>
      </p:sp>
      <p:sp>
        <p:nvSpPr>
          <p:cNvPr id="29" name="TextBox 28">
            <a:extLst>
              <a:ext uri="{FF2B5EF4-FFF2-40B4-BE49-F238E27FC236}">
                <a16:creationId xmlns:a16="http://schemas.microsoft.com/office/drawing/2014/main" id="{A9C00B03-F336-F34C-B4A6-361CD6F651D1}"/>
              </a:ext>
            </a:extLst>
          </p:cNvPr>
          <p:cNvSpPr txBox="1"/>
          <p:nvPr/>
        </p:nvSpPr>
        <p:spPr>
          <a:xfrm>
            <a:off x="3703299" y="8643117"/>
            <a:ext cx="1412851" cy="523220"/>
          </a:xfrm>
          <a:prstGeom prst="rect">
            <a:avLst/>
          </a:prstGeom>
          <a:noFill/>
        </p:spPr>
        <p:txBody>
          <a:bodyPr wrap="square" rtlCol="0">
            <a:spAutoFit/>
          </a:bodyPr>
          <a:lstStyle/>
          <a:p>
            <a:pPr algn="ctr"/>
            <a:r>
              <a:rPr lang="en-US" sz="1400" dirty="0"/>
              <a:t>Common Misconception</a:t>
            </a:r>
          </a:p>
        </p:txBody>
      </p:sp>
    </p:spTree>
    <p:extLst>
      <p:ext uri="{BB962C8B-B14F-4D97-AF65-F5344CB8AC3E}">
        <p14:creationId xmlns:p14="http://schemas.microsoft.com/office/powerpoint/2010/main" val="3509358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1" y="3429400"/>
            <a:ext cx="3871210" cy="3006992"/>
          </a:xfrm>
          <a:prstGeom prst="rect">
            <a:avLst/>
          </a:prstGeom>
          <a:noFill/>
        </p:spPr>
        <p:txBody>
          <a:bodyPr wrap="square" lIns="0" tIns="320040" rIns="0" bIns="0" rtlCol="0">
            <a:noAutofit/>
          </a:bodyPr>
          <a:lstStyle/>
          <a:p>
            <a:pPr>
              <a:lnSpc>
                <a:spcPct val="114000"/>
              </a:lnSpc>
              <a:spcAft>
                <a:spcPts val="1000"/>
              </a:spcAft>
            </a:pPr>
            <a:r>
              <a:rPr lang="en-US" sz="1500" b="1" dirty="0">
                <a:solidFill>
                  <a:schemeClr val="tx2"/>
                </a:solidFill>
              </a:rPr>
              <a:t>What Does This Mean for You?</a:t>
            </a:r>
          </a:p>
          <a:p>
            <a:pPr>
              <a:lnSpc>
                <a:spcPct val="114000"/>
              </a:lnSpc>
              <a:spcAft>
                <a:spcPts val="1000"/>
              </a:spcAft>
            </a:pPr>
            <a:r>
              <a:rPr lang="en-US" sz="1250" b="1" dirty="0"/>
              <a:t>If you’re thinking of buying a home, it’s important to know you don’t always have to put 20% down. </a:t>
            </a:r>
          </a:p>
          <a:p>
            <a:pPr>
              <a:lnSpc>
                <a:spcPct val="114000"/>
              </a:lnSpc>
              <a:spcAft>
                <a:spcPts val="1000"/>
              </a:spcAft>
            </a:pPr>
            <a:r>
              <a:rPr lang="en-US" sz="1250" dirty="0"/>
              <a:t>And while saving for any down payment amount may feel like a challenge, keep in mind there are programs for qualified buyers that allow a down payment as low as 3.5%. There are also options like VA loans and USDA loans with no down payment requirements for qualified applicants.</a:t>
            </a:r>
          </a:p>
          <a:p>
            <a:pPr>
              <a:lnSpc>
                <a:spcPct val="114000"/>
              </a:lnSpc>
              <a:spcAft>
                <a:spcPts val="1000"/>
              </a:spcAft>
            </a:pPr>
            <a:r>
              <a:rPr lang="en-US" sz="1250" dirty="0"/>
              <a:t>To understand your options, you need to do your homework. If you’re interested in learning more </a:t>
            </a:r>
            <a:br>
              <a:rPr lang="en-US" sz="1250" dirty="0"/>
            </a:br>
            <a:r>
              <a:rPr lang="en-US" sz="1250" dirty="0"/>
              <a:t>about down payment assistance programs, check </a:t>
            </a:r>
            <a:br>
              <a:rPr lang="en-US" sz="1250" dirty="0"/>
            </a:br>
            <a:r>
              <a:rPr lang="en-US" sz="1250" dirty="0"/>
              <a:t>out the information available through sites like </a:t>
            </a:r>
            <a:r>
              <a:rPr lang="en-US" sz="1250" i="1" dirty="0"/>
              <a:t>downpaymentresource.com</a:t>
            </a:r>
            <a:r>
              <a:rPr lang="en-US" sz="1250" dirty="0"/>
              <a:t>. </a:t>
            </a:r>
          </a:p>
          <a:p>
            <a:pPr>
              <a:lnSpc>
                <a:spcPct val="114000"/>
              </a:lnSpc>
              <a:spcAft>
                <a:spcPts val="1000"/>
              </a:spcAft>
            </a:pPr>
            <a:r>
              <a:rPr lang="en-US" sz="1250" dirty="0"/>
              <a:t>Be sure to also work with a real estate advisor from the start to learn what you may qualify for in the homebuying process.</a:t>
            </a:r>
            <a:br>
              <a:rPr lang="en-US" sz="1250" dirty="0"/>
            </a:br>
            <a:endParaRPr lang="en-US" sz="1250"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19</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4142929181"/>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532384">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Don’t let down payment myths keep you from hitting your homeownership goals.</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If you’re looking to buy this year, let’s review your options together.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grpSp>
        <p:nvGrpSpPr>
          <p:cNvPr id="23" name="Group 22">
            <a:extLst>
              <a:ext uri="{FF2B5EF4-FFF2-40B4-BE49-F238E27FC236}">
                <a16:creationId xmlns:a16="http://schemas.microsoft.com/office/drawing/2014/main" id="{E655E732-72EE-C341-9BF0-9FFC3C78AD66}"/>
              </a:ext>
            </a:extLst>
          </p:cNvPr>
          <p:cNvGrpSpPr/>
          <p:nvPr/>
        </p:nvGrpSpPr>
        <p:grpSpPr>
          <a:xfrm>
            <a:off x="4726946" y="3694430"/>
            <a:ext cx="2717832" cy="4221106"/>
            <a:chOff x="7900351" y="4922667"/>
            <a:chExt cx="2717832" cy="4221106"/>
          </a:xfrm>
        </p:grpSpPr>
        <p:sp>
          <p:nvSpPr>
            <p:cNvPr id="24" name="Rectangle 23">
              <a:extLst>
                <a:ext uri="{FF2B5EF4-FFF2-40B4-BE49-F238E27FC236}">
                  <a16:creationId xmlns:a16="http://schemas.microsoft.com/office/drawing/2014/main" id="{18600FA3-774C-CC43-AF78-2AB809D4A3B3}"/>
                </a:ext>
              </a:extLst>
            </p:cNvPr>
            <p:cNvSpPr/>
            <p:nvPr/>
          </p:nvSpPr>
          <p:spPr>
            <a:xfrm>
              <a:off x="7900351" y="5196987"/>
              <a:ext cx="2717832" cy="39467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250" b="1" dirty="0">
                  <a:solidFill>
                    <a:srgbClr val="797979"/>
                  </a:solidFill>
                  <a:latin typeface="Arial" panose="020B0604020202020204" pitchFamily="34" charset="0"/>
                  <a:ea typeface="Helvetica Neue" panose="02000503000000020004" pitchFamily="2" charset="0"/>
                  <a:cs typeface="Arial" panose="020B0604020202020204" pitchFamily="34" charset="0"/>
                </a:rPr>
                <a:t>The Benefits of 20% Down</a:t>
              </a:r>
            </a:p>
            <a:p>
              <a:pPr defTabSz="909619" fontAlgn="base">
                <a:lnSpc>
                  <a:spcPct val="114000"/>
                </a:lnSpc>
                <a:spcBef>
                  <a:spcPts val="1000"/>
                </a:spcBef>
                <a:buSzPct val="100000"/>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While you don’t need to put 20% down, doing so can have some great perks, if you’re able. Those may include: </a:t>
              </a:r>
            </a:p>
            <a:p>
              <a:pPr marL="342900" indent="-342900" defTabSz="909619" fontAlgn="base">
                <a:lnSpc>
                  <a:spcPct val="114000"/>
                </a:lnSpc>
                <a:spcBef>
                  <a:spcPts val="1000"/>
                </a:spcBef>
                <a:buSzPct val="100000"/>
                <a:buFont typeface="+mj-lt"/>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Your interest rate may </a:t>
              </a:r>
              <a:b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b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be lower.</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You’ll end up paying less over the life of your loan.</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Your offer will stand out.</a:t>
              </a:r>
            </a:p>
            <a:p>
              <a:pPr marL="342900" indent="-342900" defTabSz="909619" fontAlgn="base">
                <a:lnSpc>
                  <a:spcPct val="114000"/>
                </a:lnSpc>
                <a:spcBef>
                  <a:spcPts val="1000"/>
                </a:spcBef>
                <a:buSzPct val="100000"/>
                <a:buAutoNum type="arabicPeriod"/>
              </a:pPr>
              <a:r>
                <a:rPr lang="en-US" sz="1250" dirty="0">
                  <a:solidFill>
                    <a:srgbClr val="797979"/>
                  </a:solidFill>
                  <a:latin typeface="Arial" panose="020B0604020202020204" pitchFamily="34" charset="0"/>
                  <a:ea typeface="Helvetica Neue" panose="02000503000000020004" pitchFamily="2" charset="0"/>
                  <a:cs typeface="Arial" panose="020B0604020202020204" pitchFamily="34" charset="0"/>
                </a:rPr>
                <a:t>You won’t need Private Mortgage Insurance (PMI).</a:t>
              </a:r>
            </a:p>
          </p:txBody>
        </p:sp>
        <p:pic>
          <p:nvPicPr>
            <p:cNvPr id="25" name="Picture 24">
              <a:extLst>
                <a:ext uri="{FF2B5EF4-FFF2-40B4-BE49-F238E27FC236}">
                  <a16:creationId xmlns:a16="http://schemas.microsoft.com/office/drawing/2014/main" id="{3ED2E9AA-0792-4946-8373-2ED60491E52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105252" y="4922667"/>
              <a:ext cx="547727" cy="548640"/>
            </a:xfrm>
            <a:prstGeom prst="rect">
              <a:avLst/>
            </a:prstGeom>
          </p:spPr>
        </p:pic>
      </p:grpSp>
      <p:pic>
        <p:nvPicPr>
          <p:cNvPr id="9" name="Picture 8" descr="Two people looking at a computer&#10;&#10;Description automatically generated with medium confidence">
            <a:extLst>
              <a:ext uri="{FF2B5EF4-FFF2-40B4-BE49-F238E27FC236}">
                <a16:creationId xmlns:a16="http://schemas.microsoft.com/office/drawing/2014/main" id="{64400050-6D7B-B64F-8AE9-B7FB6AEC4D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7772400" cy="3200797"/>
          </a:xfrm>
          <a:prstGeom prst="rect">
            <a:avLst/>
          </a:prstGeom>
        </p:spPr>
      </p:pic>
    </p:spTree>
    <p:extLst>
      <p:ext uri="{BB962C8B-B14F-4D97-AF65-F5344CB8AC3E}">
        <p14:creationId xmlns:p14="http://schemas.microsoft.com/office/powerpoint/2010/main" val="80275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Why This Spring Is the Time To Buy</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dirty="0">
                <a:solidFill>
                  <a:prstClr val="black"/>
                </a:solidFill>
                <a:ea typeface="Helvetica Neue" panose="02000503000000020004" pitchFamily="2" charset="0"/>
              </a:rPr>
              <a:t>	Expert Insights for Today’s Homebuyers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Owning Is More Affordable than Renting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in Much of the Country</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8</a:t>
            </a:r>
            <a:r>
              <a:rPr lang="en-US" sz="1600" dirty="0">
                <a:solidFill>
                  <a:prstClr val="black"/>
                </a:solidFill>
                <a:ea typeface="Helvetica Neue" panose="02000503000000020004" pitchFamily="2" charset="0"/>
              </a:rPr>
              <a:t>	The Non-Financial Benefits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of Homeownership</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9</a:t>
            </a:r>
            <a:r>
              <a:rPr lang="en-US" sz="1600" dirty="0">
                <a:solidFill>
                  <a:prstClr val="black"/>
                </a:solidFill>
                <a:ea typeface="Helvetica Neue" panose="02000503000000020004" pitchFamily="2" charset="0"/>
              </a:rPr>
              <a:t>	The Biggest Opportunity for Homebuyers This Spring</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12</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Why Inflation Shouldn’t Stop You from Buying a Home</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14</a:t>
            </a:r>
            <a:r>
              <a:rPr lang="en-US" sz="1600" dirty="0">
                <a:solidFill>
                  <a:prstClr val="black"/>
                </a:solidFill>
                <a:ea typeface="Helvetica Neue" panose="02000503000000020004" pitchFamily="2" charset="0"/>
              </a:rPr>
              <a:t>   What Buyers Need To Know About Today’s Housing Supply</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16   </a:t>
            </a:r>
            <a:r>
              <a:rPr lang="en-US" sz="1600" dirty="0">
                <a:solidFill>
                  <a:prstClr val="black"/>
                </a:solidFill>
                <a:ea typeface="Helvetica Neue" panose="02000503000000020004" pitchFamily="2" charset="0"/>
              </a:rPr>
              <a:t>Key Terms To Know When Buying a Home</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17</a:t>
            </a:r>
            <a:r>
              <a:rPr lang="en-US" sz="1600" dirty="0">
                <a:solidFill>
                  <a:prstClr val="black"/>
                </a:solidFill>
                <a:ea typeface="Helvetica Neue" panose="02000503000000020004" pitchFamily="2" charset="0"/>
              </a:rPr>
              <a:t>	Your Journey to Homeownership</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18</a:t>
            </a:r>
            <a:r>
              <a:rPr lang="en-US" sz="1600" dirty="0">
                <a:solidFill>
                  <a:prstClr val="black"/>
                </a:solidFill>
                <a:ea typeface="Helvetica Neue" panose="02000503000000020004" pitchFamily="2" charset="0"/>
              </a:rPr>
              <a:t>	How Much Do You Need for a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Down Payment?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solidFill>
                  <a:prstClr val="black"/>
                </a:solidFill>
                <a:ea typeface="Helvetica Neue" panose="02000503000000020004" pitchFamily="2" charset="0"/>
              </a:rPr>
              <a:t>Things To Avoid After Applying for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a Mortgage</a:t>
            </a:r>
          </a:p>
          <a:p>
            <a:pPr marL="0" indent="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solidFill>
                  <a:prstClr val="black"/>
                </a:solidFill>
                <a:ea typeface="Helvetica Neue" panose="02000503000000020004" pitchFamily="2" charset="0"/>
              </a:rPr>
              <a:t>5 Tips for Making Your Best Offer</a:t>
            </a:r>
          </a:p>
          <a:p>
            <a:pPr marL="411480" indent="-411480" defTabSz="909619">
              <a:lnSpc>
                <a:spcPct val="114000"/>
              </a:lnSpc>
              <a:spcBef>
                <a:spcPts val="1500"/>
              </a:spcBef>
              <a:buNone/>
              <a:defRPr/>
            </a:pPr>
            <a:endParaRPr lang="en-US" sz="1600" dirty="0">
              <a:solidFill>
                <a:prstClr val="black"/>
              </a:solidFill>
              <a:ea typeface="Helvetica Neue" panose="02000503000000020004" pitchFamily="2" charset="0"/>
            </a:endParaRPr>
          </a:p>
        </p:txBody>
      </p:sp>
      <p:pic>
        <p:nvPicPr>
          <p:cNvPr id="4" name="Picture 3" descr="A kite flying in the sky&#10;&#10;Description automatically generated">
            <a:extLst>
              <a:ext uri="{FF2B5EF4-FFF2-40B4-BE49-F238E27FC236}">
                <a16:creationId xmlns:a16="http://schemas.microsoft.com/office/drawing/2014/main" id="{711121BE-E692-974A-962E-CEA5C37882A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0" cy="10058399"/>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176328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building, person&#10;&#10;Description automatically generated">
            <a:extLst>
              <a:ext uri="{FF2B5EF4-FFF2-40B4-BE49-F238E27FC236}">
                <a16:creationId xmlns:a16="http://schemas.microsoft.com/office/drawing/2014/main" id="{6C964379-4664-5F41-94D7-27BA17A166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285599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893716"/>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As a buyer in a sellers’ market, you may feel like you’re stuck between a rock and a hard place, especially when inventory is as low as it is today. When you do find the right home, here are five tips to keep in mind that will help you make the best offer possible. </a:t>
            </a:r>
          </a:p>
        </p:txBody>
      </p:sp>
      <p:sp>
        <p:nvSpPr>
          <p:cNvPr id="8" name="Rectangle 7">
            <a:extLst>
              <a:ext uri="{FF2B5EF4-FFF2-40B4-BE49-F238E27FC236}">
                <a16:creationId xmlns:a16="http://schemas.microsoft.com/office/drawing/2014/main" id="{CFC07FC6-668C-C347-A8F7-4099C75CB944}"/>
              </a:ext>
            </a:extLst>
          </p:cNvPr>
          <p:cNvSpPr/>
          <p:nvPr/>
        </p:nvSpPr>
        <p:spPr>
          <a:xfrm>
            <a:off x="0" y="1901887"/>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5 Tips for Making Your Best Offer</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553030" y="4482782"/>
            <a:ext cx="5762170" cy="4995150"/>
          </a:xfrm>
          <a:prstGeom prst="rect">
            <a:avLst/>
          </a:prstGeom>
        </p:spPr>
        <p:txBody>
          <a:bodyPr wrap="square">
            <a:spAutoFit/>
          </a:bodyPr>
          <a:lstStyle/>
          <a:p>
            <a:pPr>
              <a:lnSpc>
                <a:spcPct val="110000"/>
              </a:lnSpc>
              <a:spcAft>
                <a:spcPts val="1000"/>
              </a:spcAft>
            </a:pPr>
            <a:r>
              <a:rPr lang="en-US" sz="1500" b="1" dirty="0">
                <a:solidFill>
                  <a:schemeClr val="tx2"/>
                </a:solidFill>
              </a:rPr>
              <a:t>1. Know Your Budget</a:t>
            </a:r>
          </a:p>
          <a:p>
            <a:pPr>
              <a:lnSpc>
                <a:spcPct val="110000"/>
              </a:lnSpc>
              <a:spcAft>
                <a:spcPts val="1000"/>
              </a:spcAft>
            </a:pPr>
            <a:r>
              <a:rPr lang="en-US" sz="1250" dirty="0"/>
              <a:t>Knowing your budget and what you can afford is critical to your success as a homebuyer. The best way to understand your numbers is to work with a lender so you can get pre-approved for a loan. As </a:t>
            </a:r>
            <a:r>
              <a:rPr lang="en-US" sz="1250" i="1" dirty="0"/>
              <a:t>Freddie Mac </a:t>
            </a:r>
            <a:r>
              <a:rPr lang="en-US" sz="1250" dirty="0"/>
              <a:t>notes:</a:t>
            </a:r>
          </a:p>
          <a:p>
            <a:pPr lvl="1">
              <a:lnSpc>
                <a:spcPct val="110000"/>
              </a:lnSpc>
              <a:spcAft>
                <a:spcPts val="1000"/>
              </a:spcAft>
            </a:pPr>
            <a:r>
              <a:rPr lang="en-US" sz="1250" i="1" dirty="0">
                <a:solidFill>
                  <a:srgbClr val="797979"/>
                </a:solidFill>
              </a:rPr>
              <a:t>“This pre-approval allows you to look for a home with greater confidence and demonstrates to the seller that </a:t>
            </a:r>
            <a:r>
              <a:rPr lang="en-US" sz="1250" b="1" i="1" dirty="0">
                <a:solidFill>
                  <a:srgbClr val="797979"/>
                </a:solidFill>
              </a:rPr>
              <a:t>you are a serious buyer</a:t>
            </a:r>
            <a:r>
              <a:rPr lang="en-US" sz="1250" i="1" dirty="0">
                <a:solidFill>
                  <a:srgbClr val="797979"/>
                </a:solidFill>
              </a:rPr>
              <a:t>.”</a:t>
            </a:r>
          </a:p>
          <a:p>
            <a:pPr>
              <a:lnSpc>
                <a:spcPct val="110000"/>
              </a:lnSpc>
              <a:spcAft>
                <a:spcPts val="1000"/>
              </a:spcAft>
            </a:pPr>
            <a:r>
              <a:rPr lang="en-US" sz="1250" dirty="0"/>
              <a:t>Showing sellers you’re serious can give you a competitive edge. It enables you to act quickly when you’ve found your perfect home.</a:t>
            </a:r>
          </a:p>
          <a:p>
            <a:pPr>
              <a:lnSpc>
                <a:spcPct val="110000"/>
              </a:lnSpc>
              <a:spcAft>
                <a:spcPts val="1000"/>
              </a:spcAft>
            </a:pPr>
            <a:endParaRPr lang="en-US" sz="1250" dirty="0"/>
          </a:p>
          <a:p>
            <a:pPr>
              <a:lnSpc>
                <a:spcPct val="110000"/>
              </a:lnSpc>
              <a:spcAft>
                <a:spcPts val="1000"/>
              </a:spcAft>
            </a:pPr>
            <a:r>
              <a:rPr lang="en-US" sz="1500" b="1" dirty="0">
                <a:solidFill>
                  <a:schemeClr val="tx2"/>
                </a:solidFill>
              </a:rPr>
              <a:t>2. Be Ready To Move Fast</a:t>
            </a:r>
          </a:p>
          <a:p>
            <a:pPr>
              <a:lnSpc>
                <a:spcPct val="110000"/>
              </a:lnSpc>
              <a:spcAft>
                <a:spcPts val="1000"/>
              </a:spcAft>
            </a:pPr>
            <a:r>
              <a:rPr lang="en-US" sz="1250" dirty="0"/>
              <a:t>Speed and the pace of sales are contributing factors to today’s competitive housing market. According to the </a:t>
            </a:r>
            <a:r>
              <a:rPr lang="en-US" sz="1250" i="1" dirty="0"/>
              <a:t>Existing Home Sales Report </a:t>
            </a:r>
            <a:r>
              <a:rPr lang="en-US" sz="1250" dirty="0"/>
              <a:t>from the </a:t>
            </a:r>
            <a:br>
              <a:rPr lang="en-US" sz="1250" dirty="0"/>
            </a:br>
            <a:r>
              <a:rPr lang="en-US" sz="1250" i="1" dirty="0"/>
              <a:t>National Association of Realtors </a:t>
            </a:r>
            <a:r>
              <a:rPr lang="en-US" sz="1250" dirty="0"/>
              <a:t>(NAR):</a:t>
            </a:r>
            <a:endParaRPr lang="en-US" sz="1250" dirty="0">
              <a:highlight>
                <a:srgbClr val="FF00FF"/>
              </a:highlight>
            </a:endParaRPr>
          </a:p>
          <a:p>
            <a:pPr lvl="1">
              <a:lnSpc>
                <a:spcPct val="110000"/>
              </a:lnSpc>
              <a:spcAft>
                <a:spcPts val="1000"/>
              </a:spcAft>
            </a:pPr>
            <a:r>
              <a:rPr lang="en-US" sz="1250" i="1" dirty="0">
                <a:solidFill>
                  <a:srgbClr val="797979"/>
                </a:solidFill>
              </a:rPr>
              <a:t>“Seventy-nine percent of homes sold in January 2022 were on the market for </a:t>
            </a:r>
            <a:r>
              <a:rPr lang="en-US" sz="1250" b="1" i="1" dirty="0">
                <a:solidFill>
                  <a:srgbClr val="797979"/>
                </a:solidFill>
              </a:rPr>
              <a:t>less than a month</a:t>
            </a:r>
            <a:r>
              <a:rPr lang="en-US" sz="1250" i="1" dirty="0">
                <a:solidFill>
                  <a:srgbClr val="797979"/>
                </a:solidFill>
              </a:rPr>
              <a:t>.”</a:t>
            </a:r>
          </a:p>
          <a:p>
            <a:pPr>
              <a:lnSpc>
                <a:spcPct val="110000"/>
              </a:lnSpc>
              <a:spcAft>
                <a:spcPts val="1000"/>
              </a:spcAft>
            </a:pPr>
            <a:r>
              <a:rPr lang="en-US" sz="1250" dirty="0"/>
              <a:t>When homes are selling fast, it’s important to stay on top of the market and be ready to move quickly. A skilled agent will help you put together and submit your best offer as soon as you find the home you want to buy.</a:t>
            </a:r>
          </a:p>
        </p:txBody>
      </p:sp>
      <p:pic>
        <p:nvPicPr>
          <p:cNvPr id="6" name="Picture 5" descr="Icon&#10;&#10;Description automatically generated">
            <a:extLst>
              <a:ext uri="{FF2B5EF4-FFF2-40B4-BE49-F238E27FC236}">
                <a16:creationId xmlns:a16="http://schemas.microsoft.com/office/drawing/2014/main" id="{69E245AA-B88C-3F41-B1CB-13DE82FE3443}"/>
              </a:ext>
            </a:extLst>
          </p:cNvPr>
          <p:cNvPicPr>
            <a:picLocks noChangeAspect="1"/>
          </p:cNvPicPr>
          <p:nvPr/>
        </p:nvPicPr>
        <p:blipFill>
          <a:blip r:embed="rId4"/>
          <a:stretch>
            <a:fillRect/>
          </a:stretch>
        </p:blipFill>
        <p:spPr>
          <a:xfrm>
            <a:off x="242250" y="4757880"/>
            <a:ext cx="1310780" cy="1310780"/>
          </a:xfrm>
          <a:prstGeom prst="rect">
            <a:avLst/>
          </a:prstGeom>
        </p:spPr>
      </p:pic>
      <p:pic>
        <p:nvPicPr>
          <p:cNvPr id="9" name="Picture 8" descr="Chart, funnel chart&#10;&#10;Description automatically generated">
            <a:extLst>
              <a:ext uri="{FF2B5EF4-FFF2-40B4-BE49-F238E27FC236}">
                <a16:creationId xmlns:a16="http://schemas.microsoft.com/office/drawing/2014/main" id="{7F99D6C2-5DE1-4941-9EED-B0DFCE1104E5}"/>
              </a:ext>
            </a:extLst>
          </p:cNvPr>
          <p:cNvPicPr>
            <a:picLocks noChangeAspect="1"/>
          </p:cNvPicPr>
          <p:nvPr/>
        </p:nvPicPr>
        <p:blipFill>
          <a:blip r:embed="rId5"/>
          <a:stretch>
            <a:fillRect/>
          </a:stretch>
        </p:blipFill>
        <p:spPr>
          <a:xfrm>
            <a:off x="145730" y="7501123"/>
            <a:ext cx="1310780" cy="1310780"/>
          </a:xfrm>
          <a:prstGeom prst="rect">
            <a:avLst/>
          </a:prstGeom>
        </p:spPr>
      </p:pic>
    </p:spTree>
    <p:extLst>
      <p:ext uri="{BB962C8B-B14F-4D97-AF65-F5344CB8AC3E}">
        <p14:creationId xmlns:p14="http://schemas.microsoft.com/office/powerpoint/2010/main" val="209720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791882916"/>
              </p:ext>
            </p:extLst>
          </p:nvPr>
        </p:nvGraphicFramePr>
        <p:xfrm>
          <a:off x="457200" y="8656743"/>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Today’s competitive landscape makes it more important than ever to make a strong offer on a home. Let’s connect to make sure you rise to the top along the way.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2124166" y="333460"/>
            <a:ext cx="5191034" cy="3200771"/>
          </a:xfrm>
          <a:prstGeom prst="rect">
            <a:avLst/>
          </a:prstGeom>
          <a:noFill/>
        </p:spPr>
        <p:txBody>
          <a:bodyPr wrap="square" lIns="0" tIns="320040" rIns="0" bIns="0" rtlCol="0" anchor="t">
            <a:noAutofit/>
          </a:bodyPr>
          <a:lstStyle/>
          <a:p>
            <a:pPr lvl="0">
              <a:lnSpc>
                <a:spcPct val="112000"/>
              </a:lnSpc>
              <a:spcAft>
                <a:spcPts val="1000"/>
              </a:spcAft>
            </a:pPr>
            <a:r>
              <a:rPr lang="en-US" sz="1500" b="1" dirty="0">
                <a:solidFill>
                  <a:srgbClr val="00AEEF"/>
                </a:solidFill>
              </a:rPr>
              <a:t>3. Lean on a Real Estate Professional</a:t>
            </a:r>
          </a:p>
          <a:p>
            <a:pPr lvl="0">
              <a:lnSpc>
                <a:spcPct val="112000"/>
              </a:lnSpc>
              <a:spcAft>
                <a:spcPts val="1000"/>
              </a:spcAft>
            </a:pPr>
            <a:r>
              <a:rPr lang="en-US" sz="1250" dirty="0">
                <a:solidFill>
                  <a:srgbClr val="000000"/>
                </a:solidFill>
              </a:rPr>
              <a:t>No matter what the housing market looks like, rely on a trusted real estate advisor. As </a:t>
            </a:r>
            <a:r>
              <a:rPr lang="en-US" sz="1250" i="1" dirty="0">
                <a:solidFill>
                  <a:srgbClr val="000000"/>
                </a:solidFill>
              </a:rPr>
              <a:t>Freddie Mac </a:t>
            </a:r>
            <a:r>
              <a:rPr lang="en-US" sz="1250" dirty="0">
                <a:solidFill>
                  <a:srgbClr val="000000"/>
                </a:solidFill>
              </a:rPr>
              <a:t>says:</a:t>
            </a:r>
          </a:p>
          <a:p>
            <a:pPr lvl="1">
              <a:lnSpc>
                <a:spcPct val="112000"/>
              </a:lnSpc>
              <a:spcAft>
                <a:spcPts val="1000"/>
              </a:spcAft>
            </a:pPr>
            <a:r>
              <a:rPr lang="en-US" sz="1250" i="1" dirty="0">
                <a:solidFill>
                  <a:srgbClr val="797979"/>
                </a:solidFill>
              </a:rPr>
              <a:t>“The success of your homebuying journey largely depends on the company you keep. . . . </a:t>
            </a:r>
            <a:r>
              <a:rPr lang="en-US" sz="1250" b="1" i="1" dirty="0">
                <a:solidFill>
                  <a:srgbClr val="797979"/>
                </a:solidFill>
              </a:rPr>
              <a:t>be sure to select experienced, trusted professionals </a:t>
            </a:r>
            <a:r>
              <a:rPr lang="en-US" sz="1250" i="1" dirty="0">
                <a:solidFill>
                  <a:srgbClr val="797979"/>
                </a:solidFill>
              </a:rPr>
              <a:t>who will help you make informed decisions and avoid any pitfalls.”</a:t>
            </a:r>
          </a:p>
          <a:p>
            <a:pPr lvl="0">
              <a:lnSpc>
                <a:spcPct val="112000"/>
              </a:lnSpc>
              <a:spcAft>
                <a:spcPts val="1000"/>
              </a:spcAft>
            </a:pPr>
            <a:r>
              <a:rPr lang="en-US" sz="1250" dirty="0">
                <a:solidFill>
                  <a:srgbClr val="000000"/>
                </a:solidFill>
              </a:rPr>
              <a:t>Agents are experts in the local real estate market. We have insight into what’s worked for other buyers in the area and what sellers may be looking for in an offer. Your agent will help you understand how to cater to what a seller needs, so your offer stands out.</a:t>
            </a:r>
          </a:p>
          <a:p>
            <a:pPr lvl="0">
              <a:lnSpc>
                <a:spcPct val="112000"/>
              </a:lnSpc>
              <a:spcAft>
                <a:spcPts val="1000"/>
              </a:spcAft>
            </a:pPr>
            <a:r>
              <a:rPr lang="en-US" sz="1500" b="1" dirty="0">
                <a:solidFill>
                  <a:schemeClr val="tx2"/>
                </a:solidFill>
              </a:rPr>
              <a:t>4. Make a Strong, but Fair Offer</a:t>
            </a:r>
          </a:p>
          <a:p>
            <a:pPr>
              <a:lnSpc>
                <a:spcPct val="112000"/>
              </a:lnSpc>
              <a:spcAft>
                <a:spcPts val="1000"/>
              </a:spcAft>
            </a:pPr>
            <a:r>
              <a:rPr lang="en-US" sz="1250" dirty="0"/>
              <a:t>According to the </a:t>
            </a:r>
            <a:r>
              <a:rPr lang="en-US" sz="1250" i="1" dirty="0"/>
              <a:t>Realtors Confidence Index </a:t>
            </a:r>
            <a:r>
              <a:rPr lang="en-US" sz="1250" dirty="0"/>
              <a:t>from NAR,</a:t>
            </a:r>
            <a:r>
              <a:rPr lang="en-US" sz="1250" dirty="0">
                <a:solidFill>
                  <a:srgbClr val="FF00FF"/>
                </a:solidFill>
              </a:rPr>
              <a:t> </a:t>
            </a:r>
            <a:r>
              <a:rPr lang="en-US" sz="1250" dirty="0"/>
              <a:t>46% of offers today are above the list price. That means when you’ve found your dream home, offering below or even at a home’s asking price may not be enough right now. </a:t>
            </a:r>
          </a:p>
          <a:p>
            <a:pPr>
              <a:lnSpc>
                <a:spcPct val="112000"/>
              </a:lnSpc>
              <a:spcAft>
                <a:spcPts val="1000"/>
              </a:spcAft>
            </a:pPr>
            <a:r>
              <a:rPr lang="en-US" sz="1250" dirty="0"/>
              <a:t>Lean on your agent to help you understand the market value of the home and recent sales trends in the area so you can craft your best offer.</a:t>
            </a:r>
          </a:p>
          <a:p>
            <a:pPr lvl="0">
              <a:lnSpc>
                <a:spcPct val="112000"/>
              </a:lnSpc>
              <a:spcAft>
                <a:spcPts val="1000"/>
              </a:spcAft>
            </a:pPr>
            <a:r>
              <a:rPr lang="en-US" sz="1500" b="1" dirty="0">
                <a:solidFill>
                  <a:srgbClr val="00AEEF"/>
                </a:solidFill>
              </a:rPr>
              <a:t>5. Be a Flexible Negotiator</a:t>
            </a:r>
          </a:p>
          <a:p>
            <a:pPr lvl="0">
              <a:lnSpc>
                <a:spcPct val="112000"/>
              </a:lnSpc>
              <a:spcAft>
                <a:spcPts val="1000"/>
              </a:spcAft>
            </a:pPr>
            <a:r>
              <a:rPr lang="en-US" sz="1250" dirty="0">
                <a:solidFill>
                  <a:srgbClr val="000000"/>
                </a:solidFill>
              </a:rPr>
              <a:t>When putting together an offer, your trusted real estate advisor will help you consider which levers you can pull, including contract contingencies (conditions you set that the seller must meet for the purchase to be finalized). Of course, there are certain contingencies you don’t want to give up, like the home inspection. </a:t>
            </a:r>
            <a:r>
              <a:rPr lang="en-US" sz="1250" i="1" dirty="0">
                <a:solidFill>
                  <a:srgbClr val="000000"/>
                </a:solidFill>
              </a:rPr>
              <a:t>Freddie Mac</a:t>
            </a:r>
            <a:r>
              <a:rPr lang="en-US" sz="1250" dirty="0">
                <a:solidFill>
                  <a:srgbClr val="000000"/>
                </a:solidFill>
              </a:rPr>
              <a:t> explains:</a:t>
            </a:r>
          </a:p>
          <a:p>
            <a:pPr lvl="1">
              <a:lnSpc>
                <a:spcPct val="112000"/>
              </a:lnSpc>
              <a:spcAft>
                <a:spcPts val="1000"/>
              </a:spcAft>
            </a:pPr>
            <a:r>
              <a:rPr lang="en-US" sz="1250" i="1" dirty="0">
                <a:solidFill>
                  <a:srgbClr val="797979"/>
                </a:solidFill>
              </a:rPr>
              <a:t>“A home inspection contingency gives you the opportunity to have the entire home you'd like to purchase examined by a professional before you close on your contract. </a:t>
            </a:r>
            <a:r>
              <a:rPr lang="en-US" sz="1250" b="1" i="1" dirty="0">
                <a:solidFill>
                  <a:srgbClr val="797979"/>
                </a:solidFill>
              </a:rPr>
              <a:t>Without this contingency, you could be contracted on a house you can't afford to fix.”</a:t>
            </a:r>
            <a:endParaRPr lang="en-US" sz="1250" dirty="0">
              <a:solidFill>
                <a:srgbClr val="000000"/>
              </a:solidFill>
            </a:endParaRPr>
          </a:p>
        </p:txBody>
      </p:sp>
      <p:pic>
        <p:nvPicPr>
          <p:cNvPr id="5" name="Picture 4" descr="Graphical user interface&#10;&#10;Description automatically generated with medium confidence">
            <a:extLst>
              <a:ext uri="{FF2B5EF4-FFF2-40B4-BE49-F238E27FC236}">
                <a16:creationId xmlns:a16="http://schemas.microsoft.com/office/drawing/2014/main" id="{CBE7A255-A507-0D4B-92D0-75D63355DB0F}"/>
              </a:ext>
            </a:extLst>
          </p:cNvPr>
          <p:cNvPicPr>
            <a:picLocks noChangeAspect="1"/>
          </p:cNvPicPr>
          <p:nvPr/>
        </p:nvPicPr>
        <p:blipFill>
          <a:blip r:embed="rId3"/>
          <a:stretch>
            <a:fillRect/>
          </a:stretch>
        </p:blipFill>
        <p:spPr>
          <a:xfrm>
            <a:off x="600096" y="6070210"/>
            <a:ext cx="1310779" cy="131077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E3BE005-87B4-1544-9083-2108465EB459}"/>
              </a:ext>
            </a:extLst>
          </p:cNvPr>
          <p:cNvPicPr>
            <a:picLocks noChangeAspect="1"/>
          </p:cNvPicPr>
          <p:nvPr/>
        </p:nvPicPr>
        <p:blipFill>
          <a:blip r:embed="rId4"/>
          <a:stretch>
            <a:fillRect/>
          </a:stretch>
        </p:blipFill>
        <p:spPr>
          <a:xfrm>
            <a:off x="568485" y="3757642"/>
            <a:ext cx="1310779" cy="1310779"/>
          </a:xfrm>
          <a:prstGeom prst="rect">
            <a:avLst/>
          </a:prstGeom>
        </p:spPr>
      </p:pic>
      <p:pic>
        <p:nvPicPr>
          <p:cNvPr id="15" name="Picture 14" descr="Icon&#10;&#10;Description automatically generated">
            <a:extLst>
              <a:ext uri="{FF2B5EF4-FFF2-40B4-BE49-F238E27FC236}">
                <a16:creationId xmlns:a16="http://schemas.microsoft.com/office/drawing/2014/main" id="{865A0D46-1464-774B-85FF-464468083D8D}"/>
              </a:ext>
            </a:extLst>
          </p:cNvPr>
          <p:cNvPicPr>
            <a:picLocks noChangeAspect="1"/>
          </p:cNvPicPr>
          <p:nvPr/>
        </p:nvPicPr>
        <p:blipFill>
          <a:blip r:embed="rId5"/>
          <a:stretch>
            <a:fillRect/>
          </a:stretch>
        </p:blipFill>
        <p:spPr>
          <a:xfrm>
            <a:off x="600096" y="1278455"/>
            <a:ext cx="1310779" cy="1310779"/>
          </a:xfrm>
          <a:prstGeom prst="rect">
            <a:avLst/>
          </a:prstGeom>
        </p:spPr>
      </p:pic>
    </p:spTree>
    <p:extLst>
      <p:ext uri="{BB962C8B-B14F-4D97-AF65-F5344CB8AC3E}">
        <p14:creationId xmlns:p14="http://schemas.microsoft.com/office/powerpoint/2010/main" val="2279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with a child&#10;&#10;Description automatically generated with low confidence">
            <a:extLst>
              <a:ext uri="{FF2B5EF4-FFF2-40B4-BE49-F238E27FC236}">
                <a16:creationId xmlns:a16="http://schemas.microsoft.com/office/drawing/2014/main" id="{21FCB470-ACEF-A641-9B84-049C040A314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23</a:t>
            </a:fld>
            <a:endParaRPr lang="en-US" dirty="0"/>
          </a:p>
        </p:txBody>
      </p:sp>
      <p:sp>
        <p:nvSpPr>
          <p:cNvPr id="9" name="Rectangle 8">
            <a:extLst>
              <a:ext uri="{FF2B5EF4-FFF2-40B4-BE49-F238E27FC236}">
                <a16:creationId xmlns:a16="http://schemas.microsoft.com/office/drawing/2014/main" id="{42F93B77-6213-6742-AD56-7CF710284085}"/>
              </a:ext>
            </a:extLst>
          </p:cNvPr>
          <p:cNvSpPr/>
          <p:nvPr/>
        </p:nvSpPr>
        <p:spPr>
          <a:xfrm>
            <a:off x="0" y="0"/>
            <a:ext cx="7772400" cy="5029200"/>
          </a:xfrm>
          <a:prstGeom prst="rect">
            <a:avLst/>
          </a:prstGeom>
          <a:gradFill>
            <a:gsLst>
              <a:gs pos="0">
                <a:schemeClr val="tx1">
                  <a:alpha val="7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1579920"/>
          </a:xfrm>
          <a:prstGeom prst="rect">
            <a:avLst/>
          </a:prstGeom>
          <a:noFill/>
        </p:spPr>
        <p:txBody>
          <a:bodyPr wrap="square" lIns="0" tIns="0" rIns="0" bIns="0" rtlCol="0" anchor="t">
            <a:spAutoFit/>
          </a:bodyPr>
          <a:lstStyle/>
          <a:p>
            <a:pPr>
              <a:spcAft>
                <a:spcPts val="2000"/>
              </a:spcAft>
            </a:pPr>
            <a:r>
              <a:rPr lang="en-US" sz="2800" i="1" dirty="0">
                <a:solidFill>
                  <a:schemeClr val="bg1"/>
                </a:solidFill>
                <a:latin typeface="Georgia"/>
              </a:rPr>
              <a:t>“</a:t>
            </a:r>
            <a:r>
              <a:rPr lang="en-US" sz="2400" i="1" dirty="0">
                <a:solidFill>
                  <a:schemeClr val="bg1"/>
                </a:solidFill>
                <a:latin typeface="Georgia"/>
              </a:rPr>
              <a:t>For most families, homeownership is a good long-term strategy that results in forced savings and the creation of intergenerational wealth.” </a:t>
            </a:r>
            <a:r>
              <a:rPr lang="en-US" sz="1600" i="1" dirty="0">
                <a:solidFill>
                  <a:schemeClr val="bg1"/>
                </a:solidFill>
                <a:latin typeface="Georgia"/>
              </a:rPr>
              <a:t> </a:t>
            </a:r>
          </a:p>
          <a:p>
            <a:pPr>
              <a:spcAft>
                <a:spcPts val="2000"/>
              </a:spcAft>
            </a:pPr>
            <a:r>
              <a:rPr lang="en-US" sz="1000" dirty="0">
                <a:solidFill>
                  <a:schemeClr val="bg1"/>
                </a:solidFill>
                <a:latin typeface="Arial"/>
                <a:cs typeface="Arial"/>
              </a:rPr>
              <a:t>- Rick Sharga, Executive VP, </a:t>
            </a:r>
            <a:r>
              <a:rPr lang="en-US" sz="1000" i="1" dirty="0">
                <a:solidFill>
                  <a:schemeClr val="bg1"/>
                </a:solidFill>
                <a:latin typeface="Arial"/>
                <a:cs typeface="Arial"/>
              </a:rPr>
              <a:t>RealtyTrac</a:t>
            </a:r>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SPRING 2022 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28848"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743809" y="9438112"/>
            <a:ext cx="516501" cy="551549"/>
          </a:xfrm>
          <a:prstGeom prst="rect">
            <a:avLst/>
          </a:prstGeom>
        </p:spPr>
      </p:pic>
      <p:pic>
        <p:nvPicPr>
          <p:cNvPr id="18" name="Picture 17" descr="Icon&#10;&#10;Description automatically generated">
            <a:extLst>
              <a:ext uri="{FF2B5EF4-FFF2-40B4-BE49-F238E27FC236}">
                <a16:creationId xmlns:a16="http://schemas.microsoft.com/office/drawing/2014/main" id="{FF1D4307-038A-7E46-B1CD-6C2B8A49932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6804" y="9563731"/>
            <a:ext cx="303527" cy="303527"/>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C9BFC2-F9F8-4F56-9218-3DA14146AAEA}"/>
              </a:ext>
            </a:extLst>
          </p:cNvPr>
          <p:cNvPicPr>
            <a:picLocks noChangeAspect="1"/>
          </p:cNvPicPr>
          <p:nvPr/>
        </p:nvPicPr>
        <p:blipFill>
          <a:blip r:embed="rId6"/>
          <a:stretch>
            <a:fillRect/>
          </a:stretch>
        </p:blipFill>
        <p:spPr>
          <a:xfrm>
            <a:off x="4628642" y="1519216"/>
            <a:ext cx="2672910" cy="2606040"/>
          </a:xfrm>
          <a:prstGeom prst="rect">
            <a:avLst/>
          </a:prstGeom>
        </p:spPr>
      </p:pic>
      <p:pic>
        <p:nvPicPr>
          <p:cNvPr id="21" name="Picture 20">
            <a:extLst>
              <a:ext uri="{FF2B5EF4-FFF2-40B4-BE49-F238E27FC236}">
                <a16:creationId xmlns:a16="http://schemas.microsoft.com/office/drawing/2014/main" id="{6141D689-1E6E-4945-9B82-D734E891882B}"/>
              </a:ext>
            </a:extLst>
          </p:cNvPr>
          <p:cNvPicPr>
            <a:picLocks noChangeAspect="1"/>
          </p:cNvPicPr>
          <p:nvPr/>
        </p:nvPicPr>
        <p:blipFill>
          <a:blip r:embed="rId7"/>
          <a:stretch>
            <a:fillRect/>
          </a:stretch>
        </p:blipFill>
        <p:spPr>
          <a:xfrm>
            <a:off x="466804" y="7082497"/>
            <a:ext cx="2140018" cy="1236409"/>
          </a:xfrm>
          <a:prstGeom prst="rect">
            <a:avLst/>
          </a:prstGeom>
        </p:spPr>
      </p:pic>
      <p:pic>
        <p:nvPicPr>
          <p:cNvPr id="22" name="Picture 21">
            <a:extLst>
              <a:ext uri="{FF2B5EF4-FFF2-40B4-BE49-F238E27FC236}">
                <a16:creationId xmlns:a16="http://schemas.microsoft.com/office/drawing/2014/main" id="{D92F116B-7B5B-4321-ACBD-91F41A90FE67}"/>
              </a:ext>
            </a:extLst>
          </p:cNvPr>
          <p:cNvPicPr>
            <a:picLocks noChangeAspect="1"/>
          </p:cNvPicPr>
          <p:nvPr/>
        </p:nvPicPr>
        <p:blipFill>
          <a:blip r:embed="rId8"/>
          <a:stretch>
            <a:fillRect/>
          </a:stretch>
        </p:blipFill>
        <p:spPr>
          <a:xfrm>
            <a:off x="2835628" y="6737255"/>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 plant&#10;&#10;Description automatically generated">
            <a:extLst>
              <a:ext uri="{FF2B5EF4-FFF2-40B4-BE49-F238E27FC236}">
                <a16:creationId xmlns:a16="http://schemas.microsoft.com/office/drawing/2014/main" id="{2BFDFBF6-CBCE-454F-891D-67C6A4E5C9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79890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798901"/>
            <a:ext cx="6858000" cy="1370483"/>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Are you thinking of buying a home? If so, this spring is a great time to make your purchase. Here are the top motivators this season that should encourage you to start the homebuying process sooner rather than later. </a:t>
            </a:r>
          </a:p>
        </p:txBody>
      </p:sp>
      <p:sp>
        <p:nvSpPr>
          <p:cNvPr id="8" name="Rectangle 7">
            <a:extLst>
              <a:ext uri="{FF2B5EF4-FFF2-40B4-BE49-F238E27FC236}">
                <a16:creationId xmlns:a16="http://schemas.microsoft.com/office/drawing/2014/main" id="{CFC07FC6-668C-C347-A8F7-4099C75CB944}"/>
              </a:ext>
            </a:extLst>
          </p:cNvPr>
          <p:cNvSpPr/>
          <p:nvPr/>
        </p:nvSpPr>
        <p:spPr>
          <a:xfrm>
            <a:off x="0" y="1844794"/>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This Spring Is the Time To Buy</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357617" y="4206759"/>
            <a:ext cx="6957583" cy="3861955"/>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1.   Homeownership Has Many Perks</a:t>
            </a:r>
          </a:p>
          <a:p>
            <a:pPr>
              <a:lnSpc>
                <a:spcPct val="114000"/>
              </a:lnSpc>
              <a:spcAft>
                <a:spcPts val="1000"/>
              </a:spcAft>
            </a:pPr>
            <a:r>
              <a:rPr lang="en-US" sz="1250" b="1" dirty="0">
                <a:solidFill>
                  <a:srgbClr val="000000"/>
                </a:solidFill>
                <a:latin typeface="Arial" panose="020B0604020202020204" pitchFamily="34" charset="0"/>
                <a:cs typeface="Arial" panose="020B0604020202020204" pitchFamily="34" charset="0"/>
              </a:rPr>
              <a:t>Homeownership is the American dream – not just because it has tangible financial benefits, but because it also has the power to change lives. </a:t>
            </a:r>
          </a:p>
          <a:p>
            <a:pPr>
              <a:lnSpc>
                <a:spcPct val="114000"/>
              </a:lnSpc>
              <a:spcAft>
                <a:spcPts val="1000"/>
              </a:spcAft>
            </a:pPr>
            <a:r>
              <a:rPr lang="en-US" sz="1250" dirty="0">
                <a:solidFill>
                  <a:srgbClr val="000000"/>
                </a:solidFill>
                <a:latin typeface="Arial" panose="020B0604020202020204" pitchFamily="34" charset="0"/>
                <a:cs typeface="Arial" panose="020B0604020202020204" pitchFamily="34" charset="0"/>
              </a:rPr>
              <a:t>The security, stability, and success homeowners feel have far-reaching impacts, especially in a time like this. Over the past two years, the health crisis has made having a safe space to call home more important than ever before. If the pandemic has changed what you’re looking for, homeownership may be able to deliver the perks you want, financially and emotionally.</a:t>
            </a:r>
          </a:p>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2.   More Homes Are Expected To Enter the Market This Spring</a:t>
            </a:r>
          </a:p>
          <a:p>
            <a:pPr>
              <a:lnSpc>
                <a:spcPct val="113000"/>
              </a:lnSpc>
              <a:spcAft>
                <a:spcPts val="1000"/>
              </a:spcAft>
            </a:pPr>
            <a:r>
              <a:rPr lang="en-US" sz="1250" dirty="0">
                <a:solidFill>
                  <a:srgbClr val="000000"/>
                </a:solidFill>
                <a:latin typeface="Arial" panose="020B0604020202020204" pitchFamily="34" charset="0"/>
                <a:cs typeface="Arial" panose="020B0604020202020204" pitchFamily="34" charset="0"/>
              </a:rPr>
              <a:t>With more active buyers in the market than there are houses for sale, the homebuying process may take more time and effort than usual. But the good news is, </a:t>
            </a:r>
            <a:r>
              <a:rPr lang="en-US" sz="1250" dirty="0">
                <a:solidFill>
                  <a:srgbClr val="000000"/>
                </a:solidFill>
                <a:latin typeface="Arial" panose="020B0604020202020204" pitchFamily="34" charset="0"/>
                <a:ea typeface="+mn-lt"/>
                <a:cs typeface="Arial" panose="020B0604020202020204" pitchFamily="34" charset="0"/>
              </a:rPr>
              <a:t>spring is typically a highly active season in the real estate market when more sellers list their houses. </a:t>
            </a:r>
            <a:endParaRPr lang="en-US" sz="1250" i="1" dirty="0">
              <a:solidFill>
                <a:srgbClr val="FF00FF"/>
              </a:solidFill>
              <a:latin typeface="Arial" panose="020B0604020202020204" pitchFamily="34" charset="0"/>
              <a:ea typeface="+mn-lt"/>
              <a:cs typeface="Arial" panose="020B0604020202020204" pitchFamily="34" charset="0"/>
            </a:endParaRPr>
          </a:p>
          <a:p>
            <a:pPr>
              <a:lnSpc>
                <a:spcPct val="112999"/>
              </a:lnSpc>
              <a:spcAft>
                <a:spcPts val="1000"/>
              </a:spcAft>
            </a:pPr>
            <a:r>
              <a:rPr lang="en-US" sz="1250" b="1" dirty="0">
                <a:solidFill>
                  <a:srgbClr val="000000"/>
                </a:solidFill>
                <a:latin typeface="Arial" panose="020B0604020202020204" pitchFamily="34" charset="0"/>
                <a:ea typeface="+mn-lt"/>
                <a:cs typeface="Arial" panose="020B0604020202020204" pitchFamily="34" charset="0"/>
              </a:rPr>
              <a:t>If you begin your search now and work with a trusted real estate advisor, you’ll be </a:t>
            </a:r>
            <a:br>
              <a:rPr lang="en-US" sz="1250" b="1" dirty="0">
                <a:solidFill>
                  <a:srgbClr val="000000"/>
                </a:solidFill>
                <a:latin typeface="Arial" panose="020B0604020202020204" pitchFamily="34" charset="0"/>
                <a:ea typeface="+mn-lt"/>
                <a:cs typeface="Arial" panose="020B0604020202020204" pitchFamily="34" charset="0"/>
              </a:rPr>
            </a:br>
            <a:r>
              <a:rPr lang="en-US" sz="1250" b="1" dirty="0">
                <a:solidFill>
                  <a:srgbClr val="000000"/>
                </a:solidFill>
                <a:latin typeface="Arial" panose="020B0604020202020204" pitchFamily="34" charset="0"/>
                <a:ea typeface="+mn-lt"/>
                <a:cs typeface="Arial" panose="020B0604020202020204" pitchFamily="34" charset="0"/>
              </a:rPr>
              <a:t>in a great spot to benefit from those additional options when your dream home hits </a:t>
            </a:r>
            <a:br>
              <a:rPr lang="en-US" sz="1250" b="1" dirty="0">
                <a:solidFill>
                  <a:srgbClr val="000000"/>
                </a:solidFill>
                <a:latin typeface="Arial" panose="020B0604020202020204" pitchFamily="34" charset="0"/>
                <a:ea typeface="+mn-lt"/>
                <a:cs typeface="Arial" panose="020B0604020202020204" pitchFamily="34" charset="0"/>
              </a:rPr>
            </a:br>
            <a:r>
              <a:rPr lang="en-US" sz="1250" b="1" dirty="0">
                <a:solidFill>
                  <a:srgbClr val="000000"/>
                </a:solidFill>
                <a:latin typeface="Arial" panose="020B0604020202020204" pitchFamily="34" charset="0"/>
                <a:ea typeface="+mn-lt"/>
                <a:cs typeface="Arial" panose="020B0604020202020204" pitchFamily="34" charset="0"/>
              </a:rPr>
              <a:t>the market. </a:t>
            </a:r>
            <a:endParaRPr lang="en-US" sz="1250" b="1" i="1" dirty="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20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682085330"/>
              </p:ext>
            </p:extLst>
          </p:nvPr>
        </p:nvGraphicFramePr>
        <p:xfrm>
          <a:off x="457200" y="84405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Let’s connect if you’re ready to learn more about the benefits and rewards of homeownership. Having a local expert on your side is the best way to make your dream a reality this year.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70252" y="457200"/>
            <a:ext cx="6952788" cy="4969437"/>
          </a:xfrm>
          <a:prstGeom prst="rect">
            <a:avLst/>
          </a:prstGeom>
        </p:spPr>
        <p:txBody>
          <a:bodyPr wrap="square" lIns="91440" tIns="45720" rIns="91440" bIns="45720" anchor="t">
            <a:spAutoFit/>
          </a:bodyPr>
          <a:lstStyle/>
          <a:p>
            <a:pPr>
              <a:lnSpc>
                <a:spcPct val="114000"/>
              </a:lnSpc>
              <a:spcAft>
                <a:spcPts val="1000"/>
              </a:spcAft>
            </a:pPr>
            <a:r>
              <a:rPr lang="en-US" sz="1500" b="1" dirty="0">
                <a:solidFill>
                  <a:srgbClr val="00AEEF"/>
                </a:solidFill>
              </a:rPr>
              <a:t>3.   Home Prices and Mortgage Rates Are Climbing</a:t>
            </a:r>
          </a:p>
          <a:p>
            <a:pPr>
              <a:lnSpc>
                <a:spcPct val="114000"/>
              </a:lnSpc>
              <a:spcAft>
                <a:spcPts val="1000"/>
              </a:spcAft>
            </a:pPr>
            <a:r>
              <a:rPr lang="en-US" sz="1250" dirty="0">
                <a:solidFill>
                  <a:srgbClr val="000000"/>
                </a:solidFill>
              </a:rPr>
              <a:t>Last year, the housing market saw a sharp increase in home price appreciation due to the imbalance of supply and demand. While competitive buyers are expected to keep home prices climbing, industry leaders say the pace of appreciation should be milder in 2022. And as this year kicked off, so did a rise in both inflation and mortgage rates. </a:t>
            </a:r>
            <a:r>
              <a:rPr lang="en-US" sz="1250" b="1" dirty="0">
                <a:solidFill>
                  <a:srgbClr val="000000"/>
                </a:solidFill>
              </a:rPr>
              <a:t>With expert projections indicating prices and mortgage rates will keep rising this year, this means it will cost more to buy a home if you wait. </a:t>
            </a:r>
            <a:endParaRPr lang="en-US" sz="1250" b="1" dirty="0">
              <a:solidFill>
                <a:srgbClr val="000000"/>
              </a:solidFill>
              <a:cs typeface="Arial"/>
            </a:endParaRPr>
          </a:p>
          <a:p>
            <a:pPr>
              <a:lnSpc>
                <a:spcPct val="114000"/>
              </a:lnSpc>
              <a:spcAft>
                <a:spcPts val="1000"/>
              </a:spcAft>
            </a:pPr>
            <a:r>
              <a:rPr lang="en-US" sz="1250" dirty="0">
                <a:solidFill>
                  <a:srgbClr val="000000"/>
                </a:solidFill>
              </a:rPr>
              <a:t>While everyone moves through the homebuying process at a different pace, it’s more important than ever to put your plans in place and begin working with a real estate advisor. If you’re thinking about buying a home over the next year or two, purchasing sooner rather than later may be your most affordable option. </a:t>
            </a:r>
            <a:endParaRPr lang="en-US" sz="1250" dirty="0"/>
          </a:p>
          <a:p>
            <a:pPr>
              <a:lnSpc>
                <a:spcPct val="114000"/>
              </a:lnSpc>
              <a:spcAft>
                <a:spcPts val="1000"/>
              </a:spcAft>
            </a:pPr>
            <a:r>
              <a:rPr lang="en-US" sz="1400" b="1" dirty="0">
                <a:solidFill>
                  <a:srgbClr val="00AEEF"/>
                </a:solidFill>
              </a:rPr>
              <a:t>4</a:t>
            </a:r>
            <a:r>
              <a:rPr lang="en-US" sz="1500" b="1" dirty="0">
                <a:solidFill>
                  <a:srgbClr val="00AEEF"/>
                </a:solidFill>
              </a:rPr>
              <a:t>.   Rents Are Rising</a:t>
            </a:r>
          </a:p>
          <a:p>
            <a:pPr>
              <a:lnSpc>
                <a:spcPct val="114000"/>
              </a:lnSpc>
              <a:spcAft>
                <a:spcPts val="1000"/>
              </a:spcAft>
            </a:pPr>
            <a:r>
              <a:rPr lang="en-US" sz="1250" dirty="0"/>
              <a:t>Mortgage rates and home prices aren’t the only things on the rise either. </a:t>
            </a:r>
            <a:r>
              <a:rPr lang="en-US" sz="1250" i="1" dirty="0"/>
              <a:t>Census</a:t>
            </a:r>
            <a:r>
              <a:rPr lang="en-US" sz="1250" dirty="0"/>
              <a:t> data also shows the median monthly rent continues to go up year after year (</a:t>
            </a:r>
            <a:r>
              <a:rPr lang="en-US" sz="1250" i="1" dirty="0"/>
              <a:t>see chart below</a:t>
            </a:r>
            <a:r>
              <a:rPr lang="en-US" sz="1250" dirty="0"/>
              <a:t>). </a:t>
            </a:r>
            <a:r>
              <a:rPr lang="en-US" sz="1250" b="1" dirty="0"/>
              <a:t>To escape rising rents, consider purchasing a home so you can lock in your monthly mortgage payment and avoid future increases. </a:t>
            </a:r>
            <a:r>
              <a:rPr lang="en-US" sz="1250" dirty="0"/>
              <a:t>Even though the number of homes available for sale is low, homeownership is a much more stable long-term investment. The search is worthwhile, and the purchase will help grow your net worth as home values appreciate. </a:t>
            </a:r>
          </a:p>
          <a:p>
            <a:pPr>
              <a:lnSpc>
                <a:spcPct val="114000"/>
              </a:lnSpc>
              <a:spcAft>
                <a:spcPts val="1000"/>
              </a:spcAft>
            </a:pPr>
            <a:endParaRPr lang="en-US" sz="1250" dirty="0"/>
          </a:p>
        </p:txBody>
      </p:sp>
      <p:sp>
        <p:nvSpPr>
          <p:cNvPr id="15" name="Rectangle 14">
            <a:extLst>
              <a:ext uri="{FF2B5EF4-FFF2-40B4-BE49-F238E27FC236}">
                <a16:creationId xmlns:a16="http://schemas.microsoft.com/office/drawing/2014/main" id="{99FB0327-C46D-2345-B8F0-417765B7FBB0}"/>
              </a:ext>
            </a:extLst>
          </p:cNvPr>
          <p:cNvSpPr/>
          <p:nvPr/>
        </p:nvSpPr>
        <p:spPr>
          <a:xfrm>
            <a:off x="8012536" y="659912"/>
            <a:ext cx="7015865" cy="640753"/>
          </a:xfrm>
          <a:prstGeom prst="rect">
            <a:avLst/>
          </a:prstGeom>
        </p:spPr>
        <p:txBody>
          <a:bodyPr wrap="square">
            <a:spAutoFit/>
          </a:bodyPr>
          <a:lstStyle/>
          <a:p>
            <a:pPr>
              <a:lnSpc>
                <a:spcPct val="114000"/>
              </a:lnSpc>
              <a:spcAft>
                <a:spcPts val="1000"/>
              </a:spcAft>
            </a:pPr>
            <a:endParaRPr lang="en-US" sz="1250" dirty="0"/>
          </a:p>
          <a:p>
            <a:pPr>
              <a:lnSpc>
                <a:spcPct val="114000"/>
              </a:lnSpc>
              <a:spcAft>
                <a:spcPts val="1000"/>
              </a:spcAft>
            </a:pPr>
            <a:endParaRPr lang="en-US" sz="1250" i="1" dirty="0">
              <a:solidFill>
                <a:srgbClr val="FF00FF"/>
              </a:solidFill>
              <a:latin typeface="Arial" panose="020B0604020202020204" pitchFamily="34" charset="0"/>
              <a:cs typeface="Arial" panose="020B0604020202020204" pitchFamily="34" charset="0"/>
            </a:endParaRPr>
          </a:p>
        </p:txBody>
      </p:sp>
      <p:graphicFrame>
        <p:nvGraphicFramePr>
          <p:cNvPr id="17" name="Chart 5">
            <a:extLst>
              <a:ext uri="{FF2B5EF4-FFF2-40B4-BE49-F238E27FC236}">
                <a16:creationId xmlns:a16="http://schemas.microsoft.com/office/drawing/2014/main" id="{D14CBC7F-70C3-1646-8E93-FC8CB22090F4}"/>
              </a:ext>
            </a:extLst>
          </p:cNvPr>
          <p:cNvGraphicFramePr>
            <a:graphicFrameLocks/>
          </p:cNvGraphicFramePr>
          <p:nvPr>
            <p:extLst>
              <p:ext uri="{D42A27DB-BD31-4B8C-83A1-F6EECF244321}">
                <p14:modId xmlns:p14="http://schemas.microsoft.com/office/powerpoint/2010/main" val="1109749305"/>
              </p:ext>
            </p:extLst>
          </p:nvPr>
        </p:nvGraphicFramePr>
        <p:xfrm>
          <a:off x="465040" y="5273726"/>
          <a:ext cx="6872656" cy="2621372"/>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6D2BD0CB-428F-9C4D-B899-F22C98F71B7C}"/>
              </a:ext>
            </a:extLst>
          </p:cNvPr>
          <p:cNvGrpSpPr/>
          <p:nvPr/>
        </p:nvGrpSpPr>
        <p:grpSpPr>
          <a:xfrm>
            <a:off x="465040" y="5273726"/>
            <a:ext cx="6858000" cy="2869710"/>
            <a:chOff x="381907" y="1271926"/>
            <a:chExt cx="6841785" cy="2588311"/>
          </a:xfrm>
        </p:grpSpPr>
        <p:sp>
          <p:nvSpPr>
            <p:cNvPr id="19" name="Rectangle 18">
              <a:extLst>
                <a:ext uri="{FF2B5EF4-FFF2-40B4-BE49-F238E27FC236}">
                  <a16:creationId xmlns:a16="http://schemas.microsoft.com/office/drawing/2014/main" id="{81907D90-00E0-AA47-8A9B-3697F48DAFA1}"/>
                </a:ext>
              </a:extLst>
            </p:cNvPr>
            <p:cNvSpPr/>
            <p:nvPr/>
          </p:nvSpPr>
          <p:spPr>
            <a:xfrm>
              <a:off x="381907" y="1271926"/>
              <a:ext cx="6841785" cy="25883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68DA8E17-5C8E-8F4E-BFC7-E45C5C91D8B2}"/>
                </a:ext>
              </a:extLst>
            </p:cNvPr>
            <p:cNvSpPr txBox="1"/>
            <p:nvPr/>
          </p:nvSpPr>
          <p:spPr>
            <a:xfrm>
              <a:off x="568374" y="1428580"/>
              <a:ext cx="6536347" cy="208197"/>
            </a:xfrm>
            <a:prstGeom prst="rect">
              <a:avLst/>
            </a:prstGeom>
            <a:noFill/>
          </p:spPr>
          <p:txBody>
            <a:bodyPr wrap="square" lIns="0" tIns="0" rIns="0" bIns="0" rtlCol="0">
              <a:spAutoFit/>
            </a:bodyPr>
            <a:lstStyle/>
            <a:p>
              <a:pPr algn="ctr">
                <a:spcAft>
                  <a:spcPts val="1000"/>
                </a:spcAft>
              </a:pPr>
              <a:r>
                <a:rPr lang="en-US" sz="1500" b="1" dirty="0">
                  <a:solidFill>
                    <a:schemeClr val="bg2"/>
                  </a:solidFill>
                  <a:latin typeface="Arial" panose="020B0604020202020204" pitchFamily="34" charset="0"/>
                  <a:cs typeface="Arial" panose="020B0604020202020204" pitchFamily="34" charset="0"/>
                </a:rPr>
                <a:t>Median Asking Rent Since 1988</a:t>
              </a:r>
            </a:p>
          </p:txBody>
        </p:sp>
      </p:grpSp>
      <p:sp>
        <p:nvSpPr>
          <p:cNvPr id="25" name="TextBox 24">
            <a:extLst>
              <a:ext uri="{FF2B5EF4-FFF2-40B4-BE49-F238E27FC236}">
                <a16:creationId xmlns:a16="http://schemas.microsoft.com/office/drawing/2014/main" id="{057BFBE2-7DAB-6344-B829-337E8C390673}"/>
              </a:ext>
            </a:extLst>
          </p:cNvPr>
          <p:cNvSpPr txBox="1"/>
          <p:nvPr/>
        </p:nvSpPr>
        <p:spPr>
          <a:xfrm>
            <a:off x="6204153" y="7897215"/>
            <a:ext cx="999634"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Census</a:t>
            </a:r>
          </a:p>
        </p:txBody>
      </p:sp>
    </p:spTree>
    <p:extLst>
      <p:ext uri="{BB962C8B-B14F-4D97-AF65-F5344CB8AC3E}">
        <p14:creationId xmlns:p14="http://schemas.microsoft.com/office/powerpoint/2010/main" val="1312925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p:txBody>
          <a:bodyPr/>
          <a:lstStyle/>
          <a:p>
            <a:fld id="{D9C681BF-E0B0-FE40-97D6-3440D5EE15D9}" type="slidenum">
              <a:rPr lang="en-US" smtClean="0"/>
              <a:pPr/>
              <a:t>5</a:t>
            </a:fld>
            <a:endParaRPr lang="en-US" dirty="0"/>
          </a:p>
        </p:txBody>
      </p:sp>
      <p:sp>
        <p:nvSpPr>
          <p:cNvPr id="5" name="TextBox 4">
            <a:extLst>
              <a:ext uri="{FF2B5EF4-FFF2-40B4-BE49-F238E27FC236}">
                <a16:creationId xmlns:a16="http://schemas.microsoft.com/office/drawing/2014/main" id="{7225F3AB-3DC3-174C-B82A-666FB57A8691}"/>
              </a:ext>
            </a:extLst>
          </p:cNvPr>
          <p:cNvSpPr txBox="1"/>
          <p:nvPr/>
        </p:nvSpPr>
        <p:spPr>
          <a:xfrm>
            <a:off x="457200" y="2088962"/>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Experts agree, it’s a great time to explore the benefits of homeownership, even in a competitive market. Here's what several industry leaders have to say about why homeownership is a wise long-term investment.</a:t>
            </a:r>
          </a:p>
          <a:p>
            <a:pPr>
              <a:lnSpc>
                <a:spcPct val="114000"/>
              </a:lnSpc>
              <a:spcAft>
                <a:spcPts val="1000"/>
              </a:spcAft>
            </a:pPr>
            <a:endParaRPr lang="en-US" sz="1500" i="1" dirty="0">
              <a:solidFill>
                <a:schemeClr val="bg2"/>
              </a:solidFill>
              <a:latin typeface="Georgia" panose="02040502050405020303" pitchFamily="18" charset="0"/>
            </a:endParaRPr>
          </a:p>
        </p:txBody>
      </p:sp>
      <p:graphicFrame>
        <p:nvGraphicFramePr>
          <p:cNvPr id="4" name="Table 3">
            <a:extLst>
              <a:ext uri="{FF2B5EF4-FFF2-40B4-BE49-F238E27FC236}">
                <a16:creationId xmlns:a16="http://schemas.microsoft.com/office/drawing/2014/main" id="{F2C6A566-6C25-D646-B124-7011679D1B5D}"/>
              </a:ext>
            </a:extLst>
          </p:cNvPr>
          <p:cNvGraphicFramePr>
            <a:graphicFrameLocks noGrp="1"/>
          </p:cNvGraphicFramePr>
          <p:nvPr>
            <p:extLst>
              <p:ext uri="{D42A27DB-BD31-4B8C-83A1-F6EECF244321}">
                <p14:modId xmlns:p14="http://schemas.microsoft.com/office/powerpoint/2010/main" val="1287020874"/>
              </p:ext>
            </p:extLst>
          </p:nvPr>
        </p:nvGraphicFramePr>
        <p:xfrm>
          <a:off x="457200" y="7787591"/>
          <a:ext cx="6858000" cy="1678813"/>
        </p:xfrm>
        <a:graphic>
          <a:graphicData uri="http://schemas.openxmlformats.org/drawingml/2006/table">
            <a:tbl>
              <a:tblPr firstRow="1" bandRow="1">
                <a:tableStyleId>{5C22544A-7EE6-4342-B048-85BDC9FD1C3A}</a:tableStyleId>
              </a:tblPr>
              <a:tblGrid>
                <a:gridCol w="690725">
                  <a:extLst>
                    <a:ext uri="{9D8B030D-6E8A-4147-A177-3AD203B41FA5}">
                      <a16:colId xmlns:a16="http://schemas.microsoft.com/office/drawing/2014/main" val="946482768"/>
                    </a:ext>
                  </a:extLst>
                </a:gridCol>
                <a:gridCol w="6167275">
                  <a:extLst>
                    <a:ext uri="{9D8B030D-6E8A-4147-A177-3AD203B41FA5}">
                      <a16:colId xmlns:a16="http://schemas.microsoft.com/office/drawing/2014/main" val="2404840892"/>
                    </a:ext>
                  </a:extLst>
                </a:gridCol>
              </a:tblGrid>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300" b="1" i="1" dirty="0">
                          <a:solidFill>
                            <a:schemeClr val="tx2"/>
                          </a:solidFill>
                          <a:latin typeface="+mn-lt"/>
                          <a:cs typeface="Arial"/>
                        </a:rPr>
                        <a:t>Homeowners are shielded from mounting rental prices because their cost is fixed</a:t>
                      </a:r>
                      <a:r>
                        <a:rPr lang="en-US" sz="1300" b="0" i="1" dirty="0">
                          <a:solidFill>
                            <a:schemeClr val="tx2"/>
                          </a:solidFill>
                          <a:latin typeface="+mn-lt"/>
                          <a:cs typeface="Arial"/>
                        </a:rPr>
                        <a:t>, regardless of what’s happening in the market. . . . </a:t>
                      </a:r>
                      <a:r>
                        <a:rPr lang="en-US" sz="1300" b="1" i="1" dirty="0">
                          <a:solidFill>
                            <a:schemeClr val="tx2"/>
                          </a:solidFill>
                          <a:latin typeface="+mn-lt"/>
                          <a:cs typeface="Arial"/>
                        </a:rPr>
                        <a:t>Tangible assets like real estate get more valuable over time, which makes buying a home a good way to spend your money </a:t>
                      </a:r>
                      <a:r>
                        <a:rPr lang="en-US" sz="1300" b="0" i="1" dirty="0">
                          <a:solidFill>
                            <a:schemeClr val="tx2"/>
                          </a:solidFill>
                          <a:latin typeface="+mn-lt"/>
                          <a:cs typeface="Arial"/>
                        </a:rPr>
                        <a:t>during inflationary times.</a:t>
                      </a:r>
                    </a:p>
                    <a:p>
                      <a:pPr marL="0" marR="0" lvl="0" indent="0" algn="l" defTabSz="909619" rtl="0" eaLnBrk="1" fontAlgn="base" latinLnBrk="0" hangingPunct="1">
                        <a:lnSpc>
                          <a:spcPct val="114000"/>
                        </a:lnSpc>
                        <a:spcBef>
                          <a:spcPts val="1000"/>
                        </a:spcBef>
                        <a:spcAft>
                          <a:spcPts val="0"/>
                        </a:spcAft>
                        <a:buClrTx/>
                        <a:buSzTx/>
                        <a:buFontTx/>
                        <a:buNone/>
                        <a:tabLst/>
                        <a:defRPr/>
                      </a:pPr>
                      <a:r>
                        <a:rPr lang="en-US" sz="1200" b="0" i="1" dirty="0">
                          <a:solidFill>
                            <a:schemeClr val="tx1"/>
                          </a:solidFill>
                          <a:latin typeface="+mn-lt"/>
                          <a:cs typeface="Arial"/>
                        </a:rPr>
                        <a:t>- </a:t>
                      </a:r>
                      <a:r>
                        <a:rPr lang="en-US" sz="1200" b="0" i="0" dirty="0">
                          <a:solidFill>
                            <a:schemeClr val="tx1"/>
                          </a:solidFill>
                          <a:latin typeface="+mn-lt"/>
                          <a:cs typeface="Arial"/>
                        </a:rPr>
                        <a:t>Natalie </a:t>
                      </a:r>
                      <a:r>
                        <a:rPr lang="en-US" sz="1200" b="0" i="0" dirty="0" err="1">
                          <a:solidFill>
                            <a:schemeClr val="tx1"/>
                          </a:solidFill>
                          <a:latin typeface="+mn-lt"/>
                          <a:cs typeface="Arial"/>
                        </a:rPr>
                        <a:t>Campisi</a:t>
                      </a:r>
                      <a:r>
                        <a:rPr lang="en-US" sz="1200" b="0" i="0" dirty="0">
                          <a:solidFill>
                            <a:schemeClr val="tx1"/>
                          </a:solidFill>
                          <a:latin typeface="+mn-lt"/>
                          <a:cs typeface="Arial"/>
                        </a:rPr>
                        <a:t>, Advisor Staff, </a:t>
                      </a:r>
                      <a:r>
                        <a:rPr lang="en-US" sz="1200" b="0" i="1" dirty="0">
                          <a:solidFill>
                            <a:schemeClr val="tx1"/>
                          </a:solidFill>
                          <a:latin typeface="+mn-lt"/>
                          <a:cs typeface="Arial"/>
                        </a:rPr>
                        <a:t>Forbes</a:t>
                      </a:r>
                      <a:endParaRPr lang="en-US" sz="1200" b="0" i="1" dirty="0">
                        <a:solidFill>
                          <a:schemeClr val="tx1"/>
                        </a:solidFill>
                        <a:highlight>
                          <a:srgbClr val="FF00FF"/>
                        </a:highlight>
                        <a:latin typeface="Arial"/>
                        <a:cs typeface="Arial"/>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4103918"/>
                  </a:ext>
                </a:extLst>
              </a:tr>
              <a:tr h="56419">
                <a:tc gridSpan="2">
                  <a:txBody>
                    <a:bodyPr/>
                    <a:lstStyle/>
                    <a:p>
                      <a:endParaRPr lang="en-US" sz="600" dirty="0">
                        <a:highlight>
                          <a:srgbClr val="FF00FF"/>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166936254"/>
                  </a:ext>
                </a:extLst>
              </a:tr>
            </a:tbl>
          </a:graphicData>
        </a:graphic>
      </p:graphicFrame>
      <p:graphicFrame>
        <p:nvGraphicFramePr>
          <p:cNvPr id="8" name="Table 6">
            <a:extLst>
              <a:ext uri="{FF2B5EF4-FFF2-40B4-BE49-F238E27FC236}">
                <a16:creationId xmlns:a16="http://schemas.microsoft.com/office/drawing/2014/main" id="{DB83EF66-0376-3843-BF8C-36344D0ACEC0}"/>
              </a:ext>
            </a:extLst>
          </p:cNvPr>
          <p:cNvGraphicFramePr>
            <a:graphicFrameLocks noGrp="1"/>
          </p:cNvGraphicFramePr>
          <p:nvPr>
            <p:extLst>
              <p:ext uri="{D42A27DB-BD31-4B8C-83A1-F6EECF244321}">
                <p14:modId xmlns:p14="http://schemas.microsoft.com/office/powerpoint/2010/main" val="2132234641"/>
              </p:ext>
            </p:extLst>
          </p:nvPr>
        </p:nvGraphicFramePr>
        <p:xfrm>
          <a:off x="457200" y="3538043"/>
          <a:ext cx="6858000" cy="4249548"/>
        </p:xfrm>
        <a:graphic>
          <a:graphicData uri="http://schemas.openxmlformats.org/drawingml/2006/table">
            <a:tbl>
              <a:tblPr firstRow="1" bandRow="1">
                <a:tableStyleId>{5C22544A-7EE6-4342-B048-85BDC9FD1C3A}</a:tableStyleId>
              </a:tblPr>
              <a:tblGrid>
                <a:gridCol w="699247">
                  <a:extLst>
                    <a:ext uri="{9D8B030D-6E8A-4147-A177-3AD203B41FA5}">
                      <a16:colId xmlns:a16="http://schemas.microsoft.com/office/drawing/2014/main" val="440958340"/>
                    </a:ext>
                  </a:extLst>
                </a:gridCol>
                <a:gridCol w="6158753">
                  <a:extLst>
                    <a:ext uri="{9D8B030D-6E8A-4147-A177-3AD203B41FA5}">
                      <a16:colId xmlns:a16="http://schemas.microsoft.com/office/drawing/2014/main" val="1866250015"/>
                    </a:ext>
                  </a:extLst>
                </a:gridCol>
              </a:tblGrid>
              <a:tr h="928562">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For those thinking about making the transition from renting to buying their first home, </a:t>
                      </a:r>
                      <a:r>
                        <a:rPr kumimoji="0" lang="en-US" sz="1300" b="1"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rising rents will remain a motivating factor even as for-sale home prices and mortgage rates continue to climb</a:t>
                      </a:r>
                      <a:r>
                        <a:rPr kumimoji="0" lang="en-US" sz="1300" b="0" i="1" u="none" strike="noStrike" kern="1200" cap="none" spc="0" normalizeH="0" baseline="0" noProof="0" dirty="0">
                          <a:ln>
                            <a:noFill/>
                          </a:ln>
                          <a:solidFill>
                            <a:schemeClr val="tx2"/>
                          </a:solidFill>
                          <a:effectLst/>
                          <a:uLnTx/>
                          <a:uFillTx/>
                          <a:latin typeface="Arial"/>
                          <a:ea typeface="Helvetica Neue" panose="02000503000000020004" pitchFamily="2" charset="0"/>
                          <a:cs typeface="Arial"/>
                        </a:rPr>
                        <a:t>.</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a:t>
                      </a:r>
                      <a:r>
                        <a:rPr kumimoji="0" lang="en-US" sz="130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 </a:t>
                      </a:r>
                      <a:r>
                        <a:rPr kumimoji="0" lang="en-US" sz="1200" b="0" i="0" u="none" strike="noStrike" kern="1200" cap="none" spc="0" normalizeH="0" baseline="0" noProof="0" dirty="0">
                          <a:ln>
                            <a:noFill/>
                          </a:ln>
                          <a:solidFill>
                            <a:schemeClr val="tx1"/>
                          </a:solidFill>
                          <a:effectLst/>
                          <a:uLnTx/>
                          <a:uFillTx/>
                          <a:latin typeface="Arial"/>
                          <a:ea typeface="Helvetica Neue" panose="02000503000000020004" pitchFamily="2" charset="0"/>
                          <a:cs typeface="Arial"/>
                        </a:rPr>
                        <a:t>Danielle Hale, Chief Economist, </a:t>
                      </a:r>
                      <a:r>
                        <a:rPr kumimoji="0" lang="en-US" sz="1200" b="0" i="1" u="none" strike="noStrike" kern="1200" cap="none" spc="0" normalizeH="0" baseline="0" noProof="0" dirty="0" err="1">
                          <a:ln>
                            <a:noFill/>
                          </a:ln>
                          <a:solidFill>
                            <a:schemeClr val="tx1"/>
                          </a:solidFill>
                          <a:effectLst/>
                          <a:uLnTx/>
                          <a:uFillTx/>
                          <a:latin typeface="Arial"/>
                          <a:ea typeface="Helvetica Neue" panose="02000503000000020004" pitchFamily="2" charset="0"/>
                          <a:cs typeface="Arial"/>
                        </a:rPr>
                        <a:t>realtor.com</a:t>
                      </a:r>
                      <a:endParaRPr lang="en-US" sz="6500" i="1" dirty="0">
                        <a:solidFill>
                          <a:schemeClr val="tx1"/>
                        </a:solidFill>
                        <a:latin typeface="Arial"/>
                        <a:cs typeface="Arial"/>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56419">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38100" cmpd="sng">
                      <a:noFill/>
                    </a:lnT>
                  </a:tcPr>
                </a:tc>
                <a:extLst>
                  <a:ext uri="{0D108BD9-81ED-4DB2-BD59-A6C34878D82A}">
                    <a16:rowId xmlns:a16="http://schemas.microsoft.com/office/drawing/2014/main" val="4062816639"/>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If you wait on the expectation that prices will fall in a year or two, </a:t>
                      </a: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you might</a:t>
                      </a:r>
                      <a:b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br>
                      <a:r>
                        <a:rPr kumimoji="0" lang="en-US" sz="1300" b="1"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be disappointed</a:t>
                      </a:r>
                      <a:r>
                        <a:rPr kumimoji="0" lang="en-US" sz="1300" b="0" i="1" u="none" strike="noStrike" kern="1200" cap="none" spc="0" normalizeH="0" baseline="0" noProof="0" dirty="0">
                          <a:ln>
                            <a:noFill/>
                          </a:ln>
                          <a:solidFill>
                            <a:schemeClr val="tx2"/>
                          </a:solidFill>
                          <a:effectLst/>
                          <a:uLnTx/>
                          <a:uFillTx/>
                          <a:latin typeface="Arial" panose="020B0604020202020204" pitchFamily="34" charset="0"/>
                          <a:ea typeface="Helvetica Neue" panose="02000503000000020004" pitchFamily="2" charset="0"/>
                          <a:cs typeface="Arial" panose="020B0604020202020204" pitchFamily="34" charset="0"/>
                        </a:rPr>
                        <a:t>.</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Holden Lewis, Home and Mortgage Expert, </a:t>
                      </a:r>
                      <a:r>
                        <a:rPr kumimoji="0" lang="en-US" sz="120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NerdWallet</a:t>
                      </a: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56419">
                <a:tc gridSpan="2">
                  <a:txBody>
                    <a:bodyPr/>
                    <a:lstStyle/>
                    <a:p>
                      <a:endParaRPr lang="en-US" sz="600" dirty="0"/>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dirty="0"/>
                    </a:p>
                  </a:txBody>
                  <a:tcPr>
                    <a:lnL w="12700" cmpd="sng">
                      <a:noFill/>
                    </a:lnL>
                    <a:lnT w="12700" cmpd="sng">
                      <a:noFill/>
                    </a:lnT>
                  </a:tcPr>
                </a:tc>
                <a:extLst>
                  <a:ext uri="{0D108BD9-81ED-4DB2-BD59-A6C34878D82A}">
                    <a16:rowId xmlns:a16="http://schemas.microsoft.com/office/drawing/2014/main" val="1834770972"/>
                  </a:ext>
                </a:extLst>
              </a:tr>
              <a:tr h="89330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lang="en-US" sz="1300" b="1" i="1" strike="noStrike" kern="1200" dirty="0">
                          <a:solidFill>
                            <a:schemeClr val="tx2"/>
                          </a:solidFill>
                          <a:effectLst/>
                          <a:latin typeface="+mn-lt"/>
                          <a:ea typeface="+mn-ea"/>
                          <a:cs typeface="+mn-cs"/>
                        </a:rPr>
                        <a:t>Homeownership is the largest source of wealth among families</a:t>
                      </a:r>
                      <a:r>
                        <a:rPr lang="en-US" sz="1300" b="0" i="1" strike="noStrike" kern="1200" dirty="0">
                          <a:solidFill>
                            <a:schemeClr val="tx2"/>
                          </a:solidFill>
                          <a:effectLst/>
                          <a:latin typeface="+mn-lt"/>
                          <a:ea typeface="+mn-ea"/>
                          <a:cs typeface="+mn-cs"/>
                        </a:rPr>
                        <a:t>.</a:t>
                      </a:r>
                      <a:r>
                        <a:rPr lang="en-US" sz="1300" b="1" i="1" strike="noStrike" kern="1200" dirty="0">
                          <a:solidFill>
                            <a:schemeClr val="tx2"/>
                          </a:solidFill>
                          <a:effectLst/>
                          <a:latin typeface="+mn-lt"/>
                          <a:ea typeface="+mn-ea"/>
                          <a:cs typeface="+mn-cs"/>
                        </a:rPr>
                        <a:t> </a:t>
                      </a:r>
                      <a:r>
                        <a:rPr lang="en-US" sz="1300" b="0" i="1" strike="noStrike" kern="1200" dirty="0">
                          <a:solidFill>
                            <a:schemeClr val="tx2"/>
                          </a:solidFill>
                          <a:effectLst/>
                          <a:latin typeface="+mn-lt"/>
                          <a:ea typeface="+mn-ea"/>
                          <a:cs typeface="+mn-cs"/>
                        </a:rPr>
                        <a:t>. . .  Housing wealth (home equity or net worth) gains are built up through price appreciation and by paying off the mortgage.</a:t>
                      </a: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0" i="1" u="none" strike="noStrike" kern="1200" cap="none" spc="0" normalizeH="0" baseline="0" noProof="0" dirty="0">
                          <a:ln>
                            <a:noFill/>
                          </a:ln>
                          <a:solidFill>
                            <a:schemeClr val="tx1"/>
                          </a:solidFill>
                          <a:effectLst/>
                          <a:uLnTx/>
                          <a:uFillTx/>
                          <a:latin typeface="Georgia" panose="02040502050405020303" pitchFamily="18" charset="0"/>
                          <a:ea typeface="Helvetica Neue" panose="02000503000000020004" pitchFamily="2" charset="0"/>
                          <a:cs typeface="Arial" panose="020B0604020202020204" pitchFamily="34" charset="0"/>
                        </a:rPr>
                        <a:t>- </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Scholastica Gay </a:t>
                      </a:r>
                      <a:r>
                        <a:rPr kumimoji="0" lang="en-US" sz="1200" b="0" i="0"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Cororaton</a:t>
                      </a:r>
                      <a:r>
                        <a:rPr kumimoji="0" lang="en-US" sz="120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Research Economist, NAR</a:t>
                      </a:r>
                      <a:endParaRPr kumimoji="0" lang="en-US" sz="6500" b="1" i="1" u="none" strike="noStrike" kern="1200" cap="none" spc="0" normalizeH="0" baseline="0" noProof="0" dirty="0">
                        <a:ln>
                          <a:noFill/>
                        </a:ln>
                        <a:solidFill>
                          <a:schemeClr val="tx1"/>
                        </a:solidFill>
                        <a:effectLst/>
                        <a:uLnTx/>
                        <a:uFillTx/>
                        <a:latin typeface="+mn-lt"/>
                        <a:ea typeface="+mn-ea"/>
                        <a:cs typeface="+mn-cs"/>
                      </a:endParaRPr>
                    </a:p>
                  </a:txBody>
                  <a:tcPr marL="182880" marR="182880" marT="182880" marB="182880">
                    <a:lnL w="12700" cmpd="sng">
                      <a:noFill/>
                    </a:lnL>
                    <a:lnR w="12700" cmpd="sng">
                      <a:noFill/>
                    </a:lnR>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56419">
                <a:tc gridSpan="2">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FFFFFF"/>
                        </a:solidFill>
                        <a:effectLst/>
                        <a:uLnTx/>
                        <a:uFillTx/>
                        <a:latin typeface="+mn-lt"/>
                        <a:ea typeface="+mn-ea"/>
                        <a:cs typeface="+mn-cs"/>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lnL w="12700" cmpd="sng">
                      <a:noFill/>
                    </a:lnL>
                    <a:lnT w="12700" cmpd="sng">
                      <a:noFill/>
                    </a:lnT>
                  </a:tcPr>
                </a:tc>
                <a:extLst>
                  <a:ext uri="{0D108BD9-81ED-4DB2-BD59-A6C34878D82A}">
                    <a16:rowId xmlns:a16="http://schemas.microsoft.com/office/drawing/2014/main" val="3243603711"/>
                  </a:ext>
                </a:extLst>
              </a:tr>
            </a:tbl>
          </a:graphicData>
        </a:graphic>
      </p:graphicFrame>
      <p:sp>
        <p:nvSpPr>
          <p:cNvPr id="10" name="Rectangle 9">
            <a:extLst>
              <a:ext uri="{FF2B5EF4-FFF2-40B4-BE49-F238E27FC236}">
                <a16:creationId xmlns:a16="http://schemas.microsoft.com/office/drawing/2014/main" id="{91124355-EF76-8947-8766-6F9B607224D9}"/>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pic>
        <p:nvPicPr>
          <p:cNvPr id="6" name="Picture 5" descr="A person sitting on a bench with a computer&#10;&#10;Description automatically generated">
            <a:extLst>
              <a:ext uri="{FF2B5EF4-FFF2-40B4-BE49-F238E27FC236}">
                <a16:creationId xmlns:a16="http://schemas.microsoft.com/office/drawing/2014/main" id="{2C6D534A-C41D-B746-94DA-AAAE8E2ACF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13438" y="0"/>
            <a:ext cx="2858962"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bench using a computer&#10;&#10;Description automatically generated with medium confidence">
            <a:extLst>
              <a:ext uri="{FF2B5EF4-FFF2-40B4-BE49-F238E27FC236}">
                <a16:creationId xmlns:a16="http://schemas.microsoft.com/office/drawing/2014/main" id="{223FD1C6-FD46-1C4E-979F-2328B275E32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205"/>
            <a:ext cx="7772400" cy="2681704"/>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2684210"/>
            <a:ext cx="6858000" cy="118116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According to a recent report from ATTOM Data, owning a home is more affordable than renting in the majority of the country. This makes considering homeownership even more worthwhile.</a:t>
            </a:r>
          </a:p>
        </p:txBody>
      </p:sp>
      <p:sp>
        <p:nvSpPr>
          <p:cNvPr id="6" name="TextBox 5">
            <a:extLst>
              <a:ext uri="{FF2B5EF4-FFF2-40B4-BE49-F238E27FC236}">
                <a16:creationId xmlns:a16="http://schemas.microsoft.com/office/drawing/2014/main" id="{ADF4D003-23B3-2245-A0FC-3101599455D8}"/>
              </a:ext>
            </a:extLst>
          </p:cNvPr>
          <p:cNvSpPr txBox="1"/>
          <p:nvPr/>
        </p:nvSpPr>
        <p:spPr>
          <a:xfrm>
            <a:off x="1159215" y="3767664"/>
            <a:ext cx="6155985" cy="2519091"/>
          </a:xfrm>
          <a:prstGeom prst="rect">
            <a:avLst/>
          </a:prstGeom>
          <a:noFill/>
        </p:spPr>
        <p:txBody>
          <a:bodyPr wrap="square" lIns="0" tIns="320040" rIns="0" bIns="0" numCol="1" spcCol="457200" rtlCol="0">
            <a:noAutofit/>
          </a:bodyPr>
          <a:lstStyle/>
          <a:p>
            <a:pPr>
              <a:lnSpc>
                <a:spcPct val="114000"/>
              </a:lnSpc>
              <a:spcAft>
                <a:spcPts val="1000"/>
              </a:spcAft>
            </a:pPr>
            <a:r>
              <a:rPr lang="en-US" sz="1250" dirty="0"/>
              <a:t>The </a:t>
            </a:r>
            <a:r>
              <a:rPr lang="en-US" sz="1250" i="1" dirty="0"/>
              <a:t>2022 Rental Affordability Report </a:t>
            </a:r>
            <a:r>
              <a:rPr lang="en-US" sz="1250" dirty="0"/>
              <a:t>from</a:t>
            </a:r>
            <a:r>
              <a:rPr lang="en-US" sz="1250" i="1" dirty="0"/>
              <a:t> ATTOM Data </a:t>
            </a:r>
            <a:r>
              <a:rPr lang="en-US" sz="1250" dirty="0"/>
              <a:t>says: </a:t>
            </a:r>
          </a:p>
          <a:p>
            <a:pPr lvl="1">
              <a:lnSpc>
                <a:spcPct val="114000"/>
              </a:lnSpc>
              <a:spcAft>
                <a:spcPts val="1000"/>
              </a:spcAft>
            </a:pPr>
            <a:r>
              <a:rPr lang="en-US" sz="1250" i="1" dirty="0">
                <a:solidFill>
                  <a:schemeClr val="bg2"/>
                </a:solidFill>
              </a:rPr>
              <a:t>“. . . owning a median-priced home is more affordable than the average rent </a:t>
            </a:r>
            <a:br>
              <a:rPr lang="en-US" sz="1250" i="1" dirty="0">
                <a:solidFill>
                  <a:schemeClr val="bg2"/>
                </a:solidFill>
              </a:rPr>
            </a:br>
            <a:r>
              <a:rPr lang="en-US" sz="1250" i="1" dirty="0">
                <a:solidFill>
                  <a:schemeClr val="bg2"/>
                </a:solidFill>
              </a:rPr>
              <a:t>on a three-bedroom property in 666, or 58 percent, of the 1,154 U.S. counties analyzed for the report.</a:t>
            </a:r>
            <a:r>
              <a:rPr lang="en-US" sz="1250" b="1" i="1" dirty="0">
                <a:solidFill>
                  <a:schemeClr val="bg2"/>
                </a:solidFill>
              </a:rPr>
              <a:t> That means major home ownership expenses consume a smaller portion of average local wages than renting</a:t>
            </a:r>
            <a:r>
              <a:rPr lang="en-US" sz="1250" i="1" dirty="0">
                <a:solidFill>
                  <a:schemeClr val="bg2"/>
                </a:solidFill>
              </a:rPr>
              <a:t>.” </a:t>
            </a:r>
            <a:endParaRPr lang="en-US" sz="1250" dirty="0">
              <a:solidFill>
                <a:schemeClr val="bg2"/>
              </a:solidFill>
            </a:endParaRPr>
          </a:p>
          <a:p>
            <a:pPr>
              <a:lnSpc>
                <a:spcPct val="114000"/>
              </a:lnSpc>
              <a:spcAft>
                <a:spcPts val="1000"/>
              </a:spcAft>
            </a:pPr>
            <a:r>
              <a:rPr lang="en-US" sz="1250" dirty="0"/>
              <a:t>In the </a:t>
            </a:r>
            <a:r>
              <a:rPr lang="en-US" sz="1250" i="1" dirty="0"/>
              <a:t>Single-Family Rent Index </a:t>
            </a:r>
            <a:r>
              <a:rPr lang="en-US" sz="1250" dirty="0"/>
              <a:t>from </a:t>
            </a:r>
            <a:r>
              <a:rPr lang="en-US" sz="1250" i="1" dirty="0"/>
              <a:t>CoreLogic</a:t>
            </a:r>
            <a:r>
              <a:rPr lang="en-US" sz="1250" dirty="0"/>
              <a:t>, rent saw the fastest year-over-year growth in over 16 years when comparing data for December of each year</a:t>
            </a:r>
            <a:br>
              <a:rPr lang="en-US" sz="1250" dirty="0"/>
            </a:br>
            <a:r>
              <a:rPr lang="en-US" sz="1250" dirty="0"/>
              <a:t>(</a:t>
            </a:r>
            <a:r>
              <a:rPr lang="en-US" sz="1250" i="1" dirty="0"/>
              <a:t>see graph below</a:t>
            </a:r>
            <a:r>
              <a:rPr lang="en-US" sz="1250" dirty="0"/>
              <a:t>):  </a:t>
            </a:r>
          </a:p>
          <a:p>
            <a:pPr>
              <a:lnSpc>
                <a:spcPct val="114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1236359"/>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Owning Is More Affordable than Renting in Much of the Country</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6</a:t>
            </a:fld>
            <a:endParaRPr lang="en-US" dirty="0"/>
          </a:p>
        </p:txBody>
      </p:sp>
      <p:graphicFrame>
        <p:nvGraphicFramePr>
          <p:cNvPr id="17" name="Chart 16">
            <a:extLst>
              <a:ext uri="{FF2B5EF4-FFF2-40B4-BE49-F238E27FC236}">
                <a16:creationId xmlns:a16="http://schemas.microsoft.com/office/drawing/2014/main" id="{3FB621FE-892C-B941-960D-4F3A7F6949E2}"/>
              </a:ext>
            </a:extLst>
          </p:cNvPr>
          <p:cNvGraphicFramePr/>
          <p:nvPr>
            <p:extLst>
              <p:ext uri="{D42A27DB-BD31-4B8C-83A1-F6EECF244321}">
                <p14:modId xmlns:p14="http://schemas.microsoft.com/office/powerpoint/2010/main" val="3891945058"/>
              </p:ext>
            </p:extLst>
          </p:nvPr>
        </p:nvGraphicFramePr>
        <p:xfrm>
          <a:off x="457202" y="7095196"/>
          <a:ext cx="6677246" cy="2002312"/>
        </p:xfrm>
        <a:graphic>
          <a:graphicData uri="http://schemas.openxmlformats.org/drawingml/2006/chart">
            <c:chart xmlns:c="http://schemas.openxmlformats.org/drawingml/2006/chart" xmlns:r="http://schemas.openxmlformats.org/officeDocument/2006/relationships" r:id="rId4"/>
          </a:graphicData>
        </a:graphic>
      </p:graphicFrame>
      <p:sp>
        <p:nvSpPr>
          <p:cNvPr id="18" name="Title 2">
            <a:extLst>
              <a:ext uri="{FF2B5EF4-FFF2-40B4-BE49-F238E27FC236}">
                <a16:creationId xmlns:a16="http://schemas.microsoft.com/office/drawing/2014/main" id="{559496A3-E5E6-224C-8B1A-CB99FC253F2B}"/>
              </a:ext>
            </a:extLst>
          </p:cNvPr>
          <p:cNvSpPr txBox="1">
            <a:spLocks/>
          </p:cNvSpPr>
          <p:nvPr/>
        </p:nvSpPr>
        <p:spPr>
          <a:xfrm>
            <a:off x="1257300" y="6452423"/>
            <a:ext cx="5257800" cy="39332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1000"/>
              </a:spcAft>
              <a:buClrTx/>
              <a:buSzTx/>
              <a:buFontTx/>
              <a:buNone/>
              <a:tabLst/>
              <a:defRPr/>
            </a:pPr>
            <a:r>
              <a:rPr kumimoji="0" lang="en-US" sz="1500" b="1" i="0" u="none" strike="noStrike" kern="1200" cap="none" spc="0" normalizeH="0" baseline="0" noProof="0" dirty="0">
                <a:ln>
                  <a:noFill/>
                </a:ln>
                <a:solidFill>
                  <a:schemeClr val="bg2"/>
                </a:solidFill>
                <a:effectLst/>
                <a:uLnTx/>
                <a:uFillTx/>
                <a:latin typeface="Arial" panose="020B0604020202020204"/>
                <a:ea typeface="+mj-ea"/>
                <a:cs typeface="+mj-cs"/>
              </a:rPr>
              <a:t>Rents Continue To Skyrocket</a:t>
            </a:r>
          </a:p>
          <a:p>
            <a:pPr algn="ctr">
              <a:spcAft>
                <a:spcPts val="1000"/>
              </a:spcAft>
              <a:defRPr/>
            </a:pPr>
            <a:r>
              <a:rPr lang="en-US" sz="1250" b="0" i="1" dirty="0">
                <a:solidFill>
                  <a:srgbClr val="CCD5D8">
                    <a:lumMod val="50000"/>
                  </a:srgbClr>
                </a:solidFill>
                <a:latin typeface="Georgia" panose="02040502050405020303" pitchFamily="18" charset="0"/>
              </a:rPr>
              <a:t>Y-O-Y % Single-Family Rent Growth in </a:t>
            </a:r>
            <a:r>
              <a:rPr lang="en-US" sz="1250" b="0" i="1" dirty="0">
                <a:solidFill>
                  <a:srgbClr val="797979"/>
                </a:solidFill>
                <a:latin typeface="Georgia" panose="02040502050405020303" pitchFamily="18" charset="0"/>
              </a:rPr>
              <a:t>December</a:t>
            </a:r>
            <a:r>
              <a:rPr lang="en-US" sz="1250" b="0" i="1" dirty="0">
                <a:solidFill>
                  <a:srgbClr val="CCD5D8">
                    <a:lumMod val="50000"/>
                  </a:srgbClr>
                </a:solidFill>
                <a:latin typeface="Georgia" panose="02040502050405020303" pitchFamily="18" charset="0"/>
              </a:rPr>
              <a:t> of Each Year</a:t>
            </a:r>
          </a:p>
          <a:p>
            <a:pPr marL="0" marR="0" lvl="0" indent="0" algn="ctr" defTabSz="914400" rtl="0" eaLnBrk="1" fontAlgn="auto" latinLnBrk="0" hangingPunct="1">
              <a:lnSpc>
                <a:spcPct val="100000"/>
              </a:lnSpc>
              <a:spcBef>
                <a:spcPct val="0"/>
              </a:spcBef>
              <a:spcAft>
                <a:spcPts val="1000"/>
              </a:spcAft>
              <a:buClrTx/>
              <a:buSzTx/>
              <a:buFontTx/>
              <a:buNone/>
              <a:tabLst/>
              <a:defRPr/>
            </a:pPr>
            <a:endParaRPr kumimoji="0" lang="en-US" sz="1500" b="1" i="0" u="none" strike="noStrike" kern="1200" cap="none" spc="0" normalizeH="0" baseline="0" noProof="0" dirty="0">
              <a:ln>
                <a:noFill/>
              </a:ln>
              <a:solidFill>
                <a:schemeClr val="bg2"/>
              </a:solidFill>
              <a:effectLst/>
              <a:uLnTx/>
              <a:uFillTx/>
              <a:latin typeface="Arial" panose="020B0604020202020204"/>
              <a:ea typeface="+mj-ea"/>
              <a:cs typeface="+mj-cs"/>
            </a:endParaRPr>
          </a:p>
        </p:txBody>
      </p:sp>
      <p:sp>
        <p:nvSpPr>
          <p:cNvPr id="20" name="TextBox 19">
            <a:extLst>
              <a:ext uri="{FF2B5EF4-FFF2-40B4-BE49-F238E27FC236}">
                <a16:creationId xmlns:a16="http://schemas.microsoft.com/office/drawing/2014/main" id="{D8BBCF95-31B8-794F-8CC8-684C20198AAA}"/>
              </a:ext>
            </a:extLst>
          </p:cNvPr>
          <p:cNvSpPr txBox="1"/>
          <p:nvPr/>
        </p:nvSpPr>
        <p:spPr>
          <a:xfrm>
            <a:off x="5520955" y="9126560"/>
            <a:ext cx="1549695" cy="230832"/>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CCD5D8">
                    <a:lumMod val="90000"/>
                  </a:srgbClr>
                </a:solidFill>
                <a:effectLst/>
                <a:uLnTx/>
                <a:uFillTx/>
                <a:latin typeface="Arial" panose="020B0604020202020204" pitchFamily="34" charset="0"/>
                <a:ea typeface="+mn-ea"/>
                <a:cs typeface="Arial" panose="020B0604020202020204" pitchFamily="34" charset="0"/>
              </a:rPr>
              <a:t>Source: CoreLogic</a:t>
            </a:r>
          </a:p>
        </p:txBody>
      </p:sp>
      <p:sp>
        <p:nvSpPr>
          <p:cNvPr id="22" name="Rectangle 21">
            <a:extLst>
              <a:ext uri="{FF2B5EF4-FFF2-40B4-BE49-F238E27FC236}">
                <a16:creationId xmlns:a16="http://schemas.microsoft.com/office/drawing/2014/main" id="{6E6E0520-14E0-2046-A4C2-4C947E90FD75}"/>
              </a:ext>
            </a:extLst>
          </p:cNvPr>
          <p:cNvSpPr/>
          <p:nvPr/>
        </p:nvSpPr>
        <p:spPr>
          <a:xfrm>
            <a:off x="457200" y="6392330"/>
            <a:ext cx="6858000" cy="2996532"/>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 name="TextBox 1">
            <a:extLst>
              <a:ext uri="{FF2B5EF4-FFF2-40B4-BE49-F238E27FC236}">
                <a16:creationId xmlns:a16="http://schemas.microsoft.com/office/drawing/2014/main" id="{5D18C1FB-44ED-FF45-85FD-A68538B34A7E}"/>
              </a:ext>
            </a:extLst>
          </p:cNvPr>
          <p:cNvSpPr txBox="1"/>
          <p:nvPr/>
        </p:nvSpPr>
        <p:spPr>
          <a:xfrm>
            <a:off x="6337493" y="7063726"/>
            <a:ext cx="583814" cy="261610"/>
          </a:xfrm>
          <a:prstGeom prst="rect">
            <a:avLst/>
          </a:prstGeom>
          <a:noFill/>
        </p:spPr>
        <p:txBody>
          <a:bodyPr wrap="none" rtlCol="0">
            <a:spAutoFit/>
          </a:bodyPr>
          <a:lstStyle/>
          <a:p>
            <a:r>
              <a:rPr lang="en-US" sz="1050" dirty="0">
                <a:solidFill>
                  <a:schemeClr val="bg2"/>
                </a:solidFill>
              </a:rPr>
              <a:t>12.1%</a:t>
            </a:r>
          </a:p>
        </p:txBody>
      </p:sp>
      <p:sp>
        <p:nvSpPr>
          <p:cNvPr id="13" name="TextBox 12">
            <a:extLst>
              <a:ext uri="{FF2B5EF4-FFF2-40B4-BE49-F238E27FC236}">
                <a16:creationId xmlns:a16="http://schemas.microsoft.com/office/drawing/2014/main" id="{C39EDF04-A464-6F43-BFF2-24E9FFD030C1}"/>
              </a:ext>
            </a:extLst>
          </p:cNvPr>
          <p:cNvSpPr txBox="1"/>
          <p:nvPr/>
        </p:nvSpPr>
        <p:spPr>
          <a:xfrm>
            <a:off x="6704728" y="7279231"/>
            <a:ext cx="567784" cy="253916"/>
          </a:xfrm>
          <a:prstGeom prst="rect">
            <a:avLst/>
          </a:prstGeom>
          <a:noFill/>
        </p:spPr>
        <p:txBody>
          <a:bodyPr wrap="none" rtlCol="0">
            <a:spAutoFit/>
          </a:bodyPr>
          <a:lstStyle/>
          <a:p>
            <a:r>
              <a:rPr lang="en-US" sz="1050" dirty="0">
                <a:solidFill>
                  <a:schemeClr val="bg2"/>
                </a:solidFill>
              </a:rPr>
              <a:t>11.4%</a:t>
            </a:r>
          </a:p>
        </p:txBody>
      </p:sp>
    </p:spTree>
    <p:extLst>
      <p:ext uri="{BB962C8B-B14F-4D97-AF65-F5344CB8AC3E}">
        <p14:creationId xmlns:p14="http://schemas.microsoft.com/office/powerpoint/2010/main" val="278059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3000" y="455607"/>
            <a:ext cx="6172200" cy="5551574"/>
          </a:xfrm>
          <a:prstGeom prst="rect">
            <a:avLst/>
          </a:prstGeom>
          <a:noFill/>
        </p:spPr>
        <p:txBody>
          <a:bodyPr wrap="square" lIns="0" tIns="320040" rIns="0" bIns="0" numCol="1" spcCol="457200" rtlCol="0">
            <a:noAutofit/>
          </a:bodyPr>
          <a:lstStyle/>
          <a:p>
            <a:pPr>
              <a:lnSpc>
                <a:spcPct val="114000"/>
              </a:lnSpc>
              <a:spcAft>
                <a:spcPts val="1000"/>
              </a:spcAft>
            </a:pPr>
            <a:r>
              <a:rPr lang="en-US" sz="1500" b="1" dirty="0">
                <a:solidFill>
                  <a:srgbClr val="00AEEF"/>
                </a:solidFill>
              </a:rPr>
              <a:t>What Does This Mean for You?</a:t>
            </a:r>
          </a:p>
          <a:p>
            <a:pPr>
              <a:lnSpc>
                <a:spcPct val="114000"/>
              </a:lnSpc>
              <a:spcAft>
                <a:spcPts val="1000"/>
              </a:spcAft>
            </a:pPr>
            <a:r>
              <a:rPr lang="en-US" sz="1250" dirty="0"/>
              <a:t>As the data shows, rents are skyrocketing. The big difference between renting and owning a home is, when you rent, that rising cost benefits your landlord’s investment strategy, but it doesn’t deliver any sort of return for you. </a:t>
            </a:r>
          </a:p>
          <a:p>
            <a:pPr>
              <a:lnSpc>
                <a:spcPct val="114000"/>
              </a:lnSpc>
              <a:spcAft>
                <a:spcPts val="1000"/>
              </a:spcAft>
            </a:pPr>
            <a:r>
              <a:rPr lang="en-US" sz="1250" dirty="0"/>
              <a:t>In contrast, when you buy a home, your monthly mortgage payment works like a forced savings account. Over time, as you pay down your loan and as home values rise, you build equity (and by extension, your own net worth). According to the latest data from </a:t>
            </a:r>
            <a:r>
              <a:rPr lang="en-US" sz="1250" i="1" dirty="0"/>
              <a:t>CoreLogic</a:t>
            </a:r>
            <a:r>
              <a:rPr lang="en-US" sz="1250" dirty="0"/>
              <a:t>, </a:t>
            </a:r>
            <a:r>
              <a:rPr lang="en-US" sz="1250" b="1" dirty="0"/>
              <a:t>the average homeowner gained $56,700 in equity over the past year, </a:t>
            </a:r>
            <a:br>
              <a:rPr lang="en-US" sz="1250" b="1" dirty="0"/>
            </a:br>
            <a:r>
              <a:rPr lang="en-US" sz="1250" dirty="0"/>
              <a:t>a number that continues to grow as home values appreciate. </a:t>
            </a:r>
          </a:p>
          <a:p>
            <a:pPr>
              <a:lnSpc>
                <a:spcPct val="114000"/>
              </a:lnSpc>
              <a:spcAft>
                <a:spcPts val="1000"/>
              </a:spcAft>
            </a:pPr>
            <a:r>
              <a:rPr lang="en-US" sz="1250" dirty="0"/>
              <a:t>This should give you peace of mind that your investment is worthwhile. Not to mention, when you buy, you lock in your monthly mortgage for the duration of your loan, creating a stable and predictable monthly payment, even in today’s inflationary times.  </a:t>
            </a:r>
          </a:p>
          <a:p>
            <a:pPr>
              <a:lnSpc>
                <a:spcPct val="114000"/>
              </a:lnSpc>
              <a:spcAft>
                <a:spcPts val="1000"/>
              </a:spcAft>
            </a:pPr>
            <a:r>
              <a:rPr lang="en-US" sz="1250" dirty="0"/>
              <a:t>When asking yourself if you should continue renting or if it’s time to buy, think about what Todd </a:t>
            </a:r>
            <a:r>
              <a:rPr lang="en-US" sz="1250" dirty="0" err="1"/>
              <a:t>Teta</a:t>
            </a:r>
            <a:r>
              <a:rPr lang="en-US" sz="1250" dirty="0"/>
              <a:t>, Chief Product Officer at </a:t>
            </a:r>
            <a:r>
              <a:rPr lang="en-US" sz="1250" i="1" dirty="0"/>
              <a:t>ATTOM Data</a:t>
            </a:r>
            <a:r>
              <a:rPr lang="en-US" sz="1250" dirty="0"/>
              <a:t>, says: </a:t>
            </a:r>
          </a:p>
          <a:p>
            <a:pPr lvl="1">
              <a:lnSpc>
                <a:spcPct val="114000"/>
              </a:lnSpc>
              <a:spcAft>
                <a:spcPts val="1000"/>
              </a:spcAft>
              <a:defRPr/>
            </a:pPr>
            <a:r>
              <a:rPr lang="en-US" sz="1250" i="1" dirty="0">
                <a:solidFill>
                  <a:schemeClr val="bg2"/>
                </a:solidFill>
              </a:rPr>
              <a:t>“. . . </a:t>
            </a:r>
            <a:r>
              <a:rPr lang="en-US" sz="1250" b="1" i="1" dirty="0">
                <a:solidFill>
                  <a:schemeClr val="bg2"/>
                </a:solidFill>
              </a:rPr>
              <a:t>Home ownership still remains the more affordable option for average workers in a majority of the country </a:t>
            </a:r>
            <a:r>
              <a:rPr lang="en-US" sz="1250" i="1" dirty="0">
                <a:solidFill>
                  <a:schemeClr val="bg2"/>
                </a:solidFill>
              </a:rPr>
              <a:t>because it still takes up a smaller portion of their pay.”  </a:t>
            </a:r>
          </a:p>
          <a:p>
            <a:pPr>
              <a:lnSpc>
                <a:spcPct val="114000"/>
              </a:lnSpc>
              <a:spcAft>
                <a:spcPts val="1000"/>
              </a:spcAft>
              <a:defRPr/>
            </a:pPr>
            <a:r>
              <a:rPr lang="en-US" sz="1250" dirty="0"/>
              <a:t>If buying takes up a smaller portion of your pay and has financial benefits renting can’t provide, the question becomes: </a:t>
            </a:r>
            <a:r>
              <a:rPr lang="en-US" sz="1250" i="1" dirty="0"/>
              <a:t>is renting really worth it?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596259174"/>
              </p:ext>
            </p:extLst>
          </p:nvPr>
        </p:nvGraphicFramePr>
        <p:xfrm>
          <a:off x="457200" y="8193336"/>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38661">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renting today, but thinking about buying a home, it’s important to look at the full picture. While buying can feel like a big decision, having a trusted advisor on your side is key. Let’s connect to explore your options so you can learn more about the benefits of homeownership.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264492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digging in the dirt&#10;&#10;Description automatically generated with low confidence">
            <a:extLst>
              <a:ext uri="{FF2B5EF4-FFF2-40B4-BE49-F238E27FC236}">
                <a16:creationId xmlns:a16="http://schemas.microsoft.com/office/drawing/2014/main" id="{1A94A1C3-039D-AC49-93D0-469092FC8A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2424257"/>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72371" y="2424257"/>
            <a:ext cx="6827657" cy="1133331"/>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While there are many financial benefits of homeownership, what’s often overlooked are the feelings of gratitude, security, pride, and comfort we get from owning a home. </a:t>
            </a:r>
            <a:endParaRPr lang="en-US" sz="4000" i="1" dirty="0">
              <a:solidFill>
                <a:srgbClr val="797979"/>
              </a:solidFill>
              <a:latin typeface="Georgia" panose="02040502050405020303" pitchFamily="18" charset="0"/>
            </a:endParaRPr>
          </a:p>
          <a:p>
            <a:pPr>
              <a:lnSpc>
                <a:spcPct val="114000"/>
              </a:lnSpc>
              <a:spcAft>
                <a:spcPts val="1000"/>
              </a:spcAft>
            </a:pPr>
            <a:r>
              <a:rPr lang="en-US" sz="1250" dirty="0">
                <a:latin typeface="Arial" panose="020B0604020202020204" pitchFamily="34" charset="0"/>
                <a:cs typeface="Arial" panose="020B0604020202020204" pitchFamily="34" charset="0"/>
              </a:rPr>
              <a:t>Today, those emotions are stronger than ever. We’ve lived through a time that has truly changed our needs and who we are, and as a result, homeownership has a whole new meaning for many of us. According to </a:t>
            </a:r>
            <a:r>
              <a:rPr lang="en-US" sz="1250" i="1" dirty="0">
                <a:latin typeface="Arial" panose="020B0604020202020204" pitchFamily="34" charset="0"/>
                <a:cs typeface="Arial" panose="020B0604020202020204" pitchFamily="34" charset="0"/>
              </a:rPr>
              <a:t>The State of the American Homeowner </a:t>
            </a:r>
            <a:r>
              <a:rPr lang="en-US" sz="1250" dirty="0">
                <a:latin typeface="Arial" panose="020B0604020202020204" pitchFamily="34" charset="0"/>
                <a:cs typeface="Arial" panose="020B0604020202020204" pitchFamily="34" charset="0"/>
              </a:rPr>
              <a:t>report from</a:t>
            </a:r>
            <a:r>
              <a:rPr lang="en-US" sz="1250" i="1" dirty="0">
                <a:latin typeface="Arial" panose="020B0604020202020204" pitchFamily="34" charset="0"/>
                <a:cs typeface="Arial" panose="020B0604020202020204" pitchFamily="34" charset="0"/>
              </a:rPr>
              <a:t> Unison:</a:t>
            </a:r>
            <a:endParaRPr lang="en-US" sz="1250" dirty="0">
              <a:highlight>
                <a:srgbClr val="FFFF00"/>
              </a:highlight>
              <a:latin typeface="Arial" panose="020B0604020202020204" pitchFamily="34" charset="0"/>
              <a:cs typeface="Arial" panose="020B0604020202020204" pitchFamily="34" charset="0"/>
            </a:endParaRPr>
          </a:p>
          <a:p>
            <a:pPr lvl="1">
              <a:lnSpc>
                <a:spcPct val="114000"/>
              </a:lnSpc>
              <a:spcAft>
                <a:spcPts val="1000"/>
              </a:spcAft>
            </a:pPr>
            <a:r>
              <a:rPr lang="en-US" sz="1250" i="1" dirty="0">
                <a:solidFill>
                  <a:srgbClr val="797979"/>
                </a:solidFill>
                <a:latin typeface="Arial" panose="020B0604020202020204" pitchFamily="34" charset="0"/>
                <a:cs typeface="Arial" panose="020B0604020202020204" pitchFamily="34" charset="0"/>
              </a:rPr>
              <a:t>“Last year, staying home became a necessity and that caused many homeowners to have </a:t>
            </a:r>
            <a:r>
              <a:rPr lang="en-US" sz="1250" b="1" i="1" dirty="0">
                <a:solidFill>
                  <a:srgbClr val="797979"/>
                </a:solidFill>
                <a:latin typeface="Arial" panose="020B0604020202020204" pitchFamily="34" charset="0"/>
                <a:cs typeface="Arial" panose="020B0604020202020204" pitchFamily="34" charset="0"/>
              </a:rPr>
              <a:t>renewed gratitude for the roof over their head</a:t>
            </a:r>
            <a:r>
              <a:rPr lang="en-US" sz="1250" i="1" dirty="0">
                <a:solidFill>
                  <a:srgbClr val="797979"/>
                </a:solidFill>
                <a:latin typeface="Arial" panose="020B0604020202020204" pitchFamily="34" charset="0"/>
                <a:cs typeface="Arial" panose="020B0604020202020204" pitchFamily="34" charset="0"/>
              </a:rPr>
              <a:t>.” </a:t>
            </a:r>
          </a:p>
          <a:p>
            <a:pPr>
              <a:lnSpc>
                <a:spcPct val="114000"/>
              </a:lnSpc>
              <a:spcAft>
                <a:spcPts val="1000"/>
              </a:spcAft>
            </a:pPr>
            <a:r>
              <a:rPr lang="en-US" sz="1250" dirty="0">
                <a:latin typeface="Arial" panose="020B0604020202020204" pitchFamily="34" charset="0"/>
                <a:cs typeface="Arial" panose="020B0604020202020204" pitchFamily="34" charset="0"/>
              </a:rPr>
              <a:t>Since the health crisis began, we’ve spent more time than ever at home: working, eating, schooling, exercising, and more. The world around us changed almost overnight, our needs shifted, and our shelters became a place that protected us on a whole new level. The same study from </a:t>
            </a:r>
            <a:r>
              <a:rPr lang="en-US" sz="1250" i="1" dirty="0">
                <a:latin typeface="Arial" panose="020B0604020202020204" pitchFamily="34" charset="0"/>
                <a:cs typeface="Arial" panose="020B0604020202020204" pitchFamily="34" charset="0"/>
              </a:rPr>
              <a:t>Unison</a:t>
            </a:r>
            <a:r>
              <a:rPr lang="en-US" sz="1250" dirty="0">
                <a:latin typeface="Arial" panose="020B0604020202020204" pitchFamily="34" charset="0"/>
                <a:cs typeface="Arial" panose="020B0604020202020204" pitchFamily="34" charset="0"/>
              </a:rPr>
              <a:t> notes: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91% </a:t>
            </a:r>
            <a:r>
              <a:rPr lang="en-US" sz="1250" dirty="0">
                <a:latin typeface="Arial" panose="020B0604020202020204" pitchFamily="34" charset="0"/>
                <a:cs typeface="Arial" panose="020B0604020202020204" pitchFamily="34" charset="0"/>
              </a:rPr>
              <a:t>of homeowners say they feel secure, stable, or successful owning a home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64% </a:t>
            </a:r>
            <a:r>
              <a:rPr lang="en-US" sz="1250" dirty="0">
                <a:latin typeface="Arial" panose="020B0604020202020204" pitchFamily="34" charset="0"/>
                <a:cs typeface="Arial" panose="020B0604020202020204" pitchFamily="34" charset="0"/>
              </a:rPr>
              <a:t>of American homeowners say living through a pandemic has made their home </a:t>
            </a:r>
            <a:br>
              <a:rPr lang="en-US" sz="1250" dirty="0">
                <a:latin typeface="Arial" panose="020B0604020202020204" pitchFamily="34" charset="0"/>
                <a:cs typeface="Arial" panose="020B0604020202020204" pitchFamily="34" charset="0"/>
              </a:rPr>
            </a:br>
            <a:r>
              <a:rPr lang="en-US" sz="1250" dirty="0">
                <a:latin typeface="Arial" panose="020B0604020202020204" pitchFamily="34" charset="0"/>
                <a:cs typeface="Arial" panose="020B0604020202020204" pitchFamily="34" charset="0"/>
              </a:rPr>
              <a:t>more important to them than ever </a:t>
            </a:r>
          </a:p>
          <a:p>
            <a:pPr marL="285750" indent="-285750">
              <a:lnSpc>
                <a:spcPct val="114000"/>
              </a:lnSpc>
              <a:spcAft>
                <a:spcPts val="1000"/>
              </a:spcAft>
              <a:buFont typeface="Arial" panose="020B0604020202020204" pitchFamily="34" charset="0"/>
              <a:buChar char="•"/>
            </a:pPr>
            <a:r>
              <a:rPr lang="en-US" sz="1600" b="1" dirty="0">
                <a:solidFill>
                  <a:srgbClr val="00AEEF"/>
                </a:solidFill>
                <a:latin typeface="Arial" panose="020B0604020202020204" pitchFamily="34" charset="0"/>
                <a:cs typeface="Arial" panose="020B0604020202020204" pitchFamily="34" charset="0"/>
              </a:rPr>
              <a:t>83% </a:t>
            </a:r>
            <a:r>
              <a:rPr lang="en-US" sz="1250" dirty="0">
                <a:latin typeface="Arial" panose="020B0604020202020204" pitchFamily="34" charset="0"/>
                <a:cs typeface="Arial" panose="020B0604020202020204" pitchFamily="34" charset="0"/>
              </a:rPr>
              <a:t>of homeowners say their home has kept them safe during the COVID-19 pandemic </a:t>
            </a:r>
          </a:p>
          <a:p>
            <a:pPr>
              <a:lnSpc>
                <a:spcPct val="114000"/>
              </a:lnSpc>
              <a:spcAft>
                <a:spcPts val="1000"/>
              </a:spcAft>
            </a:pPr>
            <a:r>
              <a:rPr lang="en-US" sz="1250" dirty="0">
                <a:latin typeface="Arial" panose="020B0604020202020204" pitchFamily="34" charset="0"/>
                <a:cs typeface="Arial" panose="020B0604020202020204" pitchFamily="34" charset="0"/>
              </a:rPr>
              <a:t>As we’ve learned throughout this pandemic, homeownership can provide the safety and security we crave in a time of uncertainty. That sense of connection and emotional stability genuinely reaches beyond just the financial aspect of owning a home.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11" name="Rectangle 10">
            <a:extLst>
              <a:ext uri="{FF2B5EF4-FFF2-40B4-BE49-F238E27FC236}">
                <a16:creationId xmlns:a16="http://schemas.microsoft.com/office/drawing/2014/main" id="{DF7F5230-AE73-9743-905C-A2683A95858E}"/>
              </a:ext>
            </a:extLst>
          </p:cNvPr>
          <p:cNvSpPr/>
          <p:nvPr/>
        </p:nvSpPr>
        <p:spPr>
          <a:xfrm>
            <a:off x="-1" y="977707"/>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Non-Financial Benefits of Homeownership</a:t>
            </a:r>
          </a:p>
        </p:txBody>
      </p:sp>
      <p:graphicFrame>
        <p:nvGraphicFramePr>
          <p:cNvPr id="7" name="Table 10">
            <a:extLst>
              <a:ext uri="{FF2B5EF4-FFF2-40B4-BE49-F238E27FC236}">
                <a16:creationId xmlns:a16="http://schemas.microsoft.com/office/drawing/2014/main" id="{979826CB-C7E9-9C44-9F89-9624C9804B07}"/>
              </a:ext>
            </a:extLst>
          </p:cNvPr>
          <p:cNvGraphicFramePr>
            <a:graphicFrameLocks noGrp="1"/>
          </p:cNvGraphicFramePr>
          <p:nvPr>
            <p:extLst>
              <p:ext uri="{D42A27DB-BD31-4B8C-83A1-F6EECF244321}">
                <p14:modId xmlns:p14="http://schemas.microsoft.com/office/powerpoint/2010/main" val="676498073"/>
              </p:ext>
            </p:extLst>
          </p:nvPr>
        </p:nvGraphicFramePr>
        <p:xfrm>
          <a:off x="457200" y="839558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considering buying a home, it’s not just about the dollars and cents. Don’t forget to weigh the non-financial benefits that may truly change your life just when you need it most.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581307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tree, outdoor, person&#10;&#10;Description automatically generated">
            <a:extLst>
              <a:ext uri="{FF2B5EF4-FFF2-40B4-BE49-F238E27FC236}">
                <a16:creationId xmlns:a16="http://schemas.microsoft.com/office/drawing/2014/main" id="{B51E38B9-3664-AE41-B440-01A97DAC95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2889704"/>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9</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898398"/>
            <a:ext cx="6722534"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this season, the biggest opportunity you have right now is to get ahead of rising mortgage rates and increasing prices. Here’s what you need to know about where both are headed.</a:t>
            </a:r>
          </a:p>
        </p:txBody>
      </p:sp>
      <p:sp>
        <p:nvSpPr>
          <p:cNvPr id="6" name="TextBox 5">
            <a:extLst>
              <a:ext uri="{FF2B5EF4-FFF2-40B4-BE49-F238E27FC236}">
                <a16:creationId xmlns:a16="http://schemas.microsoft.com/office/drawing/2014/main" id="{ADF4D003-23B3-2245-A0FC-3101599455D8}"/>
              </a:ext>
            </a:extLst>
          </p:cNvPr>
          <p:cNvSpPr txBox="1"/>
          <p:nvPr/>
        </p:nvSpPr>
        <p:spPr>
          <a:xfrm>
            <a:off x="457200" y="4059286"/>
            <a:ext cx="6858000" cy="5453993"/>
          </a:xfrm>
          <a:prstGeom prst="rect">
            <a:avLst/>
          </a:prstGeom>
          <a:noFill/>
        </p:spPr>
        <p:txBody>
          <a:bodyPr wrap="square" lIns="0" tIns="320040" rIns="0" bIns="0" numCol="1" spcCol="457200" rtlCol="0" anchor="t">
            <a:noAutofit/>
          </a:bodyPr>
          <a:lstStyle/>
          <a:p>
            <a:pPr>
              <a:lnSpc>
                <a:spcPct val="110000"/>
              </a:lnSpc>
              <a:spcAft>
                <a:spcPts val="1000"/>
              </a:spcAft>
            </a:pPr>
            <a:r>
              <a:rPr lang="en-US" sz="1500" b="1" dirty="0">
                <a:solidFill>
                  <a:schemeClr val="tx2"/>
                </a:solidFill>
              </a:rPr>
              <a:t>What’s Going To Happen With Mortgage Rates?</a:t>
            </a:r>
          </a:p>
          <a:p>
            <a:pPr>
              <a:lnSpc>
                <a:spcPct val="110000"/>
              </a:lnSpc>
              <a:spcAft>
                <a:spcPts val="1000"/>
              </a:spcAft>
            </a:pPr>
            <a:r>
              <a:rPr lang="en-US" sz="1250" dirty="0">
                <a:latin typeface="Arial" panose="020B0604020202020204" pitchFamily="34" charset="0"/>
                <a:cs typeface="Arial" panose="020B0604020202020204" pitchFamily="34" charset="0"/>
              </a:rPr>
              <a:t>Mortgage interest rates are already climbing this year, and experts agree they’ll continue rising as we move through 2022. </a:t>
            </a:r>
          </a:p>
          <a:p>
            <a:pPr>
              <a:lnSpc>
                <a:spcPct val="110000"/>
              </a:lnSpc>
              <a:spcAft>
                <a:spcPts val="1000"/>
              </a:spcAft>
            </a:pPr>
            <a:r>
              <a:rPr lang="en-US" sz="1250" dirty="0">
                <a:latin typeface="Arial"/>
                <a:cs typeface="Arial"/>
              </a:rPr>
              <a:t>Nadia Evangelou, Senior Economist and Director of Forecasting at the </a:t>
            </a:r>
            <a:r>
              <a:rPr lang="en-US" sz="1250" i="1" dirty="0">
                <a:latin typeface="Arial"/>
                <a:cs typeface="Arial"/>
              </a:rPr>
              <a:t>National Association of Realtors </a:t>
            </a:r>
            <a:r>
              <a:rPr lang="en-US" sz="1250" dirty="0">
                <a:latin typeface="Arial"/>
                <a:cs typeface="Arial"/>
              </a:rPr>
              <a:t>(NAR), discusses how rising rates are motivating today’s buyers to move quickly. She also stresses that, even despite rising rates, buying a home today is still a great investment:</a:t>
            </a:r>
          </a:p>
          <a:p>
            <a:pPr lvl="1">
              <a:lnSpc>
                <a:spcPct val="110000"/>
              </a:lnSpc>
              <a:spcAft>
                <a:spcPts val="1000"/>
              </a:spcAft>
            </a:pPr>
            <a:r>
              <a:rPr lang="en-US" sz="1250" i="1" dirty="0">
                <a:solidFill>
                  <a:srgbClr val="797979"/>
                </a:solidFill>
                <a:latin typeface="Arial"/>
                <a:cs typeface="Arial"/>
              </a:rPr>
              <a:t>“…buyers are rushing to lock in lower rates as </a:t>
            </a:r>
            <a:r>
              <a:rPr lang="en-US" sz="1250" b="1" i="1" dirty="0">
                <a:solidFill>
                  <a:srgbClr val="797979"/>
                </a:solidFill>
                <a:latin typeface="Arial"/>
                <a:cs typeface="Arial"/>
              </a:rPr>
              <a:t>the outlook is for even higher mortgage rates in the following months....even with this increase in rates, purchasing a home is a great investment. </a:t>
            </a:r>
            <a:r>
              <a:rPr lang="en-US" sz="1250" i="1" dirty="0">
                <a:solidFill>
                  <a:srgbClr val="797979"/>
                </a:solidFill>
                <a:latin typeface="Arial"/>
                <a:cs typeface="Arial"/>
              </a:rPr>
              <a:t>In addition to the other benefits of homeownership, the equity that homebuyers will build in 2022 due to price appreciation will be higher than their mortgage payment.”</a:t>
            </a:r>
            <a:endParaRPr lang="en-US" sz="1250" dirty="0">
              <a:solidFill>
                <a:srgbClr val="797979"/>
              </a:solidFill>
              <a:latin typeface="Arial"/>
              <a:cs typeface="Arial"/>
            </a:endParaRPr>
          </a:p>
          <a:p>
            <a:pPr>
              <a:lnSpc>
                <a:spcPct val="110000"/>
              </a:lnSpc>
              <a:spcAft>
                <a:spcPts val="1000"/>
              </a:spcAft>
            </a:pPr>
            <a:r>
              <a:rPr lang="en-US" sz="1250" b="1" dirty="0">
                <a:latin typeface="Arial" panose="020B0604020202020204" pitchFamily="34" charset="0"/>
                <a:cs typeface="Arial" panose="020B0604020202020204" pitchFamily="34" charset="0"/>
              </a:rPr>
              <a:t>So, what does that mean for you? </a:t>
            </a:r>
            <a:r>
              <a:rPr lang="en-US" sz="1250" dirty="0">
                <a:latin typeface="Arial" panose="020B0604020202020204" pitchFamily="34" charset="0"/>
                <a:cs typeface="Arial" panose="020B0604020202020204" pitchFamily="34" charset="0"/>
              </a:rPr>
              <a:t>The big takeaway is that rates are expected to continue to rise. That means it’s going to cost more to buy a home if you wait. If you’re planning a home purchase sometime this year or next, but you’re waiting to see if rates will drop, it’s time to start working with your trusted advisor. This way, you’ll have an expert to help you plan for your purchase sooner rather than later. </a:t>
            </a:r>
          </a:p>
          <a:p>
            <a:pPr>
              <a:lnSpc>
                <a:spcPct val="110000"/>
              </a:lnSpc>
              <a:spcAft>
                <a:spcPts val="1000"/>
              </a:spcAft>
            </a:pPr>
            <a:r>
              <a:rPr lang="en-US" sz="1250" dirty="0">
                <a:latin typeface="Arial" panose="020B0604020202020204" pitchFamily="34" charset="0"/>
                <a:cs typeface="Arial" panose="020B0604020202020204" pitchFamily="34" charset="0"/>
              </a:rPr>
              <a:t>And, as </a:t>
            </a:r>
            <a:r>
              <a:rPr lang="en-US" sz="1250" dirty="0" err="1">
                <a:latin typeface="Arial" panose="020B0604020202020204" pitchFamily="34" charset="0"/>
                <a:cs typeface="Arial" panose="020B0604020202020204" pitchFamily="34" charset="0"/>
              </a:rPr>
              <a:t>Evangelou</a:t>
            </a:r>
            <a:r>
              <a:rPr lang="en-US" sz="1250" dirty="0">
                <a:latin typeface="Arial" panose="020B0604020202020204" pitchFamily="34" charset="0"/>
                <a:cs typeface="Arial" panose="020B0604020202020204" pitchFamily="34" charset="0"/>
              </a:rPr>
              <a:t> notes, once you do buy a home, you’ll start building equity as home values rise. That should give you confidence your investment is a sound one.</a:t>
            </a:r>
          </a:p>
        </p:txBody>
      </p:sp>
      <p:sp>
        <p:nvSpPr>
          <p:cNvPr id="8" name="Rectangle 7">
            <a:extLst>
              <a:ext uri="{FF2B5EF4-FFF2-40B4-BE49-F238E27FC236}">
                <a16:creationId xmlns:a16="http://schemas.microsoft.com/office/drawing/2014/main" id="{CFC07FC6-668C-C347-A8F7-4099C75CB944}"/>
              </a:ext>
            </a:extLst>
          </p:cNvPr>
          <p:cNvSpPr/>
          <p:nvPr/>
        </p:nvSpPr>
        <p:spPr>
          <a:xfrm>
            <a:off x="0" y="144315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Biggest Opportunity for Homebuyers This Spring</a:t>
            </a:r>
          </a:p>
        </p:txBody>
      </p:sp>
    </p:spTree>
    <p:extLst>
      <p:ext uri="{BB962C8B-B14F-4D97-AF65-F5344CB8AC3E}">
        <p14:creationId xmlns:p14="http://schemas.microsoft.com/office/powerpoint/2010/main" val="1798460419"/>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26429</TotalTime>
  <Words>5246</Words>
  <Application>Microsoft Office PowerPoint</Application>
  <PresentationFormat>Custom</PresentationFormat>
  <Paragraphs>284</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Georgia</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434</cp:revision>
  <dcterms:created xsi:type="dcterms:W3CDTF">2021-07-16T16:38:04Z</dcterms:created>
  <dcterms:modified xsi:type="dcterms:W3CDTF">2022-03-14T16:28:53Z</dcterms:modified>
</cp:coreProperties>
</file>