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261" r:id="rId3"/>
    <p:sldId id="3302" r:id="rId4"/>
    <p:sldId id="3303" r:id="rId5"/>
    <p:sldId id="3304" r:id="rId6"/>
    <p:sldId id="265" r:id="rId7"/>
    <p:sldId id="3281" r:id="rId8"/>
    <p:sldId id="3294" r:id="rId9"/>
    <p:sldId id="3295" r:id="rId10"/>
    <p:sldId id="3290" r:id="rId11"/>
    <p:sldId id="3291" r:id="rId12"/>
    <p:sldId id="3292" r:id="rId13"/>
    <p:sldId id="3293" r:id="rId14"/>
    <p:sldId id="3305" r:id="rId15"/>
    <p:sldId id="3283" r:id="rId16"/>
    <p:sldId id="3284" r:id="rId17"/>
    <p:sldId id="3285" r:id="rId18"/>
    <p:sldId id="3289" r:id="rId19"/>
    <p:sldId id="3288" r:id="rId20"/>
    <p:sldId id="3287" r:id="rId21"/>
    <p:sldId id="3271" r:id="rId22"/>
    <p:sldId id="3286"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ety Cox" initials="CC" lastIdx="25"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154"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7" clrIdx="2">
    <p:extLst>
      <p:ext uri="{19B8F6BF-5375-455C-9EA6-DF929625EA0E}">
        <p15:presenceInfo xmlns:p15="http://schemas.microsoft.com/office/powerpoint/2012/main" userId="S::becca@keepingcurrentmatters.com::0f7e16d1-6d0f-49e0-b94a-678b82a6f1a8" providerId="AD"/>
      </p:ext>
    </p:extLst>
  </p:cmAuthor>
  <p:cmAuthor id="4" name="Nikki Arpino" initials="NA [2]" lastIdx="3" clrIdx="3">
    <p:extLst>
      <p:ext uri="{19B8F6BF-5375-455C-9EA6-DF929625EA0E}">
        <p15:presenceInfo xmlns:p15="http://schemas.microsoft.com/office/powerpoint/2012/main" userId="WhutqSSPiFnB3YdNPNZ3vvYP7h2tGQzXDooSVebKFXQ=" providerId="None"/>
      </p:ext>
    </p:extLst>
  </p:cmAuthor>
  <p:cmAuthor id="5" name="Jeymy Idrovo" initials="JI" lastIdx="57" clrIdx="4">
    <p:extLst>
      <p:ext uri="{19B8F6BF-5375-455C-9EA6-DF929625EA0E}">
        <p15:presenceInfo xmlns:p15="http://schemas.microsoft.com/office/powerpoint/2012/main" userId="Jeymy Idrovo" providerId="None"/>
      </p:ext>
    </p:extLst>
  </p:cmAuthor>
  <p:cmAuthor id="6" name="Kate Rezabek" initials="KR" lastIdx="46" clrIdx="5">
    <p:extLst>
      <p:ext uri="{19B8F6BF-5375-455C-9EA6-DF929625EA0E}">
        <p15:presenceInfo xmlns:p15="http://schemas.microsoft.com/office/powerpoint/2012/main" userId="S::kate@keepingcurrentmatters.com::c82c6c9b-0862-4e9b-b07e-8ec0e0a445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227DA3-4F39-4305-9DA7-AC850756067D}" v="10" dt="2021-11-23T21:45:49.877"/>
    <p1510:client id="{F88F4FDD-3942-4073-82D2-2706953C9F77}" v="1" dt="2021-11-23T22:03:33.8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16"/>
    <p:restoredTop sz="87323" autoAdjust="0"/>
  </p:normalViewPr>
  <p:slideViewPr>
    <p:cSldViewPr snapToGrid="0" snapToObjects="1">
      <p:cViewPr varScale="1">
        <p:scale>
          <a:sx n="72" d="100"/>
          <a:sy n="72" d="100"/>
        </p:scale>
        <p:origin x="2676" y="72"/>
      </p:cViewPr>
      <p:guideLst/>
    </p:cSldViewPr>
  </p:slideViewPr>
  <p:notesTextViewPr>
    <p:cViewPr>
      <p:scale>
        <a:sx n="1" d="1"/>
        <a:sy n="1" d="1"/>
      </p:scale>
      <p:origin x="0" y="0"/>
    </p:cViewPr>
  </p:notesTextViewPr>
  <p:sorterViewPr>
    <p:cViewPr>
      <p:scale>
        <a:sx n="48" d="100"/>
        <a:sy n="48" d="100"/>
      </p:scale>
      <p:origin x="0" y="-25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78132345591856E-2"/>
          <c:y val="3.1894371097479321E-2"/>
          <c:w val="0.96703700679976767"/>
          <c:h val="0.87664022117415197"/>
        </c:manualLayout>
      </c:layout>
      <c:barChart>
        <c:barDir val="col"/>
        <c:grouping val="clustered"/>
        <c:varyColors val="0"/>
        <c:ser>
          <c:idx val="0"/>
          <c:order val="0"/>
          <c:tx>
            <c:strRef>
              <c:f>Sheet1!$B$1</c:f>
              <c:strCache>
                <c:ptCount val="1"/>
                <c:pt idx="0">
                  <c:v>Series 1</c:v>
                </c:pt>
              </c:strCache>
            </c:strRef>
          </c:tx>
          <c:spPr>
            <a:solidFill>
              <a:srgbClr val="0CADEF"/>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Fannie Mae</c:v>
                </c:pt>
                <c:pt idx="1">
                  <c:v>Freddie Mac</c:v>
                </c:pt>
                <c:pt idx="2">
                  <c:v>MBA</c:v>
                </c:pt>
                <c:pt idx="3">
                  <c:v>HPES</c:v>
                </c:pt>
                <c:pt idx="4">
                  <c:v>Zelman</c:v>
                </c:pt>
                <c:pt idx="5">
                  <c:v>NAR</c:v>
                </c:pt>
              </c:strCache>
            </c:strRef>
          </c:cat>
          <c:val>
            <c:numRef>
              <c:f>Sheet1!$B$2:$B$7</c:f>
              <c:numCache>
                <c:formatCode>0%</c:formatCode>
                <c:ptCount val="6"/>
                <c:pt idx="0" formatCode="0.0%">
                  <c:v>7.3999999999999996E-2</c:v>
                </c:pt>
                <c:pt idx="1">
                  <c:v>7.0000000000000007E-2</c:v>
                </c:pt>
                <c:pt idx="2" formatCode="0.0%">
                  <c:v>5.0999999999999997E-2</c:v>
                </c:pt>
                <c:pt idx="3" formatCode="0.0%">
                  <c:v>5.0999999999999997E-2</c:v>
                </c:pt>
                <c:pt idx="4">
                  <c:v>0.03</c:v>
                </c:pt>
                <c:pt idx="5" formatCode="0.0%">
                  <c:v>2.8000000000000001E-2</c:v>
                </c:pt>
              </c:numCache>
            </c:numRef>
          </c:val>
          <c:extLst>
            <c:ext xmlns:c16="http://schemas.microsoft.com/office/drawing/2014/chart" uri="{C3380CC4-5D6E-409C-BE32-E72D297353CC}">
              <c16:uniqueId val="{00000000-8A65-B545-A3E6-0EB059A0F344}"/>
            </c:ext>
          </c:extLst>
        </c:ser>
        <c:dLbls>
          <c:showLegendKey val="0"/>
          <c:showVal val="0"/>
          <c:showCatName val="0"/>
          <c:showSerName val="0"/>
          <c:showPercent val="0"/>
          <c:showBubbleSize val="0"/>
        </c:dLbls>
        <c:gapWidth val="20"/>
        <c:overlap val="-27"/>
        <c:axId val="1026694144"/>
        <c:axId val="1023770976"/>
      </c:barChart>
      <c:catAx>
        <c:axId val="1026694144"/>
        <c:scaling>
          <c:orientation val="minMax"/>
        </c:scaling>
        <c:delete val="0"/>
        <c:axPos val="b"/>
        <c:numFmt formatCode="General" sourceLinked="1"/>
        <c:majorTickMark val="none"/>
        <c:minorTickMark val="none"/>
        <c:tickLblPos val="nextTo"/>
        <c:spPr>
          <a:noFill/>
          <a:ln w="38100" cap="flat" cmpd="sng" algn="ctr">
            <a:solidFill>
              <a:schemeClr val="bg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23770976"/>
        <c:crosses val="autoZero"/>
        <c:auto val="1"/>
        <c:lblAlgn val="ctr"/>
        <c:lblOffset val="100"/>
        <c:noMultiLvlLbl val="0"/>
      </c:catAx>
      <c:valAx>
        <c:axId val="1023770976"/>
        <c:scaling>
          <c:orientation val="minMax"/>
          <c:max val="8.0000000000000016E-2"/>
          <c:min val="0"/>
        </c:scaling>
        <c:delete val="1"/>
        <c:axPos val="l"/>
        <c:numFmt formatCode="0.0%" sourceLinked="1"/>
        <c:majorTickMark val="out"/>
        <c:minorTickMark val="none"/>
        <c:tickLblPos val="nextTo"/>
        <c:crossAx val="102669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rgbClr val="72C45A"/>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2021</c:v>
                </c:pt>
                <c:pt idx="1">
                  <c:v>2022</c:v>
                </c:pt>
                <c:pt idx="2">
                  <c:v>2023</c:v>
                </c:pt>
                <c:pt idx="3">
                  <c:v>2024</c:v>
                </c:pt>
                <c:pt idx="4">
                  <c:v>2025</c:v>
                </c:pt>
                <c:pt idx="5">
                  <c:v>2026</c:v>
                </c:pt>
              </c:strCache>
            </c:strRef>
          </c:cat>
          <c:val>
            <c:numRef>
              <c:f>Sheet1!$B$2:$B$7</c:f>
              <c:numCache>
                <c:formatCode>"$"#,##0_);[Red]\("$"#,##0\)</c:formatCode>
                <c:ptCount val="6"/>
                <c:pt idx="0">
                  <c:v>350000</c:v>
                </c:pt>
                <c:pt idx="1">
                  <c:v>391090</c:v>
                </c:pt>
                <c:pt idx="2">
                  <c:v>413851</c:v>
                </c:pt>
                <c:pt idx="3">
                  <c:v>430157</c:v>
                </c:pt>
                <c:pt idx="4">
                  <c:v>445471</c:v>
                </c:pt>
                <c:pt idx="5">
                  <c:v>461285</c:v>
                </c:pt>
              </c:numCache>
            </c:numRef>
          </c:val>
          <c:extLst>
            <c:ext xmlns:c16="http://schemas.microsoft.com/office/drawing/2014/chart" uri="{C3380CC4-5D6E-409C-BE32-E72D297353CC}">
              <c16:uniqueId val="{00000000-B7BD-FE4D-8D19-B0B244FB15ED}"/>
            </c:ext>
          </c:extLst>
        </c:ser>
        <c:dLbls>
          <c:showLegendKey val="0"/>
          <c:showVal val="0"/>
          <c:showCatName val="0"/>
          <c:showSerName val="0"/>
          <c:showPercent val="0"/>
          <c:showBubbleSize val="0"/>
        </c:dLbls>
        <c:gapWidth val="20"/>
        <c:overlap val="-27"/>
        <c:axId val="386150880"/>
        <c:axId val="386154016"/>
      </c:barChart>
      <c:catAx>
        <c:axId val="386150880"/>
        <c:scaling>
          <c:orientation val="minMax"/>
        </c:scaling>
        <c:delete val="0"/>
        <c:axPos val="b"/>
        <c:numFmt formatCode="General" sourceLinked="1"/>
        <c:majorTickMark val="none"/>
        <c:minorTickMark val="none"/>
        <c:tickLblPos val="nextTo"/>
        <c:spPr>
          <a:noFill/>
          <a:ln w="12700" cap="flat" cmpd="sng" algn="ctr">
            <a:solidFill>
              <a:srgbClr val="FFFFFF">
                <a:lumMod val="75000"/>
              </a:srgbClr>
            </a:solidFill>
            <a:round/>
          </a:ln>
          <a:effectLst/>
        </c:spPr>
        <c:txPr>
          <a:bodyPr rot="-60000000" spcFirstLastPara="1" vertOverflow="ellipsis" vert="horz" wrap="square" anchor="ctr" anchorCtr="1"/>
          <a:lstStyle/>
          <a:p>
            <a:pPr>
              <a:defRPr sz="12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86154016"/>
        <c:crosses val="autoZero"/>
        <c:auto val="1"/>
        <c:lblAlgn val="ctr"/>
        <c:lblOffset val="100"/>
        <c:noMultiLvlLbl val="1"/>
      </c:catAx>
      <c:valAx>
        <c:axId val="386154016"/>
        <c:scaling>
          <c:orientation val="minMax"/>
          <c:min val="200000"/>
        </c:scaling>
        <c:delete val="1"/>
        <c:axPos val="l"/>
        <c:numFmt formatCode="&quot;$&quot;#,##0_);[Red]\(&quot;$&quot;#,##0\)" sourceLinked="1"/>
        <c:majorTickMark val="out"/>
        <c:minorTickMark val="none"/>
        <c:tickLblPos val="nextTo"/>
        <c:crossAx val="386150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12/7/2021</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blog.firstam.com/economics/the-reconomy-podcast-what-is-the-fed-signaling-on-interest-rat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87991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https://www.nar.realtor/newsroom/existing-home-sales-inch-up-0-8-in-october</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94331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news.move.com</a:t>
            </a:r>
            <a:r>
              <a:rPr lang="en-US" dirty="0"/>
              <a:t>/2021-11-11-Low-Temps,-High-Expectations-Realtor-com-R-Survey-Shows-65-of-Prospective-Sellers-Plan-to-Enter-the-Market-this-Winter</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2018668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https://www.corelogic.com/insights-download/homeowner-equity-report.aspx</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1675218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https://pulsenomics.com/surveys/#home-price-expectations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313450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https://www.attomdata.com/news/market-trends/home-sales-prices/attom-q3-2021-u-s-home-equity-and-underwater-report/</a:t>
            </a: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2702385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https://www.energy.gov/eere/buildings/energy-star</a:t>
            </a:r>
          </a:p>
          <a:p>
            <a:r>
              <a:rPr lang="en-US" dirty="0"/>
              <a:t>https://www.investopedia.com/articles/personal-finance/062614/should-you-buy-or-build-</a:t>
            </a:r>
            <a:r>
              <a:rPr lang="en-US" dirty="0" err="1"/>
              <a:t>home.asp</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www.quickenloans.com</a:t>
            </a:r>
            <a:r>
              <a:rPr lang="en-US" dirty="0"/>
              <a:t>/learn/old-house-vs-new-house</a:t>
            </a:r>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4014545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www.investopedia.com</a:t>
            </a:r>
            <a:r>
              <a:rPr lang="en-US" dirty="0"/>
              <a:t>/articles/personal-finance/062614/should-you-buy-or-build-</a:t>
            </a:r>
            <a:r>
              <a:rPr lang="en-US" dirty="0" err="1"/>
              <a:t>home.asp</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www.quickenloans.com</a:t>
            </a:r>
            <a:r>
              <a:rPr lang="en-US" dirty="0"/>
              <a:t>/learn/old-house-vs-new-house</a:t>
            </a: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1700815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https://www.remodeling.hw.net/benchmarks/cost-vs-value/key-trends-in-the-2021-cost-vs-value-report_o</a:t>
            </a:r>
          </a:p>
          <a:p>
            <a:r>
              <a:rPr lang="en-US" dirty="0"/>
              <a:t>https://www.nar.realtor/newsroom/existing-home-sales-inch-up-0-8-in-october</a:t>
            </a:r>
          </a:p>
          <a:p>
            <a:r>
              <a:rPr lang="en-US" dirty="0"/>
              <a:t>https://cdn.nar.realtor/sites/default/files/documents/2021-10-realtors-confidence-index-11-22-2021.pdf</a:t>
            </a:r>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1440076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cdn.nar.realtor</a:t>
            </a:r>
            <a:r>
              <a:rPr lang="en-US" dirty="0"/>
              <a:t>/sites/default/files/documents/2021-10-realtors-confidence-index-11-22-2021.pdf</a:t>
            </a:r>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2182957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1436646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2909410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www.nar.realtor</a:t>
            </a:r>
            <a:r>
              <a:rPr lang="en-US" dirty="0"/>
              <a:t>/determining-asking-price</a:t>
            </a:r>
          </a:p>
          <a:p>
            <a:r>
              <a:rPr lang="en-US" dirty="0"/>
              <a:t>https://</a:t>
            </a:r>
            <a:r>
              <a:rPr lang="en-US" dirty="0" err="1"/>
              <a:t>www.corelogic.com</a:t>
            </a:r>
            <a:r>
              <a:rPr lang="en-US" dirty="0"/>
              <a:t>/intelligence/find-stories/us-sp-corelogic-case-shiller-rockets-to-16-6-reaches-new-records/</a:t>
            </a:r>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578706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91957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strike="noStrike" kern="1200" dirty="0">
                <a:solidFill>
                  <a:schemeClr val="tx1"/>
                </a:solidFill>
                <a:effectLst/>
                <a:latin typeface="+mn-lt"/>
                <a:ea typeface="+mn-ea"/>
                <a:cs typeface="+mn-cs"/>
                <a:hlinkClick r:id="rId3"/>
              </a:rPr>
              <a:t>https://blog.firstam.com/economics/the-reconomy-podcast-what-is-the-fed-signaling-on-interest-rates</a:t>
            </a:r>
            <a:r>
              <a:rPr lang="en-US" sz="1200" b="0" i="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news.move.com</a:t>
            </a:r>
            <a:r>
              <a:rPr lang="en-US" dirty="0"/>
              <a:t>/2021-11-11-Low-Temps,-High-Expectations-Realtor-com-R-Survey-Shows-65-of-Prospective-Sellers-Plan-to-Enter-the-Market-this-Winter</a:t>
            </a:r>
          </a:p>
          <a:p>
            <a:r>
              <a:rPr lang="en-US" dirty="0"/>
              <a:t>https://www.nar.realtor/research-and-statistics/research-reports/realtors-confidence-index</a:t>
            </a:r>
          </a:p>
          <a:p>
            <a:r>
              <a:rPr lang="en-US" dirty="0"/>
              <a:t>https://</a:t>
            </a:r>
            <a:r>
              <a:rPr lang="en-US" dirty="0" err="1"/>
              <a:t>cdn.nar.realtor</a:t>
            </a:r>
            <a:r>
              <a:rPr lang="en-US" dirty="0"/>
              <a:t>/sites/default/files/documents/2021-10-realtors-confidence-index-11-22-2021.pdf</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5742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www.corelogic.com</a:t>
            </a:r>
            <a:r>
              <a:rPr lang="en-US" dirty="0"/>
              <a:t>/intelligence/homeowner-equity-insights/</a:t>
            </a:r>
          </a:p>
          <a:p>
            <a:r>
              <a:rPr lang="en-US" dirty="0"/>
              <a:t>https://</a:t>
            </a:r>
            <a:r>
              <a:rPr lang="en-US" dirty="0" err="1"/>
              <a:t>www.fanniemae.com</a:t>
            </a:r>
            <a:r>
              <a:rPr lang="en-US" dirty="0"/>
              <a:t>/newsroom/</a:t>
            </a:r>
            <a:r>
              <a:rPr lang="en-US" dirty="0" err="1"/>
              <a:t>fannie</a:t>
            </a:r>
            <a:r>
              <a:rPr lang="en-US" dirty="0"/>
              <a:t>-</a:t>
            </a:r>
            <a:r>
              <a:rPr lang="en-US" dirty="0" err="1"/>
              <a:t>mae</a:t>
            </a:r>
            <a:r>
              <a:rPr lang="en-US" dirty="0"/>
              <a:t>-news/economic-growth-again-revised-downward-due-supply-chain-and-inflation-concerns</a:t>
            </a:r>
          </a:p>
          <a:p>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http://</a:t>
            </a:r>
            <a:r>
              <a:rPr kumimoji="0" lang="en-US" altLang="en-US" sz="1200" b="0" i="0" u="none" strike="noStrike" kern="1200" cap="none" spc="0" normalizeH="0" baseline="0" noProof="0" dirty="0" err="1">
                <a:ln>
                  <a:noFill/>
                </a:ln>
                <a:solidFill>
                  <a:prstClr val="black"/>
                </a:solidFill>
                <a:effectLst/>
                <a:uLnTx/>
                <a:uFillTx/>
                <a:latin typeface="+mn-lt"/>
                <a:ea typeface="+mn-ea"/>
                <a:cs typeface="+mn-cs"/>
              </a:rPr>
              <a:t>www.freddiemac.com</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/research/forecast/20211015_quarterly_economic_forecast.page?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https://www.fanniemae.com/media/42011/display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https://www.mba.org/news-research-and-resources/research-and-economics/forecasts-and-commentary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https://</a:t>
            </a:r>
            <a:r>
              <a:rPr kumimoji="0" lang="en-US" altLang="en-US" sz="1200" b="0" i="0" u="none" strike="noStrike" kern="1200" cap="none" spc="0" normalizeH="0" baseline="0" noProof="0" dirty="0" err="1">
                <a:ln>
                  <a:noFill/>
                </a:ln>
                <a:solidFill>
                  <a:prstClr val="black"/>
                </a:solidFill>
                <a:effectLst/>
                <a:uLnTx/>
                <a:uFillTx/>
                <a:latin typeface="+mn-lt"/>
                <a:ea typeface="+mn-ea"/>
                <a:cs typeface="+mn-cs"/>
              </a:rPr>
              <a:t>cdn.nar.realtor</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/sites/default/files/documents/forecast-Q4-2021-us-economic-outlook-10-28-2021.pdf</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2795163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https://news.move.com/2021-11-11-Low-Temps,-High-Expectations-Realtor-com-R-Survey-Shows-65-of-Prospective-Sellers-Plan-to-Enter-the-Market-this-Winter</a:t>
            </a: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120090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news.move.com</a:t>
            </a:r>
            <a:r>
              <a:rPr lang="en-US" dirty="0"/>
              <a:t>/2021-11-10-Realtor-com-R-October-Housing-Report-Homes-Sell-at-Breakneck-Speed-for-the-Eighth-Month-in-a-Row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freddiemac.gcs-web.com</a:t>
            </a:r>
            <a:r>
              <a:rPr lang="en-US" dirty="0"/>
              <a:t>/node/24066/pdf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www.corelogic.com</a:t>
            </a:r>
            <a:r>
              <a:rPr lang="en-US" dirty="0"/>
              <a:t>/intelligence/homes-sold-quickly-and-supply-shortage-remains/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www.nar.realtor</a:t>
            </a:r>
            <a:r>
              <a:rPr lang="en-US" dirty="0"/>
              <a:t>/newsroom/home-buyers-motivated-by-desire-to-be-closer-to-family-and-friends-sellers-collected-full-asking-price</a:t>
            </a:r>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2009607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917059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https://www.corelogic.com/intelligence/u-s-home-price-insights/</a:t>
            </a:r>
          </a:p>
          <a:p>
            <a:r>
              <a:rPr lang="en-US" dirty="0"/>
              <a:t>https://www.merriam-webster.com/dictionary/appreciation</a:t>
            </a:r>
          </a:p>
          <a:p>
            <a:r>
              <a:rPr lang="en-US" dirty="0"/>
              <a:t>https://</a:t>
            </a:r>
            <a:r>
              <a:rPr lang="en-US" dirty="0" err="1"/>
              <a:t>www.merriam-webster.com</a:t>
            </a:r>
            <a:r>
              <a:rPr lang="en-US" dirty="0"/>
              <a:t>/dictionary/depreciation</a:t>
            </a:r>
          </a:p>
          <a:p>
            <a:r>
              <a:rPr lang="en-US" dirty="0"/>
              <a:t>https://www.merriam-webster.com/dictionary/deceleration</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1792482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www.mba.org</a:t>
            </a:r>
            <a:r>
              <a:rPr lang="en-US" dirty="0"/>
              <a:t>/news-research-and-resources/research-and-economics/forecasts-and-commentary</a:t>
            </a:r>
          </a:p>
          <a:p>
            <a:r>
              <a:rPr lang="en-US" dirty="0"/>
              <a:t>https://</a:t>
            </a:r>
            <a:r>
              <a:rPr lang="en-US" dirty="0" err="1"/>
              <a:t>cdn.nar.realtor</a:t>
            </a:r>
            <a:r>
              <a:rPr lang="en-US" dirty="0"/>
              <a:t>/sites/default/files/documents/forecast-Q4-2021-us-economic-outlook-10-28-2021.pdf</a:t>
            </a:r>
          </a:p>
          <a:p>
            <a:r>
              <a:rPr lang="en-US" dirty="0"/>
              <a:t>https://www.fanniemae.com/media/42011/display</a:t>
            </a:r>
          </a:p>
          <a:p>
            <a:r>
              <a:rPr lang="en-US" dirty="0"/>
              <a:t>http://www.freddiemac.com/research/forecast/index.page</a:t>
            </a:r>
          </a:p>
          <a:p>
            <a:r>
              <a:rPr lang="en-US" dirty="0"/>
              <a:t>https://</a:t>
            </a:r>
            <a:r>
              <a:rPr lang="en-US" dirty="0" err="1"/>
              <a:t>pulsenomics.com</a:t>
            </a:r>
            <a:r>
              <a:rPr lang="en-US" dirty="0"/>
              <a:t>/surveys/#home-price-expectations</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12263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ground, outdoor, wooden, stone&#10;&#10;Description automatically generated">
            <a:extLst>
              <a:ext uri="{FF2B5EF4-FFF2-40B4-BE49-F238E27FC236}">
                <a16:creationId xmlns:a16="http://schemas.microsoft.com/office/drawing/2014/main" id="{0A239002-BA5E-284C-9D0E-6AD5A3A3B0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38" y="0"/>
            <a:ext cx="7777138"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41702" y="442992"/>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956129"/>
            <a:ext cx="4823542" cy="628375"/>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3950" b="1" kern="0" dirty="0">
                <a:solidFill>
                  <a:srgbClr val="00B0F0"/>
                </a:solidFill>
                <a:ea typeface="Helvetica Neue" panose="02000503000000020004" pitchFamily="2" charset="0"/>
              </a:rPr>
              <a:t>Selling Your House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rgbClr val="00B0F0"/>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WINTER 2022</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22" name="Picture 21">
            <a:extLst>
              <a:ext uri="{FF2B5EF4-FFF2-40B4-BE49-F238E27FC236}">
                <a16:creationId xmlns:a16="http://schemas.microsoft.com/office/drawing/2014/main" id="{EF79766D-8A75-A34B-9131-DBB2AFB6020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86355"/>
            <a:ext cx="476264" cy="476264"/>
          </a:xfrm>
          <a:prstGeom prst="rect">
            <a:avLst/>
          </a:prstGeom>
        </p:spPr>
      </p:pic>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people sitting on a couch with a computer&#10;&#10;Description automatically generated">
            <a:extLst>
              <a:ext uri="{FF2B5EF4-FFF2-40B4-BE49-F238E27FC236}">
                <a16:creationId xmlns:a16="http://schemas.microsoft.com/office/drawing/2014/main" id="{C561F75B-AD56-5845-B818-1FF375F9F4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
            <a:ext cx="7772400" cy="3057991"/>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10</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3023640"/>
            <a:ext cx="6858000"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With mortgage rates climbing and home prices rising, serious buyers are more motivated than ever to find a home sooner rather than later – and that’s good news for you as a seller. </a:t>
            </a:r>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4017385"/>
            <a:ext cx="6858000" cy="5230577"/>
          </a:xfrm>
          <a:prstGeom prst="rect">
            <a:avLst/>
          </a:prstGeom>
          <a:noFill/>
        </p:spPr>
        <p:txBody>
          <a:bodyPr wrap="square" lIns="0" tIns="320040" rIns="0" bIns="0" numCol="1" spcCol="457200" rtlCol="0" anchor="t">
            <a:noAutofit/>
          </a:bodyPr>
          <a:lstStyle/>
          <a:p>
            <a:pPr>
              <a:lnSpc>
                <a:spcPct val="110000"/>
              </a:lnSpc>
              <a:spcAft>
                <a:spcPts val="1000"/>
              </a:spcAft>
            </a:pPr>
            <a:r>
              <a:rPr lang="en-US" sz="1250" dirty="0"/>
              <a:t>Lawrence Yun, Chief Economist for the </a:t>
            </a:r>
            <a:r>
              <a:rPr lang="en-US" sz="1250" i="1" dirty="0"/>
              <a:t>National Association of Realtors </a:t>
            </a:r>
            <a:r>
              <a:rPr lang="en-US" sz="1250" dirty="0"/>
              <a:t>(NAR), puts it best, saying:</a:t>
            </a:r>
          </a:p>
          <a:p>
            <a:pPr lvl="1">
              <a:lnSpc>
                <a:spcPct val="110000"/>
              </a:lnSpc>
              <a:spcAft>
                <a:spcPts val="1000"/>
              </a:spcAft>
            </a:pPr>
            <a:r>
              <a:rPr lang="en-US" sz="1250" i="1" dirty="0">
                <a:solidFill>
                  <a:schemeClr val="bg2"/>
                </a:solidFill>
              </a:rPr>
              <a:t>“</a:t>
            </a:r>
            <a:r>
              <a:rPr lang="en-US" sz="1250" b="1" i="1" dirty="0">
                <a:solidFill>
                  <a:schemeClr val="bg2"/>
                </a:solidFill>
              </a:rPr>
              <a:t>Housing demand remains strong </a:t>
            </a:r>
            <a:r>
              <a:rPr lang="en-US" sz="1250" i="1" dirty="0">
                <a:solidFill>
                  <a:schemeClr val="bg2"/>
                </a:solidFill>
              </a:rPr>
              <a:t>as buyers likely want to secure a home before mortgage rates increase even further next year.”</a:t>
            </a:r>
          </a:p>
          <a:p>
            <a:pPr>
              <a:lnSpc>
                <a:spcPct val="110000"/>
              </a:lnSpc>
              <a:spcAft>
                <a:spcPts val="1000"/>
              </a:spcAft>
            </a:pPr>
            <a:r>
              <a:rPr lang="en-US" sz="1250" dirty="0"/>
              <a:t>But the sense of urgency they feel is complicated by the lack of homes for sale in today’s market. According to the </a:t>
            </a:r>
            <a:r>
              <a:rPr lang="en-US" sz="1250" i="1" dirty="0"/>
              <a:t>Existing Home Sales Report </a:t>
            </a:r>
            <a:r>
              <a:rPr lang="en-US" sz="1250" dirty="0"/>
              <a:t>from NAR:</a:t>
            </a:r>
          </a:p>
          <a:p>
            <a:pPr lvl="1">
              <a:lnSpc>
                <a:spcPct val="110000"/>
              </a:lnSpc>
              <a:spcAft>
                <a:spcPts val="1000"/>
              </a:spcAft>
            </a:pPr>
            <a:r>
              <a:rPr lang="en-US" sz="1250" i="1" dirty="0">
                <a:solidFill>
                  <a:schemeClr val="bg2"/>
                </a:solidFill>
              </a:rPr>
              <a:t>“From one year ago, the inventory of unsold homes decreased 12%. . . .”</a:t>
            </a:r>
            <a:endParaRPr lang="en-US" sz="1250" dirty="0">
              <a:solidFill>
                <a:schemeClr val="bg2"/>
              </a:solidFill>
            </a:endParaRPr>
          </a:p>
          <a:p>
            <a:pPr>
              <a:lnSpc>
                <a:spcPct val="110000"/>
              </a:lnSpc>
              <a:spcAft>
                <a:spcPts val="1000"/>
              </a:spcAft>
            </a:pPr>
            <a:r>
              <a:rPr lang="en-US" sz="1400" b="1" dirty="0">
                <a:solidFill>
                  <a:srgbClr val="00B0F0"/>
                </a:solidFill>
              </a:rPr>
              <a:t>What Does This Mean for Sellers Today?</a:t>
            </a:r>
          </a:p>
          <a:p>
            <a:pPr>
              <a:lnSpc>
                <a:spcPct val="110000"/>
              </a:lnSpc>
              <a:spcAft>
                <a:spcPts val="1000"/>
              </a:spcAft>
            </a:pPr>
            <a:r>
              <a:rPr lang="en-US" sz="1250" dirty="0"/>
              <a:t>With buyers eager to purchase, but so few homes available, sellers who list their houses now have a tremendous advantage – also known as leverage – when negotiating with buyers. That’s because, in today’s market, buyers want three things:</a:t>
            </a:r>
          </a:p>
          <a:p>
            <a:pPr marL="285750" indent="-285750">
              <a:lnSpc>
                <a:spcPct val="110000"/>
              </a:lnSpc>
              <a:spcAft>
                <a:spcPts val="1000"/>
              </a:spcAft>
              <a:buFont typeface="Arial" panose="020B0604020202020204" pitchFamily="34" charset="0"/>
              <a:buChar char="•"/>
            </a:pPr>
            <a:r>
              <a:rPr lang="en-US" sz="1250" dirty="0"/>
              <a:t>To be the winning bid on their dream home</a:t>
            </a:r>
          </a:p>
          <a:p>
            <a:pPr marL="285750" indent="-285750">
              <a:lnSpc>
                <a:spcPct val="110000"/>
              </a:lnSpc>
              <a:spcAft>
                <a:spcPts val="1000"/>
              </a:spcAft>
              <a:buFont typeface="Arial" panose="020B0604020202020204" pitchFamily="34" charset="0"/>
              <a:buChar char="•"/>
            </a:pPr>
            <a:r>
              <a:rPr lang="en-US" sz="1250" dirty="0"/>
              <a:t>To buy before mortgage rates rise</a:t>
            </a:r>
          </a:p>
          <a:p>
            <a:pPr marL="285750" indent="-285750">
              <a:lnSpc>
                <a:spcPct val="110000"/>
              </a:lnSpc>
              <a:spcAft>
                <a:spcPts val="1000"/>
              </a:spcAft>
              <a:buFont typeface="Arial" panose="020B0604020202020204" pitchFamily="34" charset="0"/>
              <a:buChar char="•"/>
            </a:pPr>
            <a:r>
              <a:rPr lang="en-US" sz="1250" dirty="0"/>
              <a:t>To buy before prices go even higher</a:t>
            </a:r>
          </a:p>
          <a:p>
            <a:pPr>
              <a:lnSpc>
                <a:spcPct val="110000"/>
              </a:lnSpc>
              <a:spcAft>
                <a:spcPts val="1000"/>
              </a:spcAft>
            </a:pPr>
            <a:r>
              <a:rPr lang="en-US" sz="1250" dirty="0"/>
              <a:t>These three buyer needs give homeowners a leg up when selling their house.</a:t>
            </a:r>
          </a:p>
          <a:p>
            <a:pPr>
              <a:lnSpc>
                <a:spcPct val="110000"/>
              </a:lnSpc>
              <a:spcAft>
                <a:spcPts val="1000"/>
              </a:spcAft>
            </a:pPr>
            <a:endParaRPr lang="en-US" sz="1250" dirty="0"/>
          </a:p>
        </p:txBody>
      </p:sp>
      <p:sp>
        <p:nvSpPr>
          <p:cNvPr id="8" name="Rectangle 7">
            <a:extLst>
              <a:ext uri="{FF2B5EF4-FFF2-40B4-BE49-F238E27FC236}">
                <a16:creationId xmlns:a16="http://schemas.microsoft.com/office/drawing/2014/main" id="{CFC07FC6-668C-C347-A8F7-4099C75CB944}"/>
              </a:ext>
            </a:extLst>
          </p:cNvPr>
          <p:cNvSpPr/>
          <p:nvPr/>
        </p:nvSpPr>
        <p:spPr>
          <a:xfrm>
            <a:off x="0" y="1611443"/>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Sellers Have Incredible</a:t>
            </a:r>
            <a:br>
              <a:rPr lang="en-US" sz="3200" dirty="0">
                <a:solidFill>
                  <a:srgbClr val="FFFFFF"/>
                </a:solidFill>
              </a:rPr>
            </a:br>
            <a:r>
              <a:rPr lang="en-US" sz="3200" dirty="0">
                <a:solidFill>
                  <a:srgbClr val="FFFFFF"/>
                </a:solidFill>
              </a:rPr>
              <a:t>Leverage Today</a:t>
            </a:r>
          </a:p>
        </p:txBody>
      </p:sp>
    </p:spTree>
    <p:extLst>
      <p:ext uri="{BB962C8B-B14F-4D97-AF65-F5344CB8AC3E}">
        <p14:creationId xmlns:p14="http://schemas.microsoft.com/office/powerpoint/2010/main" val="1178228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2603339"/>
            <a:ext cx="6858000" cy="5998721"/>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Your Leverage Can Help You Negotiate Your Best Terms</a:t>
            </a:r>
          </a:p>
          <a:p>
            <a:pPr>
              <a:lnSpc>
                <a:spcPct val="110000"/>
              </a:lnSpc>
              <a:spcAft>
                <a:spcPts val="1000"/>
              </a:spcAft>
            </a:pPr>
            <a:r>
              <a:rPr lang="en-US" sz="1250" dirty="0"/>
              <a:t>You might already realize this advantage enables you to sell at a good price, but it also means you can negotiate the best contract terms to suit your needs.</a:t>
            </a:r>
          </a:p>
          <a:p>
            <a:pPr>
              <a:lnSpc>
                <a:spcPct val="110000"/>
              </a:lnSpc>
              <a:spcAft>
                <a:spcPts val="1000"/>
              </a:spcAft>
            </a:pPr>
            <a:r>
              <a:rPr lang="en-US" sz="1250" dirty="0"/>
              <a:t>And since demand is still high, there’s a good chance you’ll get offers from multiple buyers who are willing to compete for your house. When you do, look closely at each offer to make sure you understand all the unique terms and conditions before you make your decision. </a:t>
            </a:r>
          </a:p>
          <a:p>
            <a:pPr>
              <a:lnSpc>
                <a:spcPct val="110000"/>
              </a:lnSpc>
              <a:spcAft>
                <a:spcPts val="1000"/>
              </a:spcAft>
            </a:pPr>
            <a:r>
              <a:rPr lang="en-US" sz="1250" dirty="0"/>
              <a:t>An agent can help you determine which offer has the best perks for you. If you have questions about what’s ideal for your situation, lean on the experts. Real estate professionals have the right expertise, and they’re skilled negotiators in all stages of the sales process.</a:t>
            </a:r>
          </a:p>
          <a:p>
            <a:pPr>
              <a:lnSpc>
                <a:spcPct val="110000"/>
              </a:lnSpc>
              <a:spcAft>
                <a:spcPts val="1000"/>
              </a:spcAft>
            </a:pPr>
            <a:r>
              <a:rPr lang="en-US" sz="1400" b="1" dirty="0">
                <a:solidFill>
                  <a:schemeClr val="tx2"/>
                </a:solidFill>
              </a:rPr>
              <a:t>Take Advantage of This Opportunity and Sell Sooner Rather Than Later</a:t>
            </a:r>
            <a:endParaRPr lang="en-US" sz="1250" dirty="0"/>
          </a:p>
          <a:p>
            <a:pPr>
              <a:lnSpc>
                <a:spcPct val="110000"/>
              </a:lnSpc>
              <a:spcAft>
                <a:spcPts val="1000"/>
              </a:spcAft>
            </a:pPr>
            <a:r>
              <a:rPr lang="en-US" sz="1250" dirty="0"/>
              <a:t>This unique opportunity to capitalize on today’s low supply and high demand won’t last forever. That’s because recent data shows some initial inventory relief for buyers may be on its way. There are signs more sellers are about to enter the market. George </a:t>
            </a:r>
            <a:r>
              <a:rPr lang="en-US" sz="1250" dirty="0" err="1"/>
              <a:t>Ratiu</a:t>
            </a:r>
            <a:r>
              <a:rPr lang="en-US" sz="1250" dirty="0"/>
              <a:t>, Manager of Economic Research for </a:t>
            </a:r>
            <a:r>
              <a:rPr lang="en-US" sz="1250" i="1" dirty="0" err="1"/>
              <a:t>realtor.com</a:t>
            </a:r>
            <a:r>
              <a:rPr lang="en-US" sz="1250" dirty="0"/>
              <a:t>, says: </a:t>
            </a:r>
          </a:p>
          <a:p>
            <a:pPr lvl="1">
              <a:lnSpc>
                <a:spcPct val="114000"/>
              </a:lnSpc>
              <a:spcAft>
                <a:spcPts val="1000"/>
              </a:spcAft>
            </a:pPr>
            <a:r>
              <a:rPr lang="en-US" sz="1250" dirty="0">
                <a:solidFill>
                  <a:schemeClr val="bg2"/>
                </a:solidFill>
              </a:rPr>
              <a:t>“</a:t>
            </a:r>
            <a:r>
              <a:rPr lang="en-US" sz="1250" i="1" dirty="0">
                <a:solidFill>
                  <a:schemeClr val="bg2"/>
                </a:solidFill>
              </a:rPr>
              <a:t>Recent survey data suggests </a:t>
            </a:r>
            <a:r>
              <a:rPr lang="en-US" sz="1250" b="1" i="1" dirty="0">
                <a:solidFill>
                  <a:schemeClr val="bg2"/>
                </a:solidFill>
              </a:rPr>
              <a:t>the majority of prospective sellers are actively preparing to enter the market this winter.” </a:t>
            </a:r>
          </a:p>
          <a:p>
            <a:pPr>
              <a:lnSpc>
                <a:spcPct val="110000"/>
              </a:lnSpc>
              <a:spcAft>
                <a:spcPts val="1000"/>
              </a:spcAft>
            </a:pPr>
            <a:r>
              <a:rPr lang="en-US" sz="1250" dirty="0"/>
              <a:t>For you, that means the longer you wait, the more options buyers will have to choose from, and the less leverage you’ll have when you sell.</a:t>
            </a:r>
            <a:endParaRPr lang="en-US" sz="1250" i="1" dirty="0">
              <a:solidFill>
                <a:srgbClr val="797979"/>
              </a:solidFill>
              <a:latin typeface="Georgia" panose="02040502050405020303" pitchFamily="18" charset="0"/>
            </a:endParaRPr>
          </a:p>
          <a:p>
            <a:pPr lvl="1">
              <a:lnSpc>
                <a:spcPct val="114000"/>
              </a:lnSpc>
              <a:spcAft>
                <a:spcPts val="1000"/>
              </a:spcAft>
            </a:pPr>
            <a:endParaRPr lang="en-US" sz="1250" dirty="0"/>
          </a:p>
          <a:p>
            <a:pPr>
              <a:lnSpc>
                <a:spcPct val="110000"/>
              </a:lnSpc>
              <a:spcAft>
                <a:spcPts val="1000"/>
              </a:spcAft>
            </a:pPr>
            <a:endParaRPr lang="en-US" sz="1250"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1234294613"/>
              </p:ext>
            </p:extLst>
          </p:nvPr>
        </p:nvGraphicFramePr>
        <p:xfrm>
          <a:off x="457200" y="8395589"/>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206165">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Today’s buyers are motivated to purchase a home, and that’s great news if you’re thinking of selling. Let’s connect today to discuss how much leverage you have, and why it’s best to sell now instead of later.</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3" name="Picture 2" descr="A person and person sitting on a couch with a cat&#10;&#10;Description automatically generated">
            <a:extLst>
              <a:ext uri="{FF2B5EF4-FFF2-40B4-BE49-F238E27FC236}">
                <a16:creationId xmlns:a16="http://schemas.microsoft.com/office/drawing/2014/main" id="{8A674A41-B7DF-1E4F-B62A-3CA6A47B8C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603339"/>
          </a:xfrm>
          <a:prstGeom prst="rect">
            <a:avLst/>
          </a:prstGeom>
        </p:spPr>
      </p:pic>
    </p:spTree>
    <p:extLst>
      <p:ext uri="{BB962C8B-B14F-4D97-AF65-F5344CB8AC3E}">
        <p14:creationId xmlns:p14="http://schemas.microsoft.com/office/powerpoint/2010/main" val="2621540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CD86A286-691C-8343-AF77-E8E2D03762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997201"/>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504497" y="2988393"/>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According to the latest data from CoreLogic, </a:t>
            </a:r>
            <a:r>
              <a:rPr lang="en-US" sz="1500" b="1" i="1" dirty="0">
                <a:solidFill>
                  <a:schemeClr val="bg2"/>
                </a:solidFill>
                <a:latin typeface="Georgia" panose="02040502050405020303" pitchFamily="18" charset="0"/>
              </a:rPr>
              <a:t>the average homeowner gained $51,500 in equity over the past year</a:t>
            </a:r>
            <a:r>
              <a:rPr lang="en-US" sz="1500" i="1" dirty="0">
                <a:solidFill>
                  <a:schemeClr val="bg2"/>
                </a:solidFill>
                <a:latin typeface="Georgia" panose="02040502050405020303" pitchFamily="18" charset="0"/>
              </a:rPr>
              <a:t>, and that number continues to grow as home values appreciate.</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12</a:t>
            </a:fld>
            <a:endParaRPr lang="en-US" dirty="0"/>
          </a:p>
        </p:txBody>
      </p:sp>
      <p:sp>
        <p:nvSpPr>
          <p:cNvPr id="11" name="Rectangle 10">
            <a:extLst>
              <a:ext uri="{FF2B5EF4-FFF2-40B4-BE49-F238E27FC236}">
                <a16:creationId xmlns:a16="http://schemas.microsoft.com/office/drawing/2014/main" id="{DF7F5230-AE73-9743-905C-A2683A95858E}"/>
              </a:ext>
            </a:extLst>
          </p:cNvPr>
          <p:cNvSpPr/>
          <p:nvPr/>
        </p:nvSpPr>
        <p:spPr>
          <a:xfrm>
            <a:off x="0" y="155065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Using Your Equity To </a:t>
            </a:r>
            <a:br>
              <a:rPr lang="en-US" sz="3200" dirty="0">
                <a:solidFill>
                  <a:srgbClr val="FFFFFF"/>
                </a:solidFill>
              </a:rPr>
            </a:br>
            <a:r>
              <a:rPr lang="en-US" sz="3200" dirty="0">
                <a:solidFill>
                  <a:srgbClr val="FFFFFF"/>
                </a:solidFill>
              </a:rPr>
              <a:t>Make a Move</a:t>
            </a:r>
          </a:p>
        </p:txBody>
      </p:sp>
      <p:grpSp>
        <p:nvGrpSpPr>
          <p:cNvPr id="16" name="Group 15">
            <a:extLst>
              <a:ext uri="{FF2B5EF4-FFF2-40B4-BE49-F238E27FC236}">
                <a16:creationId xmlns:a16="http://schemas.microsoft.com/office/drawing/2014/main" id="{F90F109A-F8A7-F940-A543-06791D68DFCB}"/>
              </a:ext>
            </a:extLst>
          </p:cNvPr>
          <p:cNvGrpSpPr/>
          <p:nvPr/>
        </p:nvGrpSpPr>
        <p:grpSpPr>
          <a:xfrm>
            <a:off x="465307" y="4349980"/>
            <a:ext cx="6841785" cy="5103986"/>
            <a:chOff x="381907" y="1271926"/>
            <a:chExt cx="6841785" cy="5103986"/>
          </a:xfrm>
        </p:grpSpPr>
        <p:sp>
          <p:nvSpPr>
            <p:cNvPr id="17" name="Rectangle 16">
              <a:extLst>
                <a:ext uri="{FF2B5EF4-FFF2-40B4-BE49-F238E27FC236}">
                  <a16:creationId xmlns:a16="http://schemas.microsoft.com/office/drawing/2014/main" id="{2F73B935-419C-1F48-8DEC-D2D4474EA176}"/>
                </a:ext>
              </a:extLst>
            </p:cNvPr>
            <p:cNvSpPr/>
            <p:nvPr/>
          </p:nvSpPr>
          <p:spPr>
            <a:xfrm>
              <a:off x="381907" y="1271926"/>
              <a:ext cx="6841785" cy="510398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8" name="TextBox 17">
              <a:extLst>
                <a:ext uri="{FF2B5EF4-FFF2-40B4-BE49-F238E27FC236}">
                  <a16:creationId xmlns:a16="http://schemas.microsoft.com/office/drawing/2014/main" id="{E464C1A5-F9AF-A340-BF2E-14EB1DCC8B7F}"/>
                </a:ext>
              </a:extLst>
            </p:cNvPr>
            <p:cNvSpPr txBox="1"/>
            <p:nvPr/>
          </p:nvSpPr>
          <p:spPr>
            <a:xfrm>
              <a:off x="568374" y="1428580"/>
              <a:ext cx="6536347" cy="230832"/>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Homeowner Equity Gains Over the Past Year</a:t>
              </a:r>
            </a:p>
          </p:txBody>
        </p:sp>
      </p:grpSp>
      <p:sp>
        <p:nvSpPr>
          <p:cNvPr id="21" name="TextBox 20">
            <a:extLst>
              <a:ext uri="{FF2B5EF4-FFF2-40B4-BE49-F238E27FC236}">
                <a16:creationId xmlns:a16="http://schemas.microsoft.com/office/drawing/2014/main" id="{C59EAB3D-C2DE-1C41-B376-CAD97FAC0BFA}"/>
              </a:ext>
            </a:extLst>
          </p:cNvPr>
          <p:cNvSpPr txBox="1"/>
          <p:nvPr/>
        </p:nvSpPr>
        <p:spPr>
          <a:xfrm>
            <a:off x="6620562" y="9207836"/>
            <a:ext cx="674224"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CoreLogic</a:t>
            </a:r>
          </a:p>
        </p:txBody>
      </p:sp>
      <p:pic>
        <p:nvPicPr>
          <p:cNvPr id="5" name="Picture 4" descr="Map&#10;&#10;Description automatically generated with low confidence">
            <a:extLst>
              <a:ext uri="{FF2B5EF4-FFF2-40B4-BE49-F238E27FC236}">
                <a16:creationId xmlns:a16="http://schemas.microsoft.com/office/drawing/2014/main" id="{3B025165-37DF-0E44-A9EA-FA47035741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1648" y="5029200"/>
            <a:ext cx="6663697" cy="3998218"/>
          </a:xfrm>
          <a:prstGeom prst="rect">
            <a:avLst/>
          </a:prstGeom>
        </p:spPr>
      </p:pic>
    </p:spTree>
    <p:extLst>
      <p:ext uri="{BB962C8B-B14F-4D97-AF65-F5344CB8AC3E}">
        <p14:creationId xmlns:p14="http://schemas.microsoft.com/office/powerpoint/2010/main" val="3012403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13</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349556"/>
            <a:ext cx="6172200" cy="5230577"/>
          </a:xfrm>
          <a:prstGeom prst="rect">
            <a:avLst/>
          </a:prstGeom>
          <a:noFill/>
        </p:spPr>
        <p:txBody>
          <a:bodyPr wrap="square" lIns="0" tIns="320040" rIns="0" bIns="0" numCol="1" spcCol="457200" rtlCol="0">
            <a:noAutofit/>
          </a:bodyPr>
          <a:lstStyle/>
          <a:p>
            <a:pPr>
              <a:lnSpc>
                <a:spcPct val="113000"/>
              </a:lnSpc>
              <a:spcAft>
                <a:spcPts val="1000"/>
              </a:spcAft>
            </a:pPr>
            <a:r>
              <a:rPr lang="en-US" sz="1250" b="1" dirty="0"/>
              <a:t>Equity is the difference between what you owe on the home and its market value based on factors like price appreciation. </a:t>
            </a:r>
            <a:r>
              <a:rPr lang="en-US" sz="1250" dirty="0"/>
              <a:t>The best thing about equity is that it often grows without you even realizing it, especially as home values rise like they’re doing today. As mentioned, the current combination of low housing supply and high buyer demand is driving home values up, which gives you a significant equity boost.</a:t>
            </a:r>
          </a:p>
          <a:p>
            <a:pPr>
              <a:lnSpc>
                <a:spcPct val="113000"/>
              </a:lnSpc>
              <a:spcAft>
                <a:spcPts val="1000"/>
              </a:spcAft>
            </a:pPr>
            <a:r>
              <a:rPr lang="en-US" sz="1250" dirty="0"/>
              <a:t>When you sell your house, that equity can be used to help you meet your goals. If you’re looking to move, you can use the equity from your current home to fuel a move into the home of your dreams.</a:t>
            </a:r>
          </a:p>
          <a:p>
            <a:pPr>
              <a:lnSpc>
                <a:spcPct val="113000"/>
              </a:lnSpc>
              <a:spcAft>
                <a:spcPts val="1000"/>
              </a:spcAft>
            </a:pPr>
            <a:r>
              <a:rPr lang="en-US" sz="1250" dirty="0"/>
              <a:t>Alternatively, you can use your equity to reach other big goals in your life, such as starting your own business or funding an education.</a:t>
            </a:r>
          </a:p>
          <a:p>
            <a:pPr>
              <a:lnSpc>
                <a:spcPct val="113000"/>
              </a:lnSpc>
              <a:spcAft>
                <a:spcPts val="1000"/>
              </a:spcAft>
            </a:pPr>
            <a:r>
              <a:rPr lang="en-US" sz="1250" dirty="0"/>
              <a:t>The graph below is a great example of how price appreciation converts into equity when you own a home. If you purchased a $350,000 home in January 2021, based on projected home price appreciation, you could potentially </a:t>
            </a:r>
            <a:r>
              <a:rPr lang="en-US" sz="1250" b="1" dirty="0"/>
              <a:t>gain $111,285 in equity over the next five years – just by being a homeowner.</a:t>
            </a:r>
          </a:p>
          <a:p>
            <a:pPr>
              <a:lnSpc>
                <a:spcPct val="113000"/>
              </a:lnSpc>
              <a:spcAft>
                <a:spcPts val="1000"/>
              </a:spcAft>
            </a:pPr>
            <a:r>
              <a:rPr lang="en-US" sz="1250" dirty="0"/>
              <a:t>So, if you’re thinking of moving, don’t forget – you may have more equity in your current house than you realize, and that equity can take you places.</a:t>
            </a:r>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3218580019"/>
              </p:ext>
            </p:extLst>
          </p:nvPr>
        </p:nvGraphicFramePr>
        <p:xfrm>
          <a:off x="457200" y="8680895"/>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Let’s connect to determine if your current home equity can help you make your next move sooner than you may have thought possible.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TextBox 10">
            <a:extLst>
              <a:ext uri="{FF2B5EF4-FFF2-40B4-BE49-F238E27FC236}">
                <a16:creationId xmlns:a16="http://schemas.microsoft.com/office/drawing/2014/main" id="{50AA7F63-2F50-D649-9421-9A73477AB78A}"/>
              </a:ext>
            </a:extLst>
          </p:cNvPr>
          <p:cNvSpPr txBox="1"/>
          <p:nvPr/>
        </p:nvSpPr>
        <p:spPr>
          <a:xfrm>
            <a:off x="4878099" y="8157217"/>
            <a:ext cx="2416687"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Home Price Expectation Survey 2021 2Q</a:t>
            </a:r>
          </a:p>
        </p:txBody>
      </p:sp>
      <p:sp>
        <p:nvSpPr>
          <p:cNvPr id="9" name="Rectangle 8">
            <a:extLst>
              <a:ext uri="{FF2B5EF4-FFF2-40B4-BE49-F238E27FC236}">
                <a16:creationId xmlns:a16="http://schemas.microsoft.com/office/drawing/2014/main" id="{A8D30FAC-6E3A-7E49-ACA2-F74E8FCC60E9}"/>
              </a:ext>
            </a:extLst>
          </p:cNvPr>
          <p:cNvSpPr/>
          <p:nvPr/>
        </p:nvSpPr>
        <p:spPr>
          <a:xfrm>
            <a:off x="465307" y="5318891"/>
            <a:ext cx="6841785" cy="3080207"/>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0" name="TextBox 9">
            <a:extLst>
              <a:ext uri="{FF2B5EF4-FFF2-40B4-BE49-F238E27FC236}">
                <a16:creationId xmlns:a16="http://schemas.microsoft.com/office/drawing/2014/main" id="{499088BE-D285-9C42-88A8-78FD92F970A1}"/>
              </a:ext>
            </a:extLst>
          </p:cNvPr>
          <p:cNvSpPr txBox="1"/>
          <p:nvPr/>
        </p:nvSpPr>
        <p:spPr>
          <a:xfrm>
            <a:off x="651773" y="5475545"/>
            <a:ext cx="5949051" cy="782265"/>
          </a:xfrm>
          <a:prstGeom prst="rect">
            <a:avLst/>
          </a:prstGeom>
          <a:noFill/>
        </p:spPr>
        <p:txBody>
          <a:bodyPr wrap="square" lIns="0" tIns="0" rIns="0" bIns="0" rtlCol="0">
            <a:spAutoFit/>
          </a:bodyPr>
          <a:lstStyle/>
          <a:p>
            <a:pPr>
              <a:spcAft>
                <a:spcPts val="500"/>
              </a:spcAft>
            </a:pPr>
            <a:r>
              <a:rPr lang="en-US" sz="1500" b="1" dirty="0">
                <a:solidFill>
                  <a:schemeClr val="bg2"/>
                </a:solidFill>
                <a:latin typeface="Arial" panose="020B0604020202020204" pitchFamily="34" charset="0"/>
                <a:cs typeface="Arial" panose="020B0604020202020204" pitchFamily="34" charset="0"/>
              </a:rPr>
              <a:t>Potential Home Price Growth Over the Next Five Years</a:t>
            </a:r>
          </a:p>
          <a:p>
            <a:pPr lvl="0">
              <a:spcAft>
                <a:spcPts val="500"/>
              </a:spcAft>
              <a:defRPr/>
            </a:pPr>
            <a:r>
              <a:rPr lang="en-US" sz="1250" i="1" dirty="0">
                <a:solidFill>
                  <a:srgbClr val="797979"/>
                </a:solidFill>
                <a:latin typeface="Georgia" panose="02040502050405020303" pitchFamily="18" charset="0"/>
                <a:cs typeface="Calibri" panose="020F0502020204030204" pitchFamily="34" charset="0"/>
              </a:rPr>
              <a:t>Based on projections from the Home Price Expectation Survey</a:t>
            </a:r>
          </a:p>
          <a:p>
            <a:pPr>
              <a:spcAft>
                <a:spcPts val="1000"/>
              </a:spcAft>
            </a:pPr>
            <a:endParaRPr lang="en-US" sz="1500" b="1" dirty="0">
              <a:solidFill>
                <a:schemeClr val="bg2"/>
              </a:solidFill>
              <a:highlight>
                <a:srgbClr val="FFFF00"/>
              </a:highligh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6CB981E-1EFB-F649-868D-97DB89ECDAC5}"/>
              </a:ext>
            </a:extLst>
          </p:cNvPr>
          <p:cNvSpPr txBox="1"/>
          <p:nvPr/>
        </p:nvSpPr>
        <p:spPr>
          <a:xfrm>
            <a:off x="5239969" y="6784998"/>
            <a:ext cx="1943940" cy="1154162"/>
          </a:xfrm>
          <a:prstGeom prst="rect">
            <a:avLst/>
          </a:prstGeom>
          <a:noFill/>
        </p:spPr>
        <p:txBody>
          <a:bodyPr wrap="square" lIns="0" tIns="0" rIns="0" bIns="0" rtlCol="0">
            <a:spAutoFit/>
          </a:bodyPr>
          <a:lstStyle/>
          <a:p>
            <a:pPr>
              <a:defRPr/>
            </a:pPr>
            <a:r>
              <a:rPr lang="en-US" sz="1250" i="1" dirty="0">
                <a:solidFill>
                  <a:schemeClr val="bg2"/>
                </a:solidFill>
                <a:latin typeface="Georgia" panose="02040502050405020303" pitchFamily="18" charset="0"/>
                <a:cs typeface="Calibri" panose="020F0502020204030204" pitchFamily="34" charset="0"/>
              </a:rPr>
              <a:t>Potential growth in household wealth over the next five years based solely on increased home equity if you purchased a $350K home in January 2021  </a:t>
            </a:r>
          </a:p>
        </p:txBody>
      </p:sp>
      <p:sp>
        <p:nvSpPr>
          <p:cNvPr id="17" name="TextBox 16">
            <a:extLst>
              <a:ext uri="{FF2B5EF4-FFF2-40B4-BE49-F238E27FC236}">
                <a16:creationId xmlns:a16="http://schemas.microsoft.com/office/drawing/2014/main" id="{8690E91D-C234-D243-B809-6298AA61854E}"/>
              </a:ext>
            </a:extLst>
          </p:cNvPr>
          <p:cNvSpPr txBox="1"/>
          <p:nvPr/>
        </p:nvSpPr>
        <p:spPr>
          <a:xfrm>
            <a:off x="5235051" y="6290388"/>
            <a:ext cx="1781709" cy="338554"/>
          </a:xfrm>
          <a:prstGeom prst="rect">
            <a:avLst/>
          </a:prstGeom>
          <a:noFill/>
        </p:spPr>
        <p:txBody>
          <a:bodyPr wrap="square" lIns="0" tIns="0" rIns="0" bIns="0" rtlCol="0">
            <a:spAutoFit/>
          </a:bodyPr>
          <a:lstStyle/>
          <a:p>
            <a:pPr>
              <a:defRPr/>
            </a:pPr>
            <a:r>
              <a:rPr lang="en-US" sz="2200" b="1" dirty="0">
                <a:solidFill>
                  <a:schemeClr val="bg2"/>
                </a:solidFill>
                <a:latin typeface="Arial" panose="020B0604020202020204" pitchFamily="34" charset="0"/>
                <a:cs typeface="Arial" panose="020B0604020202020204" pitchFamily="34" charset="0"/>
              </a:rPr>
              <a:t>$111,285</a:t>
            </a:r>
          </a:p>
        </p:txBody>
      </p:sp>
      <p:graphicFrame>
        <p:nvGraphicFramePr>
          <p:cNvPr id="12" name="Chart 11">
            <a:extLst>
              <a:ext uri="{FF2B5EF4-FFF2-40B4-BE49-F238E27FC236}">
                <a16:creationId xmlns:a16="http://schemas.microsoft.com/office/drawing/2014/main" id="{16F3AB48-6D29-5448-B5BD-C5F41506100E}"/>
              </a:ext>
            </a:extLst>
          </p:cNvPr>
          <p:cNvGraphicFramePr/>
          <p:nvPr>
            <p:extLst>
              <p:ext uri="{D42A27DB-BD31-4B8C-83A1-F6EECF244321}">
                <p14:modId xmlns:p14="http://schemas.microsoft.com/office/powerpoint/2010/main" val="1814796243"/>
              </p:ext>
            </p:extLst>
          </p:nvPr>
        </p:nvGraphicFramePr>
        <p:xfrm>
          <a:off x="514007" y="5946493"/>
          <a:ext cx="4646929" cy="2290559"/>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ECDE379-ECDE-1643-A9AB-4A55410BA955}"/>
              </a:ext>
            </a:extLst>
          </p:cNvPr>
          <p:cNvCxnSpPr/>
          <p:nvPr/>
        </p:nvCxnSpPr>
        <p:spPr>
          <a:xfrm>
            <a:off x="5238427" y="6725282"/>
            <a:ext cx="1859797"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791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cup&#10;&#10;Description automatically generated with medium confidence">
            <a:extLst>
              <a:ext uri="{FF2B5EF4-FFF2-40B4-BE49-F238E27FC236}">
                <a16:creationId xmlns:a16="http://schemas.microsoft.com/office/drawing/2014/main" id="{A6D2EDAA-DAF9-3541-84A8-6CF4F5E315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199" y="828859"/>
            <a:ext cx="6858000" cy="303416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lvl="0">
              <a:spcAft>
                <a:spcPts val="2000"/>
              </a:spcAft>
            </a:pPr>
            <a:r>
              <a:rPr lang="en-US" sz="1600" i="1" dirty="0">
                <a:solidFill>
                  <a:schemeClr val="bg1"/>
                </a:solidFill>
                <a:latin typeface="Georgia" panose="02040502050405020303" pitchFamily="18" charset="0"/>
              </a:rPr>
              <a:t>Homeowners across most of the United States could sit back with a smile yet again in the third quarter and watch their balance sheets grow as soaring home prices pushed their equity levels ever higher. . . . there is no doubt that homeowners continue benefitting big-time from the relentless home price increases we are seeing around the country.”</a:t>
            </a:r>
          </a:p>
          <a:p>
            <a:pPr lvl="0">
              <a:spcAft>
                <a:spcPts val="2000"/>
              </a:spcAft>
            </a:pPr>
            <a:r>
              <a:rPr lang="en-US" sz="1250" dirty="0">
                <a:solidFill>
                  <a:schemeClr val="bg1"/>
                </a:solidFill>
                <a:latin typeface="Arial" panose="020B0604020202020204" pitchFamily="34" charset="0"/>
                <a:cs typeface="Arial" panose="020B0604020202020204" pitchFamily="34" charset="0"/>
              </a:rPr>
              <a:t>-Todd Teta, Chief Product Officer, </a:t>
            </a:r>
            <a:r>
              <a:rPr lang="en-US" sz="1250" i="1" dirty="0">
                <a:solidFill>
                  <a:schemeClr val="bg1"/>
                </a:solidFill>
                <a:latin typeface="Arial" panose="020B0604020202020204" pitchFamily="34" charset="0"/>
                <a:cs typeface="Arial" panose="020B0604020202020204" pitchFamily="34" charset="0"/>
              </a:rPr>
              <a:t>ATTOM</a:t>
            </a:r>
            <a:endParaRPr lang="en-US" sz="2200" i="1" dirty="0">
              <a:solidFill>
                <a:schemeClr val="bg1"/>
              </a:solidFill>
              <a:latin typeface="Georgia" panose="02040502050405020303" pitchFamily="18" charset="0"/>
            </a:endParaRPr>
          </a:p>
        </p:txBody>
      </p:sp>
      <p:pic>
        <p:nvPicPr>
          <p:cNvPr id="7" name="Picture 6">
            <a:extLst>
              <a:ext uri="{FF2B5EF4-FFF2-40B4-BE49-F238E27FC236}">
                <a16:creationId xmlns:a16="http://schemas.microsoft.com/office/drawing/2014/main" id="{0F3EAC7B-E5CD-F74C-BE5A-ABB86034666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8" y="457200"/>
            <a:ext cx="742081" cy="743318"/>
          </a:xfrm>
          <a:prstGeom prst="rect">
            <a:avLst/>
          </a:prstGeom>
        </p:spPr>
      </p:pic>
    </p:spTree>
    <p:extLst>
      <p:ext uri="{BB962C8B-B14F-4D97-AF65-F5344CB8AC3E}">
        <p14:creationId xmlns:p14="http://schemas.microsoft.com/office/powerpoint/2010/main" val="1253668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F51DA2-ABA0-D743-B3EB-9C56804345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606217"/>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551353"/>
            <a:ext cx="6858000" cy="1181169"/>
          </a:xfrm>
          <a:prstGeom prst="rect">
            <a:avLst/>
          </a:prstGeom>
          <a:noFill/>
        </p:spPr>
        <p:txBody>
          <a:bodyPr wrap="square" lIns="0" tIns="320040" rIns="0" bIns="0" rtlCol="0">
            <a:noAutofit/>
          </a:bodyPr>
          <a:lstStyle/>
          <a:p>
            <a:pPr>
              <a:lnSpc>
                <a:spcPct val="114000"/>
              </a:lnSpc>
              <a:spcAft>
                <a:spcPts val="1000"/>
              </a:spcAft>
            </a:pPr>
            <a:r>
              <a:rPr lang="en-US" sz="1470" i="1" dirty="0">
                <a:solidFill>
                  <a:schemeClr val="bg2"/>
                </a:solidFill>
                <a:latin typeface="Georgia" panose="02040502050405020303" pitchFamily="18" charset="0"/>
              </a:rPr>
              <a:t>Now is clearly a great time to sell, but when you do, you may be wondering where you’ll go. Let’s compare the benefits of buying a newly built home versus an existing one. That way, we can work together to determine what most closely aligns with your homeownership goals. </a:t>
            </a:r>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3781222"/>
            <a:ext cx="6858000" cy="5428687"/>
          </a:xfrm>
          <a:prstGeom prst="rect">
            <a:avLst/>
          </a:prstGeom>
          <a:noFill/>
        </p:spPr>
        <p:txBody>
          <a:bodyPr wrap="square" lIns="0" tIns="320040" rIns="0" bIns="0" numCol="1" spcCol="457200" rtlCol="0">
            <a:noAutofit/>
          </a:bodyPr>
          <a:lstStyle/>
          <a:p>
            <a:pPr>
              <a:lnSpc>
                <a:spcPct val="114000"/>
              </a:lnSpc>
              <a:spcBef>
                <a:spcPts val="800"/>
              </a:spcBef>
              <a:spcAft>
                <a:spcPts val="1000"/>
              </a:spcAft>
            </a:pPr>
            <a:r>
              <a:rPr lang="en-US" sz="1600" b="1" dirty="0">
                <a:solidFill>
                  <a:srgbClr val="00AEEF"/>
                </a:solidFill>
              </a:rPr>
              <a:t>Pros for Purchasing a Newly Built Home</a:t>
            </a:r>
          </a:p>
          <a:p>
            <a:pPr lvl="5">
              <a:lnSpc>
                <a:spcPct val="114000"/>
              </a:lnSpc>
              <a:spcBef>
                <a:spcPts val="800"/>
              </a:spcBef>
              <a:spcAft>
                <a:spcPts val="1000"/>
              </a:spcAft>
            </a:pPr>
            <a:br>
              <a:rPr lang="en-US" sz="1250" b="1" dirty="0"/>
            </a:br>
            <a:r>
              <a:rPr lang="en-US" sz="1250" b="1" dirty="0"/>
              <a:t>Create your perfect home.</a:t>
            </a:r>
            <a:br>
              <a:rPr lang="en-US" sz="1250" b="1" dirty="0"/>
            </a:br>
            <a:r>
              <a:rPr lang="en-US" sz="1250" dirty="0"/>
              <a:t>If you build a home from the ground up, you’ll have the option to select the custom features you want, including appliances, finishes, landscaping, layout, and more.</a:t>
            </a:r>
            <a:br>
              <a:rPr lang="en-US" sz="1250" dirty="0"/>
            </a:br>
            <a:endParaRPr lang="en-US" sz="1250" dirty="0"/>
          </a:p>
          <a:p>
            <a:pPr lvl="5">
              <a:lnSpc>
                <a:spcPct val="114000"/>
              </a:lnSpc>
              <a:spcBef>
                <a:spcPts val="800"/>
              </a:spcBef>
              <a:spcAft>
                <a:spcPts val="1000"/>
              </a:spcAft>
            </a:pPr>
            <a:r>
              <a:rPr lang="en-US" sz="1250" b="1" dirty="0"/>
              <a:t>Cash in on energy efficiency. </a:t>
            </a:r>
            <a:br>
              <a:rPr lang="en-US" sz="1250" b="1" dirty="0"/>
            </a:br>
            <a:r>
              <a:rPr lang="en-US" sz="1250" dirty="0"/>
              <a:t>When building a home, you can choose energy-efficient options to help lower your utility costs, protect the environment, and reduce your carbon footprint.</a:t>
            </a:r>
            <a:br>
              <a:rPr lang="en-US" sz="1250" dirty="0"/>
            </a:br>
            <a:endParaRPr lang="en-US" sz="1250" dirty="0"/>
          </a:p>
          <a:p>
            <a:pPr lvl="5">
              <a:lnSpc>
                <a:spcPct val="114000"/>
              </a:lnSpc>
              <a:spcBef>
                <a:spcPts val="800"/>
              </a:spcBef>
              <a:spcAft>
                <a:spcPts val="1000"/>
              </a:spcAft>
            </a:pPr>
            <a:r>
              <a:rPr lang="en-US" sz="1250" b="1" dirty="0"/>
              <a:t>Minimize the need for repairs.</a:t>
            </a:r>
            <a:br>
              <a:rPr lang="en-US" sz="1250" b="1" dirty="0"/>
            </a:br>
            <a:r>
              <a:rPr lang="en-US" sz="1250" dirty="0"/>
              <a:t>Many builders offer a warranty, so you’ll have peace of mind on unlikely repairs. Plus, you won’t have as many little projects to tackle, like leaky faucets or shutters to paint.</a:t>
            </a:r>
            <a:br>
              <a:rPr lang="en-US" sz="1250" dirty="0"/>
            </a:br>
            <a:endParaRPr lang="en-US" sz="1250" dirty="0"/>
          </a:p>
          <a:p>
            <a:pPr lvl="5">
              <a:lnSpc>
                <a:spcPct val="114000"/>
              </a:lnSpc>
              <a:spcBef>
                <a:spcPts val="800"/>
              </a:spcBef>
              <a:spcAft>
                <a:spcPts val="1000"/>
              </a:spcAft>
            </a:pPr>
            <a:r>
              <a:rPr lang="en-US" sz="1250" b="1" dirty="0"/>
              <a:t>Know you have brand new everything.</a:t>
            </a:r>
            <a:br>
              <a:rPr lang="en-US" sz="1250" b="1" dirty="0"/>
            </a:br>
            <a:r>
              <a:rPr lang="en-US" sz="1250" dirty="0"/>
              <a:t>Another perk is that nothing in the house is used. It’s all brand new and uniquely yours from day one.</a:t>
            </a:r>
          </a:p>
          <a:p>
            <a:pPr>
              <a:lnSpc>
                <a:spcPct val="114000"/>
              </a:lnSpc>
              <a:spcBef>
                <a:spcPts val="800"/>
              </a:spcBef>
              <a:spcAft>
                <a:spcPts val="1000"/>
              </a:spcAft>
            </a:pPr>
            <a:endParaRPr lang="en-US" sz="1250" dirty="0"/>
          </a:p>
          <a:p>
            <a:pPr>
              <a:lnSpc>
                <a:spcPct val="114000"/>
              </a:lnSpc>
              <a:spcAft>
                <a:spcPts val="1000"/>
              </a:spcAft>
            </a:pPr>
            <a:endParaRPr lang="en-US" sz="1250" dirty="0"/>
          </a:p>
        </p:txBody>
      </p:sp>
      <p:sp>
        <p:nvSpPr>
          <p:cNvPr id="8" name="Rectangle 7">
            <a:extLst>
              <a:ext uri="{FF2B5EF4-FFF2-40B4-BE49-F238E27FC236}">
                <a16:creationId xmlns:a16="http://schemas.microsoft.com/office/drawing/2014/main" id="{CFC07FC6-668C-C347-A8F7-4099C75CB944}"/>
              </a:ext>
            </a:extLst>
          </p:cNvPr>
          <p:cNvSpPr/>
          <p:nvPr/>
        </p:nvSpPr>
        <p:spPr>
          <a:xfrm>
            <a:off x="0" y="1652110"/>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If I Sell Now, Where Will I Go?</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15</a:t>
            </a:fld>
            <a:endParaRPr lang="en-US" dirty="0"/>
          </a:p>
        </p:txBody>
      </p:sp>
      <p:pic>
        <p:nvPicPr>
          <p:cNvPr id="4" name="Picture 3" descr="Shape&#10;&#10;Description automatically generated">
            <a:extLst>
              <a:ext uri="{FF2B5EF4-FFF2-40B4-BE49-F238E27FC236}">
                <a16:creationId xmlns:a16="http://schemas.microsoft.com/office/drawing/2014/main" id="{12EC7A73-9336-214C-A564-24B6D5045C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1392" y="4701154"/>
            <a:ext cx="2016843" cy="963603"/>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3DC5A2BA-6387-A94A-89BF-2CCFFB1E8D3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6140" y="6013765"/>
            <a:ext cx="2016843" cy="963603"/>
          </a:xfrm>
          <a:prstGeom prst="rect">
            <a:avLst/>
          </a:prstGeom>
        </p:spPr>
      </p:pic>
      <p:pic>
        <p:nvPicPr>
          <p:cNvPr id="11" name="Picture 10">
            <a:extLst>
              <a:ext uri="{FF2B5EF4-FFF2-40B4-BE49-F238E27FC236}">
                <a16:creationId xmlns:a16="http://schemas.microsoft.com/office/drawing/2014/main" id="{DFB696AD-B824-524D-8E16-817BE2B55EAE}"/>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05132" y="7296873"/>
            <a:ext cx="2016842" cy="963603"/>
          </a:xfrm>
          <a:prstGeom prst="rect">
            <a:avLst/>
          </a:prstGeom>
        </p:spPr>
      </p:pic>
      <p:pic>
        <p:nvPicPr>
          <p:cNvPr id="13" name="Picture 12" descr="Chart&#10;&#10;Description automatically generated">
            <a:extLst>
              <a:ext uri="{FF2B5EF4-FFF2-40B4-BE49-F238E27FC236}">
                <a16:creationId xmlns:a16="http://schemas.microsoft.com/office/drawing/2014/main" id="{101464D7-9775-8042-867C-ED19725AA67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5132" y="8491492"/>
            <a:ext cx="2016843" cy="963603"/>
          </a:xfrm>
          <a:prstGeom prst="rect">
            <a:avLst/>
          </a:prstGeom>
        </p:spPr>
      </p:pic>
      <p:sp>
        <p:nvSpPr>
          <p:cNvPr id="15" name="TextBox 14">
            <a:extLst>
              <a:ext uri="{FF2B5EF4-FFF2-40B4-BE49-F238E27FC236}">
                <a16:creationId xmlns:a16="http://schemas.microsoft.com/office/drawing/2014/main" id="{6E2BB329-4E02-6841-A96D-8EB5BD7A64AB}"/>
              </a:ext>
            </a:extLst>
          </p:cNvPr>
          <p:cNvSpPr txBox="1"/>
          <p:nvPr/>
        </p:nvSpPr>
        <p:spPr>
          <a:xfrm>
            <a:off x="8554065" y="67252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3974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57200" y="2632599"/>
            <a:ext cx="6858000" cy="5428687"/>
          </a:xfrm>
          <a:prstGeom prst="rect">
            <a:avLst/>
          </a:prstGeom>
          <a:noFill/>
        </p:spPr>
        <p:txBody>
          <a:bodyPr wrap="square" lIns="0" tIns="320040" rIns="0" bIns="0" numCol="1" spcCol="457200" rtlCol="0">
            <a:noAutofit/>
          </a:bodyPr>
          <a:lstStyle/>
          <a:p>
            <a:pPr>
              <a:lnSpc>
                <a:spcPct val="114000"/>
              </a:lnSpc>
              <a:spcBef>
                <a:spcPts val="800"/>
              </a:spcBef>
              <a:spcAft>
                <a:spcPts val="1000"/>
              </a:spcAft>
            </a:pPr>
            <a:r>
              <a:rPr lang="en-US" sz="1600" b="1" dirty="0">
                <a:solidFill>
                  <a:srgbClr val="00AEEF"/>
                </a:solidFill>
              </a:rPr>
              <a:t>Pros for Buying an Existing Home</a:t>
            </a:r>
            <a:br>
              <a:rPr lang="en-US" sz="1600" b="1" dirty="0">
                <a:solidFill>
                  <a:srgbClr val="00AEEF"/>
                </a:solidFill>
              </a:rPr>
            </a:br>
            <a:endParaRPr lang="en-US" sz="1600" b="1" dirty="0">
              <a:solidFill>
                <a:srgbClr val="00AEEF"/>
              </a:solidFill>
            </a:endParaRPr>
          </a:p>
          <a:p>
            <a:pPr lvl="5">
              <a:lnSpc>
                <a:spcPct val="114000"/>
              </a:lnSpc>
              <a:spcBef>
                <a:spcPts val="800"/>
              </a:spcBef>
              <a:spcAft>
                <a:spcPts val="1000"/>
              </a:spcAft>
            </a:pPr>
            <a:r>
              <a:rPr lang="en-US" sz="1250" b="1" dirty="0"/>
              <a:t>Explore a wider variety of home styles and floorplans.</a:t>
            </a:r>
            <a:br>
              <a:rPr lang="en-US" sz="1250" b="1" dirty="0"/>
            </a:br>
            <a:r>
              <a:rPr lang="en-US" sz="1250" dirty="0"/>
              <a:t>With decades of homes to choose from, you’ll have a </a:t>
            </a:r>
            <a:br>
              <a:rPr lang="en-US" sz="1250" dirty="0"/>
            </a:br>
            <a:r>
              <a:rPr lang="en-US" sz="1250" dirty="0"/>
              <a:t>broader range of floorplans and designs available.</a:t>
            </a:r>
            <a:br>
              <a:rPr lang="en-US" sz="1250" dirty="0"/>
            </a:br>
            <a:endParaRPr lang="en-US" sz="1250" dirty="0"/>
          </a:p>
          <a:p>
            <a:pPr lvl="5">
              <a:lnSpc>
                <a:spcPct val="114000"/>
              </a:lnSpc>
              <a:spcBef>
                <a:spcPts val="800"/>
              </a:spcBef>
              <a:spcAft>
                <a:spcPts val="1000"/>
              </a:spcAft>
            </a:pPr>
            <a:r>
              <a:rPr lang="en-US" sz="1250" b="1" dirty="0"/>
              <a:t>Join an established neighborhood.</a:t>
            </a:r>
            <a:br>
              <a:rPr lang="en-US" sz="1250" b="1" dirty="0"/>
            </a:br>
            <a:r>
              <a:rPr lang="en-US" sz="1250" dirty="0"/>
              <a:t>Existing homes give you the option to get to know the neighborhood, community, or traffic patterns before </a:t>
            </a:r>
            <a:br>
              <a:rPr lang="en-US" sz="1250" dirty="0"/>
            </a:br>
            <a:r>
              <a:rPr lang="en-US" sz="1250" dirty="0"/>
              <a:t>you commit. </a:t>
            </a:r>
            <a:br>
              <a:rPr lang="en-US" sz="1250" dirty="0"/>
            </a:br>
            <a:endParaRPr lang="en-US" sz="1250" dirty="0"/>
          </a:p>
          <a:p>
            <a:pPr lvl="5">
              <a:lnSpc>
                <a:spcPct val="114000"/>
              </a:lnSpc>
              <a:spcBef>
                <a:spcPts val="800"/>
              </a:spcBef>
              <a:spcAft>
                <a:spcPts val="1000"/>
              </a:spcAft>
            </a:pPr>
            <a:r>
              <a:rPr lang="en-US" sz="1250" b="1" dirty="0"/>
              <a:t>Enjoy mature trees and landscaping.</a:t>
            </a:r>
            <a:br>
              <a:rPr lang="en-US" sz="1250" b="1" dirty="0"/>
            </a:br>
            <a:r>
              <a:rPr lang="en-US" sz="1250" dirty="0"/>
              <a:t>Established neighborhoods also have more mature </a:t>
            </a:r>
            <a:br>
              <a:rPr lang="en-US" sz="1250" dirty="0"/>
            </a:br>
            <a:r>
              <a:rPr lang="en-US" sz="1250" dirty="0"/>
              <a:t>landscaping and trees, which can give you additional </a:t>
            </a:r>
            <a:br>
              <a:rPr lang="en-US" sz="1250" dirty="0"/>
            </a:br>
            <a:r>
              <a:rPr lang="en-US" sz="1250" dirty="0"/>
              <a:t>privacy and curb appeal.</a:t>
            </a:r>
            <a:br>
              <a:rPr lang="en-US" sz="1250" dirty="0"/>
            </a:br>
            <a:endParaRPr lang="en-US" sz="1250" dirty="0"/>
          </a:p>
          <a:p>
            <a:pPr lvl="5">
              <a:lnSpc>
                <a:spcPct val="114000"/>
              </a:lnSpc>
              <a:spcBef>
                <a:spcPts val="800"/>
              </a:spcBef>
              <a:spcAft>
                <a:spcPts val="1000"/>
              </a:spcAft>
            </a:pPr>
            <a:r>
              <a:rPr lang="en-US" sz="1250" b="1" dirty="0"/>
              <a:t>Appreciate that lived-in charm.</a:t>
            </a:r>
            <a:br>
              <a:rPr lang="en-US" sz="1250" b="1" dirty="0"/>
            </a:br>
            <a:r>
              <a:rPr lang="en-US" sz="1250" dirty="0"/>
              <a:t>The character of older homes is hard to reproduce. If </a:t>
            </a:r>
            <a:br>
              <a:rPr lang="en-US" sz="1250" dirty="0"/>
            </a:br>
            <a:r>
              <a:rPr lang="en-US" sz="1250" dirty="0"/>
              <a:t>you value timeless craftsmanship or design elements, </a:t>
            </a:r>
            <a:br>
              <a:rPr lang="en-US" sz="1250" dirty="0"/>
            </a:br>
            <a:r>
              <a:rPr lang="en-US" sz="1250" dirty="0"/>
              <a:t>you may prefer an existing home. </a:t>
            </a:r>
          </a:p>
          <a:p>
            <a:pPr lvl="5">
              <a:lnSpc>
                <a:spcPct val="114000"/>
              </a:lnSpc>
              <a:spcBef>
                <a:spcPts val="800"/>
              </a:spcBef>
              <a:spcAft>
                <a:spcPts val="1000"/>
              </a:spcAft>
            </a:pPr>
            <a:endParaRPr lang="en-US" sz="1250" b="1" dirty="0"/>
          </a:p>
          <a:p>
            <a:pPr>
              <a:lnSpc>
                <a:spcPct val="114000"/>
              </a:lnSpc>
              <a:spcBef>
                <a:spcPts val="800"/>
              </a:spcBef>
              <a:spcAft>
                <a:spcPts val="1000"/>
              </a:spcAft>
            </a:pPr>
            <a:endParaRPr lang="en-US" sz="1250" dirty="0"/>
          </a:p>
          <a:p>
            <a:pPr>
              <a:lnSpc>
                <a:spcPct val="114000"/>
              </a:lnSpc>
              <a:spcAft>
                <a:spcPts val="1000"/>
              </a:spcAft>
            </a:pPr>
            <a:endParaRPr lang="en-US" sz="1250"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16</a:t>
            </a:fld>
            <a:endParaRPr lang="en-US" dirty="0"/>
          </a:p>
        </p:txBody>
      </p:sp>
      <p:pic>
        <p:nvPicPr>
          <p:cNvPr id="4" name="Picture 3">
            <a:extLst>
              <a:ext uri="{FF2B5EF4-FFF2-40B4-BE49-F238E27FC236}">
                <a16:creationId xmlns:a16="http://schemas.microsoft.com/office/drawing/2014/main" id="{12EC7A73-9336-214C-A564-24B6D5045C0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31392" y="3564146"/>
            <a:ext cx="2016843" cy="963602"/>
          </a:xfrm>
          <a:prstGeom prst="rect">
            <a:avLst/>
          </a:prstGeom>
        </p:spPr>
      </p:pic>
      <p:pic>
        <p:nvPicPr>
          <p:cNvPr id="9" name="Picture 8">
            <a:extLst>
              <a:ext uri="{FF2B5EF4-FFF2-40B4-BE49-F238E27FC236}">
                <a16:creationId xmlns:a16="http://schemas.microsoft.com/office/drawing/2014/main" id="{3DC5A2BA-6387-A94A-89BF-2CCFFB1E8D3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46140" y="4847261"/>
            <a:ext cx="2016843" cy="963602"/>
          </a:xfrm>
          <a:prstGeom prst="rect">
            <a:avLst/>
          </a:prstGeom>
        </p:spPr>
      </p:pic>
      <p:pic>
        <p:nvPicPr>
          <p:cNvPr id="11" name="Picture 10">
            <a:extLst>
              <a:ext uri="{FF2B5EF4-FFF2-40B4-BE49-F238E27FC236}">
                <a16:creationId xmlns:a16="http://schemas.microsoft.com/office/drawing/2014/main" id="{DFB696AD-B824-524D-8E16-817BE2B55EA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05132" y="6174613"/>
            <a:ext cx="2016842" cy="963602"/>
          </a:xfrm>
          <a:prstGeom prst="rect">
            <a:avLst/>
          </a:prstGeom>
        </p:spPr>
      </p:pic>
      <p:pic>
        <p:nvPicPr>
          <p:cNvPr id="13" name="Picture 12">
            <a:extLst>
              <a:ext uri="{FF2B5EF4-FFF2-40B4-BE49-F238E27FC236}">
                <a16:creationId xmlns:a16="http://schemas.microsoft.com/office/drawing/2014/main" id="{101464D7-9775-8042-867C-ED19725AA672}"/>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05132" y="7383980"/>
            <a:ext cx="2016843" cy="963602"/>
          </a:xfrm>
          <a:prstGeom prst="rect">
            <a:avLst/>
          </a:prstGeom>
        </p:spPr>
      </p:pic>
      <p:graphicFrame>
        <p:nvGraphicFramePr>
          <p:cNvPr id="15" name="Table 10">
            <a:extLst>
              <a:ext uri="{FF2B5EF4-FFF2-40B4-BE49-F238E27FC236}">
                <a16:creationId xmlns:a16="http://schemas.microsoft.com/office/drawing/2014/main" id="{72C45937-152E-7D4D-BD80-131421ED262F}"/>
              </a:ext>
            </a:extLst>
          </p:cNvPr>
          <p:cNvGraphicFramePr>
            <a:graphicFrameLocks noGrp="1"/>
          </p:cNvGraphicFramePr>
          <p:nvPr>
            <p:extLst>
              <p:ext uri="{D42A27DB-BD31-4B8C-83A1-F6EECF244321}">
                <p14:modId xmlns:p14="http://schemas.microsoft.com/office/powerpoint/2010/main" val="1829312302"/>
              </p:ext>
            </p:extLst>
          </p:nvPr>
        </p:nvGraphicFramePr>
        <p:xfrm>
          <a:off x="457200" y="8680895"/>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 have questions about the options in our area, let’s discuss what's available and what's right for you, so you’re ready to make your next move.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3" name="Picture 2" descr="A vase with flowers on a table&#10;&#10;Description automatically generated with low confidence">
            <a:extLst>
              <a:ext uri="{FF2B5EF4-FFF2-40B4-BE49-F238E27FC236}">
                <a16:creationId xmlns:a16="http://schemas.microsoft.com/office/drawing/2014/main" id="{8C30B34B-639D-7D40-ABC2-817A108BA46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6038"/>
            <a:ext cx="7772400" cy="2626561"/>
          </a:xfrm>
          <a:prstGeom prst="rect">
            <a:avLst/>
          </a:prstGeom>
        </p:spPr>
      </p:pic>
    </p:spTree>
    <p:extLst>
      <p:ext uri="{BB962C8B-B14F-4D97-AF65-F5344CB8AC3E}">
        <p14:creationId xmlns:p14="http://schemas.microsoft.com/office/powerpoint/2010/main" val="3984985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27272D-1270-7242-8DD3-91143D40EF75}"/>
              </a:ext>
            </a:extLst>
          </p:cNvPr>
          <p:cNvPicPr>
            <a:picLocks noChangeAspect="1"/>
          </p:cNvPicPr>
          <p:nvPr/>
        </p:nvPicPr>
        <p:blipFill>
          <a:blip r:embed="rId3"/>
          <a:srcRect/>
          <a:stretch/>
        </p:blipFill>
        <p:spPr>
          <a:xfrm>
            <a:off x="1524" y="1972"/>
            <a:ext cx="7769352" cy="10054456"/>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17</a:t>
            </a:fld>
            <a:endParaRPr lang="en-US" dirty="0"/>
          </a:p>
        </p:txBody>
      </p:sp>
    </p:spTree>
    <p:extLst>
      <p:ext uri="{BB962C8B-B14F-4D97-AF65-F5344CB8AC3E}">
        <p14:creationId xmlns:p14="http://schemas.microsoft.com/office/powerpoint/2010/main" val="3322892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18</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199" y="3765943"/>
            <a:ext cx="6857999" cy="5569789"/>
          </a:xfrm>
          <a:prstGeom prst="rect">
            <a:avLst/>
          </a:prstGeom>
          <a:noFill/>
        </p:spPr>
        <p:txBody>
          <a:bodyPr wrap="square" lIns="0" tIns="320040" rIns="0" bIns="0" numCol="2" spcCol="457200" rtlCol="0">
            <a:noAutofit/>
          </a:bodyPr>
          <a:lstStyle/>
          <a:p>
            <a:pPr>
              <a:lnSpc>
                <a:spcPct val="110000"/>
              </a:lnSpc>
              <a:spcAft>
                <a:spcPts val="1000"/>
              </a:spcAft>
            </a:pPr>
            <a:r>
              <a:rPr lang="en-US" sz="1500" b="1" dirty="0">
                <a:solidFill>
                  <a:schemeClr val="tx2"/>
                </a:solidFill>
              </a:rPr>
              <a:t>1. Make a Good First Impression</a:t>
            </a:r>
          </a:p>
          <a:p>
            <a:pPr>
              <a:lnSpc>
                <a:spcPct val="110000"/>
              </a:lnSpc>
              <a:spcAft>
                <a:spcPts val="1000"/>
              </a:spcAft>
            </a:pPr>
            <a:r>
              <a:rPr lang="en-US" sz="1250" dirty="0"/>
              <a:t>Selling a house requires a significant amount of time and effort, even though it may seem simple at first glance. Doing it </a:t>
            </a:r>
            <a:r>
              <a:rPr lang="en-US" sz="1250" i="1" dirty="0"/>
              <a:t>right</a:t>
            </a:r>
            <a:r>
              <a:rPr lang="en-US" sz="1250" dirty="0"/>
              <a:t> takes expertise and an understanding of what buyers are looking for. An agent considers things like:</a:t>
            </a:r>
          </a:p>
          <a:p>
            <a:pPr>
              <a:lnSpc>
                <a:spcPct val="110000"/>
              </a:lnSpc>
              <a:spcAft>
                <a:spcPts val="1000"/>
              </a:spcAft>
            </a:pPr>
            <a:r>
              <a:rPr lang="en-US" sz="1250" i="1" dirty="0"/>
              <a:t>                       Do you need to take down </a:t>
            </a:r>
            <a:br>
              <a:rPr lang="en-US" sz="1250" i="1" dirty="0"/>
            </a:br>
            <a:r>
              <a:rPr lang="en-US" sz="1250" i="1" dirty="0"/>
              <a:t>                       your personal art?</a:t>
            </a:r>
          </a:p>
          <a:p>
            <a:pPr marL="1005840" lvl="2">
              <a:lnSpc>
                <a:spcPct val="110000"/>
              </a:lnSpc>
              <a:spcAft>
                <a:spcPts val="1600"/>
              </a:spcAft>
            </a:pPr>
            <a:r>
              <a:rPr lang="en-US" sz="1250" i="1" dirty="0"/>
              <a:t>What’s the right amount of landscaping to boost your </a:t>
            </a:r>
            <a:br>
              <a:rPr lang="en-US" sz="1250" i="1" dirty="0"/>
            </a:br>
            <a:r>
              <a:rPr lang="en-US" sz="1250" i="1" dirty="0"/>
              <a:t>curb appeal?</a:t>
            </a:r>
          </a:p>
          <a:p>
            <a:pPr marL="1005840" lvl="2">
              <a:lnSpc>
                <a:spcPct val="110000"/>
              </a:lnSpc>
              <a:spcAft>
                <a:spcPts val="1600"/>
              </a:spcAft>
            </a:pPr>
            <a:r>
              <a:rPr lang="en-US" sz="1250" i="1" dirty="0"/>
              <a:t>What wall colors are most appealing to buyers?</a:t>
            </a:r>
          </a:p>
          <a:p>
            <a:pPr>
              <a:lnSpc>
                <a:spcPct val="110000"/>
              </a:lnSpc>
              <a:spcAft>
                <a:spcPts val="1000"/>
              </a:spcAft>
            </a:pPr>
            <a:r>
              <a:rPr lang="en-US" sz="1250" dirty="0"/>
              <a:t>An expert real estate advisor relies on their experience to answer these questions and more, so you don’t invest in the wrong things. Your time and money are important – and you shouldn’t waste either one. </a:t>
            </a:r>
          </a:p>
          <a:p>
            <a:pPr>
              <a:lnSpc>
                <a:spcPct val="110000"/>
              </a:lnSpc>
              <a:spcAft>
                <a:spcPts val="1000"/>
              </a:spcAft>
            </a:pPr>
            <a:endParaRPr lang="en-US" sz="1250" b="1" dirty="0">
              <a:solidFill>
                <a:schemeClr val="tx2"/>
              </a:solidFill>
            </a:endParaRPr>
          </a:p>
          <a:p>
            <a:pPr>
              <a:lnSpc>
                <a:spcPct val="110000"/>
              </a:lnSpc>
              <a:spcAft>
                <a:spcPts val="1000"/>
              </a:spcAft>
            </a:pPr>
            <a:r>
              <a:rPr lang="en-US" sz="1500" b="1" dirty="0">
                <a:solidFill>
                  <a:schemeClr val="tx2"/>
                </a:solidFill>
              </a:rPr>
              <a:t>2. Maximize Your Buyer Pool</a:t>
            </a:r>
          </a:p>
          <a:p>
            <a:pPr>
              <a:lnSpc>
                <a:spcPct val="110000"/>
              </a:lnSpc>
              <a:spcAft>
                <a:spcPts val="1000"/>
              </a:spcAft>
            </a:pPr>
            <a:r>
              <a:rPr lang="en-US" sz="1250" dirty="0"/>
              <a:t>The more buyers that view your house, the more likely you are to get a better return on your investment. Today, homes are receiving an average of 3.6 offers per sale, according to recent data from the</a:t>
            </a:r>
            <a:r>
              <a:rPr lang="en-US" sz="1250" i="1" dirty="0"/>
              <a:t> National Association of Realtors </a:t>
            </a:r>
            <a:r>
              <a:rPr lang="en-US" sz="1250" dirty="0"/>
              <a:t>(NAR). While that’s promising for the sale of your house, it’s important to understand your agent’s role in bringing buyers in.</a:t>
            </a:r>
          </a:p>
          <a:p>
            <a:pPr>
              <a:lnSpc>
                <a:spcPct val="110000"/>
              </a:lnSpc>
              <a:spcAft>
                <a:spcPts val="1000"/>
              </a:spcAft>
            </a:pPr>
            <a:r>
              <a:rPr lang="en-US" sz="1250" dirty="0"/>
              <a:t>Agents have multiple tools at their disposal – from social media to agency resources – to ensure your home is viewed by more prospective buyers. Leveraging the tools available to your agent and their expertise will give you the best advantage in the process.</a:t>
            </a:r>
          </a:p>
          <a:p>
            <a:pPr>
              <a:lnSpc>
                <a:spcPct val="110000"/>
              </a:lnSpc>
              <a:spcAft>
                <a:spcPts val="1000"/>
              </a:spcAft>
            </a:pPr>
            <a:endParaRPr lang="en-US" sz="1250"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2175729"/>
            <a:ext cx="6858000" cy="1770226"/>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Selling a house is a time-consuming journey – especially if you decide to do it on your own, known as a </a:t>
            </a:r>
            <a:r>
              <a:rPr lang="en-US" sz="1500" b="1" i="1" dirty="0">
                <a:solidFill>
                  <a:schemeClr val="bg2"/>
                </a:solidFill>
                <a:latin typeface="Georgia" panose="02040502050405020303" pitchFamily="18" charset="0"/>
              </a:rPr>
              <a:t>For Sale By Owner (FSBO)</a:t>
            </a:r>
            <a:r>
              <a:rPr lang="en-US" sz="1500" i="1" dirty="0">
                <a:solidFill>
                  <a:schemeClr val="bg2"/>
                </a:solidFill>
                <a:latin typeface="Georgia" panose="02040502050405020303" pitchFamily="18" charset="0"/>
              </a:rPr>
              <a:t>. From conducting market research to reviewing legal documents, handling negotiations, and more, it’s an involved and highly-detailed process. Here are a few things you should consider before putting that For Sale sign up in your yard.</a:t>
            </a:r>
          </a:p>
        </p:txBody>
      </p:sp>
      <p:pic>
        <p:nvPicPr>
          <p:cNvPr id="5" name="Picture 4" descr="Icon&#10;&#10;Description automatically generated with low confidence">
            <a:extLst>
              <a:ext uri="{FF2B5EF4-FFF2-40B4-BE49-F238E27FC236}">
                <a16:creationId xmlns:a16="http://schemas.microsoft.com/office/drawing/2014/main" id="{A4CA8C93-9E7B-A14D-8AE5-F2F092190B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2115" y="5805544"/>
            <a:ext cx="851588" cy="526640"/>
          </a:xfrm>
          <a:prstGeom prst="rect">
            <a:avLst/>
          </a:prstGeom>
        </p:spPr>
      </p:pic>
      <p:pic>
        <p:nvPicPr>
          <p:cNvPr id="12" name="Picture 11" descr="Icon&#10;&#10;Description automatically generated">
            <a:extLst>
              <a:ext uri="{FF2B5EF4-FFF2-40B4-BE49-F238E27FC236}">
                <a16:creationId xmlns:a16="http://schemas.microsoft.com/office/drawing/2014/main" id="{A2B4A294-287A-694F-ADF4-F25755B299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7367" y="6473586"/>
            <a:ext cx="851486" cy="526577"/>
          </a:xfrm>
          <a:prstGeom prst="rect">
            <a:avLst/>
          </a:prstGeom>
        </p:spPr>
      </p:pic>
      <p:pic>
        <p:nvPicPr>
          <p:cNvPr id="15" name="Picture 14">
            <a:extLst>
              <a:ext uri="{FF2B5EF4-FFF2-40B4-BE49-F238E27FC236}">
                <a16:creationId xmlns:a16="http://schemas.microsoft.com/office/drawing/2014/main" id="{41B254E4-9142-5747-8073-A1BA31AE08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6360" y="7214307"/>
            <a:ext cx="791497" cy="489478"/>
          </a:xfrm>
          <a:prstGeom prst="rect">
            <a:avLst/>
          </a:prstGeom>
        </p:spPr>
      </p:pic>
      <p:sp>
        <p:nvSpPr>
          <p:cNvPr id="10" name="Rectangle 9">
            <a:extLst>
              <a:ext uri="{FF2B5EF4-FFF2-40B4-BE49-F238E27FC236}">
                <a16:creationId xmlns:a16="http://schemas.microsoft.com/office/drawing/2014/main" id="{D8AD7C1C-D344-2948-8C7F-4B2A8BCA978C}"/>
              </a:ext>
            </a:extLst>
          </p:cNvPr>
          <p:cNvSpPr/>
          <p:nvPr/>
        </p:nvSpPr>
        <p:spPr>
          <a:xfrm>
            <a:off x="-8532" y="0"/>
            <a:ext cx="7780932"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Save Time and Effort</a:t>
            </a:r>
            <a:br>
              <a:rPr lang="en-US" sz="3200" dirty="0">
                <a:solidFill>
                  <a:srgbClr val="FFFFFF"/>
                </a:solidFill>
              </a:rPr>
            </a:br>
            <a:r>
              <a:rPr lang="en-US" sz="3200" dirty="0">
                <a:solidFill>
                  <a:srgbClr val="FFFFFF"/>
                </a:solidFill>
              </a:rPr>
              <a:t>by Selling with an Agent</a:t>
            </a:r>
          </a:p>
        </p:txBody>
      </p:sp>
      <p:pic>
        <p:nvPicPr>
          <p:cNvPr id="4" name="Picture 3" descr="A person and person in a room&#10;&#10;Description automatically generated with low confidence">
            <a:extLst>
              <a:ext uri="{FF2B5EF4-FFF2-40B4-BE49-F238E27FC236}">
                <a16:creationId xmlns:a16="http://schemas.microsoft.com/office/drawing/2014/main" id="{A69C93CB-F097-4B4A-BFE7-FD33464B5F5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59612" y="0"/>
            <a:ext cx="2412787" cy="2185214"/>
          </a:xfrm>
          <a:prstGeom prst="rect">
            <a:avLst/>
          </a:prstGeom>
        </p:spPr>
      </p:pic>
    </p:spTree>
    <p:extLst>
      <p:ext uri="{BB962C8B-B14F-4D97-AF65-F5344CB8AC3E}">
        <p14:creationId xmlns:p14="http://schemas.microsoft.com/office/powerpoint/2010/main" val="2189334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19</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331698"/>
            <a:ext cx="6172198" cy="7772399"/>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3. Understand the Fine Print</a:t>
            </a:r>
          </a:p>
          <a:p>
            <a:pPr>
              <a:lnSpc>
                <a:spcPct val="110000"/>
              </a:lnSpc>
              <a:spcAft>
                <a:spcPts val="1000"/>
              </a:spcAft>
            </a:pPr>
            <a:r>
              <a:rPr lang="en-US" sz="1250" dirty="0"/>
              <a:t>An agent can also save you time by taking out the guesswork you’ll have when navigating the required documentation. Today, more disclosures and regulations are mandatory, meaning the number of legal documents you need to juggle is growing. </a:t>
            </a:r>
          </a:p>
          <a:p>
            <a:pPr>
              <a:lnSpc>
                <a:spcPct val="110000"/>
              </a:lnSpc>
              <a:spcAft>
                <a:spcPts val="1000"/>
              </a:spcAft>
            </a:pPr>
            <a:r>
              <a:rPr lang="en-US" sz="1250" dirty="0"/>
              <a:t>It can be hard to truly understand all the requirements and fine print. That’s where an advisor can be a valuable guide so you can avoid any costly missteps.</a:t>
            </a:r>
          </a:p>
          <a:p>
            <a:pPr>
              <a:lnSpc>
                <a:spcPct val="110000"/>
              </a:lnSpc>
              <a:spcAft>
                <a:spcPts val="1000"/>
              </a:spcAft>
            </a:pPr>
            <a:r>
              <a:rPr lang="en-US" sz="1500" b="1" dirty="0">
                <a:solidFill>
                  <a:schemeClr val="tx2"/>
                </a:solidFill>
              </a:rPr>
              <a:t>4. Navigate Negotiations</a:t>
            </a:r>
          </a:p>
          <a:p>
            <a:pPr>
              <a:lnSpc>
                <a:spcPct val="110000"/>
              </a:lnSpc>
              <a:spcAft>
                <a:spcPts val="1000"/>
              </a:spcAft>
            </a:pPr>
            <a:r>
              <a:rPr lang="en-US" sz="1250" dirty="0"/>
              <a:t>When it comes to selling your house as a FSBO, you’ll have to handle all the negotiations. Here are just a few of the people you’ll work with:</a:t>
            </a:r>
          </a:p>
          <a:p>
            <a:pPr marL="2834640" lvl="6">
              <a:lnSpc>
                <a:spcPct val="110000"/>
              </a:lnSpc>
              <a:spcAft>
                <a:spcPts val="1000"/>
              </a:spcAft>
            </a:pPr>
            <a:r>
              <a:rPr lang="en-US" sz="1250" b="1" dirty="0">
                <a:solidFill>
                  <a:schemeClr val="accent2"/>
                </a:solidFill>
              </a:rPr>
              <a:t>The buyer</a:t>
            </a:r>
            <a:r>
              <a:rPr lang="en-US" sz="1250" dirty="0"/>
              <a:t>, who wants the best deal possible</a:t>
            </a:r>
          </a:p>
          <a:p>
            <a:pPr marL="2834640" lvl="6">
              <a:lnSpc>
                <a:spcPct val="110000"/>
              </a:lnSpc>
              <a:spcAft>
                <a:spcPts val="1000"/>
              </a:spcAft>
            </a:pPr>
            <a:r>
              <a:rPr lang="en-US" sz="1250" b="1" dirty="0">
                <a:solidFill>
                  <a:schemeClr val="accent2"/>
                </a:solidFill>
              </a:rPr>
              <a:t>The buyer’s agent</a:t>
            </a:r>
            <a:r>
              <a:rPr lang="en-US" sz="1250" dirty="0"/>
              <a:t>, who will use their expertise to advocate for the buyer</a:t>
            </a:r>
          </a:p>
          <a:p>
            <a:pPr marL="2834640" lvl="6">
              <a:lnSpc>
                <a:spcPct val="110000"/>
              </a:lnSpc>
              <a:spcAft>
                <a:spcPts val="1000"/>
              </a:spcAft>
            </a:pPr>
            <a:r>
              <a:rPr lang="en-US" sz="1250" b="1" dirty="0">
                <a:solidFill>
                  <a:schemeClr val="accent2"/>
                </a:solidFill>
              </a:rPr>
              <a:t>The inspection company</a:t>
            </a:r>
            <a:r>
              <a:rPr lang="en-US" sz="1250" dirty="0"/>
              <a:t>, which works for the buyer and will almost always find concerns with the house</a:t>
            </a:r>
          </a:p>
          <a:p>
            <a:pPr marL="2834640" lvl="6">
              <a:lnSpc>
                <a:spcPct val="110000"/>
              </a:lnSpc>
              <a:spcAft>
                <a:spcPts val="1000"/>
              </a:spcAft>
            </a:pPr>
            <a:r>
              <a:rPr lang="en-US" sz="1250" b="1" dirty="0">
                <a:solidFill>
                  <a:schemeClr val="accent2"/>
                </a:solidFill>
              </a:rPr>
              <a:t>The appraiser</a:t>
            </a:r>
            <a:r>
              <a:rPr lang="en-US" sz="1250" dirty="0"/>
              <a:t>, who assesses the property’s value to protect the lender</a:t>
            </a:r>
          </a:p>
          <a:p>
            <a:pPr>
              <a:lnSpc>
                <a:spcPct val="110000"/>
              </a:lnSpc>
              <a:spcAft>
                <a:spcPts val="1000"/>
              </a:spcAft>
            </a:pPr>
            <a:r>
              <a:rPr lang="en-US" sz="1250" dirty="0"/>
              <a:t>An agent relies on experience and training to make the right moves during the negotiation. That’s how we know what levers to pull, how to address each individual’s concerns, and when you may want to get a second opinion. </a:t>
            </a:r>
            <a:r>
              <a:rPr lang="en-US" sz="1250" b="1" dirty="0"/>
              <a:t>Selling your house as </a:t>
            </a:r>
            <a:br>
              <a:rPr lang="en-US" sz="1250" b="1" dirty="0"/>
            </a:br>
            <a:r>
              <a:rPr lang="en-US" sz="1250" b="1" dirty="0"/>
              <a:t>a FSBO means you’ll need to be prepared to have these conversations on </a:t>
            </a:r>
            <a:br>
              <a:rPr lang="en-US" sz="1250" b="1" dirty="0"/>
            </a:br>
            <a:r>
              <a:rPr lang="en-US" sz="1250" b="1" dirty="0"/>
              <a:t>your own.</a:t>
            </a:r>
          </a:p>
          <a:p>
            <a:pPr>
              <a:lnSpc>
                <a:spcPct val="110000"/>
              </a:lnSpc>
              <a:spcAft>
                <a:spcPts val="1000"/>
              </a:spcAft>
            </a:pPr>
            <a:r>
              <a:rPr lang="en-US" sz="1500" b="1" dirty="0">
                <a:solidFill>
                  <a:schemeClr val="tx2"/>
                </a:solidFill>
              </a:rPr>
              <a:t>5. Price It Right</a:t>
            </a:r>
          </a:p>
          <a:p>
            <a:pPr>
              <a:lnSpc>
                <a:spcPct val="110000"/>
              </a:lnSpc>
              <a:spcAft>
                <a:spcPts val="1000"/>
              </a:spcAft>
            </a:pPr>
            <a:r>
              <a:rPr lang="en-US" sz="1250" dirty="0"/>
              <a:t>Another way your agent maximizes the sale of your home is by making sure it’s priced right. Real estate professionals have the experience to compare your house to recently sold homes in your area and factor in any upgrades you’ve completed. Combining these factors is the key to making sure your house is priced to move quickly and competitively. When you FSBO, you’re operating without this expertise.</a:t>
            </a:r>
          </a:p>
          <a:p>
            <a:pPr>
              <a:lnSpc>
                <a:spcPct val="110000"/>
              </a:lnSpc>
              <a:spcAft>
                <a:spcPts val="1000"/>
              </a:spcAft>
            </a:pPr>
            <a:endParaRPr lang="en-US" sz="1250" dirty="0"/>
          </a:p>
        </p:txBody>
      </p:sp>
      <p:graphicFrame>
        <p:nvGraphicFramePr>
          <p:cNvPr id="11" name="Table 10">
            <a:extLst>
              <a:ext uri="{FF2B5EF4-FFF2-40B4-BE49-F238E27FC236}">
                <a16:creationId xmlns:a16="http://schemas.microsoft.com/office/drawing/2014/main" id="{DB8996C9-8B0D-774F-B0C0-3BEAF9C09D11}"/>
              </a:ext>
            </a:extLst>
          </p:cNvPr>
          <p:cNvGraphicFramePr>
            <a:graphicFrameLocks noGrp="1"/>
          </p:cNvGraphicFramePr>
          <p:nvPr>
            <p:extLst>
              <p:ext uri="{D42A27DB-BD31-4B8C-83A1-F6EECF244321}">
                <p14:modId xmlns:p14="http://schemas.microsoft.com/office/powerpoint/2010/main" val="449663636"/>
              </p:ext>
            </p:extLst>
          </p:nvPr>
        </p:nvGraphicFramePr>
        <p:xfrm>
          <a:off x="457200" y="8436041"/>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Selling your house on your own is time consuming and requires an immense amount of effort and expertise. Before you decide to sell your house yourself, let's discuss your options to make sure you get the most out of your sale.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5" name="Picture 4" descr="Icon&#10;&#10;Description automatically generated">
            <a:extLst>
              <a:ext uri="{FF2B5EF4-FFF2-40B4-BE49-F238E27FC236}">
                <a16:creationId xmlns:a16="http://schemas.microsoft.com/office/drawing/2014/main" id="{5ABFE8B4-1184-1B43-9E49-593D8A41A7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3000" y="3330359"/>
            <a:ext cx="2606574" cy="1972275"/>
          </a:xfrm>
          <a:prstGeom prst="rect">
            <a:avLst/>
          </a:prstGeom>
        </p:spPr>
      </p:pic>
    </p:spTree>
    <p:extLst>
      <p:ext uri="{BB962C8B-B14F-4D97-AF65-F5344CB8AC3E}">
        <p14:creationId xmlns:p14="http://schemas.microsoft.com/office/powerpoint/2010/main" val="774843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0480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Why To Sell This Winter</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dirty="0">
                <a:solidFill>
                  <a:prstClr val="black"/>
                </a:solidFill>
                <a:ea typeface="Helvetica Neue" panose="02000503000000020004" pitchFamily="2" charset="0"/>
              </a:rPr>
              <a:t>	Expert Insights for Today’s Sellers</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8</a:t>
            </a:r>
            <a:r>
              <a:rPr lang="en-US" sz="1600" dirty="0">
                <a:solidFill>
                  <a:prstClr val="black"/>
                </a:solidFill>
                <a:ea typeface="Helvetica Neue" panose="02000503000000020004" pitchFamily="2" charset="0"/>
              </a:rPr>
              <a:t>	What Does the Future Hold for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Home Prices?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10</a:t>
            </a:r>
            <a:r>
              <a:rPr lang="en-US" sz="1600" dirty="0">
                <a:solidFill>
                  <a:prstClr val="black"/>
                </a:solidFill>
                <a:ea typeface="Helvetica Neue" panose="02000503000000020004" pitchFamily="2" charset="0"/>
              </a:rPr>
              <a:t>	Sellers Have Incredible Leverage Today</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12</a:t>
            </a:r>
            <a:r>
              <a:rPr lang="en-US" sz="1600" dirty="0">
                <a:solidFill>
                  <a:prstClr val="black"/>
                </a:solidFill>
                <a:ea typeface="Helvetica Neue" panose="02000503000000020004" pitchFamily="2" charset="0"/>
              </a:rPr>
              <a:t>	Using Your Equity To Make a Move</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15</a:t>
            </a:r>
            <a:r>
              <a:rPr lang="en-US" sz="1600" dirty="0">
                <a:solidFill>
                  <a:prstClr val="black"/>
                </a:solidFill>
                <a:ea typeface="Helvetica Neue" panose="02000503000000020004" pitchFamily="2" charset="0"/>
              </a:rPr>
              <a:t>	If I Sell Now, Where Will I Go?</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17</a:t>
            </a:r>
            <a:r>
              <a:rPr lang="en-US" sz="1600" dirty="0">
                <a:solidFill>
                  <a:prstClr val="black"/>
                </a:solidFill>
                <a:ea typeface="Helvetica Neue" panose="02000503000000020004" pitchFamily="2" charset="0"/>
              </a:rPr>
              <a:t>	Should I Renovate My House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Before I Sell It?</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18</a:t>
            </a:r>
            <a:r>
              <a:rPr lang="en-US" sz="1600" dirty="0">
                <a:solidFill>
                  <a:prstClr val="black"/>
                </a:solidFill>
                <a:ea typeface="Helvetica Neue" panose="02000503000000020004" pitchFamily="2" charset="0"/>
              </a:rPr>
              <a:t>	Save Time and Effort by Selling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with an Agent</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20</a:t>
            </a:r>
            <a:r>
              <a:rPr lang="en-US" sz="1600" dirty="0">
                <a:solidFill>
                  <a:prstClr val="black"/>
                </a:solidFill>
                <a:ea typeface="Helvetica Neue" panose="02000503000000020004" pitchFamily="2" charset="0"/>
              </a:rPr>
              <a:t>	Why Pricing Your House Right Matters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21</a:t>
            </a:r>
            <a:r>
              <a:rPr lang="en-US" sz="1600" dirty="0">
                <a:solidFill>
                  <a:prstClr val="black"/>
                </a:solidFill>
                <a:ea typeface="Helvetica Neue" panose="02000503000000020004" pitchFamily="2" charset="0"/>
              </a:rPr>
              <a:t>	</a:t>
            </a:r>
            <a:r>
              <a:rPr lang="en-US" sz="1600" dirty="0">
                <a:ea typeface="Helvetica Neue" panose="02000503000000020004" pitchFamily="2" charset="0"/>
              </a:rPr>
              <a:t>A Checklist for Selling Your House</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22</a:t>
            </a:r>
            <a:r>
              <a:rPr lang="en-US" sz="1600" dirty="0">
                <a:solidFill>
                  <a:prstClr val="black"/>
                </a:solidFill>
                <a:ea typeface="Helvetica Neue" panose="02000503000000020004" pitchFamily="2" charset="0"/>
              </a:rPr>
              <a:t>	Reasons To Hire a</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Real Estate Professional</a:t>
            </a:r>
          </a:p>
        </p:txBody>
      </p:sp>
      <p:pic>
        <p:nvPicPr>
          <p:cNvPr id="3" name="Picture 2" descr="A picture containing indoor, floor&#10;&#10;Description automatically generated">
            <a:extLst>
              <a:ext uri="{FF2B5EF4-FFF2-40B4-BE49-F238E27FC236}">
                <a16:creationId xmlns:a16="http://schemas.microsoft.com/office/drawing/2014/main" id="{EC9B13D0-5B33-C748-8306-2BCEB3906A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590800" cy="10058400"/>
          </a:xfrm>
          <a:prstGeom prst="rect">
            <a:avLst/>
          </a:prstGeom>
        </p:spPr>
      </p:pic>
    </p:spTree>
    <p:extLst>
      <p:ext uri="{BB962C8B-B14F-4D97-AF65-F5344CB8AC3E}">
        <p14:creationId xmlns:p14="http://schemas.microsoft.com/office/powerpoint/2010/main" val="370973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07B92-E3DB-F242-8873-857BDD72E43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524" y="1972"/>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20</a:t>
            </a:fld>
            <a:endParaRPr lang="en-US" dirty="0"/>
          </a:p>
        </p:txBody>
      </p:sp>
      <p:sp>
        <p:nvSpPr>
          <p:cNvPr id="15" name="TextBox 14">
            <a:extLst>
              <a:ext uri="{FF2B5EF4-FFF2-40B4-BE49-F238E27FC236}">
                <a16:creationId xmlns:a16="http://schemas.microsoft.com/office/drawing/2014/main" id="{6E2BB329-4E02-6841-A96D-8EB5BD7A64AB}"/>
              </a:ext>
            </a:extLst>
          </p:cNvPr>
          <p:cNvSpPr txBox="1"/>
          <p:nvPr/>
        </p:nvSpPr>
        <p:spPr>
          <a:xfrm>
            <a:off x="8554065" y="67252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54708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D3B451-09F3-AD40-9E51-E6333F0F6F1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524" y="1972"/>
            <a:ext cx="7769352" cy="10054456"/>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21</a:t>
            </a:fld>
            <a:endParaRPr lang="en-US" dirty="0"/>
          </a:p>
        </p:txBody>
      </p:sp>
    </p:spTree>
    <p:extLst>
      <p:ext uri="{BB962C8B-B14F-4D97-AF65-F5344CB8AC3E}">
        <p14:creationId xmlns:p14="http://schemas.microsoft.com/office/powerpoint/2010/main" val="3944140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891AEE-AAED-774F-8BF6-DE11026FDDD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22</a:t>
            </a:fld>
            <a:endParaRPr lang="en-US" dirty="0"/>
          </a:p>
        </p:txBody>
      </p:sp>
    </p:spTree>
    <p:extLst>
      <p:ext uri="{BB962C8B-B14F-4D97-AF65-F5344CB8AC3E}">
        <p14:creationId xmlns:p14="http://schemas.microsoft.com/office/powerpoint/2010/main" val="3299272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rick, building&#10;&#10;Description automatically generated">
            <a:extLst>
              <a:ext uri="{FF2B5EF4-FFF2-40B4-BE49-F238E27FC236}">
                <a16:creationId xmlns:a16="http://schemas.microsoft.com/office/drawing/2014/main" id="{3293AE6C-E29D-6446-818F-3EA922BBF2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9" name="Rectangle 8">
            <a:extLst>
              <a:ext uri="{FF2B5EF4-FFF2-40B4-BE49-F238E27FC236}">
                <a16:creationId xmlns:a16="http://schemas.microsoft.com/office/drawing/2014/main" id="{42F93B77-6213-6742-AD56-7CF710284085}"/>
              </a:ext>
            </a:extLst>
          </p:cNvPr>
          <p:cNvSpPr/>
          <p:nvPr/>
        </p:nvSpPr>
        <p:spPr>
          <a:xfrm rot="10800000">
            <a:off x="0" y="4159624"/>
            <a:ext cx="7772400" cy="5898776"/>
          </a:xfrm>
          <a:prstGeom prst="rect">
            <a:avLst/>
          </a:prstGeom>
          <a:gradFill>
            <a:gsLst>
              <a:gs pos="0">
                <a:schemeClr val="tx1"/>
              </a:gs>
              <a:gs pos="99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8167474"/>
            <a:ext cx="6858000" cy="1433726"/>
          </a:xfrm>
          <a:prstGeom prst="rect">
            <a:avLst/>
          </a:prstGeom>
          <a:noFill/>
        </p:spPr>
        <p:txBody>
          <a:bodyPr wrap="square" lIns="0" tIns="0" rIns="0" bIns="0" rtlCol="0">
            <a:spAutoFit/>
          </a:bodyPr>
          <a:lstStyle/>
          <a:p>
            <a:pPr>
              <a:spcAft>
                <a:spcPts val="2000"/>
              </a:spcAft>
            </a:pPr>
            <a:r>
              <a:rPr lang="en-US" sz="3200" i="1" dirty="0">
                <a:solidFill>
                  <a:schemeClr val="bg1"/>
                </a:solidFill>
                <a:latin typeface="Georgia" panose="02040502050405020303" pitchFamily="18" charset="0"/>
              </a:rPr>
              <a:t>Buying a home is not just a financial decision. It’s also a lifestyle decision.  </a:t>
            </a:r>
          </a:p>
          <a:p>
            <a:pPr>
              <a:spcAft>
                <a:spcPts val="2000"/>
              </a:spcAft>
            </a:pPr>
            <a:r>
              <a:rPr lang="en-US" sz="1250" dirty="0">
                <a:solidFill>
                  <a:schemeClr val="bg1"/>
                </a:solidFill>
                <a:latin typeface="Arial" panose="020B0604020202020204" pitchFamily="34" charset="0"/>
                <a:cs typeface="Arial" panose="020B0604020202020204" pitchFamily="34" charset="0"/>
              </a:rPr>
              <a:t>- Mark Fleming, Chief Economist, </a:t>
            </a:r>
            <a:r>
              <a:rPr lang="en-US" sz="1250" i="1" dirty="0">
                <a:solidFill>
                  <a:schemeClr val="bg1"/>
                </a:solidFill>
                <a:latin typeface="Arial" panose="020B0604020202020204" pitchFamily="34" charset="0"/>
                <a:cs typeface="Arial" panose="020B0604020202020204" pitchFamily="34" charset="0"/>
              </a:rPr>
              <a:t>First American </a:t>
            </a:r>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a:solidFill>
                  <a:schemeClr val="tx2"/>
                </a:solidFill>
                <a:latin typeface="Arial" panose="020B0604020202020204" pitchFamily="34" charset="0"/>
                <a:ea typeface="Helvetica Neue" panose="02000503000000020004" pitchFamily="2" charset="0"/>
                <a:cs typeface="Arial" panose="020B0604020202020204" pitchFamily="34" charset="0"/>
              </a:rPr>
              <a:t>Let’s Chat.</a:t>
            </a:r>
            <a:endPar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endParaRP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699">
              <a:lnSpc>
                <a:spcPts val="3200"/>
              </a:lnSpc>
              <a:spcBef>
                <a:spcPts val="99"/>
              </a:spcBef>
            </a:pPr>
            <a:r>
              <a:rPr lang="en-US" sz="1600" b="1" spc="100" dirty="0">
                <a:solidFill>
                  <a:schemeClr val="bg1"/>
                </a:solidFill>
                <a:latin typeface="Arial" panose="020B0604020202020204" pitchFamily="34" charset="0"/>
                <a:ea typeface="Helvetica Neue Light" panose="02000403000000020004" pitchFamily="2" charset="0"/>
                <a:cs typeface="Arial" panose="020B0604020202020204" pitchFamily="34" charset="0"/>
              </a:rPr>
              <a:t>WINTER 2022 EDITION</a:t>
            </a:r>
          </a:p>
        </p:txBody>
      </p:sp>
      <p:sp>
        <p:nvSpPr>
          <p:cNvPr id="11" name="Rectangle 10">
            <a:extLst>
              <a:ext uri="{FF2B5EF4-FFF2-40B4-BE49-F238E27FC236}">
                <a16:creationId xmlns:a16="http://schemas.microsoft.com/office/drawing/2014/main" id="{4DB66C74-A28C-4C4B-BE36-C331A53B4A83}"/>
              </a:ext>
            </a:extLst>
          </p:cNvPr>
          <p:cNvSpPr/>
          <p:nvPr/>
        </p:nvSpPr>
        <p:spPr>
          <a:xfrm>
            <a:off x="7327726"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selling your house.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743809" y="9438112"/>
            <a:ext cx="516501" cy="551549"/>
          </a:xfrm>
          <a:prstGeom prst="rect">
            <a:avLst/>
          </a:prstGeom>
        </p:spPr>
      </p:pic>
      <p:pic>
        <p:nvPicPr>
          <p:cNvPr id="18" name="Picture 17">
            <a:extLst>
              <a:ext uri="{FF2B5EF4-FFF2-40B4-BE49-F238E27FC236}">
                <a16:creationId xmlns:a16="http://schemas.microsoft.com/office/drawing/2014/main" id="{FF1D4307-038A-7E46-B1CD-6C2B8A49932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66804" y="9563731"/>
            <a:ext cx="303527" cy="303527"/>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AC1D159A-1A2F-410A-B5BC-B20544175D9C}"/>
              </a:ext>
            </a:extLst>
          </p:cNvPr>
          <p:cNvPicPr>
            <a:picLocks noChangeAspect="1"/>
          </p:cNvPicPr>
          <p:nvPr/>
        </p:nvPicPr>
        <p:blipFill>
          <a:blip r:embed="rId5"/>
          <a:stretch>
            <a:fillRect/>
          </a:stretch>
        </p:blipFill>
        <p:spPr>
          <a:xfrm>
            <a:off x="2835628" y="6737255"/>
            <a:ext cx="4322439" cy="2109399"/>
          </a:xfrm>
          <a:prstGeom prst="rect">
            <a:avLst/>
          </a:prstGeom>
        </p:spPr>
      </p:pic>
      <p:pic>
        <p:nvPicPr>
          <p:cNvPr id="22" name="Picture 21">
            <a:extLst>
              <a:ext uri="{FF2B5EF4-FFF2-40B4-BE49-F238E27FC236}">
                <a16:creationId xmlns:a16="http://schemas.microsoft.com/office/drawing/2014/main" id="{64EC4985-719E-4A88-B185-6C7138417045}"/>
              </a:ext>
            </a:extLst>
          </p:cNvPr>
          <p:cNvPicPr>
            <a:picLocks noChangeAspect="1"/>
          </p:cNvPicPr>
          <p:nvPr/>
        </p:nvPicPr>
        <p:blipFill>
          <a:blip r:embed="rId6"/>
          <a:srcRect/>
          <a:stretch/>
        </p:blipFill>
        <p:spPr>
          <a:xfrm>
            <a:off x="4679990" y="1524000"/>
            <a:ext cx="2608912" cy="2608912"/>
          </a:xfrm>
          <a:prstGeom prst="rect">
            <a:avLst/>
          </a:prstGeom>
          <a:ln w="38100">
            <a:noFill/>
          </a:ln>
        </p:spPr>
      </p:pic>
      <p:pic>
        <p:nvPicPr>
          <p:cNvPr id="23" name="Picture 22">
            <a:extLst>
              <a:ext uri="{FF2B5EF4-FFF2-40B4-BE49-F238E27FC236}">
                <a16:creationId xmlns:a16="http://schemas.microsoft.com/office/drawing/2014/main" id="{7EE8A163-35ED-423F-A25C-F967E3F39181}"/>
              </a:ext>
            </a:extLst>
          </p:cNvPr>
          <p:cNvPicPr>
            <a:picLocks noChangeAspect="1"/>
          </p:cNvPicPr>
          <p:nvPr/>
        </p:nvPicPr>
        <p:blipFill>
          <a:blip r:embed="rId7"/>
          <a:stretch>
            <a:fillRect/>
          </a:stretch>
        </p:blipFill>
        <p:spPr>
          <a:xfrm>
            <a:off x="466804" y="7082497"/>
            <a:ext cx="2140018" cy="123640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appy family mother and child daughter read book on winter evening near fireplace : Stock Photo">
            <a:extLst>
              <a:ext uri="{FF2B5EF4-FFF2-40B4-BE49-F238E27FC236}">
                <a16:creationId xmlns:a16="http://schemas.microsoft.com/office/drawing/2014/main" id="{51950B93-3D41-554C-B262-303AAEDD1C7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772400" cy="302149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4082142"/>
            <a:ext cx="6858000" cy="989347"/>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Win When You Sell</a:t>
            </a:r>
          </a:p>
          <a:p>
            <a:pPr>
              <a:lnSpc>
                <a:spcPct val="113000"/>
              </a:lnSpc>
              <a:spcAft>
                <a:spcPts val="1000"/>
              </a:spcAft>
            </a:pPr>
            <a:r>
              <a:rPr lang="en-US" sz="1250" dirty="0"/>
              <a:t>Right now, we’re still in a sellers’ market, which means conditions are very favorable for current homeowners looking for a change. If you sell now, data shows you can expect:</a:t>
            </a:r>
          </a:p>
          <a:p>
            <a:pPr lvl="1">
              <a:lnSpc>
                <a:spcPct val="113000"/>
              </a:lnSpc>
              <a:spcAft>
                <a:spcPts val="1000"/>
              </a:spcAft>
            </a:pPr>
            <a:r>
              <a:rPr lang="en-US" sz="1250" b="1" dirty="0"/>
              <a:t>Your House Will Stand Out</a:t>
            </a:r>
            <a:endParaRPr lang="en-US" sz="1250" dirty="0">
              <a:cs typeface="Arial" panose="020B0604020202020204"/>
            </a:endParaRPr>
          </a:p>
          <a:p>
            <a:pPr lvl="1">
              <a:lnSpc>
                <a:spcPct val="113000"/>
              </a:lnSpc>
              <a:spcAft>
                <a:spcPts val="1000"/>
              </a:spcAft>
            </a:pPr>
            <a:r>
              <a:rPr lang="en-US" sz="1250" dirty="0"/>
              <a:t>While research from </a:t>
            </a:r>
            <a:r>
              <a:rPr lang="en-US" sz="1250" i="1" dirty="0"/>
              <a:t>realtor.com </a:t>
            </a:r>
            <a:r>
              <a:rPr lang="en-US" sz="1250" dirty="0"/>
              <a:t>indicates there are more sellers getting ready to list their homes this winter, there are still more buyers in the market than there are homes for sale. If you sell your house now, before more houses are listed, it will get more attention from serious buyers who are eager to find a home.</a:t>
            </a:r>
            <a:endParaRPr lang="en-US" sz="1250" i="1" dirty="0"/>
          </a:p>
          <a:p>
            <a:pPr lvl="1">
              <a:lnSpc>
                <a:spcPct val="113000"/>
              </a:lnSpc>
              <a:spcAft>
                <a:spcPts val="1000"/>
              </a:spcAft>
            </a:pPr>
            <a:r>
              <a:rPr lang="en-US" sz="1250" b="1" dirty="0"/>
              <a:t>Your House Will Likely Get Multiple Offers</a:t>
            </a:r>
            <a:endParaRPr lang="en-US" sz="1250" i="1" dirty="0"/>
          </a:p>
          <a:p>
            <a:pPr lvl="1">
              <a:lnSpc>
                <a:spcPct val="113000"/>
              </a:lnSpc>
              <a:spcAft>
                <a:spcPts val="1000"/>
              </a:spcAft>
            </a:pPr>
            <a:r>
              <a:rPr lang="en-US" sz="1250" dirty="0"/>
              <a:t>When</a:t>
            </a:r>
            <a:r>
              <a:rPr lang="en-US" sz="1250" dirty="0">
                <a:solidFill>
                  <a:srgbClr val="000000"/>
                </a:solidFill>
              </a:rPr>
              <a:t> supply is low and demand is high like it is now, buyers have to compete with each other for a limited number of homes for sale. T</a:t>
            </a:r>
            <a:r>
              <a:rPr lang="en-US" sz="1250" dirty="0"/>
              <a:t>he </a:t>
            </a:r>
            <a:r>
              <a:rPr lang="en-US" sz="1250" i="1" dirty="0"/>
              <a:t>Realtors Confidence Index </a:t>
            </a:r>
            <a:r>
              <a:rPr lang="en-US" sz="1250" dirty="0"/>
              <a:t>from the </a:t>
            </a:r>
            <a:r>
              <a:rPr lang="en-US" sz="1250" i="1" dirty="0"/>
              <a:t>National Association of Realtors </a:t>
            </a:r>
            <a:r>
              <a:rPr lang="en-US" sz="1250" dirty="0"/>
              <a:t>(NAR) shows </a:t>
            </a:r>
            <a:r>
              <a:rPr lang="en-US" sz="1250" dirty="0">
                <a:solidFill>
                  <a:srgbClr val="000000"/>
                </a:solidFill>
              </a:rPr>
              <a:t>sellers are </a:t>
            </a:r>
            <a:r>
              <a:rPr lang="en-US" sz="1250" dirty="0"/>
              <a:t>getting </a:t>
            </a:r>
            <a:r>
              <a:rPr lang="en-US" sz="1250" b="1" dirty="0"/>
              <a:t>an average of 3.6 offers </a:t>
            </a:r>
            <a:r>
              <a:rPr lang="en-US" sz="1250" dirty="0"/>
              <a:t>in today’s </a:t>
            </a:r>
            <a:r>
              <a:rPr lang="en-US" sz="1250" dirty="0">
                <a:solidFill>
                  <a:srgbClr val="000000"/>
                </a:solidFill>
              </a:rPr>
              <a:t>market.</a:t>
            </a:r>
            <a:endParaRPr lang="en-US" sz="1250" i="1" dirty="0"/>
          </a:p>
          <a:p>
            <a:pPr lvl="1">
              <a:lnSpc>
                <a:spcPct val="113000"/>
              </a:lnSpc>
              <a:spcAft>
                <a:spcPts val="1000"/>
              </a:spcAft>
            </a:pPr>
            <a:r>
              <a:rPr lang="en-US" sz="1250" b="1" dirty="0"/>
              <a:t>Your House Should Sell Quickly </a:t>
            </a:r>
            <a:endParaRPr lang="en-US" sz="1250" i="1" dirty="0"/>
          </a:p>
          <a:p>
            <a:pPr lvl="1">
              <a:lnSpc>
                <a:spcPct val="113000"/>
              </a:lnSpc>
              <a:spcAft>
                <a:spcPts val="1000"/>
              </a:spcAft>
            </a:pPr>
            <a:r>
              <a:rPr lang="en-US" sz="1250" dirty="0"/>
              <a:t>According to the same report from NAR, homes are selling in a median of just </a:t>
            </a:r>
            <a:r>
              <a:rPr lang="en-US" sz="1250" b="1" dirty="0"/>
              <a:t>18 days</a:t>
            </a:r>
            <a:r>
              <a:rPr lang="en-US" sz="1250" dirty="0"/>
              <a:t>. </a:t>
            </a:r>
            <a:br>
              <a:rPr lang="en-US" sz="1250" dirty="0"/>
            </a:br>
            <a:r>
              <a:rPr lang="en-US" sz="1250" dirty="0"/>
              <a:t>As a seller, that's great news for you if you’re looking for a quick process. </a:t>
            </a:r>
            <a:endParaRPr lang="en-US" sz="1250" i="1" dirty="0">
              <a:cs typeface="Arial"/>
            </a:endParaRPr>
          </a:p>
          <a:p>
            <a:pPr lvl="0">
              <a:lnSpc>
                <a:spcPct val="113000"/>
              </a:lnSpc>
              <a:spcAft>
                <a:spcPts val="1000"/>
              </a:spcAft>
            </a:pPr>
            <a:endParaRPr lang="en-US" sz="1250" dirty="0">
              <a:solidFill>
                <a:srgbClr val="000000"/>
              </a:solidFill>
            </a:endParaRPr>
          </a:p>
          <a:p>
            <a:pPr>
              <a:lnSpc>
                <a:spcPct val="113000"/>
              </a:lnSpc>
              <a:spcAft>
                <a:spcPts val="1000"/>
              </a:spcAft>
            </a:pPr>
            <a:endParaRPr lang="en-US" sz="1250" dirty="0"/>
          </a:p>
          <a:p>
            <a:pPr>
              <a:lnSpc>
                <a:spcPct val="113000"/>
              </a:lnSpc>
              <a:spcAft>
                <a:spcPts val="1000"/>
              </a:spcAft>
            </a:pPr>
            <a:endParaRPr lang="en-US" sz="1250" dirty="0"/>
          </a:p>
          <a:p>
            <a:pPr>
              <a:lnSpc>
                <a:spcPct val="113000"/>
              </a:lnSpc>
              <a:spcAft>
                <a:spcPts val="1000"/>
              </a:spcAft>
            </a:pPr>
            <a:endParaRPr lang="en-US" sz="1250"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3021491"/>
            <a:ext cx="6858000" cy="1109046"/>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trying to decide when to sell your house, there may not be a better time than this winter. Selling this season means you can take advantage of today’s strong sellers’ market when you make a move.</a:t>
            </a:r>
          </a:p>
        </p:txBody>
      </p:sp>
      <p:sp>
        <p:nvSpPr>
          <p:cNvPr id="8" name="Rectangle 7">
            <a:extLst>
              <a:ext uri="{FF2B5EF4-FFF2-40B4-BE49-F238E27FC236}">
                <a16:creationId xmlns:a16="http://schemas.microsoft.com/office/drawing/2014/main" id="{CFC07FC6-668C-C347-A8F7-4099C75CB944}"/>
              </a:ext>
            </a:extLst>
          </p:cNvPr>
          <p:cNvSpPr/>
          <p:nvPr/>
        </p:nvSpPr>
        <p:spPr>
          <a:xfrm>
            <a:off x="0" y="2058691"/>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Why To Sell This Winter</a:t>
            </a:r>
          </a:p>
        </p:txBody>
      </p:sp>
    </p:spTree>
    <p:extLst>
      <p:ext uri="{BB962C8B-B14F-4D97-AF65-F5344CB8AC3E}">
        <p14:creationId xmlns:p14="http://schemas.microsoft.com/office/powerpoint/2010/main" val="146642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2022166618"/>
              </p:ext>
            </p:extLst>
          </p:nvPr>
        </p:nvGraphicFramePr>
        <p:xfrm>
          <a:off x="457200" y="8213519"/>
          <a:ext cx="6858000" cy="1203325"/>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As a homeowner, you have a great opportunity to get the best of both worlds this season. You can truly win when you sell and when you buy. If you’re thinking about making a move, let’s connect so you have the education you need to make the best possible decision in today’s sellers’ market.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FABAC463-273B-A442-94C3-CF1E717A5588}"/>
              </a:ext>
            </a:extLst>
          </p:cNvPr>
          <p:cNvSpPr/>
          <p:nvPr/>
        </p:nvSpPr>
        <p:spPr>
          <a:xfrm>
            <a:off x="379710" y="540390"/>
            <a:ext cx="6935489" cy="4019627"/>
          </a:xfrm>
          <a:prstGeom prst="rect">
            <a:avLst/>
          </a:prstGeom>
        </p:spPr>
        <p:txBody>
          <a:bodyPr wrap="square">
            <a:spAutoFit/>
          </a:bodyPr>
          <a:lstStyle/>
          <a:p>
            <a:pPr marL="11113" indent="-11113">
              <a:lnSpc>
                <a:spcPct val="113000"/>
              </a:lnSpc>
              <a:spcAft>
                <a:spcPts val="1000"/>
              </a:spcAft>
            </a:pPr>
            <a:r>
              <a:rPr lang="en-US" sz="1500" b="1" dirty="0">
                <a:solidFill>
                  <a:schemeClr val="tx2"/>
                </a:solidFill>
              </a:rPr>
              <a:t>Win When You Move</a:t>
            </a:r>
          </a:p>
          <a:p>
            <a:pPr lvl="0">
              <a:lnSpc>
                <a:spcPct val="113000"/>
              </a:lnSpc>
              <a:spcAft>
                <a:spcPts val="1000"/>
              </a:spcAft>
            </a:pPr>
            <a:r>
              <a:rPr lang="en-US" sz="1250" dirty="0">
                <a:solidFill>
                  <a:srgbClr val="000000"/>
                </a:solidFill>
              </a:rPr>
              <a:t>In addition to these great perks, you’ll also win big on your next move if you sell now. </a:t>
            </a:r>
            <a:r>
              <a:rPr lang="en-US" sz="1250" i="1" dirty="0">
                <a:solidFill>
                  <a:srgbClr val="000000"/>
                </a:solidFill>
              </a:rPr>
              <a:t>CoreLogic</a:t>
            </a:r>
            <a:r>
              <a:rPr lang="en-US" sz="1250" dirty="0">
                <a:solidFill>
                  <a:srgbClr val="000000"/>
                </a:solidFill>
              </a:rPr>
              <a:t> reports homeowners gained an average of</a:t>
            </a:r>
            <a:r>
              <a:rPr lang="en-US" sz="1250" b="1" dirty="0">
                <a:solidFill>
                  <a:srgbClr val="000000"/>
                </a:solidFill>
              </a:rPr>
              <a:t> $51,500 </a:t>
            </a:r>
            <a:r>
              <a:rPr lang="en-US" sz="1250" dirty="0">
                <a:solidFill>
                  <a:srgbClr val="000000"/>
                </a:solidFill>
              </a:rPr>
              <a:t>in equity over the past year. This wealth boost is the result of buyer competition driving home prices up. You can leverage that equity to fuel a move, before mortgage rates and home prices climb more. </a:t>
            </a:r>
          </a:p>
          <a:p>
            <a:pPr lvl="0">
              <a:lnSpc>
                <a:spcPct val="113000"/>
              </a:lnSpc>
              <a:spcAft>
                <a:spcPts val="1000"/>
              </a:spcAft>
            </a:pPr>
            <a:r>
              <a:rPr lang="en-US" sz="1250" dirty="0">
                <a:solidFill>
                  <a:srgbClr val="000000"/>
                </a:solidFill>
              </a:rPr>
              <a:t>The longer you wait to make your move, the more it will cost you down the road. As mortgage rates rise, even modestly, it will impact your monthly payment when you purchase your next home. Waiting just a few months to move up could mean a long-term financial impact. </a:t>
            </a:r>
          </a:p>
          <a:p>
            <a:pPr lvl="0">
              <a:lnSpc>
                <a:spcPct val="113000"/>
              </a:lnSpc>
              <a:spcAft>
                <a:spcPts val="1000"/>
              </a:spcAft>
            </a:pPr>
            <a:r>
              <a:rPr lang="en-US" sz="1250" dirty="0">
                <a:solidFill>
                  <a:srgbClr val="000000"/>
                </a:solidFill>
              </a:rPr>
              <a:t>The good news is, today’s rates are still hovering in a historically low range. According to </a:t>
            </a:r>
            <a:r>
              <a:rPr lang="en-US" sz="1250" dirty="0"/>
              <a:t>Doug Duncan, Senior VP and Chief Economist at </a:t>
            </a:r>
            <a:r>
              <a:rPr lang="en-US" sz="1250" i="1" dirty="0"/>
              <a:t>Fannie Mae:</a:t>
            </a:r>
          </a:p>
          <a:p>
            <a:pPr lvl="1">
              <a:lnSpc>
                <a:spcPct val="113000"/>
              </a:lnSpc>
              <a:spcAft>
                <a:spcPts val="1000"/>
              </a:spcAft>
            </a:pPr>
            <a:r>
              <a:rPr lang="en-US" sz="1250" i="1" dirty="0">
                <a:latin typeface="Arial" panose="020B0604020202020204" pitchFamily="34" charset="0"/>
                <a:cs typeface="Arial" panose="020B0604020202020204" pitchFamily="34" charset="0"/>
              </a:rPr>
              <a:t>“Right now, we forecast mortgage rates to average 3.3 percent in 2022, which thought slightly higher than 2020 and 2021, </a:t>
            </a:r>
            <a:r>
              <a:rPr lang="en-US" sz="1250" b="1" i="1" dirty="0">
                <a:latin typeface="Arial" panose="020B0604020202020204" pitchFamily="34" charset="0"/>
                <a:cs typeface="Arial" panose="020B0604020202020204" pitchFamily="34" charset="0"/>
              </a:rPr>
              <a:t>by historical standards remains extremely low</a:t>
            </a:r>
            <a:r>
              <a:rPr lang="en-US" sz="1250" i="1" dirty="0">
                <a:latin typeface="Arial" panose="020B0604020202020204" pitchFamily="34" charset="0"/>
                <a:cs typeface="Arial" panose="020B0604020202020204" pitchFamily="34" charset="0"/>
              </a:rPr>
              <a:t>.”</a:t>
            </a:r>
            <a:endParaRPr lang="en-US" sz="1250" dirty="0"/>
          </a:p>
          <a:p>
            <a:pPr lvl="0">
              <a:lnSpc>
                <a:spcPct val="113000"/>
              </a:lnSpc>
              <a:spcAft>
                <a:spcPts val="1000"/>
              </a:spcAft>
            </a:pPr>
            <a:r>
              <a:rPr lang="en-US" sz="1250" dirty="0">
                <a:solidFill>
                  <a:srgbClr val="000000"/>
                </a:solidFill>
              </a:rPr>
              <a:t>Selling before rates climb higher means you can make your move and lock in a low rate on the mortgage for your next home. This helps you get more home for your money and keeps your payments down too. You have a fantastic opportunity to get ahead today. </a:t>
            </a:r>
          </a:p>
        </p:txBody>
      </p:sp>
      <p:grpSp>
        <p:nvGrpSpPr>
          <p:cNvPr id="6" name="Group 5">
            <a:extLst>
              <a:ext uri="{FF2B5EF4-FFF2-40B4-BE49-F238E27FC236}">
                <a16:creationId xmlns:a16="http://schemas.microsoft.com/office/drawing/2014/main" id="{A5359CA1-EDB2-F048-9736-1A0998555638}"/>
              </a:ext>
            </a:extLst>
          </p:cNvPr>
          <p:cNvGrpSpPr/>
          <p:nvPr/>
        </p:nvGrpSpPr>
        <p:grpSpPr>
          <a:xfrm>
            <a:off x="457200" y="4888168"/>
            <a:ext cx="6858000" cy="2997200"/>
            <a:chOff x="381907" y="1271926"/>
            <a:chExt cx="6841785" cy="2588311"/>
          </a:xfrm>
        </p:grpSpPr>
        <p:sp>
          <p:nvSpPr>
            <p:cNvPr id="7" name="Rectangle 6">
              <a:extLst>
                <a:ext uri="{FF2B5EF4-FFF2-40B4-BE49-F238E27FC236}">
                  <a16:creationId xmlns:a16="http://schemas.microsoft.com/office/drawing/2014/main" id="{A5D6E480-EE9F-1042-8ADB-EF18021C6854}"/>
                </a:ext>
              </a:extLst>
            </p:cNvPr>
            <p:cNvSpPr/>
            <p:nvPr/>
          </p:nvSpPr>
          <p:spPr>
            <a:xfrm>
              <a:off x="381907" y="1271926"/>
              <a:ext cx="6841785" cy="258831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8" name="TextBox 7">
              <a:extLst>
                <a:ext uri="{FF2B5EF4-FFF2-40B4-BE49-F238E27FC236}">
                  <a16:creationId xmlns:a16="http://schemas.microsoft.com/office/drawing/2014/main" id="{6DF61003-2CBF-0A41-8714-1E07524E7D76}"/>
                </a:ext>
              </a:extLst>
            </p:cNvPr>
            <p:cNvSpPr txBox="1"/>
            <p:nvPr/>
          </p:nvSpPr>
          <p:spPr>
            <a:xfrm>
              <a:off x="568374" y="1428580"/>
              <a:ext cx="6536347" cy="199341"/>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2022 Mortgage Rate Projections</a:t>
              </a:r>
            </a:p>
          </p:txBody>
        </p:sp>
      </p:grpSp>
      <p:graphicFrame>
        <p:nvGraphicFramePr>
          <p:cNvPr id="9" name="Table 8">
            <a:extLst>
              <a:ext uri="{FF2B5EF4-FFF2-40B4-BE49-F238E27FC236}">
                <a16:creationId xmlns:a16="http://schemas.microsoft.com/office/drawing/2014/main" id="{D2EACBED-52B1-CD46-A1A0-F8FC60E7B57B}"/>
              </a:ext>
            </a:extLst>
          </p:cNvPr>
          <p:cNvGraphicFramePr>
            <a:graphicFrameLocks noGrp="1"/>
          </p:cNvGraphicFramePr>
          <p:nvPr>
            <p:extLst>
              <p:ext uri="{D42A27DB-BD31-4B8C-83A1-F6EECF244321}">
                <p14:modId xmlns:p14="http://schemas.microsoft.com/office/powerpoint/2010/main" val="4112426082"/>
              </p:ext>
            </p:extLst>
          </p:nvPr>
        </p:nvGraphicFramePr>
        <p:xfrm>
          <a:off x="795118" y="5422144"/>
          <a:ext cx="6182164" cy="2255620"/>
        </p:xfrm>
        <a:graphic>
          <a:graphicData uri="http://schemas.openxmlformats.org/drawingml/2006/table">
            <a:tbl>
              <a:tblPr/>
              <a:tblGrid>
                <a:gridCol w="1012124">
                  <a:extLst>
                    <a:ext uri="{9D8B030D-6E8A-4147-A177-3AD203B41FA5}">
                      <a16:colId xmlns:a16="http://schemas.microsoft.com/office/drawing/2014/main" val="20000"/>
                    </a:ext>
                  </a:extLst>
                </a:gridCol>
                <a:gridCol w="1012124">
                  <a:extLst>
                    <a:ext uri="{9D8B030D-6E8A-4147-A177-3AD203B41FA5}">
                      <a16:colId xmlns:a16="http://schemas.microsoft.com/office/drawing/2014/main" val="20001"/>
                    </a:ext>
                  </a:extLst>
                </a:gridCol>
                <a:gridCol w="1012124">
                  <a:extLst>
                    <a:ext uri="{9D8B030D-6E8A-4147-A177-3AD203B41FA5}">
                      <a16:colId xmlns:a16="http://schemas.microsoft.com/office/drawing/2014/main" val="3992859033"/>
                    </a:ext>
                  </a:extLst>
                </a:gridCol>
                <a:gridCol w="1012124">
                  <a:extLst>
                    <a:ext uri="{9D8B030D-6E8A-4147-A177-3AD203B41FA5}">
                      <a16:colId xmlns:a16="http://schemas.microsoft.com/office/drawing/2014/main" val="20003"/>
                    </a:ext>
                  </a:extLst>
                </a:gridCol>
                <a:gridCol w="1012124">
                  <a:extLst>
                    <a:ext uri="{9D8B030D-6E8A-4147-A177-3AD203B41FA5}">
                      <a16:colId xmlns:a16="http://schemas.microsoft.com/office/drawing/2014/main" val="20004"/>
                    </a:ext>
                  </a:extLst>
                </a:gridCol>
                <a:gridCol w="1121544">
                  <a:extLst>
                    <a:ext uri="{9D8B030D-6E8A-4147-A177-3AD203B41FA5}">
                      <a16:colId xmlns:a16="http://schemas.microsoft.com/office/drawing/2014/main" val="20005"/>
                    </a:ext>
                  </a:extLst>
                </a:gridCol>
              </a:tblGrid>
              <a:tr h="434981">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rPr>
                        <a:t>Quarter</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8ACEF"/>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rPr>
                        <a:t>Freddie Mac</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8ACEF"/>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rPr>
                        <a:t>Fannie Mae</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8ACEF"/>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rPr>
                        <a:t>MBA</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8ACEF"/>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Calibri" panose="020F0502020204030204" pitchFamily="34" charset="0"/>
                          <a:ea typeface="Arial" charset="0"/>
                          <a:cs typeface="Calibri" panose="020F0502020204030204" pitchFamily="34" charset="0"/>
                        </a:rPr>
                        <a:t>NAR</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8ACEF"/>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rPr>
                        <a:t>Average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rPr>
                        <a:t>of All Four</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8ACEF"/>
                    </a:solidFill>
                  </a:tcPr>
                </a:tc>
                <a:extLst>
                  <a:ext uri="{0D108BD9-81ED-4DB2-BD59-A6C34878D82A}">
                    <a16:rowId xmlns:a16="http://schemas.microsoft.com/office/drawing/2014/main" val="10000"/>
                  </a:ext>
                </a:extLst>
              </a:tr>
              <a:tr h="359697">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2022 1Q</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3.4</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3.2</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3.3</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3.3</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3.30%</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59697">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2022 2Q</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5D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3.5</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5D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3.3</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5D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3.5</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5D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3.5</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5D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3.45%</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5D8"/>
                    </a:solidFill>
                  </a:tcPr>
                </a:tc>
                <a:extLst>
                  <a:ext uri="{0D108BD9-81ED-4DB2-BD59-A6C34878D82A}">
                    <a16:rowId xmlns:a16="http://schemas.microsoft.com/office/drawing/2014/main" val="10002"/>
                  </a:ext>
                </a:extLst>
              </a:tr>
              <a:tr h="359697">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2022 3Q</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3.6</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3.3</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3.7</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3.6</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3.55%</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59697">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2022 4Q</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5D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3.7</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5D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3.4</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5D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4.0</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5D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3.7</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5D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3.70%</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5D8"/>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8325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415F4E98-6157-BC49-8DBD-6018FE7B5B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10058401"/>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5</a:t>
            </a:fld>
            <a:endParaRPr lang="en-US" dirty="0"/>
          </a:p>
        </p:txBody>
      </p:sp>
      <p:sp>
        <p:nvSpPr>
          <p:cNvPr id="8" name="Rectangle 7">
            <a:extLst>
              <a:ext uri="{FF2B5EF4-FFF2-40B4-BE49-F238E27FC236}">
                <a16:creationId xmlns:a16="http://schemas.microsoft.com/office/drawing/2014/main" id="{D80DDF26-48E0-3240-A03B-7EA129E24BE3}"/>
              </a:ext>
            </a:extLst>
          </p:cNvPr>
          <p:cNvSpPr/>
          <p:nvPr/>
        </p:nvSpPr>
        <p:spPr>
          <a:xfrm>
            <a:off x="457200" y="6584657"/>
            <a:ext cx="6858000" cy="2787943"/>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lvl="0">
              <a:spcAft>
                <a:spcPts val="2000"/>
              </a:spcAft>
            </a:pPr>
            <a:r>
              <a:rPr lang="en-US" sz="2000" i="1" dirty="0">
                <a:solidFill>
                  <a:prstClr val="white"/>
                </a:solidFill>
                <a:latin typeface="Georgia" panose="02040502050405020303" pitchFamily="18" charset="0"/>
              </a:rPr>
              <a:t>As buyers race against the clock of rising mortgage rates, sellers who price their homes in line with today’s market and stick to their plans will likely see their expectations met.</a:t>
            </a:r>
          </a:p>
          <a:p>
            <a:pPr lvl="0">
              <a:spcAft>
                <a:spcPts val="2000"/>
              </a:spcAft>
            </a:pPr>
            <a:r>
              <a:rPr lang="en-US" sz="1250" b="1" dirty="0">
                <a:solidFill>
                  <a:prstClr val="white"/>
                </a:solidFill>
                <a:latin typeface="Arial" panose="020B0604020202020204" pitchFamily="34" charset="0"/>
                <a:cs typeface="Arial" panose="020B0604020202020204" pitchFamily="34" charset="0"/>
              </a:rPr>
              <a:t>- </a:t>
            </a:r>
            <a:r>
              <a:rPr lang="en-US" sz="1250" dirty="0" err="1">
                <a:solidFill>
                  <a:prstClr val="white"/>
                </a:solidFill>
                <a:latin typeface="Arial" panose="020B0604020202020204" pitchFamily="34" charset="0"/>
                <a:cs typeface="Arial" panose="020B0604020202020204" pitchFamily="34" charset="0"/>
              </a:rPr>
              <a:t>realtor.com</a:t>
            </a:r>
            <a:endParaRPr lang="en-US" sz="1250" dirty="0">
              <a:solidFill>
                <a:prstClr val="white"/>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1ACCB8A-7853-A749-AC60-73F7E94626A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6219855"/>
            <a:ext cx="742082" cy="743154"/>
          </a:xfrm>
          <a:prstGeom prst="rect">
            <a:avLst/>
          </a:prstGeom>
        </p:spPr>
      </p:pic>
    </p:spTree>
    <p:extLst>
      <p:ext uri="{BB962C8B-B14F-4D97-AF65-F5344CB8AC3E}">
        <p14:creationId xmlns:p14="http://schemas.microsoft.com/office/powerpoint/2010/main" val="3270182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97175-BDAA-8E42-8D7C-603F3AB449C4}"/>
              </a:ext>
            </a:extLst>
          </p:cNvPr>
          <p:cNvSpPr>
            <a:spLocks noGrp="1"/>
          </p:cNvSpPr>
          <p:nvPr>
            <p:ph type="sldNum" sz="quarter" idx="12"/>
          </p:nvPr>
        </p:nvSpPr>
        <p:spPr/>
        <p:txBody>
          <a:bodyPr/>
          <a:lstStyle/>
          <a:p>
            <a:fld id="{D9C681BF-E0B0-FE40-97D6-3440D5EE15D9}" type="slidenum">
              <a:rPr lang="en-US" smtClean="0"/>
              <a:pPr/>
              <a:t>6</a:t>
            </a:fld>
            <a:endParaRPr lang="en-US" dirty="0"/>
          </a:p>
        </p:txBody>
      </p:sp>
      <p:sp>
        <p:nvSpPr>
          <p:cNvPr id="3" name="Rectangle 2">
            <a:extLst>
              <a:ext uri="{FF2B5EF4-FFF2-40B4-BE49-F238E27FC236}">
                <a16:creationId xmlns:a16="http://schemas.microsoft.com/office/drawing/2014/main" id="{70482418-A0E5-D243-B024-71B28AC9E55F}"/>
              </a:ext>
            </a:extLst>
          </p:cNvPr>
          <p:cNvSpPr/>
          <p:nvPr/>
        </p:nvSpPr>
        <p:spPr>
          <a:xfrm>
            <a:off x="-17060" y="0"/>
            <a:ext cx="778946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lIns="502920" tIns="594360" rIns="502920" bIns="594360" rtlCol="0" anchor="t" anchorCtr="0">
            <a:spAutoFit/>
          </a:bodyPr>
          <a:lstStyle/>
          <a:p>
            <a:pPr lvl="0">
              <a:spcAft>
                <a:spcPts val="1000"/>
              </a:spcAft>
            </a:pPr>
            <a:r>
              <a:rPr lang="en-US" sz="3200" dirty="0">
                <a:solidFill>
                  <a:srgbClr val="FFFFFF"/>
                </a:solidFill>
              </a:rPr>
              <a:t>Expert Insights for </a:t>
            </a:r>
            <a:br>
              <a:rPr lang="en-US" sz="3200" dirty="0">
                <a:solidFill>
                  <a:srgbClr val="FFFFFF"/>
                </a:solidFill>
              </a:rPr>
            </a:br>
            <a:r>
              <a:rPr lang="en-US" sz="3200" dirty="0">
                <a:solidFill>
                  <a:srgbClr val="FFFFFF"/>
                </a:solidFill>
              </a:rPr>
              <a:t>Today’s Sellers</a:t>
            </a:r>
          </a:p>
        </p:txBody>
      </p:sp>
      <p:sp>
        <p:nvSpPr>
          <p:cNvPr id="5" name="TextBox 4">
            <a:extLst>
              <a:ext uri="{FF2B5EF4-FFF2-40B4-BE49-F238E27FC236}">
                <a16:creationId xmlns:a16="http://schemas.microsoft.com/office/drawing/2014/main" id="{7225F3AB-3DC3-174C-B82A-666FB57A8691}"/>
              </a:ext>
            </a:extLst>
          </p:cNvPr>
          <p:cNvSpPr txBox="1"/>
          <p:nvPr/>
        </p:nvSpPr>
        <p:spPr>
          <a:xfrm>
            <a:off x="457200" y="2185214"/>
            <a:ext cx="6858000" cy="87037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Real estate experts agree: sellers have a great opportunity in front of them this season. Here are some of the main reasons experts say you should consider selling your house this winter.</a:t>
            </a:r>
          </a:p>
        </p:txBody>
      </p:sp>
      <p:pic>
        <p:nvPicPr>
          <p:cNvPr id="9" name="Picture 8" descr="A picture containing building, person, outdoor, person&#10;&#10;Description automatically generated">
            <a:extLst>
              <a:ext uri="{FF2B5EF4-FFF2-40B4-BE49-F238E27FC236}">
                <a16:creationId xmlns:a16="http://schemas.microsoft.com/office/drawing/2014/main" id="{69962195-2AA1-9441-831C-6E3DF16B8D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48896" y="0"/>
            <a:ext cx="2423504" cy="2185214"/>
          </a:xfrm>
          <a:prstGeom prst="rect">
            <a:avLst/>
          </a:prstGeom>
        </p:spPr>
      </p:pic>
      <p:graphicFrame>
        <p:nvGraphicFramePr>
          <p:cNvPr id="11" name="Table 6">
            <a:extLst>
              <a:ext uri="{FF2B5EF4-FFF2-40B4-BE49-F238E27FC236}">
                <a16:creationId xmlns:a16="http://schemas.microsoft.com/office/drawing/2014/main" id="{5E70D06E-407D-B246-8287-0DC544ADF39E}"/>
              </a:ext>
            </a:extLst>
          </p:cNvPr>
          <p:cNvGraphicFramePr>
            <a:graphicFrameLocks noGrp="1"/>
          </p:cNvGraphicFramePr>
          <p:nvPr>
            <p:extLst>
              <p:ext uri="{D42A27DB-BD31-4B8C-83A1-F6EECF244321}">
                <p14:modId xmlns:p14="http://schemas.microsoft.com/office/powerpoint/2010/main" val="3330305567"/>
              </p:ext>
            </p:extLst>
          </p:nvPr>
        </p:nvGraphicFramePr>
        <p:xfrm>
          <a:off x="457200" y="3506840"/>
          <a:ext cx="6858000" cy="4313555"/>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440958340"/>
                    </a:ext>
                  </a:extLst>
                </a:gridCol>
                <a:gridCol w="6158753">
                  <a:extLst>
                    <a:ext uri="{9D8B030D-6E8A-4147-A177-3AD203B41FA5}">
                      <a16:colId xmlns:a16="http://schemas.microsoft.com/office/drawing/2014/main" val="1866250015"/>
                    </a:ext>
                  </a:extLst>
                </a:gridCol>
              </a:tblGrid>
              <a:tr h="928562">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New housing data shows 2021’s feverish home sales pace broke a yearly record in October, . . . with last month marking the eighth straight month of buyers snatching up homes more quickly than the fastest pace in previous years. . . .</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a:t>
                      </a:r>
                      <a:r>
                        <a:rPr kumimoji="0" lang="en-US" sz="13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00" b="0" i="1" u="none" strike="noStrike" kern="1200" cap="none" spc="0" normalizeH="0" baseline="0" noProof="0" dirty="0" err="1">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realtor.com</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Press Release</a:t>
                      </a:r>
                      <a:endParaRPr lang="en-US" sz="6500" i="1" dirty="0"/>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56419">
                <a:tc gridSpan="2">
                  <a:txBody>
                    <a:bodyPr/>
                    <a:lstStyle/>
                    <a:p>
                      <a:endParaRPr lang="en-US" sz="600" dirty="0"/>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38100" cmpd="sng">
                      <a:noFill/>
                    </a:lnT>
                  </a:tcPr>
                </a:tc>
                <a:extLst>
                  <a:ext uri="{0D108BD9-81ED-4DB2-BD59-A6C34878D82A}">
                    <a16:rowId xmlns:a16="http://schemas.microsoft.com/office/drawing/2014/main" val="4062816639"/>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1" u="none" strike="noStrike" kern="1200" cap="none" spc="0" normalizeH="0" baseline="0" noProof="0" dirty="0">
                          <a:ln>
                            <a:noFill/>
                          </a:ln>
                          <a:solidFill>
                            <a:srgbClr val="00B0F0"/>
                          </a:solidFill>
                          <a:effectLst/>
                          <a:uLnTx/>
                          <a:uFillTx/>
                          <a:latin typeface="Arial" panose="020B0604020202020204" pitchFamily="34" charset="0"/>
                          <a:ea typeface="Helvetica Neue" panose="02000503000000020004" pitchFamily="2" charset="0"/>
                          <a:cs typeface="Arial" panose="020B0604020202020204" pitchFamily="34" charset="0"/>
                        </a:rPr>
                        <a:t>These low mortgage rates, combined with the tailwind of first-time homebuyers entering the market, means that purchase demand will remain strong into</a:t>
                      </a:r>
                      <a:br>
                        <a:rPr kumimoji="0" lang="en-US" sz="1250" b="0" i="1" u="none" strike="noStrike" kern="1200" cap="none" spc="0" normalizeH="0" baseline="0" noProof="0" dirty="0">
                          <a:ln>
                            <a:noFill/>
                          </a:ln>
                          <a:solidFill>
                            <a:srgbClr val="00B0F0"/>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250" b="0" i="1" u="none" strike="noStrike" kern="1200" cap="none" spc="0" normalizeH="0" baseline="0" noProof="0" dirty="0">
                          <a:ln>
                            <a:noFill/>
                          </a:ln>
                          <a:solidFill>
                            <a:srgbClr val="00B0F0"/>
                          </a:solidFill>
                          <a:effectLst/>
                          <a:uLnTx/>
                          <a:uFillTx/>
                          <a:latin typeface="Arial" panose="020B0604020202020204" pitchFamily="34" charset="0"/>
                          <a:ea typeface="Helvetica Neue" panose="02000503000000020004" pitchFamily="2" charset="0"/>
                          <a:cs typeface="Arial" panose="020B0604020202020204" pitchFamily="34" charset="0"/>
                        </a:rPr>
                        <a:t>next year.</a:t>
                      </a:r>
                      <a:endParaRPr kumimoji="0" lang="en-US" sz="1250" b="0" i="1" u="none" strike="noStrike" kern="1200" cap="none" spc="0" normalizeH="0" baseline="0" noProof="0" dirty="0">
                        <a:ln>
                          <a:noFill/>
                        </a:ln>
                        <a:solidFill>
                          <a:srgbClr val="00B0F0"/>
                        </a:solidFill>
                        <a:effectLst/>
                        <a:highlight>
                          <a:srgbClr val="FFFF00"/>
                        </a:highlight>
                        <a:uLnTx/>
                        <a:uFillTx/>
                        <a:latin typeface="Arial" panose="020B0604020202020204" pitchFamily="34" charset="0"/>
                        <a:ea typeface="Helvetica Neue" panose="02000503000000020004" pitchFamily="2" charset="0"/>
                        <a:cs typeface="Arial" panose="020B0604020202020204" pitchFamily="34" charset="0"/>
                      </a:endParaRP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Sam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Khater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Chief Economist,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Freddie Mac</a:t>
                      </a:r>
                    </a:p>
                  </a:txBody>
                  <a:tcPr marL="182880" marR="182880" marT="182880" marB="182880">
                    <a:lnL w="12700" cmpd="sng">
                      <a:noFill/>
                    </a:lnL>
                    <a:lnR w="12700" cmpd="sng">
                      <a:noFill/>
                    </a:lnR>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5695373"/>
                  </a:ext>
                </a:extLst>
              </a:tr>
              <a:tr h="56419">
                <a:tc gridSpan="2">
                  <a:txBody>
                    <a:bodyPr/>
                    <a:lstStyle/>
                    <a:p>
                      <a:endParaRPr lang="en-US" sz="600" dirty="0"/>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1834770972"/>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With strong homebuying demand, homes go under contract within days. Before the pandemic, the time from listing to pending usually took about three to five weeks, . . .</a:t>
                      </a:r>
                      <a:endParaRPr kumimoji="0" lang="en-US" sz="125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endParaRP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Shu Chen, Senior Professional, Office of the Chief Economist, </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CoreLogic</a:t>
                      </a:r>
                      <a:endParaRPr kumimoji="0" lang="en-US" sz="6500" b="1" i="1" u="none" strike="noStrike" kern="1200" cap="none" spc="0" normalizeH="0" baseline="0" noProof="0" dirty="0">
                        <a:ln>
                          <a:noFill/>
                        </a:ln>
                        <a:solidFill>
                          <a:srgbClr val="FFFFFF"/>
                        </a:solidFill>
                        <a:effectLst/>
                        <a:uLnTx/>
                        <a:uFillTx/>
                        <a:latin typeface="+mn-lt"/>
                        <a:ea typeface="+mn-ea"/>
                        <a:cs typeface="+mn-cs"/>
                      </a:endParaRPr>
                    </a:p>
                  </a:txBody>
                  <a:tcPr marL="182880" marR="182880" marT="182880" marB="182880">
                    <a:lnL w="12700" cmpd="sng">
                      <a:noFill/>
                    </a:lnL>
                    <a:lnR w="12700" cmpd="sng">
                      <a:noFill/>
                    </a:lnR>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9424169"/>
                  </a:ext>
                </a:extLst>
              </a:tr>
              <a:tr h="56419">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mn-lt"/>
                        <a:ea typeface="+mn-ea"/>
                        <a:cs typeface="+mn-cs"/>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3243603711"/>
                  </a:ext>
                </a:extLst>
              </a:tr>
            </a:tbl>
          </a:graphicData>
        </a:graphic>
      </p:graphicFrame>
      <p:graphicFrame>
        <p:nvGraphicFramePr>
          <p:cNvPr id="12" name="Table 6">
            <a:extLst>
              <a:ext uri="{FF2B5EF4-FFF2-40B4-BE49-F238E27FC236}">
                <a16:creationId xmlns:a16="http://schemas.microsoft.com/office/drawing/2014/main" id="{B7F8E1D0-C7AA-2540-993A-EFE7155B8C7C}"/>
              </a:ext>
            </a:extLst>
          </p:cNvPr>
          <p:cNvGraphicFramePr>
            <a:graphicFrameLocks noGrp="1"/>
          </p:cNvGraphicFramePr>
          <p:nvPr>
            <p:extLst>
              <p:ext uri="{D42A27DB-BD31-4B8C-83A1-F6EECF244321}">
                <p14:modId xmlns:p14="http://schemas.microsoft.com/office/powerpoint/2010/main" val="293956187"/>
              </p:ext>
            </p:extLst>
          </p:nvPr>
        </p:nvGraphicFramePr>
        <p:xfrm>
          <a:off x="457200" y="7820395"/>
          <a:ext cx="6858000" cy="1744155"/>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440958340"/>
                    </a:ext>
                  </a:extLst>
                </a:gridCol>
                <a:gridCol w="6158753">
                  <a:extLst>
                    <a:ext uri="{9D8B030D-6E8A-4147-A177-3AD203B41FA5}">
                      <a16:colId xmlns:a16="http://schemas.microsoft.com/office/drawing/2014/main" val="1866250015"/>
                    </a:ext>
                  </a:extLst>
                </a:gridCol>
              </a:tblGrid>
              <a:tr h="928562">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Home sellers have historically moved when something in their lives changed – a new baby, a marriage, a divorce or a new job. The pandemic has impacted everyone, and for many this became an impetus to sell. . . .</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a:t>
                      </a:r>
                      <a:r>
                        <a:rPr kumimoji="0" lang="en-US" sz="13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Jessica </a:t>
                      </a:r>
                      <a:r>
                        <a:rPr kumimoji="0" lang="en-US" sz="1200" b="0" i="1" u="none" strike="noStrike" kern="1200" cap="none" spc="0" normalizeH="0" baseline="0" noProof="0" dirty="0" err="1">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Lautz</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VP of Demographics and Behavioral Insights,</a:t>
                      </a:r>
                      <a:b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National Association of Realtors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(NAR)</a:t>
                      </a:r>
                      <a:endParaRPr lang="en-US" sz="6500" i="0" dirty="0"/>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56419">
                <a:tc gridSpan="2">
                  <a:txBody>
                    <a:bodyPr/>
                    <a:lstStyle/>
                    <a:p>
                      <a:endParaRPr lang="en-US" sz="600" dirty="0"/>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38100" cmpd="sng">
                      <a:noFill/>
                    </a:lnT>
                  </a:tcPr>
                </a:tc>
                <a:extLst>
                  <a:ext uri="{0D108BD9-81ED-4DB2-BD59-A6C34878D82A}">
                    <a16:rowId xmlns:a16="http://schemas.microsoft.com/office/drawing/2014/main" val="4062816639"/>
                  </a:ext>
                </a:extLst>
              </a:tr>
              <a:tr h="56419">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mn-lt"/>
                        <a:ea typeface="+mn-ea"/>
                        <a:cs typeface="+mn-cs"/>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3243603711"/>
                  </a:ext>
                </a:extLst>
              </a:tr>
            </a:tbl>
          </a:graphicData>
        </a:graphic>
      </p:graphicFrame>
    </p:spTree>
    <p:extLst>
      <p:ext uri="{BB962C8B-B14F-4D97-AF65-F5344CB8AC3E}">
        <p14:creationId xmlns:p14="http://schemas.microsoft.com/office/powerpoint/2010/main" val="2975803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ice skating&#10;&#10;Description automatically generated with medium confidence">
            <a:extLst>
              <a:ext uri="{FF2B5EF4-FFF2-40B4-BE49-F238E27FC236}">
                <a16:creationId xmlns:a16="http://schemas.microsoft.com/office/drawing/2014/main" id="{6A3C32FA-70CD-6A44-8514-AA60EAB263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084520"/>
            <a:ext cx="6858000" cy="3288080"/>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lvl="0" algn="ctr">
              <a:spcAft>
                <a:spcPts val="2000"/>
              </a:spcAft>
            </a:pPr>
            <a:r>
              <a:rPr lang="en-US" sz="1500" b="1" dirty="0">
                <a:solidFill>
                  <a:schemeClr val="bg1"/>
                </a:solidFill>
                <a:latin typeface="Arial" panose="020B0604020202020204" pitchFamily="34" charset="0"/>
                <a:cs typeface="Arial" panose="020B0604020202020204" pitchFamily="34" charset="0"/>
              </a:rPr>
              <a:t>KEY TAKEAWAY</a:t>
            </a:r>
          </a:p>
          <a:p>
            <a:pPr lvl="0">
              <a:spcAft>
                <a:spcPts val="2000"/>
              </a:spcAft>
            </a:pPr>
            <a:r>
              <a:rPr lang="en-US" sz="2200" dirty="0">
                <a:solidFill>
                  <a:prstClr val="white"/>
                </a:solidFill>
                <a:latin typeface="Arial" panose="020B0604020202020204" pitchFamily="34" charset="0"/>
                <a:cs typeface="Arial" panose="020B0604020202020204" pitchFamily="34" charset="0"/>
              </a:rPr>
              <a:t>Homeowners who want to to take advantage of today’s market shouldn’t wait to sell. Let’s connect today so you can make a confident and informed decision when it comes to moving into your dream home this season.</a:t>
            </a:r>
          </a:p>
        </p:txBody>
      </p:sp>
      <p:pic>
        <p:nvPicPr>
          <p:cNvPr id="7" name="Picture 6">
            <a:extLst>
              <a:ext uri="{FF2B5EF4-FFF2-40B4-BE49-F238E27FC236}">
                <a16:creationId xmlns:a16="http://schemas.microsoft.com/office/drawing/2014/main" id="{0F3EAC7B-E5CD-F74C-BE5A-ABB86034666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712860"/>
            <a:ext cx="742081" cy="74331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solidFill>
                  <a:schemeClr val="bg1"/>
                </a:solidFill>
              </a:rPr>
              <a:pPr/>
              <a:t>7</a:t>
            </a:fld>
            <a:endParaRPr lang="en-US" dirty="0">
              <a:solidFill>
                <a:schemeClr val="bg1"/>
              </a:solidFill>
            </a:endParaRPr>
          </a:p>
        </p:txBody>
      </p:sp>
    </p:spTree>
    <p:extLst>
      <p:ext uri="{BB962C8B-B14F-4D97-AF65-F5344CB8AC3E}">
        <p14:creationId xmlns:p14="http://schemas.microsoft.com/office/powerpoint/2010/main" val="3759317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windmill, outdoor object&#10;&#10;Description automatically generated">
            <a:extLst>
              <a:ext uri="{FF2B5EF4-FFF2-40B4-BE49-F238E27FC236}">
                <a16:creationId xmlns:a16="http://schemas.microsoft.com/office/drawing/2014/main" id="{30235BAA-63EF-9C41-B79D-345D1A6756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895492"/>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8</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2898398"/>
            <a:ext cx="6858000"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You may be thinking of moving because you’ve heard about how you can benefit from today’s rising home prices. According to the Home Price Insights Report from CoreLogic, nationwide, </a:t>
            </a:r>
            <a:r>
              <a:rPr lang="en-US" sz="1500" b="1" i="1" dirty="0">
                <a:solidFill>
                  <a:schemeClr val="bg2"/>
                </a:solidFill>
                <a:latin typeface="Georgia" panose="02040502050405020303" pitchFamily="18" charset="0"/>
              </a:rPr>
              <a:t>home values increased by an impressive 18% over the last 12 months</a:t>
            </a:r>
            <a:r>
              <a:rPr lang="en-US" sz="1500" i="1" dirty="0">
                <a:solidFill>
                  <a:schemeClr val="bg2"/>
                </a:solidFill>
                <a:latin typeface="Georgia" panose="02040502050405020303" pitchFamily="18" charset="0"/>
              </a:rPr>
              <a:t>. This is great news if you’re ready to leverage your equity and make a move this season. </a:t>
            </a:r>
          </a:p>
          <a:p>
            <a:pPr>
              <a:lnSpc>
                <a:spcPct val="114000"/>
              </a:lnSpc>
              <a:spcAft>
                <a:spcPts val="1000"/>
              </a:spcAft>
            </a:pPr>
            <a:endParaRPr lang="en-US" sz="1500" i="1" dirty="0">
              <a:solidFill>
                <a:schemeClr val="bg2"/>
              </a:solidFill>
              <a:latin typeface="Georgia" panose="02040502050405020303" pitchFamily="18" charset="0"/>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261507"/>
            <a:ext cx="6172200" cy="5453993"/>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Where Will Home Values Go From Here?</a:t>
            </a:r>
          </a:p>
          <a:p>
            <a:pPr>
              <a:lnSpc>
                <a:spcPct val="110000"/>
              </a:lnSpc>
              <a:spcAft>
                <a:spcPts val="1000"/>
              </a:spcAft>
            </a:pPr>
            <a:r>
              <a:rPr lang="en-US" sz="1250" dirty="0">
                <a:latin typeface="Arial" panose="020B0604020202020204" pitchFamily="34" charset="0"/>
                <a:cs typeface="Arial" panose="020B0604020202020204" pitchFamily="34" charset="0"/>
              </a:rPr>
              <a:t>The dramatic rise in home prices is a direct result of more buyers in the market (demand) than houses available for sale (supply). </a:t>
            </a:r>
            <a:r>
              <a:rPr lang="en-US" sz="1250" dirty="0"/>
              <a:t>When demand is high and supply is low like it is right now, prices naturally rise. That means sellers have the perfect opportunity to close the best possible deal by selling this winter. </a:t>
            </a:r>
          </a:p>
          <a:p>
            <a:pPr>
              <a:lnSpc>
                <a:spcPct val="110000"/>
              </a:lnSpc>
              <a:spcAft>
                <a:spcPts val="1000"/>
              </a:spcAft>
            </a:pPr>
            <a:r>
              <a:rPr lang="en-US" sz="1250" dirty="0">
                <a:solidFill>
                  <a:srgbClr val="000000"/>
                </a:solidFill>
              </a:rPr>
              <a:t>And while this is great news for what your house is worth today, you may be wondering what the future holds. Will prices continue to rise with time, or should you expect them to fall? To answer that question, let’s first look at a few terms you may be hearing </a:t>
            </a:r>
            <a:br>
              <a:rPr lang="en-US" sz="1250" dirty="0">
                <a:solidFill>
                  <a:srgbClr val="000000"/>
                </a:solidFill>
              </a:rPr>
            </a:br>
            <a:r>
              <a:rPr lang="en-US" sz="1250" dirty="0">
                <a:solidFill>
                  <a:srgbClr val="000000"/>
                </a:solidFill>
              </a:rPr>
              <a:t>right now.  </a:t>
            </a:r>
          </a:p>
          <a:p>
            <a:pPr marL="285750" indent="-285750">
              <a:lnSpc>
                <a:spcPct val="110000"/>
              </a:lnSpc>
              <a:spcAft>
                <a:spcPts val="1000"/>
              </a:spcAft>
              <a:buFont typeface="Arial" panose="020B0604020202020204" pitchFamily="34" charset="0"/>
              <a:buChar char="•"/>
            </a:pPr>
            <a:r>
              <a:rPr lang="en-US" sz="1250" b="1" dirty="0">
                <a:solidFill>
                  <a:srgbClr val="000000"/>
                </a:solidFill>
              </a:rPr>
              <a:t>Appreciation</a:t>
            </a:r>
            <a:r>
              <a:rPr lang="en-US" sz="1250" dirty="0">
                <a:solidFill>
                  <a:srgbClr val="000000"/>
                </a:solidFill>
              </a:rPr>
              <a:t> is an </a:t>
            </a:r>
            <a:r>
              <a:rPr lang="en-US" sz="1250" b="1" i="1" dirty="0">
                <a:solidFill>
                  <a:srgbClr val="000000"/>
                </a:solidFill>
              </a:rPr>
              <a:t>increase</a:t>
            </a:r>
            <a:r>
              <a:rPr lang="en-US" sz="1250" dirty="0">
                <a:solidFill>
                  <a:srgbClr val="000000"/>
                </a:solidFill>
              </a:rPr>
              <a:t> in the value of an asset. </a:t>
            </a:r>
          </a:p>
          <a:p>
            <a:pPr marL="285750" indent="-285750">
              <a:lnSpc>
                <a:spcPct val="110000"/>
              </a:lnSpc>
              <a:spcAft>
                <a:spcPts val="1000"/>
              </a:spcAft>
              <a:buFont typeface="Arial" panose="020B0604020202020204" pitchFamily="34" charset="0"/>
              <a:buChar char="•"/>
            </a:pPr>
            <a:r>
              <a:rPr lang="en-US" sz="1250" b="1" dirty="0">
                <a:solidFill>
                  <a:srgbClr val="000000"/>
                </a:solidFill>
              </a:rPr>
              <a:t>Depreciation</a:t>
            </a:r>
            <a:r>
              <a:rPr lang="en-US" sz="1250" dirty="0">
                <a:solidFill>
                  <a:srgbClr val="000000"/>
                </a:solidFill>
              </a:rPr>
              <a:t> is a </a:t>
            </a:r>
            <a:r>
              <a:rPr lang="en-US" sz="1250" b="1" i="1" dirty="0">
                <a:solidFill>
                  <a:srgbClr val="000000"/>
                </a:solidFill>
              </a:rPr>
              <a:t>decrease</a:t>
            </a:r>
            <a:r>
              <a:rPr lang="en-US" sz="1250" b="1" dirty="0">
                <a:solidFill>
                  <a:srgbClr val="000000"/>
                </a:solidFill>
              </a:rPr>
              <a:t> </a:t>
            </a:r>
            <a:r>
              <a:rPr lang="en-US" sz="1250" dirty="0">
                <a:solidFill>
                  <a:srgbClr val="000000"/>
                </a:solidFill>
              </a:rPr>
              <a:t>in the value of an asset. </a:t>
            </a:r>
          </a:p>
          <a:p>
            <a:pPr marL="285750" indent="-285750">
              <a:lnSpc>
                <a:spcPct val="110000"/>
              </a:lnSpc>
              <a:spcAft>
                <a:spcPts val="1000"/>
              </a:spcAft>
              <a:buFont typeface="Arial" panose="020B0604020202020204" pitchFamily="34" charset="0"/>
              <a:buChar char="•"/>
            </a:pPr>
            <a:r>
              <a:rPr lang="en-US" sz="1250" b="1" dirty="0">
                <a:solidFill>
                  <a:srgbClr val="000000"/>
                </a:solidFill>
              </a:rPr>
              <a:t>Deceleration</a:t>
            </a:r>
            <a:r>
              <a:rPr lang="en-US" sz="1250" dirty="0">
                <a:solidFill>
                  <a:srgbClr val="000000"/>
                </a:solidFill>
              </a:rPr>
              <a:t> is when something happens at a </a:t>
            </a:r>
            <a:r>
              <a:rPr lang="en-US" sz="1250" b="1" i="1" dirty="0">
                <a:solidFill>
                  <a:srgbClr val="000000"/>
                </a:solidFill>
              </a:rPr>
              <a:t>slower</a:t>
            </a:r>
            <a:r>
              <a:rPr lang="en-US" sz="1250" dirty="0">
                <a:solidFill>
                  <a:srgbClr val="000000"/>
                </a:solidFill>
              </a:rPr>
              <a:t> pace. </a:t>
            </a:r>
          </a:p>
          <a:p>
            <a:pPr marL="0" marR="0" lvl="0" indent="0" algn="l" defTabSz="457200" rtl="0" eaLnBrk="1" fontAlgn="auto" latinLnBrk="0" hangingPunct="1">
              <a:lnSpc>
                <a:spcPct val="110000"/>
              </a:lnSpc>
              <a:spcBef>
                <a:spcPts val="0"/>
              </a:spcBef>
              <a:spcAft>
                <a:spcPts val="1000"/>
              </a:spcAft>
              <a:buClrTx/>
              <a:buSzTx/>
              <a:buFontTx/>
              <a:buNone/>
              <a:tabLst/>
              <a:defRPr/>
            </a:pPr>
            <a:r>
              <a:rPr lang="en-US" sz="1250" dirty="0">
                <a:solidFill>
                  <a:srgbClr val="000000"/>
                </a:solidFill>
              </a:rPr>
              <a:t>It’s important to note home prices have increased, or </a:t>
            </a:r>
            <a:r>
              <a:rPr lang="en-US" sz="1250" b="1" dirty="0">
                <a:solidFill>
                  <a:srgbClr val="000000"/>
                </a:solidFill>
              </a:rPr>
              <a:t>appreciated</a:t>
            </a:r>
            <a:r>
              <a:rPr lang="en-US" sz="1250" dirty="0">
                <a:solidFill>
                  <a:srgbClr val="000000"/>
                </a:solidFill>
              </a:rPr>
              <a:t>, for </a:t>
            </a:r>
            <a:r>
              <a:rPr lang="en-US" sz="1250" dirty="0"/>
              <a:t>nearly 10 years </a:t>
            </a:r>
            <a:r>
              <a:rPr lang="en-US" sz="1250" dirty="0">
                <a:solidFill>
                  <a:srgbClr val="000000"/>
                </a:solidFill>
              </a:rPr>
              <a:t>now. To find out if that trend will continue, look to the experts.</a:t>
            </a:r>
            <a:r>
              <a:rPr kumimoji="0" lang="en-US" sz="1250" b="0" i="0" u="none" strike="noStrike" kern="1200" cap="none" spc="0" normalizeH="0" baseline="0" noProof="0" dirty="0">
                <a:ln>
                  <a:noFill/>
                </a:ln>
                <a:solidFill>
                  <a:srgbClr val="FF00FF"/>
                </a:solidFill>
                <a:effectLst/>
                <a:uLnTx/>
                <a:uFillTx/>
                <a:latin typeface="Arial" panose="020B0604020202020204"/>
                <a:ea typeface="+mn-ea"/>
                <a:cs typeface="+mn-cs"/>
              </a:rPr>
              <a:t> </a:t>
            </a:r>
            <a:endParaRPr lang="en-US" sz="1250" dirty="0">
              <a:solidFill>
                <a:srgbClr val="000000"/>
              </a:solidFill>
              <a:highlight>
                <a:srgbClr val="00FF00"/>
              </a:highlight>
            </a:endParaRPr>
          </a:p>
        </p:txBody>
      </p:sp>
      <p:sp>
        <p:nvSpPr>
          <p:cNvPr id="8" name="Rectangle 7">
            <a:extLst>
              <a:ext uri="{FF2B5EF4-FFF2-40B4-BE49-F238E27FC236}">
                <a16:creationId xmlns:a16="http://schemas.microsoft.com/office/drawing/2014/main" id="{CFC07FC6-668C-C347-A8F7-4099C75CB944}"/>
              </a:ext>
            </a:extLst>
          </p:cNvPr>
          <p:cNvSpPr/>
          <p:nvPr/>
        </p:nvSpPr>
        <p:spPr>
          <a:xfrm>
            <a:off x="0" y="1448942"/>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 Does the Future Hold for </a:t>
            </a:r>
            <a:br>
              <a:rPr lang="en-US" sz="3200" dirty="0">
                <a:solidFill>
                  <a:srgbClr val="FFFFFF"/>
                </a:solidFill>
              </a:rPr>
            </a:br>
            <a:r>
              <a:rPr lang="en-US" sz="3200" dirty="0">
                <a:solidFill>
                  <a:srgbClr val="FFFFFF"/>
                </a:solidFill>
              </a:rPr>
              <a:t>Home Prices?</a:t>
            </a:r>
          </a:p>
        </p:txBody>
      </p:sp>
    </p:spTree>
    <p:extLst>
      <p:ext uri="{BB962C8B-B14F-4D97-AF65-F5344CB8AC3E}">
        <p14:creationId xmlns:p14="http://schemas.microsoft.com/office/powerpoint/2010/main" val="1798460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9</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81523" y="1943987"/>
            <a:ext cx="6833677" cy="1815422"/>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A Look at Expert Projections </a:t>
            </a:r>
          </a:p>
          <a:p>
            <a:pPr>
              <a:lnSpc>
                <a:spcPct val="110000"/>
              </a:lnSpc>
              <a:spcAft>
                <a:spcPts val="1000"/>
              </a:spcAft>
            </a:pPr>
            <a:r>
              <a:rPr lang="en-US" sz="1250" dirty="0">
                <a:solidFill>
                  <a:srgbClr val="000000"/>
                </a:solidFill>
              </a:rPr>
              <a:t>The chart below shows 2022 price forecasts from various industry experts. The average of these projections indicates </a:t>
            </a:r>
            <a:r>
              <a:rPr lang="en-US" sz="1250" b="1" dirty="0"/>
              <a:t>5.1% </a:t>
            </a:r>
            <a:r>
              <a:rPr lang="en-US" sz="1250" b="1" dirty="0">
                <a:solidFill>
                  <a:srgbClr val="000000"/>
                </a:solidFill>
              </a:rPr>
              <a:t>home price appreciation in 2022</a:t>
            </a:r>
            <a:r>
              <a:rPr lang="en-US" sz="1250" dirty="0">
                <a:solidFill>
                  <a:srgbClr val="000000"/>
                </a:solidFill>
              </a:rPr>
              <a:t>. While this isn’t the record-breaking rate </a:t>
            </a:r>
            <a:r>
              <a:rPr lang="en-US" sz="1250" dirty="0"/>
              <a:t>of over </a:t>
            </a:r>
            <a:r>
              <a:rPr lang="en-US" sz="1250" b="1" dirty="0"/>
              <a:t>18% </a:t>
            </a:r>
            <a:r>
              <a:rPr lang="en-US" sz="1250" dirty="0"/>
              <a:t>appreciation </a:t>
            </a:r>
            <a:r>
              <a:rPr lang="en-US" sz="1250" dirty="0">
                <a:solidFill>
                  <a:srgbClr val="000000"/>
                </a:solidFill>
              </a:rPr>
              <a:t>from the past year, it is a continued increase, just at a slower pace. This means experts forecast a </a:t>
            </a:r>
            <a:r>
              <a:rPr lang="en-US" sz="1250" b="1" dirty="0">
                <a:solidFill>
                  <a:srgbClr val="000000"/>
                </a:solidFill>
              </a:rPr>
              <a:t>deceleration </a:t>
            </a:r>
            <a:r>
              <a:rPr lang="en-US" sz="1250" dirty="0">
                <a:solidFill>
                  <a:srgbClr val="000000"/>
                </a:solidFill>
              </a:rPr>
              <a:t>in prices, but not </a:t>
            </a:r>
            <a:r>
              <a:rPr lang="en-US" sz="1250" b="1" dirty="0">
                <a:solidFill>
                  <a:srgbClr val="000000"/>
                </a:solidFill>
              </a:rPr>
              <a:t>depreciation. </a:t>
            </a:r>
            <a:r>
              <a:rPr lang="en-US" sz="1250" dirty="0">
                <a:solidFill>
                  <a:srgbClr val="000000"/>
                </a:solidFill>
              </a:rPr>
              <a:t>So, home prices are projected to continue increasing next year,</a:t>
            </a:r>
            <a:r>
              <a:rPr lang="en-US" sz="1250" dirty="0"/>
              <a:t> and that’s a direct result of low supply and high demand.</a:t>
            </a:r>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3127128692"/>
              </p:ext>
            </p:extLst>
          </p:nvPr>
        </p:nvGraphicFramePr>
        <p:xfrm>
          <a:off x="457200" y="8172388"/>
          <a:ext cx="6858000" cy="1203325"/>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371662">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Selling your house now is a great way to take advantage of today’s home price appreciation. And when you buy your next home, you can rest assured, thanks to projections for ongoing appreciation, it’ll be a worthwhile investment that will help you improve your financial future.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7" name="Rectangle 26">
            <a:extLst>
              <a:ext uri="{FF2B5EF4-FFF2-40B4-BE49-F238E27FC236}">
                <a16:creationId xmlns:a16="http://schemas.microsoft.com/office/drawing/2014/main" id="{1AAAD1BA-8857-ED4E-A2FA-E9DC8E14EF03}"/>
              </a:ext>
            </a:extLst>
          </p:cNvPr>
          <p:cNvSpPr/>
          <p:nvPr/>
        </p:nvSpPr>
        <p:spPr>
          <a:xfrm>
            <a:off x="481522" y="4078259"/>
            <a:ext cx="6841785" cy="370040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8" name="TextBox 27">
            <a:extLst>
              <a:ext uri="{FF2B5EF4-FFF2-40B4-BE49-F238E27FC236}">
                <a16:creationId xmlns:a16="http://schemas.microsoft.com/office/drawing/2014/main" id="{40112501-04A4-3448-A295-2BF113A29781}"/>
              </a:ext>
            </a:extLst>
          </p:cNvPr>
          <p:cNvSpPr txBox="1"/>
          <p:nvPr/>
        </p:nvSpPr>
        <p:spPr>
          <a:xfrm>
            <a:off x="651774" y="4208193"/>
            <a:ext cx="6536347" cy="500137"/>
          </a:xfrm>
          <a:prstGeom prst="rect">
            <a:avLst/>
          </a:prstGeom>
          <a:noFill/>
        </p:spPr>
        <p:txBody>
          <a:bodyPr wrap="square" lIns="0" tIns="0" rIns="0" bIns="0" rtlCol="0">
            <a:spAutoFit/>
          </a:bodyPr>
          <a:lstStyle/>
          <a:p>
            <a:pPr algn="ctr">
              <a:spcAft>
                <a:spcPts val="600"/>
              </a:spcAft>
            </a:pPr>
            <a:r>
              <a:rPr lang="en-US" sz="1500" b="1" dirty="0">
                <a:latin typeface="Arial" panose="020B0604020202020204" pitchFamily="34" charset="0"/>
                <a:cs typeface="Arial" panose="020B0604020202020204" pitchFamily="34" charset="0"/>
              </a:rPr>
              <a:t>2022 Home Price Forecasts</a:t>
            </a:r>
          </a:p>
          <a:p>
            <a:pPr algn="ctr">
              <a:spcAft>
                <a:spcPts val="600"/>
              </a:spcAft>
              <a:defRPr/>
            </a:pPr>
            <a:r>
              <a:rPr lang="en-US" sz="1250" i="1" dirty="0">
                <a:solidFill>
                  <a:schemeClr val="bg2"/>
                </a:solidFill>
                <a:latin typeface="Georgia" panose="02040502050405020303" pitchFamily="18" charset="0"/>
                <a:cs typeface="Calibri" panose="020F0502020204030204" pitchFamily="34" charset="0"/>
              </a:rPr>
              <a:t>Based on Expert Projections</a:t>
            </a:r>
          </a:p>
        </p:txBody>
      </p:sp>
      <p:graphicFrame>
        <p:nvGraphicFramePr>
          <p:cNvPr id="30" name="Chart 29">
            <a:extLst>
              <a:ext uri="{FF2B5EF4-FFF2-40B4-BE49-F238E27FC236}">
                <a16:creationId xmlns:a16="http://schemas.microsoft.com/office/drawing/2014/main" id="{7619A5F6-56BD-5949-AF3F-24CBFB228240}"/>
              </a:ext>
            </a:extLst>
          </p:cNvPr>
          <p:cNvGraphicFramePr/>
          <p:nvPr>
            <p:extLst>
              <p:ext uri="{D42A27DB-BD31-4B8C-83A1-F6EECF244321}">
                <p14:modId xmlns:p14="http://schemas.microsoft.com/office/powerpoint/2010/main" val="489953269"/>
              </p:ext>
            </p:extLst>
          </p:nvPr>
        </p:nvGraphicFramePr>
        <p:xfrm>
          <a:off x="675515" y="4557138"/>
          <a:ext cx="6417174" cy="3121317"/>
        </p:xfrm>
        <a:graphic>
          <a:graphicData uri="http://schemas.openxmlformats.org/drawingml/2006/chart">
            <c:chart xmlns:c="http://schemas.openxmlformats.org/drawingml/2006/chart" xmlns:r="http://schemas.openxmlformats.org/officeDocument/2006/relationships" r:id="rId3"/>
          </a:graphicData>
        </a:graphic>
      </p:graphicFrame>
      <p:grpSp>
        <p:nvGrpSpPr>
          <p:cNvPr id="31" name="Group 30">
            <a:extLst>
              <a:ext uri="{FF2B5EF4-FFF2-40B4-BE49-F238E27FC236}">
                <a16:creationId xmlns:a16="http://schemas.microsoft.com/office/drawing/2014/main" id="{E55F1E0C-651C-DF40-A05E-26AF7FB66026}"/>
              </a:ext>
            </a:extLst>
          </p:cNvPr>
          <p:cNvGrpSpPr/>
          <p:nvPr/>
        </p:nvGrpSpPr>
        <p:grpSpPr>
          <a:xfrm>
            <a:off x="871535" y="5541365"/>
            <a:ext cx="6328355" cy="261610"/>
            <a:chOff x="35232" y="2800407"/>
            <a:chExt cx="9523546" cy="166371"/>
          </a:xfrm>
        </p:grpSpPr>
        <p:cxnSp>
          <p:nvCxnSpPr>
            <p:cNvPr id="32" name="Straight Connector 31">
              <a:extLst>
                <a:ext uri="{FF2B5EF4-FFF2-40B4-BE49-F238E27FC236}">
                  <a16:creationId xmlns:a16="http://schemas.microsoft.com/office/drawing/2014/main" id="{83EBDCCD-99AC-E84C-98E3-3F8E4ED4F3AC}"/>
                </a:ext>
              </a:extLst>
            </p:cNvPr>
            <p:cNvCxnSpPr>
              <a:cxnSpLocks/>
            </p:cNvCxnSpPr>
            <p:nvPr/>
          </p:nvCxnSpPr>
          <p:spPr>
            <a:xfrm>
              <a:off x="35232" y="2879435"/>
              <a:ext cx="9073536" cy="0"/>
            </a:xfrm>
            <a:prstGeom prst="line">
              <a:avLst/>
            </a:prstGeom>
            <a:ln w="38100">
              <a:solidFill>
                <a:srgbClr val="FD8700"/>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9ED7BAF-6513-684F-8265-EEF3E4C661BC}"/>
                </a:ext>
              </a:extLst>
            </p:cNvPr>
            <p:cNvSpPr txBox="1"/>
            <p:nvPr/>
          </p:nvSpPr>
          <p:spPr>
            <a:xfrm>
              <a:off x="6386542" y="2800407"/>
              <a:ext cx="3172236" cy="166371"/>
            </a:xfrm>
            <a:prstGeom prst="rect">
              <a:avLst/>
            </a:prstGeom>
            <a:solidFill>
              <a:schemeClr val="accent2"/>
            </a:solidFill>
            <a:ln>
              <a:noFill/>
            </a:ln>
          </p:spPr>
          <p:txBody>
            <a:bodyPr wrap="square" rtlCol="0">
              <a:spAutoFit/>
            </a:bodyPr>
            <a:lstStyle/>
            <a:p>
              <a:pPr algn="ctr"/>
              <a:r>
                <a:rPr lang="en-US" sz="1100" dirty="0">
                  <a:solidFill>
                    <a:schemeClr val="bg1"/>
                  </a:solidFill>
                </a:rPr>
                <a:t>Average of All Forecasts: 5.1%</a:t>
              </a:r>
            </a:p>
          </p:txBody>
        </p:sp>
      </p:grpSp>
      <p:pic>
        <p:nvPicPr>
          <p:cNvPr id="3" name="Picture 2">
            <a:extLst>
              <a:ext uri="{FF2B5EF4-FFF2-40B4-BE49-F238E27FC236}">
                <a16:creationId xmlns:a16="http://schemas.microsoft.com/office/drawing/2014/main" id="{F7772C19-6995-4247-AE10-695B5FB72C9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98" y="0"/>
            <a:ext cx="7772400" cy="2012798"/>
          </a:xfrm>
          <a:prstGeom prst="rect">
            <a:avLst/>
          </a:prstGeom>
        </p:spPr>
      </p:pic>
    </p:spTree>
    <p:extLst>
      <p:ext uri="{BB962C8B-B14F-4D97-AF65-F5344CB8AC3E}">
        <p14:creationId xmlns:p14="http://schemas.microsoft.com/office/powerpoint/2010/main" val="843989995"/>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14952</TotalTime>
  <Words>4166</Words>
  <Application>Microsoft Office PowerPoint</Application>
  <PresentationFormat>Custom</PresentationFormat>
  <Paragraphs>271</Paragraphs>
  <Slides>24</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Craig Lescoe</cp:lastModifiedBy>
  <cp:revision>299</cp:revision>
  <cp:lastPrinted>2021-11-19T20:55:24Z</cp:lastPrinted>
  <dcterms:created xsi:type="dcterms:W3CDTF">2021-07-16T16:38:04Z</dcterms:created>
  <dcterms:modified xsi:type="dcterms:W3CDTF">2021-12-07T17:22:26Z</dcterms:modified>
</cp:coreProperties>
</file>