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263" r:id="rId4"/>
    <p:sldId id="3264" r:id="rId5"/>
    <p:sldId id="265" r:id="rId6"/>
    <p:sldId id="3294" r:id="rId7"/>
    <p:sldId id="3295" r:id="rId8"/>
    <p:sldId id="3296" r:id="rId9"/>
    <p:sldId id="3286" r:id="rId10"/>
    <p:sldId id="3280" r:id="rId11"/>
    <p:sldId id="3281" r:id="rId12"/>
    <p:sldId id="3271" r:id="rId13"/>
    <p:sldId id="3285" r:id="rId14"/>
    <p:sldId id="3297" r:id="rId15"/>
    <p:sldId id="3276" r:id="rId16"/>
    <p:sldId id="3255" r:id="rId17"/>
    <p:sldId id="3256" r:id="rId18"/>
    <p:sldId id="3277" r:id="rId19"/>
    <p:sldId id="3267" r:id="rId20"/>
    <p:sldId id="3266" r:id="rId21"/>
    <p:sldId id="3257" r:id="rId22"/>
    <p:sldId id="3260"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ety Cox" initials="CC" lastIdx="44"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16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44" clrIdx="3">
    <p:extLst>
      <p:ext uri="{19B8F6BF-5375-455C-9EA6-DF929625EA0E}">
        <p15:presenceInfo xmlns:p15="http://schemas.microsoft.com/office/powerpoint/2012/main" userId="Jeymy Idrovo" providerId="None"/>
      </p:ext>
    </p:extLst>
  </p:cmAuthor>
  <p:cmAuthor id="5" name="Kate Rezabek" initials="KR" lastIdx="87" clrIdx="4">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979"/>
    <a:srgbClr val="FF00FF"/>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04" autoAdjust="0"/>
    <p:restoredTop sz="85039" autoAdjust="0"/>
  </p:normalViewPr>
  <p:slideViewPr>
    <p:cSldViewPr snapToGrid="0" snapToObjects="1">
      <p:cViewPr varScale="1">
        <p:scale>
          <a:sx n="70" d="100"/>
          <a:sy n="70" d="100"/>
        </p:scale>
        <p:origin x="265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650856277868479E-2"/>
          <c:y val="0"/>
          <c:w val="0.95027884334970947"/>
          <c:h val="0.92672556174380638"/>
        </c:manualLayout>
      </c:layout>
      <c:areaChart>
        <c:grouping val="standard"/>
        <c:varyColors val="0"/>
        <c:ser>
          <c:idx val="0"/>
          <c:order val="0"/>
          <c:tx>
            <c:strRef>
              <c:f>Sheet1!$B$1</c:f>
              <c:strCache>
                <c:ptCount val="1"/>
                <c:pt idx="0">
                  <c:v> Rent </c:v>
                </c:pt>
              </c:strCache>
            </c:strRef>
          </c:tx>
          <c:spPr>
            <a:solidFill>
              <a:srgbClr val="FF0000"/>
            </a:solidFill>
            <a:ln w="25365">
              <a:noFill/>
            </a:ln>
          </c:spPr>
          <c:cat>
            <c:numRef>
              <c:f>Sheet1!$A$2:$A$35</c:f>
              <c:numCache>
                <c:formatCode>General</c:formatCode>
                <c:ptCount val="34"/>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numCache>
            </c:numRef>
          </c:cat>
          <c:val>
            <c:numRef>
              <c:f>Sheet1!$B$2:$B$35</c:f>
              <c:numCache>
                <c:formatCode>_("$"* #,##0_);_("$"* \(#,##0\);_("$"* "-"??_);_(@_)</c:formatCode>
                <c:ptCount val="34"/>
                <c:pt idx="0">
                  <c:v>343</c:v>
                </c:pt>
                <c:pt idx="1">
                  <c:v>346</c:v>
                </c:pt>
                <c:pt idx="2">
                  <c:v>371</c:v>
                </c:pt>
                <c:pt idx="3">
                  <c:v>398</c:v>
                </c:pt>
                <c:pt idx="4">
                  <c:v>411</c:v>
                </c:pt>
                <c:pt idx="5">
                  <c:v>430</c:v>
                </c:pt>
                <c:pt idx="6">
                  <c:v>429</c:v>
                </c:pt>
                <c:pt idx="7">
                  <c:v>438</c:v>
                </c:pt>
                <c:pt idx="8">
                  <c:v>444</c:v>
                </c:pt>
                <c:pt idx="9">
                  <c:v>442</c:v>
                </c:pt>
                <c:pt idx="10">
                  <c:v>461</c:v>
                </c:pt>
                <c:pt idx="11">
                  <c:v>461</c:v>
                </c:pt>
                <c:pt idx="12">
                  <c:v>483</c:v>
                </c:pt>
                <c:pt idx="13">
                  <c:v>518</c:v>
                </c:pt>
                <c:pt idx="14">
                  <c:v>568</c:v>
                </c:pt>
                <c:pt idx="15">
                  <c:v>589</c:v>
                </c:pt>
                <c:pt idx="16">
                  <c:v>615</c:v>
                </c:pt>
                <c:pt idx="17">
                  <c:v>605</c:v>
                </c:pt>
                <c:pt idx="18">
                  <c:v>633</c:v>
                </c:pt>
                <c:pt idx="19">
                  <c:v>665</c:v>
                </c:pt>
                <c:pt idx="20">
                  <c:v>696</c:v>
                </c:pt>
                <c:pt idx="21">
                  <c:v>708</c:v>
                </c:pt>
                <c:pt idx="22">
                  <c:v>698</c:v>
                </c:pt>
                <c:pt idx="23">
                  <c:v>694</c:v>
                </c:pt>
                <c:pt idx="24">
                  <c:v>717</c:v>
                </c:pt>
                <c:pt idx="25">
                  <c:v>734</c:v>
                </c:pt>
                <c:pt idx="26">
                  <c:v>762</c:v>
                </c:pt>
                <c:pt idx="27">
                  <c:v>813</c:v>
                </c:pt>
                <c:pt idx="28">
                  <c:v>856</c:v>
                </c:pt>
                <c:pt idx="29">
                  <c:v>896</c:v>
                </c:pt>
                <c:pt idx="30">
                  <c:v>964</c:v>
                </c:pt>
                <c:pt idx="31">
                  <c:v>1005</c:v>
                </c:pt>
                <c:pt idx="32">
                  <c:v>1108</c:v>
                </c:pt>
                <c:pt idx="33">
                  <c:v>1203</c:v>
                </c:pt>
              </c:numCache>
            </c:numRef>
          </c:val>
          <c:extLst>
            <c:ext xmlns:c16="http://schemas.microsoft.com/office/drawing/2014/chart" uri="{C3380CC4-5D6E-409C-BE32-E72D297353CC}">
              <c16:uniqueId val="{00000000-D74A-B54B-BE24-50F4C7FEB648}"/>
            </c:ext>
          </c:extLst>
        </c:ser>
        <c:dLbls>
          <c:showLegendKey val="0"/>
          <c:showVal val="0"/>
          <c:showCatName val="0"/>
          <c:showSerName val="0"/>
          <c:showPercent val="0"/>
          <c:showBubbleSize val="0"/>
        </c:dLbls>
        <c:axId val="-144858480"/>
        <c:axId val="-144856160"/>
      </c:areaChart>
      <c:catAx>
        <c:axId val="-144858480"/>
        <c:scaling>
          <c:orientation val="minMax"/>
        </c:scaling>
        <c:delete val="0"/>
        <c:axPos val="b"/>
        <c:numFmt formatCode="General" sourceLinked="1"/>
        <c:majorTickMark val="out"/>
        <c:minorTickMark val="none"/>
        <c:tickLblPos val="nextTo"/>
        <c:spPr>
          <a:ln w="3171">
            <a:solidFill>
              <a:srgbClr val="808080"/>
            </a:solidFill>
            <a:prstDash val="solid"/>
          </a:ln>
        </c:spPr>
        <c:txPr>
          <a:bodyPr/>
          <a:lstStyle/>
          <a:p>
            <a:pPr>
              <a:defRPr sz="600">
                <a:solidFill>
                  <a:schemeClr val="tx1"/>
                </a:solidFill>
                <a:latin typeface="Calibri" panose="020F0502020204030204" pitchFamily="34" charset="0"/>
                <a:cs typeface="Calibri" panose="020F0502020204030204" pitchFamily="34" charset="0"/>
              </a:defRPr>
            </a:pPr>
            <a:endParaRPr lang="en-US"/>
          </a:p>
        </c:txPr>
        <c:crossAx val="-144856160"/>
        <c:crosses val="autoZero"/>
        <c:auto val="1"/>
        <c:lblAlgn val="ctr"/>
        <c:lblOffset val="100"/>
        <c:noMultiLvlLbl val="0"/>
      </c:catAx>
      <c:valAx>
        <c:axId val="-144856160"/>
        <c:scaling>
          <c:orientation val="minMax"/>
          <c:min val="325"/>
        </c:scaling>
        <c:delete val="1"/>
        <c:axPos val="l"/>
        <c:numFmt formatCode="_(&quot;$&quot;* #,##0_);_(&quot;$&quot;* \(#,##0\);_(&quot;$&quot;* &quot;-&quot;??_);_(@_)" sourceLinked="1"/>
        <c:majorTickMark val="out"/>
        <c:minorTickMark val="none"/>
        <c:tickLblPos val="nextTo"/>
        <c:crossAx val="-144858480"/>
        <c:crosses val="autoZero"/>
        <c:crossBetween val="midCat"/>
        <c:majorUnit val="50"/>
      </c:valAx>
      <c:spPr>
        <a:noFill/>
        <a:ln w="25365">
          <a:noFill/>
        </a:ln>
      </c:spPr>
    </c:plotArea>
    <c:plotVisOnly val="1"/>
    <c:dispBlanksAs val="zero"/>
    <c:showDLblsOverMax val="0"/>
  </c:chart>
  <c:spPr>
    <a:noFill/>
    <a:ln>
      <a:noFill/>
    </a:ln>
  </c:spPr>
  <c:txPr>
    <a:bodyPr/>
    <a:lstStyle/>
    <a:p>
      <a:pPr>
        <a:defRPr sz="1794"/>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296814160054703"/>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Fannie Mae</c:v>
                </c:pt>
                <c:pt idx="1">
                  <c:v>Freddie Mac</c:v>
                </c:pt>
                <c:pt idx="2">
                  <c:v>MBA</c:v>
                </c:pt>
                <c:pt idx="3">
                  <c:v>HPES</c:v>
                </c:pt>
                <c:pt idx="4">
                  <c:v>Zelman</c:v>
                </c:pt>
                <c:pt idx="5">
                  <c:v>NAR</c:v>
                </c:pt>
              </c:strCache>
            </c:strRef>
          </c:cat>
          <c:val>
            <c:numRef>
              <c:f>Sheet1!$B$2:$B$7</c:f>
              <c:numCache>
                <c:formatCode>0%</c:formatCode>
                <c:ptCount val="6"/>
                <c:pt idx="0" formatCode="0.0%">
                  <c:v>7.3999999999999996E-2</c:v>
                </c:pt>
                <c:pt idx="1">
                  <c:v>7.0000000000000007E-2</c:v>
                </c:pt>
                <c:pt idx="2" formatCode="0.0%">
                  <c:v>5.0999999999999997E-2</c:v>
                </c:pt>
                <c:pt idx="3" formatCode="0.0%">
                  <c:v>5.0999999999999997E-2</c:v>
                </c:pt>
                <c:pt idx="4">
                  <c:v>0.03</c:v>
                </c:pt>
                <c:pt idx="5" formatCode="0.0%">
                  <c:v>2.8000000000000001E-2</c:v>
                </c:pt>
              </c:numCache>
            </c:numRef>
          </c:val>
          <c:extLst>
            <c:ext xmlns:c16="http://schemas.microsoft.com/office/drawing/2014/chart" uri="{C3380CC4-5D6E-409C-BE32-E72D297353CC}">
              <c16:uniqueId val="{00000000-9A3A-9F46-9DF6-6B80F4C6D62E}"/>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out"/>
        <c:minorTickMark val="none"/>
        <c:tickLblPos val="nextTo"/>
        <c:spPr>
          <a:noFill/>
          <a:ln w="38100"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ax val="8.0000000000000016E-2"/>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AEEF"/>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1970s</c:v>
                </c:pt>
                <c:pt idx="1">
                  <c:v>1980s</c:v>
                </c:pt>
                <c:pt idx="2">
                  <c:v>1990s</c:v>
                </c:pt>
                <c:pt idx="3">
                  <c:v>2000s</c:v>
                </c:pt>
                <c:pt idx="4">
                  <c:v>2010s</c:v>
                </c:pt>
              </c:strCache>
            </c:strRef>
          </c:cat>
          <c:val>
            <c:numRef>
              <c:f>Sheet1!$B$2:$B$6</c:f>
              <c:numCache>
                <c:formatCode>0.00%</c:formatCode>
                <c:ptCount val="5"/>
                <c:pt idx="0">
                  <c:v>8.8599999999999998E-2</c:v>
                </c:pt>
                <c:pt idx="1">
                  <c:v>0.127</c:v>
                </c:pt>
                <c:pt idx="2">
                  <c:v>8.1199999999999994E-2</c:v>
                </c:pt>
                <c:pt idx="3">
                  <c:v>6.2899999999999998E-2</c:v>
                </c:pt>
                <c:pt idx="4">
                  <c:v>4.0899999999999999E-2</c:v>
                </c:pt>
              </c:numCache>
            </c:numRef>
          </c:val>
          <c:extLst>
            <c:ext xmlns:c16="http://schemas.microsoft.com/office/drawing/2014/chart" uri="{C3380CC4-5D6E-409C-BE32-E72D297353CC}">
              <c16:uniqueId val="{00000000-CD4D-B847-8697-688DF47F6599}"/>
            </c:ext>
          </c:extLst>
        </c:ser>
        <c:dLbls>
          <c:showLegendKey val="0"/>
          <c:showVal val="0"/>
          <c:showCatName val="0"/>
          <c:showSerName val="0"/>
          <c:showPercent val="0"/>
          <c:showBubbleSize val="0"/>
        </c:dLbls>
        <c:gapWidth val="20"/>
        <c:overlap val="-27"/>
        <c:axId val="845173040"/>
        <c:axId val="845174704"/>
      </c:barChart>
      <c:catAx>
        <c:axId val="845173040"/>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mn-lt"/>
                <a:ea typeface="+mn-ea"/>
                <a:cs typeface="+mn-cs"/>
              </a:defRPr>
            </a:pPr>
            <a:endParaRPr lang="en-US"/>
          </a:p>
        </c:txPr>
        <c:crossAx val="845174704"/>
        <c:crosses val="autoZero"/>
        <c:auto val="1"/>
        <c:lblAlgn val="ctr"/>
        <c:lblOffset val="100"/>
        <c:noMultiLvlLbl val="0"/>
      </c:catAx>
      <c:valAx>
        <c:axId val="845174704"/>
        <c:scaling>
          <c:orientation val="minMax"/>
        </c:scaling>
        <c:delete val="1"/>
        <c:axPos val="l"/>
        <c:numFmt formatCode="0.00%" sourceLinked="1"/>
        <c:majorTickMark val="none"/>
        <c:minorTickMark val="none"/>
        <c:tickLblPos val="nextTo"/>
        <c:crossAx val="845173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AE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First-Time Homebuyers</c:v>
                </c:pt>
                <c:pt idx="1">
                  <c:v>All                Homebuyers</c:v>
                </c:pt>
                <c:pt idx="2">
                  <c:v>Repeat            Homebuyers</c:v>
                </c:pt>
              </c:strCache>
            </c:strRef>
          </c:cat>
          <c:val>
            <c:numRef>
              <c:f>Sheet1!$B$2:$B$4</c:f>
              <c:numCache>
                <c:formatCode>0%</c:formatCode>
                <c:ptCount val="3"/>
                <c:pt idx="0">
                  <c:v>7.0000000000000007E-2</c:v>
                </c:pt>
                <c:pt idx="1">
                  <c:v>0.13</c:v>
                </c:pt>
                <c:pt idx="2">
                  <c:v>0.17</c:v>
                </c:pt>
              </c:numCache>
            </c:numRef>
          </c:val>
          <c:extLst>
            <c:ext xmlns:c16="http://schemas.microsoft.com/office/drawing/2014/chart" uri="{C3380CC4-5D6E-409C-BE32-E72D297353CC}">
              <c16:uniqueId val="{00000000-6AB7-864D-8896-4A052B361812}"/>
            </c:ext>
          </c:extLst>
        </c:ser>
        <c:dLbls>
          <c:dLblPos val="inEnd"/>
          <c:showLegendKey val="0"/>
          <c:showVal val="1"/>
          <c:showCatName val="0"/>
          <c:showSerName val="0"/>
          <c:showPercent val="0"/>
          <c:showBubbleSize val="0"/>
        </c:dLbls>
        <c:gapWidth val="100"/>
        <c:overlap val="-27"/>
        <c:axId val="386225104"/>
        <c:axId val="386225496"/>
      </c:barChart>
      <c:catAx>
        <c:axId val="386225104"/>
        <c:scaling>
          <c:orientation val="minMax"/>
        </c:scaling>
        <c:delete val="0"/>
        <c:axPos val="b"/>
        <c:numFmt formatCode="General" sourceLinked="1"/>
        <c:majorTickMark val="none"/>
        <c:minorTickMark val="none"/>
        <c:tickLblPos val="nextTo"/>
        <c:spPr>
          <a:noFill/>
          <a:ln w="12700" cap="flat" cmpd="sng" algn="ctr">
            <a:solidFill>
              <a:srgbClr val="FFFFFF">
                <a:lumMod val="75000"/>
              </a:srgbClr>
            </a:solidFill>
            <a:round/>
          </a:ln>
          <a:effectLst/>
        </c:spPr>
        <c:txPr>
          <a:bodyPr rot="-60000000" spcFirstLastPara="1" vertOverflow="ellipsis" vert="horz" wrap="square" anchor="ctr" anchorCtr="1"/>
          <a:lstStyle/>
          <a:p>
            <a:pPr>
              <a:defRPr sz="125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crossAx val="386225496"/>
        <c:crosses val="autoZero"/>
        <c:auto val="1"/>
        <c:lblAlgn val="ctr"/>
        <c:lblOffset val="100"/>
        <c:noMultiLvlLbl val="0"/>
      </c:catAx>
      <c:valAx>
        <c:axId val="386225496"/>
        <c:scaling>
          <c:orientation val="minMax"/>
          <c:max val="0.2"/>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225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7450536815019555E-2"/>
          <c:w val="1"/>
          <c:h val="0.82775284507642322"/>
        </c:manualLayout>
      </c:layout>
      <c:barChart>
        <c:barDir val="col"/>
        <c:grouping val="clustered"/>
        <c:varyColors val="0"/>
        <c:ser>
          <c:idx val="0"/>
          <c:order val="0"/>
          <c:tx>
            <c:strRef>
              <c:f>Sheet1!$B$1</c:f>
              <c:strCache>
                <c:ptCount val="1"/>
                <c:pt idx="0">
                  <c:v>Series 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April-21</c:v>
                </c:pt>
                <c:pt idx="1">
                  <c:v>May-21</c:v>
                </c:pt>
                <c:pt idx="2">
                  <c:v>June-21</c:v>
                </c:pt>
                <c:pt idx="3">
                  <c:v>July-21</c:v>
                </c:pt>
                <c:pt idx="4">
                  <c:v>August-21</c:v>
                </c:pt>
                <c:pt idx="5">
                  <c:v>September-21</c:v>
                </c:pt>
                <c:pt idx="6">
                  <c:v>October-21</c:v>
                </c:pt>
              </c:strCache>
            </c:strRef>
          </c:cat>
          <c:val>
            <c:numRef>
              <c:f>Sheet1!$B$2:$B$8</c:f>
              <c:numCache>
                <c:formatCode>0%</c:formatCode>
                <c:ptCount val="7"/>
                <c:pt idx="0">
                  <c:v>0.53</c:v>
                </c:pt>
                <c:pt idx="1">
                  <c:v>0.54</c:v>
                </c:pt>
                <c:pt idx="2">
                  <c:v>0.55000000000000004</c:v>
                </c:pt>
                <c:pt idx="3">
                  <c:v>0.5</c:v>
                </c:pt>
                <c:pt idx="4">
                  <c:v>0.45</c:v>
                </c:pt>
                <c:pt idx="5">
                  <c:v>0.41</c:v>
                </c:pt>
                <c:pt idx="6">
                  <c:v>0.42</c:v>
                </c:pt>
              </c:numCache>
            </c:numRef>
          </c:val>
          <c:extLst>
            <c:ext xmlns:c16="http://schemas.microsoft.com/office/drawing/2014/chart" uri="{C3380CC4-5D6E-409C-BE32-E72D297353CC}">
              <c16:uniqueId val="{00000000-C5AA-4452-9382-0A44C8E1C025}"/>
            </c:ext>
          </c:extLst>
        </c:ser>
        <c:dLbls>
          <c:showLegendKey val="0"/>
          <c:showVal val="0"/>
          <c:showCatName val="0"/>
          <c:showSerName val="0"/>
          <c:showPercent val="0"/>
          <c:showBubbleSize val="0"/>
        </c:dLbls>
        <c:gapWidth val="50"/>
        <c:overlap val="-20"/>
        <c:axId val="936231440"/>
        <c:axId val="936231856"/>
      </c:barChart>
      <c:catAx>
        <c:axId val="93623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6231856"/>
        <c:crosses val="autoZero"/>
        <c:auto val="1"/>
        <c:lblAlgn val="ctr"/>
        <c:lblOffset val="100"/>
        <c:noMultiLvlLbl val="0"/>
      </c:catAx>
      <c:valAx>
        <c:axId val="936231856"/>
        <c:scaling>
          <c:orientation val="minMax"/>
        </c:scaling>
        <c:delete val="1"/>
        <c:axPos val="l"/>
        <c:numFmt formatCode="0%" sourceLinked="1"/>
        <c:majorTickMark val="none"/>
        <c:minorTickMark val="none"/>
        <c:tickLblPos val="nextTo"/>
        <c:crossAx val="936231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12/7/2021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ws.move.com/2021-11-11-Low-Temps,-High-Expectations-Realtor-com-R-Survey-Shows-65-of-Prospective-Sellers-Plan-to-Enter-the-Market-this-Wint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log.firstam.com/economics/the-reconomy-podcast-what-is-the-fed-signaling-on-interest-rat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contentimages.o-prod.unison.com</a:t>
            </a:r>
            <a:r>
              <a:rPr lang="en-US" dirty="0"/>
              <a:t>/images/press/2021-Unison-SOTAH-Report.pdf</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9747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www.ftc.gov</a:t>
            </a:r>
            <a:r>
              <a:rPr lang="en-US" dirty="0"/>
              <a:t>/sites/default/files/documents/one-stops/real-estate-competition/</a:t>
            </a:r>
            <a:r>
              <a:rPr lang="en-US" dirty="0" err="1"/>
              <a:t>realestateglossary.pdf</a:t>
            </a:r>
            <a:endParaRPr lang="en-US" dirty="0"/>
          </a:p>
          <a:p>
            <a:r>
              <a:rPr lang="en-US" dirty="0"/>
              <a:t>https://</a:t>
            </a:r>
            <a:r>
              <a:rPr lang="en-US" dirty="0" err="1"/>
              <a:t>blog.firstam.com</a:t>
            </a:r>
            <a:r>
              <a:rPr lang="en-US" dirty="0"/>
              <a:t>/15-real-estate-terms-you-should-know</a:t>
            </a:r>
          </a:p>
          <a:p>
            <a:r>
              <a:rPr lang="en-US" dirty="0"/>
              <a:t>https://</a:t>
            </a:r>
            <a:r>
              <a:rPr lang="en-US" dirty="0" err="1"/>
              <a:t>magazine.realtor</a:t>
            </a:r>
            <a:r>
              <a:rPr lang="en-US" dirty="0"/>
              <a:t>/tool-kit/rookie/article/2020/02/real-estate-glossary</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87460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www.homelight.com</a:t>
            </a:r>
            <a:r>
              <a:rPr lang="en-US" dirty="0"/>
              <a:t>/blog/what-to-expect-from-a-home-appraisal/</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931350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www.homeinspector.org</a:t>
            </a:r>
            <a:r>
              <a:rPr lang="en-US" dirty="0"/>
              <a:t>/Newsroom/Articles/Waiving-A-Home-Inspection-Good-Idea-or-Bad-Idea/15698/Article</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789744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www.lendingtree.com</a:t>
            </a:r>
            <a:r>
              <a:rPr lang="en-US" dirty="0"/>
              <a:t>/home/mortgage/homeownership-renting-survey/</a:t>
            </a:r>
          </a:p>
          <a:p>
            <a:r>
              <a:rPr lang="en-US" dirty="0"/>
              <a:t>https://sf.freddiemac.com/articles/insights/down-payments-helping-future-borrowers-bridge-the-awareness-gap</a:t>
            </a:r>
          </a:p>
          <a:p>
            <a:r>
              <a:rPr lang="en-US" dirty="0"/>
              <a:t>https://www.nar.realtor/research-and-statistics/research-reports/highlights-from-the-profile-of-home-buyers-and-sellers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594184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https://www.nar.realtor/research-and-statistics/research-reports/highlights-from-the-profile-of-home-buyers-and-sellers</a:t>
            </a:r>
          </a:p>
          <a:p>
            <a:r>
              <a:rPr lang="en-US" dirty="0"/>
              <a:t>https://www.hud.gov/buying/loans</a:t>
            </a:r>
          </a:p>
          <a:p>
            <a:r>
              <a:rPr lang="en-US" dirty="0"/>
              <a:t>https://www.benefits.va.gov/homeloans/index.asp</a:t>
            </a:r>
          </a:p>
          <a:p>
            <a:r>
              <a:rPr lang="en-US" dirty="0"/>
              <a:t>https://www.rd.usda.gov/newsroom/news-release/usda-rural-home-loans-offer-100-financing-and-no-down-payment</a:t>
            </a:r>
          </a:p>
          <a:p>
            <a:r>
              <a:rPr lang="en-US" dirty="0"/>
              <a:t>https://downpaymentresource.com/</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34438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/research-and-statistics/research-reports/realtors-confidence-index</a:t>
            </a:r>
          </a:p>
          <a:p>
            <a:r>
              <a:rPr lang="en-US" dirty="0"/>
              <a:t>https://</a:t>
            </a:r>
            <a:r>
              <a:rPr lang="en-US" dirty="0" err="1"/>
              <a:t>cdn.nar.realtor</a:t>
            </a:r>
            <a:r>
              <a:rPr lang="en-US" dirty="0"/>
              <a:t>/sites/default/files/documents/2021-10-realtors-confidence-index-11-22-2021.pdf</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124884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https://news.move.com/2021-11-11-Low-Temps,-High-Expectations-Realtor-com-R-Survey-Shows-65-of-Prospective-Sellers-Plan-to-Enter-the-Market-this-Winter</a:t>
            </a:r>
            <a:endParaRPr lang="en-US" dirty="0"/>
          </a:p>
          <a:p>
            <a:r>
              <a:rPr lang="en-US" dirty="0"/>
              <a:t>https://</a:t>
            </a:r>
            <a:r>
              <a:rPr lang="en-US" dirty="0" err="1"/>
              <a:t>news.move.com</a:t>
            </a:r>
            <a:r>
              <a:rPr lang="en-US" dirty="0"/>
              <a:t>/2021-11-10-Realtor-com-R-October-Housing-Report-Homes-Sell-at-Breakneck-Speed-for-the-Eighth-Month-in-a-Row</a:t>
            </a:r>
          </a:p>
          <a:p>
            <a:r>
              <a:rPr lang="en-US" dirty="0"/>
              <a:t>https://</a:t>
            </a:r>
            <a:r>
              <a:rPr lang="en-US" dirty="0" err="1"/>
              <a:t>cdn.nar.realtor</a:t>
            </a:r>
            <a:r>
              <a:rPr lang="en-US" dirty="0"/>
              <a:t>/sites/default/files/documents/2021-10-realtors-confidence-index-11-22-2021.pdf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375112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https://myhome.freddiemac.com/buying/working-with-your-lender.html</a:t>
            </a:r>
          </a:p>
          <a:p>
            <a:r>
              <a:rPr lang="en-US" dirty="0"/>
              <a:t>https://www.nar.realtor/newsroom/existing-home-sales-inch-up-0-8-in-october</a:t>
            </a:r>
          </a:p>
          <a:p>
            <a:r>
              <a:rPr lang="en-US" dirty="0"/>
              <a:t>https://myhome.freddiemac.com/buying/finding-your-team.html</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https://myhome.freddiemac.com/blog/homeownership/20201019_5_rules_for_making_an_offer_on_a_home.page</a:t>
            </a:r>
          </a:p>
          <a:p>
            <a:r>
              <a:rPr lang="en-US" dirty="0"/>
              <a:t>https://cdn.nar.realtor/sites/default/files/documents/2021-10-realtors-confidence-index-11-22-2021.pdf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https://blog.firstam.com/economics/the-reconomy-podcast-what-is-the-fed-signaling-on-interest-rates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30423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84879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https://www.realtor.com/research/weekly-housing-trends-view-data-week-nov-6-2021/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http://www.census.gov/housing/hvs/files/currenthvspress.pdf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https://www.nar.realtor/newsroom/existing-home-sales-ascend-7-0-in-september</a:t>
            </a:r>
          </a:p>
          <a:p>
            <a:r>
              <a:rPr lang="en-US" dirty="0"/>
              <a:t>https://calculatedrisk.substack.com/p/house-price-to-median-income</a:t>
            </a:r>
          </a:p>
          <a:p>
            <a:r>
              <a:rPr lang="en-US" dirty="0"/>
              <a:t>https://www.forbes.com/advisor/mortgages/housing-bubble-experts/</a:t>
            </a:r>
          </a:p>
          <a:p>
            <a:r>
              <a:rPr lang="en-US" dirty="0"/>
              <a:t>https://www.jchs.harvard.edu/sites/default/files/research/files/harvard_jchs_homeownership_rate_layton_2021.pdf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4781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https://www.corelogic.com/intelligence/u-s-home-price-insights/</a:t>
            </a:r>
          </a:p>
          <a:p>
            <a:r>
              <a:rPr lang="en-US" dirty="0"/>
              <a:t>https://www.merriam-webster.com/dictionary/appreciation</a:t>
            </a:r>
          </a:p>
          <a:p>
            <a:r>
              <a:rPr lang="en-US" dirty="0"/>
              <a:t>https://</a:t>
            </a:r>
            <a:r>
              <a:rPr lang="en-US" dirty="0" err="1"/>
              <a:t>www.merriam-webster.com</a:t>
            </a:r>
            <a:r>
              <a:rPr lang="en-US" dirty="0"/>
              <a:t>/dictionary/depreciation</a:t>
            </a:r>
          </a:p>
          <a:p>
            <a:r>
              <a:rPr lang="en-US" dirty="0"/>
              <a:t>https://www.merriam-webster.com/dictionary/deceleration</a:t>
            </a:r>
          </a:p>
          <a:p>
            <a:r>
              <a:rPr lang="en-US" dirty="0"/>
              <a:t>https://www.marketwatch.com/picks/more-sellers-are-cutting-their-list-price-heres-exactly-what-economists-think-will-happen-to-home-prices-in-the-next-few-months-01635260708</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https://www.mba.org/news-research-and-resources/research-and-economics/forecasts-and-commentary</a:t>
            </a:r>
          </a:p>
          <a:p>
            <a:r>
              <a:rPr lang="en-US" dirty="0"/>
              <a:t>https://cdn.nar.realtor/sites/default/files/documents/forecast-Q4-2021-us-economic-outlook-10-28-2021.pdf</a:t>
            </a:r>
          </a:p>
          <a:p>
            <a:r>
              <a:rPr lang="en-US" dirty="0"/>
              <a:t>https://www.fanniemae.com/media/42011/display</a:t>
            </a:r>
          </a:p>
          <a:p>
            <a:r>
              <a:rPr lang="en-US" dirty="0"/>
              <a:t>http://www.freddiemac.com/research/forecast/20211015_quarterly_economic_forecast.page?</a:t>
            </a:r>
          </a:p>
          <a:p>
            <a:r>
              <a:rPr lang="en-US" dirty="0"/>
              <a:t>https://pulsenomics.com/surveys/#home-price-expectations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12263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www.freddiemac.com</a:t>
            </a:r>
            <a:r>
              <a:rPr lang="en-US" dirty="0"/>
              <a:t>/</a:t>
            </a:r>
            <a:r>
              <a:rPr lang="en-US" dirty="0" err="1"/>
              <a:t>pmms</a:t>
            </a:r>
            <a:r>
              <a:rPr lang="en-US" dirty="0"/>
              <a:t>/</a:t>
            </a:r>
            <a:r>
              <a:rPr lang="en-US" dirty="0" err="1"/>
              <a:t>pmms_archives.html</a:t>
            </a: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31897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https://blog.firstam.com/economics/how-will-rising-mortgage-rates-impact-house-buying-power</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34312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nch&#10;&#10;Description automatically generated with low confidence">
            <a:extLst>
              <a:ext uri="{FF2B5EF4-FFF2-40B4-BE49-F238E27FC236}">
                <a16:creationId xmlns:a16="http://schemas.microsoft.com/office/drawing/2014/main" id="{3F3CFDC3-F828-2245-9CAB-6F2AA1344D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8" y="-1"/>
            <a:ext cx="7777138" cy="10058401"/>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081C297-C143-5144-B757-F2D3C92A5A7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WINTER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floor&#10;&#10;Description automatically generated">
            <a:extLst>
              <a:ext uri="{FF2B5EF4-FFF2-40B4-BE49-F238E27FC236}">
                <a16:creationId xmlns:a16="http://schemas.microsoft.com/office/drawing/2014/main" id="{B864811C-3A68-0F4C-8E5B-71A17E5D00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17424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87542" y="2174241"/>
            <a:ext cx="6827657" cy="2717799"/>
          </a:xfrm>
          <a:prstGeom prst="rect">
            <a:avLst/>
          </a:prstGeom>
          <a:noFill/>
        </p:spPr>
        <p:txBody>
          <a:bodyPr wrap="square" lIns="0" tIns="320040" rIns="0" bIns="0" rtlCol="0">
            <a:noAutofit/>
          </a:bodyPr>
          <a:lstStyle/>
          <a:p>
            <a:pPr>
              <a:lnSpc>
                <a:spcPct val="114000"/>
              </a:lnSpc>
              <a:spcAft>
                <a:spcPts val="1000"/>
              </a:spcAft>
            </a:pPr>
            <a:r>
              <a:rPr lang="en-US" sz="1500" i="1" dirty="0">
                <a:solidFill>
                  <a:srgbClr val="797979"/>
                </a:solidFill>
                <a:latin typeface="Georgia" panose="02040502050405020303" pitchFamily="18" charset="0"/>
              </a:rPr>
              <a:t>There’s no denying the financial benefits of homeownership, but what’s often overlooked are the feelings of gratitude, security, pride, and comfort we get from owning a home. </a:t>
            </a:r>
          </a:p>
          <a:p>
            <a:pPr>
              <a:lnSpc>
                <a:spcPct val="114000"/>
              </a:lnSpc>
              <a:spcAft>
                <a:spcPts val="1000"/>
              </a:spcAft>
            </a:pPr>
            <a:r>
              <a:rPr lang="en-US" sz="1250" dirty="0">
                <a:latin typeface="Arial" panose="020B0604020202020204" pitchFamily="34" charset="0"/>
                <a:cs typeface="Arial" panose="020B0604020202020204" pitchFamily="34" charset="0"/>
              </a:rPr>
              <a:t>This year, those emotions are stronger than ever. We’ve lived through a time that has truly changed our needs and who we are, and as a result, homeownership has a whole new meaning for many of us. According to the </a:t>
            </a:r>
            <a:r>
              <a:rPr lang="en-US" sz="1250" i="1" dirty="0">
                <a:latin typeface="Arial" panose="020B0604020202020204" pitchFamily="34" charset="0"/>
                <a:cs typeface="Arial" panose="020B0604020202020204" pitchFamily="34" charset="0"/>
              </a:rPr>
              <a:t>2021 State of the American Homeowner Report </a:t>
            </a:r>
            <a:r>
              <a:rPr lang="en-US" sz="1250" dirty="0">
                <a:latin typeface="Arial" panose="020B0604020202020204" pitchFamily="34" charset="0"/>
                <a:cs typeface="Arial" panose="020B0604020202020204" pitchFamily="34" charset="0"/>
              </a:rPr>
              <a:t>by </a:t>
            </a:r>
            <a:r>
              <a:rPr lang="en-US" sz="1250" i="1" dirty="0">
                <a:latin typeface="Arial" panose="020B0604020202020204" pitchFamily="34" charset="0"/>
                <a:cs typeface="Arial" panose="020B0604020202020204" pitchFamily="34" charset="0"/>
              </a:rPr>
              <a:t>Unison</a:t>
            </a:r>
            <a:r>
              <a:rPr lang="en-US" sz="1250" dirty="0">
                <a:latin typeface="Arial" panose="020B0604020202020204" pitchFamily="34" charset="0"/>
                <a:cs typeface="Arial" panose="020B0604020202020204" pitchFamily="34" charset="0"/>
              </a:rPr>
              <a:t>: </a:t>
            </a:r>
          </a:p>
          <a:p>
            <a:pPr lvl="1">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“Last year, staying home became a necessity and that caused many homeowners to have </a:t>
            </a:r>
            <a:r>
              <a:rPr lang="en-US" sz="1250" b="1" i="1" dirty="0">
                <a:solidFill>
                  <a:srgbClr val="797979"/>
                </a:solidFill>
                <a:latin typeface="Arial" panose="020B0604020202020204" pitchFamily="34" charset="0"/>
                <a:cs typeface="Arial" panose="020B0604020202020204" pitchFamily="34" charset="0"/>
              </a:rPr>
              <a:t>renewed gratitude for the roof over their head</a:t>
            </a:r>
            <a:r>
              <a:rPr lang="en-US" sz="1250" i="1" dirty="0">
                <a:solidFill>
                  <a:srgbClr val="797979"/>
                </a:solidFill>
                <a:latin typeface="Arial" panose="020B0604020202020204" pitchFamily="34" charset="0"/>
                <a:cs typeface="Arial" panose="020B0604020202020204" pitchFamily="34" charset="0"/>
              </a:rPr>
              <a:t>.” </a:t>
            </a:r>
          </a:p>
          <a:p>
            <a:pPr>
              <a:lnSpc>
                <a:spcPct val="114000"/>
              </a:lnSpc>
              <a:spcAft>
                <a:spcPts val="1000"/>
              </a:spcAft>
            </a:pPr>
            <a:r>
              <a:rPr lang="en-US" sz="1250" dirty="0">
                <a:latin typeface="Arial" panose="020B0604020202020204" pitchFamily="34" charset="0"/>
                <a:cs typeface="Arial" panose="020B0604020202020204" pitchFamily="34" charset="0"/>
              </a:rPr>
              <a:t>That’s because, over the past year and a half, we’ve spent more time than ever at home: working, eating, schooling, exercising, and more. The world around us changed almost overnight, our needs shifted, and our shelters became a place that protected us on a whole new level. The same study from </a:t>
            </a:r>
            <a:r>
              <a:rPr lang="en-US" sz="1250" i="1" dirty="0">
                <a:latin typeface="Arial" panose="020B0604020202020204" pitchFamily="34" charset="0"/>
                <a:cs typeface="Arial" panose="020B0604020202020204" pitchFamily="34" charset="0"/>
              </a:rPr>
              <a:t>Unison</a:t>
            </a:r>
            <a:r>
              <a:rPr lang="en-US" sz="1250" dirty="0">
                <a:latin typeface="Arial" panose="020B0604020202020204" pitchFamily="34" charset="0"/>
                <a:cs typeface="Arial" panose="020B0604020202020204" pitchFamily="34" charset="0"/>
              </a:rPr>
              <a:t> notes: </a:t>
            </a:r>
          </a:p>
          <a:p>
            <a:pPr marL="285750" indent="-285750">
              <a:lnSpc>
                <a:spcPct val="114000"/>
              </a:lnSpc>
              <a:spcAft>
                <a:spcPts val="1000"/>
              </a:spcAft>
              <a:buFont typeface="Arial" panose="020B0604020202020204" pitchFamily="34" charset="0"/>
              <a:buChar char="•"/>
            </a:pPr>
            <a:r>
              <a:rPr lang="en-US" sz="1600" b="1" dirty="0">
                <a:solidFill>
                  <a:srgbClr val="00AEEF"/>
                </a:solidFill>
                <a:latin typeface="Arial" panose="020B0604020202020204" pitchFamily="34" charset="0"/>
                <a:cs typeface="Arial" panose="020B0604020202020204" pitchFamily="34" charset="0"/>
              </a:rPr>
              <a:t>91% </a:t>
            </a:r>
            <a:r>
              <a:rPr lang="en-US" sz="1250" dirty="0">
                <a:latin typeface="Arial" panose="020B0604020202020204" pitchFamily="34" charset="0"/>
                <a:cs typeface="Arial" panose="020B0604020202020204" pitchFamily="34" charset="0"/>
              </a:rPr>
              <a:t>of homeowners say they feel secure, stable, or successful owning a home </a:t>
            </a:r>
          </a:p>
          <a:p>
            <a:pPr marL="285750" indent="-285750">
              <a:lnSpc>
                <a:spcPct val="114000"/>
              </a:lnSpc>
              <a:spcAft>
                <a:spcPts val="1000"/>
              </a:spcAft>
              <a:buFont typeface="Arial" panose="020B0604020202020204" pitchFamily="34" charset="0"/>
              <a:buChar char="•"/>
            </a:pPr>
            <a:r>
              <a:rPr lang="en-US" sz="1600" b="1" dirty="0">
                <a:solidFill>
                  <a:srgbClr val="00AEEF"/>
                </a:solidFill>
                <a:latin typeface="Arial" panose="020B0604020202020204" pitchFamily="34" charset="0"/>
                <a:cs typeface="Arial" panose="020B0604020202020204" pitchFamily="34" charset="0"/>
              </a:rPr>
              <a:t>64% </a:t>
            </a:r>
            <a:r>
              <a:rPr lang="en-US" sz="1250" dirty="0">
                <a:latin typeface="Arial" panose="020B0604020202020204" pitchFamily="34" charset="0"/>
                <a:cs typeface="Arial" panose="020B0604020202020204" pitchFamily="34" charset="0"/>
              </a:rPr>
              <a:t>of American homeowners say living through a pandemic has made their home more important to them than ever </a:t>
            </a:r>
          </a:p>
          <a:p>
            <a:pPr marL="285750" indent="-285750">
              <a:lnSpc>
                <a:spcPct val="114000"/>
              </a:lnSpc>
              <a:spcAft>
                <a:spcPts val="1000"/>
              </a:spcAft>
              <a:buFont typeface="Arial" panose="020B0604020202020204" pitchFamily="34" charset="0"/>
              <a:buChar char="•"/>
            </a:pPr>
            <a:r>
              <a:rPr lang="en-US" sz="1600" b="1" dirty="0">
                <a:solidFill>
                  <a:srgbClr val="00AEEF"/>
                </a:solidFill>
                <a:latin typeface="Arial" panose="020B0604020202020204" pitchFamily="34" charset="0"/>
                <a:cs typeface="Arial" panose="020B0604020202020204" pitchFamily="34" charset="0"/>
              </a:rPr>
              <a:t>83% </a:t>
            </a:r>
            <a:r>
              <a:rPr lang="en-US" sz="1250" dirty="0">
                <a:latin typeface="Arial" panose="020B0604020202020204" pitchFamily="34" charset="0"/>
                <a:cs typeface="Arial" panose="020B0604020202020204" pitchFamily="34" charset="0"/>
              </a:rPr>
              <a:t>of homeowners say their home has kept them safe during the COVID-19 pandemic </a:t>
            </a:r>
          </a:p>
          <a:p>
            <a:pPr>
              <a:lnSpc>
                <a:spcPct val="114000"/>
              </a:lnSpc>
              <a:spcAft>
                <a:spcPts val="1000"/>
              </a:spcAft>
            </a:pPr>
            <a:r>
              <a:rPr lang="en-US" sz="1250" dirty="0">
                <a:latin typeface="Arial" panose="020B0604020202020204" pitchFamily="34" charset="0"/>
                <a:cs typeface="Arial" panose="020B0604020202020204" pitchFamily="34" charset="0"/>
              </a:rPr>
              <a:t>As we’ve learned throughout this health crisis, homeownership can provide the safety and security we crave in a time of uncertainty. That sense of connection and emotional stability genuinely reaches beyond just the financial aspect of owning a home.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0" y="72769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Non-Financial Benefits of Homeownership</a:t>
            </a:r>
          </a:p>
        </p:txBody>
      </p:sp>
      <p:graphicFrame>
        <p:nvGraphicFramePr>
          <p:cNvPr id="7" name="Table 10">
            <a:extLst>
              <a:ext uri="{FF2B5EF4-FFF2-40B4-BE49-F238E27FC236}">
                <a16:creationId xmlns:a16="http://schemas.microsoft.com/office/drawing/2014/main" id="{979826CB-C7E9-9C44-9F89-9624C9804B07}"/>
              </a:ext>
            </a:extLst>
          </p:cNvPr>
          <p:cNvGraphicFramePr>
            <a:graphicFrameLocks noGrp="1"/>
          </p:cNvGraphicFramePr>
          <p:nvPr>
            <p:extLst>
              <p:ext uri="{D42A27DB-BD31-4B8C-83A1-F6EECF244321}">
                <p14:modId xmlns:p14="http://schemas.microsoft.com/office/powerpoint/2010/main" val="3025205101"/>
              </p:ext>
            </p:extLst>
          </p:nvPr>
        </p:nvGraphicFramePr>
        <p:xfrm>
          <a:off x="457200" y="839558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considering buying a home, it’s not entirely about the dollars and cents. Don’t forget to weigh the non-financial benefits that may truly change your life when you need it most.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581307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lying on a chair&#10;&#10;Description automatically generated with low confidence">
            <a:extLst>
              <a:ext uri="{FF2B5EF4-FFF2-40B4-BE49-F238E27FC236}">
                <a16:creationId xmlns:a16="http://schemas.microsoft.com/office/drawing/2014/main" id="{64439540-7514-6945-9087-0FA07C4D23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1081522"/>
            <a:ext cx="6858000" cy="408618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rgbClr val="FFFFFF"/>
                </a:solidFill>
                <a:latin typeface="Arial" panose="020B0604020202020204" pitchFamily="34" charset="0"/>
                <a:cs typeface="Arial" panose="020B0604020202020204" pitchFamily="34" charset="0"/>
              </a:rPr>
              <a:t>KEY TAKEAWAY</a:t>
            </a:r>
            <a:endParaRPr lang="en-US" sz="2200" dirty="0">
              <a:solidFill>
                <a:prstClr val="white"/>
              </a:solidFill>
              <a:latin typeface="Arial" panose="020B0604020202020204" pitchFamily="34" charset="0"/>
              <a:cs typeface="Arial" panose="020B0604020202020204" pitchFamily="34" charset="0"/>
            </a:endParaRPr>
          </a:p>
          <a:p>
            <a:pPr>
              <a:lnSpc>
                <a:spcPct val="114000"/>
              </a:lnSpc>
              <a:spcAft>
                <a:spcPts val="1000"/>
              </a:spcAft>
            </a:pPr>
            <a:r>
              <a:rPr lang="en-US" sz="2400" dirty="0"/>
              <a:t>If you’re looking for a home but you’re still having trouble finding one, hang in there. Homeownership is a worthwhile and life-changing goal. The key is sticking with your search, working with your agent, and trusting the process. </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709863"/>
            <a:ext cx="742081" cy="743318"/>
          </a:xfrm>
          <a:prstGeom prst="rect">
            <a:avLst/>
          </a:prstGeom>
        </p:spPr>
      </p:pic>
    </p:spTree>
    <p:extLst>
      <p:ext uri="{BB962C8B-B14F-4D97-AF65-F5344CB8AC3E}">
        <p14:creationId xmlns:p14="http://schemas.microsoft.com/office/powerpoint/2010/main" val="375931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95EE9C-7A7F-8449-91F3-9F3AD16A69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972"/>
            <a:ext cx="7772400"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holding each other&#10;&#10;Description automatically generated with low confidence">
            <a:extLst>
              <a:ext uri="{FF2B5EF4-FFF2-40B4-BE49-F238E27FC236}">
                <a16:creationId xmlns:a16="http://schemas.microsoft.com/office/drawing/2014/main" id="{DE08E938-C8D9-B64A-9F4D-136DF0597E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682909"/>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684210"/>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When it comes to finding the home of your dreams, it’s easy to get emotionally attached even before your offer is accepted. In a competitive market like today’s, some buyers wonder whether they should waive the appraisal and inspection in their offer to improve their chances of getting the home. But is that the best move? </a:t>
            </a: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286813"/>
            <a:ext cx="6172200" cy="5428687"/>
          </a:xfrm>
          <a:prstGeom prst="rect">
            <a:avLst/>
          </a:prstGeom>
          <a:noFill/>
        </p:spPr>
        <p:txBody>
          <a:bodyPr wrap="square" lIns="0" tIns="320040" rIns="0" bIns="0" numCol="1" spcCol="457200" rtlCol="0">
            <a:noAutofit/>
          </a:bodyPr>
          <a:lstStyle/>
          <a:p>
            <a:pPr>
              <a:lnSpc>
                <a:spcPct val="114000"/>
              </a:lnSpc>
              <a:spcAft>
                <a:spcPts val="1000"/>
              </a:spcAft>
            </a:pPr>
            <a:r>
              <a:rPr lang="en-US" sz="1250" dirty="0">
                <a:solidFill>
                  <a:srgbClr val="000000"/>
                </a:solidFill>
              </a:rPr>
              <a:t>Here’s a breakdown of why getting an appraisal and an inspection can potentially save you a lot of time, money, and headaches down the road. </a:t>
            </a:r>
          </a:p>
          <a:p>
            <a:pPr>
              <a:lnSpc>
                <a:spcPct val="114000"/>
              </a:lnSpc>
              <a:spcAft>
                <a:spcPts val="1000"/>
              </a:spcAft>
            </a:pPr>
            <a:r>
              <a:rPr lang="en-US" sz="1500" b="1" dirty="0">
                <a:solidFill>
                  <a:srgbClr val="00AEEF"/>
                </a:solidFill>
              </a:rPr>
              <a:t>The Home Appraisal</a:t>
            </a:r>
          </a:p>
          <a:p>
            <a:pPr>
              <a:lnSpc>
                <a:spcPct val="114000"/>
              </a:lnSpc>
              <a:spcAft>
                <a:spcPts val="1000"/>
              </a:spcAft>
            </a:pPr>
            <a:r>
              <a:rPr lang="en-US" sz="1250" dirty="0"/>
              <a:t>The appraisal is a critical step for securing a mortgage on your home. When you apply for a mortgage, an unbiased appraisal – typically required by your lender – is the best way to verify the current value of the home. An appraisal ensures the lender doesn’t loan you more than what the home is worth. As </a:t>
            </a:r>
            <a:r>
              <a:rPr lang="en-US" sz="1250" i="1" dirty="0"/>
              <a:t>Home Light </a:t>
            </a:r>
            <a:r>
              <a:rPr lang="en-US" sz="1250" dirty="0"/>
              <a:t>explains: </a:t>
            </a:r>
          </a:p>
          <a:p>
            <a:pPr lvl="1">
              <a:lnSpc>
                <a:spcPct val="114000"/>
              </a:lnSpc>
              <a:spcAft>
                <a:spcPts val="1000"/>
              </a:spcAft>
            </a:pPr>
            <a:r>
              <a:rPr lang="en-US" sz="1250" i="1" dirty="0">
                <a:solidFill>
                  <a:srgbClr val="797979"/>
                </a:solidFill>
              </a:rPr>
              <a:t>“… lenders typically require an appraisal to </a:t>
            </a:r>
            <a:r>
              <a:rPr lang="en-US" sz="1250" b="1" i="1" dirty="0">
                <a:solidFill>
                  <a:srgbClr val="797979"/>
                </a:solidFill>
              </a:rPr>
              <a:t>ensure that your loan-to-value ratio falls within their underwriting guidelines</a:t>
            </a:r>
            <a:r>
              <a:rPr lang="en-US" sz="1250" i="1" dirty="0">
                <a:solidFill>
                  <a:srgbClr val="797979"/>
                </a:solidFill>
              </a:rPr>
              <a:t>.”</a:t>
            </a:r>
            <a:endParaRPr lang="en-US" sz="1250" dirty="0">
              <a:solidFill>
                <a:srgbClr val="797979"/>
              </a:solidFill>
            </a:endParaRPr>
          </a:p>
          <a:p>
            <a:pPr>
              <a:lnSpc>
                <a:spcPct val="114000"/>
              </a:lnSpc>
              <a:spcAft>
                <a:spcPts val="1000"/>
              </a:spcAft>
            </a:pPr>
            <a:r>
              <a:rPr lang="en-US" sz="1250" dirty="0"/>
              <a:t>When buyers are competing like they are today, bidding wars and market conditions can put upward pressure on prices. A buyer’s contract price may end up higher than the value of the home. This is known as an </a:t>
            </a:r>
            <a:r>
              <a:rPr lang="en-US" sz="1250" b="1" dirty="0"/>
              <a:t>appraisal gap</a:t>
            </a:r>
            <a:r>
              <a:rPr lang="en-US" sz="1250" dirty="0"/>
              <a:t>. </a:t>
            </a:r>
          </a:p>
          <a:p>
            <a:pPr>
              <a:lnSpc>
                <a:spcPct val="114000"/>
              </a:lnSpc>
              <a:spcAft>
                <a:spcPts val="1000"/>
              </a:spcAft>
            </a:pPr>
            <a:r>
              <a:rPr lang="en-US" sz="1250" dirty="0"/>
              <a:t>In the current market, it’s common for the seller to ask the buyer to make up the difference if this occurs. That means, as a buyer, you may need to be prepared to bring extra money to the table if you really want the home. </a:t>
            </a:r>
          </a:p>
        </p:txBody>
      </p:sp>
      <p:sp>
        <p:nvSpPr>
          <p:cNvPr id="8" name="Rectangle 7">
            <a:extLst>
              <a:ext uri="{FF2B5EF4-FFF2-40B4-BE49-F238E27FC236}">
                <a16:creationId xmlns:a16="http://schemas.microsoft.com/office/drawing/2014/main" id="{CFC07FC6-668C-C347-A8F7-4099C75CB944}"/>
              </a:ext>
            </a:extLst>
          </p:cNvPr>
          <p:cNvSpPr/>
          <p:nvPr/>
        </p:nvSpPr>
        <p:spPr>
          <a:xfrm>
            <a:off x="0" y="123635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Importance of the Appraisal</a:t>
            </a:r>
            <a:br>
              <a:rPr lang="en-US" sz="3200" dirty="0">
                <a:solidFill>
                  <a:srgbClr val="FFFFFF"/>
                </a:solidFill>
              </a:rPr>
            </a:br>
            <a:r>
              <a:rPr lang="en-US" sz="3200" dirty="0">
                <a:solidFill>
                  <a:srgbClr val="FFFFFF"/>
                </a:solidFill>
              </a:rPr>
              <a:t>and Inspection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Tree>
    <p:extLst>
      <p:ext uri="{BB962C8B-B14F-4D97-AF65-F5344CB8AC3E}">
        <p14:creationId xmlns:p14="http://schemas.microsoft.com/office/powerpoint/2010/main" val="4241584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3000" y="3173506"/>
            <a:ext cx="6172200" cy="474681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The Home Inspection</a:t>
            </a:r>
          </a:p>
          <a:p>
            <a:pPr>
              <a:lnSpc>
                <a:spcPct val="114000"/>
              </a:lnSpc>
              <a:spcAft>
                <a:spcPts val="1000"/>
              </a:spcAft>
            </a:pPr>
            <a:r>
              <a:rPr lang="en-US" sz="1250" dirty="0"/>
              <a:t>Like the appraisal, the inspection is important because it gives an impartial evaluation of the home. While the appraisal determines the current value of the home, the inspection determines the current condition of the home. As the</a:t>
            </a:r>
            <a:r>
              <a:rPr lang="en-US" sz="1250" i="1" dirty="0"/>
              <a:t> American Society of Home Inspectors </a:t>
            </a:r>
            <a:r>
              <a:rPr lang="en-US" sz="1250" dirty="0"/>
              <a:t>notes: </a:t>
            </a:r>
          </a:p>
          <a:p>
            <a:pPr lvl="1">
              <a:lnSpc>
                <a:spcPct val="114000"/>
              </a:lnSpc>
              <a:spcAft>
                <a:spcPts val="1000"/>
              </a:spcAft>
            </a:pPr>
            <a:r>
              <a:rPr lang="en-US" sz="1250" i="1" dirty="0">
                <a:solidFill>
                  <a:srgbClr val="797979"/>
                </a:solidFill>
              </a:rPr>
              <a:t>“Home </a:t>
            </a:r>
            <a:r>
              <a:rPr lang="en-US" sz="1250" b="1" i="1" dirty="0">
                <a:solidFill>
                  <a:srgbClr val="797979"/>
                </a:solidFill>
              </a:rPr>
              <a:t>inspections are the opportunity to discover major defects </a:t>
            </a:r>
            <a:r>
              <a:rPr lang="en-US" sz="1250" i="1" dirty="0">
                <a:solidFill>
                  <a:srgbClr val="797979"/>
                </a:solidFill>
              </a:rPr>
              <a:t>that were not apparent at a buyer’s showing … Your home inspection is to help you make an informed decision about the house, including its condition.” </a:t>
            </a:r>
          </a:p>
          <a:p>
            <a:pPr>
              <a:lnSpc>
                <a:spcPct val="114000"/>
              </a:lnSpc>
              <a:spcAft>
                <a:spcPts val="1000"/>
              </a:spcAft>
            </a:pPr>
            <a:r>
              <a:rPr lang="en-US" sz="1250" dirty="0"/>
              <a:t>If there are any concerns during the inspection – an aging roof, a faulty HVAC system, or any other questionable items – you have the option to discuss potential issues with the seller. Your real estate advisor can help you navigate this process and negotiate what, if any, repairs need to be made before the sale is finalized. </a:t>
            </a:r>
          </a:p>
          <a:p>
            <a:pPr>
              <a:lnSpc>
                <a:spcPct val="114000"/>
              </a:lnSpc>
              <a:spcAft>
                <a:spcPts val="1000"/>
              </a:spcAft>
            </a:pPr>
            <a:r>
              <a:rPr lang="en-US" sz="1250" dirty="0"/>
              <a:t>Keep in mind, home inspections are critical because they can shed light on challenges you may face as the new homeowner. Without an inspection, serious and sometimes costly issues could come as a surprise later on.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3993059646"/>
              </p:ext>
            </p:extLst>
          </p:nvPr>
        </p:nvGraphicFramePr>
        <p:xfrm>
          <a:off x="457200" y="837507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 appraisal and the inspection are both important in order to protect your best interests as a buyer. Work with your trusted real estate advisor so you have an expert guiding you throughout the entire process.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picture containing floor, indoor, person, building&#10;&#10;Description automatically generated">
            <a:extLst>
              <a:ext uri="{FF2B5EF4-FFF2-40B4-BE49-F238E27FC236}">
                <a16:creationId xmlns:a16="http://schemas.microsoft.com/office/drawing/2014/main" id="{BF0866BC-4E4D-FA43-B4D6-13EFDBC453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152988"/>
          </a:xfrm>
          <a:prstGeom prst="rect">
            <a:avLst/>
          </a:prstGeom>
        </p:spPr>
      </p:pic>
    </p:spTree>
    <p:extLst>
      <p:ext uri="{BB962C8B-B14F-4D97-AF65-F5344CB8AC3E}">
        <p14:creationId xmlns:p14="http://schemas.microsoft.com/office/powerpoint/2010/main" val="74449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7EBF5-878E-7A43-A1F6-2426103A7A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2212545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sidewalk&#10;&#10;Description automatically generated with medium confidence">
            <a:extLst>
              <a:ext uri="{FF2B5EF4-FFF2-40B4-BE49-F238E27FC236}">
                <a16:creationId xmlns:a16="http://schemas.microsoft.com/office/drawing/2014/main" id="{2A1F054C-AF6B-6841-91AE-C13EF43A0B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52"/>
            <a:ext cx="7772400" cy="4044048"/>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4063912"/>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There’s a common misconception that, as a homebuyer, you need to come up with 20% of the total sale price for your down payment. But is that really how much you have to save?</a:t>
            </a:r>
          </a:p>
        </p:txBody>
      </p:sp>
      <p:sp>
        <p:nvSpPr>
          <p:cNvPr id="6" name="TextBox 5">
            <a:extLst>
              <a:ext uri="{FF2B5EF4-FFF2-40B4-BE49-F238E27FC236}">
                <a16:creationId xmlns:a16="http://schemas.microsoft.com/office/drawing/2014/main" id="{ADF4D003-23B3-2245-A0FC-3101599455D8}"/>
              </a:ext>
            </a:extLst>
          </p:cNvPr>
          <p:cNvSpPr txBox="1"/>
          <p:nvPr/>
        </p:nvSpPr>
        <p:spPr>
          <a:xfrm>
            <a:off x="472965" y="5153423"/>
            <a:ext cx="3767958" cy="4518570"/>
          </a:xfrm>
          <a:prstGeom prst="rect">
            <a:avLst/>
          </a:prstGeom>
          <a:noFill/>
        </p:spPr>
        <p:txBody>
          <a:bodyPr wrap="square" lIns="0" tIns="320040" rIns="0" bIns="0" rtlCol="0">
            <a:noAutofit/>
          </a:bodyPr>
          <a:lstStyle/>
          <a:p>
            <a:pPr>
              <a:lnSpc>
                <a:spcPct val="114000"/>
              </a:lnSpc>
              <a:spcAft>
                <a:spcPts val="1000"/>
              </a:spcAft>
            </a:pPr>
            <a:r>
              <a:rPr lang="en-US" sz="1250" dirty="0"/>
              <a:t>A survey by </a:t>
            </a:r>
            <a:r>
              <a:rPr lang="en-US" sz="1250" i="1" dirty="0"/>
              <a:t>Lending Tree </a:t>
            </a:r>
            <a:r>
              <a:rPr lang="en-US" sz="1250" dirty="0"/>
              <a:t>asks buyers what’s keeping them from purchasing a home. Over half of those surveyed say their biggest hurdle is the ability to afford a down payment.</a:t>
            </a:r>
          </a:p>
          <a:p>
            <a:pPr>
              <a:lnSpc>
                <a:spcPct val="114000"/>
              </a:lnSpc>
              <a:spcAft>
                <a:spcPts val="1000"/>
              </a:spcAft>
            </a:pPr>
            <a:r>
              <a:rPr lang="en-US" sz="1250" dirty="0"/>
              <a:t>That may be because those individuals assume a 20% down payment is necessary. While putting more money down if you’re able can benefit you as a buyer, putting 20% down isn’t always required. </a:t>
            </a:r>
          </a:p>
          <a:p>
            <a:pPr>
              <a:lnSpc>
                <a:spcPct val="114000"/>
              </a:lnSpc>
              <a:spcAft>
                <a:spcPts val="1000"/>
              </a:spcAft>
            </a:pPr>
            <a:r>
              <a:rPr lang="en-US" sz="1250" dirty="0"/>
              <a:t>According to the latest </a:t>
            </a:r>
            <a:r>
              <a:rPr lang="en-US" sz="1250" i="1" dirty="0"/>
              <a:t>Profile of Home Buyers and Sellers </a:t>
            </a:r>
            <a:r>
              <a:rPr lang="en-US" sz="1250" dirty="0"/>
              <a:t>from the </a:t>
            </a:r>
            <a:r>
              <a:rPr lang="en-US" sz="1250" i="1" dirty="0"/>
              <a:t>National Association of Realtors </a:t>
            </a:r>
            <a:r>
              <a:rPr lang="en-US" sz="1250" dirty="0"/>
              <a:t>(NAR), </a:t>
            </a:r>
            <a:r>
              <a:rPr lang="en-US" sz="1250" b="1" dirty="0"/>
              <a:t>the median down payment hasn’t been over 20% since 2005</a:t>
            </a:r>
            <a:r>
              <a:rPr lang="en-US" sz="1250" dirty="0"/>
              <a:t>. </a:t>
            </a:r>
          </a:p>
          <a:p>
            <a:pPr>
              <a:lnSpc>
                <a:spcPct val="114000"/>
              </a:lnSpc>
              <a:spcAft>
                <a:spcPts val="1000"/>
              </a:spcAft>
            </a:pPr>
            <a:r>
              <a:rPr lang="en-US" sz="1250" dirty="0"/>
              <a:t>It may sound surprising, but today’s average down payment is only 13%. That number is even lower for first-time homebuyers, whose average down payment is only 7%.</a:t>
            </a:r>
          </a:p>
          <a:p>
            <a:pPr>
              <a:lnSpc>
                <a:spcPct val="114000"/>
              </a:lnSpc>
              <a:spcAft>
                <a:spcPts val="1000"/>
              </a:spcAft>
            </a:pPr>
            <a:br>
              <a:rPr lang="en-US" sz="1250" dirty="0"/>
            </a:b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2471209"/>
            <a:ext cx="7772400" cy="157479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Is a 20% Down Payment </a:t>
            </a:r>
          </a:p>
          <a:p>
            <a:pPr lvl="0">
              <a:spcAft>
                <a:spcPts val="1000"/>
              </a:spcAft>
            </a:pPr>
            <a:r>
              <a:rPr lang="en-US" sz="3200" dirty="0">
                <a:solidFill>
                  <a:srgbClr val="FFFFFF"/>
                </a:solidFill>
              </a:rPr>
              <a:t>Really Necessary?</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grpSp>
        <p:nvGrpSpPr>
          <p:cNvPr id="2" name="Group 1">
            <a:extLst>
              <a:ext uri="{FF2B5EF4-FFF2-40B4-BE49-F238E27FC236}">
                <a16:creationId xmlns:a16="http://schemas.microsoft.com/office/drawing/2014/main" id="{21A1B579-CD40-E343-AE97-7C57EBE17C72}"/>
              </a:ext>
            </a:extLst>
          </p:cNvPr>
          <p:cNvGrpSpPr/>
          <p:nvPr/>
        </p:nvGrpSpPr>
        <p:grpSpPr>
          <a:xfrm>
            <a:off x="4597372" y="5227646"/>
            <a:ext cx="2717832" cy="3003080"/>
            <a:chOff x="7900351" y="4922667"/>
            <a:chExt cx="2717832" cy="3003080"/>
          </a:xfrm>
        </p:grpSpPr>
        <p:sp>
          <p:nvSpPr>
            <p:cNvPr id="13" name="Rectangle 12">
              <a:extLst>
                <a:ext uri="{FF2B5EF4-FFF2-40B4-BE49-F238E27FC236}">
                  <a16:creationId xmlns:a16="http://schemas.microsoft.com/office/drawing/2014/main" id="{1D5EF549-3314-8643-829E-BD235D530EFE}"/>
                </a:ext>
              </a:extLst>
            </p:cNvPr>
            <p:cNvSpPr/>
            <p:nvPr/>
          </p:nvSpPr>
          <p:spPr>
            <a:xfrm>
              <a:off x="7900351" y="5196987"/>
              <a:ext cx="2717832" cy="2728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a:lnSpc>
                  <a:spcPct val="114000"/>
                </a:lnSpc>
                <a:spcAft>
                  <a:spcPts val="1000"/>
                </a:spcAft>
              </a:pPr>
              <a:r>
                <a:rPr lang="en-US" sz="1500" i="1" dirty="0">
                  <a:solidFill>
                    <a:srgbClr val="797979"/>
                  </a:solidFill>
                  <a:latin typeface="Georgia" panose="02040502050405020303" pitchFamily="18" charset="0"/>
                </a:rPr>
                <a:t>The most damaging down payment myth—since it stops the homebuying process before it can start—is the belief that 20% is necessary.</a:t>
              </a:r>
              <a:endParaRPr lang="en-US" sz="1500" dirty="0">
                <a:solidFill>
                  <a:srgbClr val="000000"/>
                </a:solidFill>
              </a:endParaRPr>
            </a:p>
            <a:p>
              <a:pPr defTabSz="909619" fontAlgn="base">
                <a:lnSpc>
                  <a:spcPct val="114000"/>
                </a:lnSpc>
                <a:spcBef>
                  <a:spcPts val="1000"/>
                </a:spcBef>
                <a:buSzPct val="100000"/>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 </a:t>
              </a:r>
              <a:r>
                <a:rPr lang="en-US" sz="1250" i="1" dirty="0">
                  <a:solidFill>
                    <a:srgbClr val="797979"/>
                  </a:solidFill>
                  <a:latin typeface="Arial" panose="020B0604020202020204" pitchFamily="34" charset="0"/>
                  <a:ea typeface="Helvetica Neue" panose="02000503000000020004" pitchFamily="2" charset="0"/>
                  <a:cs typeface="Arial" panose="020B0604020202020204" pitchFamily="34" charset="0"/>
                </a:rPr>
                <a:t>Freddie Mac</a:t>
              </a:r>
            </a:p>
          </p:txBody>
        </p:sp>
        <p:pic>
          <p:nvPicPr>
            <p:cNvPr id="15" name="Picture 14" descr="Icon&#10;&#10;Description automatically generated">
              <a:extLst>
                <a:ext uri="{FF2B5EF4-FFF2-40B4-BE49-F238E27FC236}">
                  <a16:creationId xmlns:a16="http://schemas.microsoft.com/office/drawing/2014/main" id="{CF8CF985-5874-E14A-BF82-9F24347DD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04796" y="4922667"/>
              <a:ext cx="548640" cy="548640"/>
            </a:xfrm>
            <a:prstGeom prst="rect">
              <a:avLst/>
            </a:prstGeom>
          </p:spPr>
        </p:pic>
      </p:grpSp>
    </p:spTree>
    <p:extLst>
      <p:ext uri="{BB962C8B-B14F-4D97-AF65-F5344CB8AC3E}">
        <p14:creationId xmlns:p14="http://schemas.microsoft.com/office/powerpoint/2010/main" val="350935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3000" y="5190670"/>
            <a:ext cx="6172200" cy="3006992"/>
          </a:xfrm>
          <a:prstGeom prst="rect">
            <a:avLst/>
          </a:prstGeom>
          <a:noFill/>
        </p:spPr>
        <p:txBody>
          <a:bodyPr wrap="square" lIns="0" tIns="320040" rIns="0" bIns="0" rtlCol="0">
            <a:noAutofit/>
          </a:bodyPr>
          <a:lstStyle/>
          <a:p>
            <a:pPr>
              <a:lnSpc>
                <a:spcPct val="114000"/>
              </a:lnSpc>
              <a:spcAft>
                <a:spcPts val="1000"/>
              </a:spcAft>
            </a:pPr>
            <a:r>
              <a:rPr lang="en-US" sz="1500" b="1" dirty="0">
                <a:solidFill>
                  <a:schemeClr val="tx2"/>
                </a:solidFill>
              </a:rPr>
              <a:t>What Does This Mean for You?</a:t>
            </a:r>
          </a:p>
          <a:p>
            <a:pPr>
              <a:lnSpc>
                <a:spcPct val="114000"/>
              </a:lnSpc>
              <a:spcAft>
                <a:spcPts val="1000"/>
              </a:spcAft>
            </a:pPr>
            <a:r>
              <a:rPr lang="en-US" sz="1250" dirty="0"/>
              <a:t>If you’re thinking of buying a home, it’s important to know you don’t always have to put 20% down. And while saving for any down payment amount may feel like a challenge, keep in mind there are programs for qualified buyers that allow a down payment as low as 3.5%. There are also options like VA loans and USDA loans with no down payment requirements for qualified applicants.</a:t>
            </a:r>
          </a:p>
          <a:p>
            <a:pPr>
              <a:lnSpc>
                <a:spcPct val="114000"/>
              </a:lnSpc>
              <a:spcAft>
                <a:spcPts val="1000"/>
              </a:spcAft>
            </a:pPr>
            <a:r>
              <a:rPr lang="en-US" sz="1250" dirty="0"/>
              <a:t>To understand what’s available, do your homework. If you’re interested in learning more about down payment assistance programs, information is available through sites like </a:t>
            </a:r>
            <a:r>
              <a:rPr lang="en-US" sz="1250" i="1" dirty="0" err="1"/>
              <a:t>downpaymentresource.com</a:t>
            </a:r>
            <a:r>
              <a:rPr lang="en-US" sz="1250" dirty="0"/>
              <a:t>. Be sure to also work with a real estate advisor from the start to learn what you may qualify for in the homebuying process.</a:t>
            </a:r>
          </a:p>
          <a:p>
            <a:pPr>
              <a:lnSpc>
                <a:spcPct val="114000"/>
              </a:lnSpc>
              <a:spcAft>
                <a:spcPts val="1000"/>
              </a:spcAft>
            </a:pPr>
            <a:br>
              <a:rPr lang="en-US" sz="1250" dirty="0"/>
            </a:b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825528501"/>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32384">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let down payment myths keep you from hitting your homeownership goals.</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If you’re looking to buy a home, let’s review your options together.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7" name="Rectangle 16">
            <a:extLst>
              <a:ext uri="{FF2B5EF4-FFF2-40B4-BE49-F238E27FC236}">
                <a16:creationId xmlns:a16="http://schemas.microsoft.com/office/drawing/2014/main" id="{5149ABF1-32DC-914B-97C5-E84188ADE828}"/>
              </a:ext>
            </a:extLst>
          </p:cNvPr>
          <p:cNvSpPr/>
          <p:nvPr/>
        </p:nvSpPr>
        <p:spPr>
          <a:xfrm>
            <a:off x="465307" y="2437045"/>
            <a:ext cx="6841785" cy="274007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8FABB71-41E7-EA45-BB37-9DC34FA0341E}"/>
              </a:ext>
            </a:extLst>
          </p:cNvPr>
          <p:cNvSpPr txBox="1"/>
          <p:nvPr/>
        </p:nvSpPr>
        <p:spPr>
          <a:xfrm>
            <a:off x="685239" y="2776315"/>
            <a:ext cx="1939636" cy="1541448"/>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Median Down Payments</a:t>
            </a:r>
            <a:r>
              <a:rPr lang="en-US" sz="1500" b="1" strike="sngStrike" dirty="0">
                <a:solidFill>
                  <a:schemeClr val="bg2"/>
                </a:solidFill>
                <a:latin typeface="Arial" panose="020B0604020202020204" pitchFamily="34" charset="0"/>
                <a:cs typeface="Arial" panose="020B0604020202020204" pitchFamily="34" charset="0"/>
              </a:rPr>
              <a:t> </a:t>
            </a:r>
          </a:p>
          <a:p>
            <a:pPr>
              <a:spcAft>
                <a:spcPts val="1000"/>
              </a:spcAft>
            </a:pPr>
            <a:r>
              <a:rPr lang="en-US" sz="1250" i="1" dirty="0">
                <a:solidFill>
                  <a:schemeClr val="bg2"/>
                </a:solidFill>
                <a:latin typeface="Georgia" panose="02040502050405020303" pitchFamily="18" charset="0"/>
                <a:cs typeface="Arial" panose="020B0604020202020204" pitchFamily="34" charset="0"/>
              </a:rPr>
              <a:t>Today’s median</a:t>
            </a:r>
            <a:br>
              <a:rPr lang="en-US" sz="1250" i="1" dirty="0">
                <a:solidFill>
                  <a:schemeClr val="bg2"/>
                </a:solidFill>
                <a:latin typeface="Georgia" panose="02040502050405020303" pitchFamily="18"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down payment</a:t>
            </a:r>
            <a:br>
              <a:rPr lang="en-US" sz="1250" i="1" dirty="0">
                <a:solidFill>
                  <a:schemeClr val="bg2"/>
                </a:solidFill>
                <a:latin typeface="Georgia" panose="02040502050405020303" pitchFamily="18"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is less than 20%</a:t>
            </a:r>
          </a:p>
          <a:p>
            <a:pP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3E1ECB7E-43A5-DE43-A9C0-C928D65BC541}"/>
              </a:ext>
            </a:extLst>
          </p:cNvPr>
          <p:cNvGrpSpPr/>
          <p:nvPr/>
        </p:nvGrpSpPr>
        <p:grpSpPr>
          <a:xfrm>
            <a:off x="2082800" y="2580923"/>
            <a:ext cx="5156200" cy="2422458"/>
            <a:chOff x="457200" y="1825464"/>
            <a:chExt cx="6781800" cy="2289336"/>
          </a:xfrm>
        </p:grpSpPr>
        <p:graphicFrame>
          <p:nvGraphicFramePr>
            <p:cNvPr id="24" name="Chart 23">
              <a:extLst>
                <a:ext uri="{FF2B5EF4-FFF2-40B4-BE49-F238E27FC236}">
                  <a16:creationId xmlns:a16="http://schemas.microsoft.com/office/drawing/2014/main" id="{F5543186-1598-1C4B-8478-0A295B9779B6}"/>
                </a:ext>
              </a:extLst>
            </p:cNvPr>
            <p:cNvGraphicFramePr/>
            <p:nvPr>
              <p:extLst>
                <p:ext uri="{D42A27DB-BD31-4B8C-83A1-F6EECF244321}">
                  <p14:modId xmlns:p14="http://schemas.microsoft.com/office/powerpoint/2010/main" val="1779704897"/>
                </p:ext>
              </p:extLst>
            </p:nvPr>
          </p:nvGraphicFramePr>
          <p:xfrm>
            <a:off x="457200" y="1981200"/>
            <a:ext cx="6781800" cy="2133600"/>
          </p:xfrm>
          <a:graphic>
            <a:graphicData uri="http://schemas.openxmlformats.org/drawingml/2006/chart">
              <c:chart xmlns:c="http://schemas.openxmlformats.org/drawingml/2006/chart" xmlns:r="http://schemas.openxmlformats.org/officeDocument/2006/relationships" r:id="rId3"/>
            </a:graphicData>
          </a:graphic>
        </p:graphicFrame>
        <p:cxnSp>
          <p:nvCxnSpPr>
            <p:cNvPr id="25" name="Straight Connector 24">
              <a:extLst>
                <a:ext uri="{FF2B5EF4-FFF2-40B4-BE49-F238E27FC236}">
                  <a16:creationId xmlns:a16="http://schemas.microsoft.com/office/drawing/2014/main" id="{6B4F543C-4EBC-D343-8880-00B2F3CC77C6}"/>
                </a:ext>
              </a:extLst>
            </p:cNvPr>
            <p:cNvCxnSpPr>
              <a:cxnSpLocks/>
            </p:cNvCxnSpPr>
            <p:nvPr/>
          </p:nvCxnSpPr>
          <p:spPr>
            <a:xfrm>
              <a:off x="1163105" y="2133600"/>
              <a:ext cx="5923495" cy="0"/>
            </a:xfrm>
            <a:prstGeom prst="line">
              <a:avLst/>
            </a:prstGeom>
            <a:noFill/>
            <a:ln w="25400" cap="flat" cmpd="sng" algn="ctr">
              <a:solidFill>
                <a:schemeClr val="accent2"/>
              </a:solidFill>
              <a:prstDash val="sysDot"/>
            </a:ln>
            <a:effectLst/>
          </p:spPr>
        </p:cxnSp>
        <p:sp>
          <p:nvSpPr>
            <p:cNvPr id="26" name="TextBox 25">
              <a:extLst>
                <a:ext uri="{FF2B5EF4-FFF2-40B4-BE49-F238E27FC236}">
                  <a16:creationId xmlns:a16="http://schemas.microsoft.com/office/drawing/2014/main" id="{1FC14F2D-1C10-8943-A6B4-F6E12F32532B}"/>
                </a:ext>
              </a:extLst>
            </p:cNvPr>
            <p:cNvSpPr txBox="1"/>
            <p:nvPr/>
          </p:nvSpPr>
          <p:spPr>
            <a:xfrm>
              <a:off x="1017105" y="1825464"/>
              <a:ext cx="6031393" cy="284693"/>
            </a:xfrm>
            <a:prstGeom prst="rect">
              <a:avLst/>
            </a:prstGeom>
            <a:noFill/>
          </p:spPr>
          <p:txBody>
            <a:bodyPr wrap="square" rtlCol="0">
              <a:spAutoFit/>
            </a:bodyPr>
            <a:lstStyle/>
            <a:p>
              <a:pPr marL="0" marR="0" lvl="0" indent="0" algn="ctr" defTabSz="909619" eaLnBrk="1" fontAlgn="auto" latinLnBrk="0" hangingPunct="1">
                <a:lnSpc>
                  <a:spcPct val="100000"/>
                </a:lnSpc>
                <a:spcBef>
                  <a:spcPts val="0"/>
                </a:spcBef>
                <a:spcAft>
                  <a:spcPts val="0"/>
                </a:spcAft>
                <a:buClrTx/>
                <a:buSzTx/>
                <a:buFontTx/>
                <a:buNone/>
                <a:tabLst/>
                <a:defRPr/>
              </a:pPr>
              <a:r>
                <a:rPr kumimoji="0" lang="en-US" sz="125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Common Misconception: </a:t>
              </a:r>
              <a:r>
                <a:rPr kumimoji="0" lang="en-US" sz="125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20%</a:t>
              </a:r>
            </a:p>
          </p:txBody>
        </p:sp>
      </p:grpSp>
      <p:sp>
        <p:nvSpPr>
          <p:cNvPr id="12" name="TextBox 11">
            <a:extLst>
              <a:ext uri="{FF2B5EF4-FFF2-40B4-BE49-F238E27FC236}">
                <a16:creationId xmlns:a16="http://schemas.microsoft.com/office/drawing/2014/main" id="{1ACFDB0E-3071-D14D-B90E-C3E27B46B507}"/>
              </a:ext>
            </a:extLst>
          </p:cNvPr>
          <p:cNvSpPr txBox="1"/>
          <p:nvPr/>
        </p:nvSpPr>
        <p:spPr>
          <a:xfrm>
            <a:off x="6931278" y="4925227"/>
            <a:ext cx="36324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NAR</a:t>
            </a:r>
          </a:p>
        </p:txBody>
      </p:sp>
      <p:pic>
        <p:nvPicPr>
          <p:cNvPr id="4" name="Picture 3">
            <a:extLst>
              <a:ext uri="{FF2B5EF4-FFF2-40B4-BE49-F238E27FC236}">
                <a16:creationId xmlns:a16="http://schemas.microsoft.com/office/drawing/2014/main" id="{321642BF-531F-C84A-BDB5-E0E3D5A644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7772400" cy="2121842"/>
          </a:xfrm>
          <a:prstGeom prst="rect">
            <a:avLst/>
          </a:prstGeom>
        </p:spPr>
      </p:pic>
    </p:spTree>
    <p:extLst>
      <p:ext uri="{BB962C8B-B14F-4D97-AF65-F5344CB8AC3E}">
        <p14:creationId xmlns:p14="http://schemas.microsoft.com/office/powerpoint/2010/main" val="802755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Tree>
    <p:extLst>
      <p:ext uri="{BB962C8B-B14F-4D97-AF65-F5344CB8AC3E}">
        <p14:creationId xmlns:p14="http://schemas.microsoft.com/office/powerpoint/2010/main" val="176328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sitting at a table looking at a computer&#10;&#10;Description automatically generated with medium confidence">
            <a:extLst>
              <a:ext uri="{FF2B5EF4-FFF2-40B4-BE49-F238E27FC236}">
                <a16:creationId xmlns:a16="http://schemas.microsoft.com/office/drawing/2014/main" id="{D102B7DB-2C38-3943-938F-7A61597BBB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9"/>
          <a:stretch/>
        </p:blipFill>
        <p:spPr>
          <a:xfrm>
            <a:off x="2291" y="0"/>
            <a:ext cx="7772400" cy="2682909"/>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684210"/>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hoping to buy a home in today’s highly competitive market, it’s important to make your offer stand out. If you’ve gotten advice from someone who’s purchased a home before, know that what’s worked in the past may not ring true anymore. </a:t>
            </a: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943913"/>
            <a:ext cx="6172200" cy="5428687"/>
          </a:xfrm>
          <a:prstGeom prst="rect">
            <a:avLst/>
          </a:prstGeom>
          <a:noFill/>
        </p:spPr>
        <p:txBody>
          <a:bodyPr wrap="square" lIns="0" tIns="320040" rIns="0" bIns="0" numCol="1" spcCol="457200" rtlCol="0">
            <a:noAutofit/>
          </a:bodyPr>
          <a:lstStyle/>
          <a:p>
            <a:pPr>
              <a:lnSpc>
                <a:spcPct val="114000"/>
              </a:lnSpc>
              <a:spcAft>
                <a:spcPts val="1000"/>
              </a:spcAft>
            </a:pPr>
            <a:r>
              <a:rPr lang="en-US" sz="1250" dirty="0">
                <a:solidFill>
                  <a:srgbClr val="000000"/>
                </a:solidFill>
              </a:rPr>
              <a:t>Today’s buyers shouldn’t shop for a home and expect to negotiate a lower sales price. In a typical housing market, buyers try to determine how much less than the asking price they can offer and still get the home. From there, the buyer and seller typically negotiate and agree on a revised price somewhere in the middle. </a:t>
            </a:r>
          </a:p>
          <a:p>
            <a:pPr>
              <a:lnSpc>
                <a:spcPct val="114000"/>
              </a:lnSpc>
              <a:spcAft>
                <a:spcPts val="1000"/>
              </a:spcAft>
            </a:pPr>
            <a:r>
              <a:rPr lang="en-US" sz="1500" b="1" dirty="0">
                <a:solidFill>
                  <a:srgbClr val="00AEEF"/>
                </a:solidFill>
              </a:rPr>
              <a:t>Today is different.</a:t>
            </a:r>
          </a:p>
          <a:p>
            <a:pPr>
              <a:lnSpc>
                <a:spcPct val="114000"/>
              </a:lnSpc>
              <a:spcAft>
                <a:spcPts val="1000"/>
              </a:spcAft>
            </a:pPr>
            <a:r>
              <a:rPr lang="en-US" sz="1250" dirty="0"/>
              <a:t>The current housing market is anything but normal. According to the </a:t>
            </a:r>
            <a:r>
              <a:rPr lang="en-US" sz="1250" i="1" dirty="0"/>
              <a:t>National Association of Realtors</a:t>
            </a:r>
            <a:r>
              <a:rPr lang="en-US" sz="1250" dirty="0"/>
              <a:t> (NAR), homes today are:</a:t>
            </a:r>
          </a:p>
          <a:p>
            <a:pPr marL="285750" indent="-285750">
              <a:lnSpc>
                <a:spcPct val="114000"/>
              </a:lnSpc>
              <a:spcAft>
                <a:spcPts val="1000"/>
              </a:spcAft>
              <a:buFont typeface="Arial" panose="020B0604020202020204" pitchFamily="34" charset="0"/>
              <a:buChar char="•"/>
            </a:pPr>
            <a:r>
              <a:rPr lang="en-US" sz="1250" dirty="0"/>
              <a:t>Receiving an average of 3.6 offers</a:t>
            </a:r>
          </a:p>
          <a:p>
            <a:pPr marL="285750" indent="-285750">
              <a:lnSpc>
                <a:spcPct val="114000"/>
              </a:lnSpc>
              <a:spcAft>
                <a:spcPts val="1000"/>
              </a:spcAft>
              <a:buFont typeface="Arial" panose="020B0604020202020204" pitchFamily="34" charset="0"/>
              <a:buChar char="•"/>
            </a:pPr>
            <a:r>
              <a:rPr lang="en-US" sz="1250" dirty="0"/>
              <a:t>Selling in a median of just 18 days</a:t>
            </a:r>
          </a:p>
          <a:p>
            <a:pPr>
              <a:lnSpc>
                <a:spcPct val="114000"/>
              </a:lnSpc>
              <a:spcAft>
                <a:spcPts val="1000"/>
              </a:spcAft>
            </a:pPr>
            <a:r>
              <a:rPr lang="en-US" sz="1250" dirty="0"/>
              <a:t>This is due, in large part, to the fact that there just aren't enough homes available for the number of buyers who are eager to purchase them. Low supply and high demand means homes often sell for more than the asking price. In some cases, they sell for a lot more. </a:t>
            </a:r>
          </a:p>
          <a:p>
            <a:pPr>
              <a:lnSpc>
                <a:spcPct val="114000"/>
              </a:lnSpc>
              <a:spcAft>
                <a:spcPts val="1000"/>
              </a:spcAft>
            </a:pPr>
            <a:r>
              <a:rPr lang="en-US" sz="1500" b="1" dirty="0">
                <a:solidFill>
                  <a:srgbClr val="00AEEF"/>
                </a:solidFill>
              </a:rPr>
              <a:t>You may need to rethink how you look at a home’s asking price.</a:t>
            </a:r>
          </a:p>
          <a:p>
            <a:pPr>
              <a:lnSpc>
                <a:spcPct val="114000"/>
              </a:lnSpc>
              <a:spcAft>
                <a:spcPts val="1000"/>
              </a:spcAft>
            </a:pPr>
            <a:r>
              <a:rPr lang="en-US" sz="1250" dirty="0"/>
              <a:t>If you’ve found your dream home, you need to be realistic about today’s housing market and how that impacts the offer you’ll make. Offering below or even at a home’s asking price may not cut it right now. Currently, the asking price is often the floor of the negotiation rather than the ceiling. That’s important to keep in mind as you work with your agent to craft an offer.</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728802"/>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Is Offering Asking Price Enough?</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Tree>
    <p:extLst>
      <p:ext uri="{BB962C8B-B14F-4D97-AF65-F5344CB8AC3E}">
        <p14:creationId xmlns:p14="http://schemas.microsoft.com/office/powerpoint/2010/main" val="3681445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Reasons To Buy a Home This Winter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Homebuyers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What Does the Future Hold for</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Home Prices? </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8</a:t>
            </a:r>
            <a:r>
              <a:rPr lang="en-US" sz="1600" dirty="0">
                <a:solidFill>
                  <a:prstClr val="black"/>
                </a:solidFill>
                <a:ea typeface="Helvetica Neue" panose="02000503000000020004" pitchFamily="2" charset="0"/>
              </a:rPr>
              <a:t>	Why You Shouldn’t Be Upset by 3% Mortgage Rates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10</a:t>
            </a:r>
            <a:r>
              <a:rPr lang="en-US" sz="1600" dirty="0">
                <a:solidFill>
                  <a:prstClr val="black"/>
                </a:solidFill>
                <a:ea typeface="Helvetica Neue" panose="02000503000000020004" pitchFamily="2" charset="0"/>
              </a:rPr>
              <a:t>	The Non-Financial Benefits of Homeownership</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12</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Key Terms To Know When Buying a Home</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13</a:t>
            </a:r>
            <a:r>
              <a:rPr lang="en-US" sz="1600" dirty="0">
                <a:solidFill>
                  <a:prstClr val="black"/>
                </a:solidFill>
                <a:ea typeface="Helvetica Neue" panose="02000503000000020004" pitchFamily="2" charset="0"/>
              </a:rPr>
              <a:t>   The Importance of the Appraisal</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and Inspection </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15   </a:t>
            </a:r>
            <a:r>
              <a:rPr lang="en-US" sz="1600" dirty="0">
                <a:solidFill>
                  <a:prstClr val="black"/>
                </a:solidFill>
                <a:ea typeface="Helvetica Neue" panose="02000503000000020004" pitchFamily="2" charset="0"/>
              </a:rPr>
              <a:t>The Path to Homeownership</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16</a:t>
            </a:r>
            <a:r>
              <a:rPr lang="en-US" sz="1600" dirty="0">
                <a:solidFill>
                  <a:prstClr val="black"/>
                </a:solidFill>
                <a:ea typeface="Helvetica Neue" panose="02000503000000020004" pitchFamily="2" charset="0"/>
              </a:rPr>
              <a:t>	Is a 20% Down Payment</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Really Necessary?</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18</a:t>
            </a:r>
            <a:r>
              <a:rPr lang="en-US" sz="1600" dirty="0">
                <a:solidFill>
                  <a:prstClr val="black"/>
                </a:solidFill>
                <a:ea typeface="Helvetica Neue" panose="02000503000000020004" pitchFamily="2" charset="0"/>
              </a:rPr>
              <a:t>	Things To Avoid After Applying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for a Mortgage</a:t>
            </a: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19   </a:t>
            </a:r>
            <a:r>
              <a:rPr lang="en-US" sz="1600" dirty="0">
                <a:solidFill>
                  <a:prstClr val="black"/>
                </a:solidFill>
                <a:ea typeface="Helvetica Neue" panose="02000503000000020004" pitchFamily="2" charset="0"/>
              </a:rPr>
              <a:t>Is Offering Asking Price Enough? </a:t>
            </a: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solidFill>
                  <a:prstClr val="black"/>
                </a:solidFill>
                <a:ea typeface="Helvetica Neue" panose="02000503000000020004" pitchFamily="2" charset="0"/>
              </a:rPr>
              <a:t>5 Tips for Making Your Best Offer</a:t>
            </a:r>
          </a:p>
          <a:p>
            <a:pPr marL="411480" indent="-411480" defTabSz="909619">
              <a:lnSpc>
                <a:spcPct val="114000"/>
              </a:lnSpc>
              <a:spcBef>
                <a:spcPts val="1500"/>
              </a:spcBef>
              <a:buNone/>
              <a:defRPr/>
            </a:pPr>
            <a:endParaRPr lang="en-US" sz="1600" dirty="0">
              <a:solidFill>
                <a:prstClr val="black"/>
              </a:solidFill>
              <a:ea typeface="Helvetica Neue" panose="02000503000000020004" pitchFamily="2" charset="0"/>
            </a:endParaRPr>
          </a:p>
        </p:txBody>
      </p:sp>
      <p:pic>
        <p:nvPicPr>
          <p:cNvPr id="3" name="Picture 2">
            <a:extLst>
              <a:ext uri="{FF2B5EF4-FFF2-40B4-BE49-F238E27FC236}">
                <a16:creationId xmlns:a16="http://schemas.microsoft.com/office/drawing/2014/main" id="{58B5DA3A-2814-4942-9C20-0E513F44F5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3000" y="2609399"/>
            <a:ext cx="6172200" cy="474681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More homes may be on their way, giving you more options.</a:t>
            </a:r>
          </a:p>
          <a:p>
            <a:pPr>
              <a:lnSpc>
                <a:spcPct val="114000"/>
              </a:lnSpc>
              <a:spcAft>
                <a:spcPts val="1000"/>
              </a:spcAft>
            </a:pPr>
            <a:r>
              <a:rPr lang="en-US" sz="1250" dirty="0"/>
              <a:t>If you’re having trouble competing against other buyers, there is good news. There are some signs more sellers are about to enter the market. George </a:t>
            </a:r>
            <a:r>
              <a:rPr lang="en-US" sz="1250" dirty="0" err="1"/>
              <a:t>Ratiu</a:t>
            </a:r>
            <a:r>
              <a:rPr lang="en-US" sz="1250" dirty="0"/>
              <a:t>, Manager of Economic Research for </a:t>
            </a:r>
            <a:r>
              <a:rPr lang="en-US" sz="1250" i="1" dirty="0"/>
              <a:t>realtor.com</a:t>
            </a:r>
            <a:r>
              <a:rPr lang="en-US" sz="1250" dirty="0"/>
              <a:t>, says: </a:t>
            </a:r>
          </a:p>
          <a:p>
            <a:pPr lvl="1">
              <a:lnSpc>
                <a:spcPct val="114000"/>
              </a:lnSpc>
              <a:spcAft>
                <a:spcPts val="1000"/>
              </a:spcAft>
            </a:pPr>
            <a:r>
              <a:rPr lang="en-US" sz="1250" dirty="0">
                <a:solidFill>
                  <a:srgbClr val="797979"/>
                </a:solidFill>
              </a:rPr>
              <a:t>“</a:t>
            </a:r>
            <a:r>
              <a:rPr lang="en-US" sz="1250" i="1" dirty="0">
                <a:solidFill>
                  <a:srgbClr val="797979"/>
                </a:solidFill>
              </a:rPr>
              <a:t>Recent survey data suggests </a:t>
            </a:r>
            <a:r>
              <a:rPr lang="en-US" sz="1250" b="1" i="1" dirty="0">
                <a:solidFill>
                  <a:srgbClr val="797979"/>
                </a:solidFill>
              </a:rPr>
              <a:t>the majority of prospective sellers are actively preparing to enter the market this winter</a:t>
            </a:r>
            <a:r>
              <a:rPr lang="en-US" sz="1250" i="1" dirty="0">
                <a:solidFill>
                  <a:srgbClr val="797979"/>
                </a:solidFill>
              </a:rPr>
              <a:t>.” </a:t>
            </a:r>
          </a:p>
          <a:p>
            <a:pPr>
              <a:lnSpc>
                <a:spcPct val="114000"/>
              </a:lnSpc>
              <a:spcAft>
                <a:spcPts val="1000"/>
              </a:spcAft>
            </a:pPr>
            <a:r>
              <a:rPr lang="en-US" sz="1250" dirty="0"/>
              <a:t>As a buyer, that means more homes will likely be listed this season, which gives you hope for more options. Just remember, you still need to be prepared to make a competitive offer if you really love the home. Here’s a look at the percent of offers over asking price, so you can get a feel for what to expect.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3126337773"/>
              </p:ext>
            </p:extLst>
          </p:nvPr>
        </p:nvGraphicFramePr>
        <p:xfrm>
          <a:off x="457200" y="845034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Even if more sellers list their homes this season, it will still be a highly competitive market. Be ready to </a:t>
                      </a:r>
                      <a:r>
                        <a:rPr lang="en-US" sz="1350" b="1" i="1" dirty="0">
                          <a:solidFill>
                            <a:schemeClr val="bg2"/>
                          </a:solidFill>
                          <a:latin typeface="Georgia" panose="02040502050405020303" pitchFamily="18" charset="0"/>
                        </a:rPr>
                        <a:t>act quickly </a:t>
                      </a:r>
                      <a:r>
                        <a:rPr lang="en-US" sz="1350" b="0" i="1" dirty="0">
                          <a:solidFill>
                            <a:schemeClr val="bg2"/>
                          </a:solidFill>
                          <a:latin typeface="Georgia" panose="02040502050405020303" pitchFamily="18" charset="0"/>
                        </a:rPr>
                        <a:t>when you find the right home for you. Then, let’s work together so you can submit a strong offer based on today’s current conditions.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pSp>
        <p:nvGrpSpPr>
          <p:cNvPr id="7" name="Group 6">
            <a:extLst>
              <a:ext uri="{FF2B5EF4-FFF2-40B4-BE49-F238E27FC236}">
                <a16:creationId xmlns:a16="http://schemas.microsoft.com/office/drawing/2014/main" id="{137255D3-B233-C94C-9715-6F57269D698D}"/>
              </a:ext>
            </a:extLst>
          </p:cNvPr>
          <p:cNvGrpSpPr/>
          <p:nvPr/>
        </p:nvGrpSpPr>
        <p:grpSpPr>
          <a:xfrm>
            <a:off x="457199" y="5708988"/>
            <a:ext cx="6858000" cy="2588311"/>
            <a:chOff x="381907" y="1271926"/>
            <a:chExt cx="6841785" cy="2588311"/>
          </a:xfrm>
        </p:grpSpPr>
        <p:sp>
          <p:nvSpPr>
            <p:cNvPr id="8" name="Rectangle 7">
              <a:extLst>
                <a:ext uri="{FF2B5EF4-FFF2-40B4-BE49-F238E27FC236}">
                  <a16:creationId xmlns:a16="http://schemas.microsoft.com/office/drawing/2014/main" id="{6CCAA4CA-90F8-234B-8B6F-AC2EFEE25DA5}"/>
                </a:ext>
              </a:extLst>
            </p:cNvPr>
            <p:cNvSpPr/>
            <p:nvPr/>
          </p:nvSpPr>
          <p:spPr>
            <a:xfrm>
              <a:off x="381907" y="1271926"/>
              <a:ext cx="6841785" cy="25883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EF0BDB78-BC8A-DA44-86B1-5CB8B0A3F480}"/>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rgbClr val="797979"/>
                  </a:solidFill>
                  <a:latin typeface="Arial" panose="020B0604020202020204" pitchFamily="34" charset="0"/>
                  <a:cs typeface="Arial" panose="020B0604020202020204" pitchFamily="34" charset="0"/>
                </a:rPr>
                <a:t>Percent of Offers Above Asking Price</a:t>
              </a:r>
            </a:p>
          </p:txBody>
        </p:sp>
      </p:grpSp>
      <p:sp>
        <p:nvSpPr>
          <p:cNvPr id="10" name="TextBox 9">
            <a:extLst>
              <a:ext uri="{FF2B5EF4-FFF2-40B4-BE49-F238E27FC236}">
                <a16:creationId xmlns:a16="http://schemas.microsoft.com/office/drawing/2014/main" id="{6F8AAB10-398D-7B41-BF98-2AAADB838664}"/>
              </a:ext>
            </a:extLst>
          </p:cNvPr>
          <p:cNvSpPr txBox="1"/>
          <p:nvPr/>
        </p:nvSpPr>
        <p:spPr>
          <a:xfrm>
            <a:off x="6851017" y="8032240"/>
            <a:ext cx="398506"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 NAR</a:t>
            </a:r>
          </a:p>
        </p:txBody>
      </p:sp>
      <p:graphicFrame>
        <p:nvGraphicFramePr>
          <p:cNvPr id="11" name="Chart 10">
            <a:extLst>
              <a:ext uri="{FF2B5EF4-FFF2-40B4-BE49-F238E27FC236}">
                <a16:creationId xmlns:a16="http://schemas.microsoft.com/office/drawing/2014/main" id="{C02836D6-567D-4D8B-BB3F-CEF6FCF05FED}"/>
              </a:ext>
            </a:extLst>
          </p:cNvPr>
          <p:cNvGraphicFramePr/>
          <p:nvPr>
            <p:extLst>
              <p:ext uri="{D42A27DB-BD31-4B8C-83A1-F6EECF244321}">
                <p14:modId xmlns:p14="http://schemas.microsoft.com/office/powerpoint/2010/main" val="2956678487"/>
              </p:ext>
            </p:extLst>
          </p:nvPr>
        </p:nvGraphicFramePr>
        <p:xfrm>
          <a:off x="630678" y="5981700"/>
          <a:ext cx="6274156" cy="229676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Men sitting on a couch&#10;&#10;Description automatically generated with low confidence">
            <a:extLst>
              <a:ext uri="{FF2B5EF4-FFF2-40B4-BE49-F238E27FC236}">
                <a16:creationId xmlns:a16="http://schemas.microsoft.com/office/drawing/2014/main" id="{8BB869C1-2D60-E743-9236-D3D2C9E263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2"/>
          <a:stretch/>
        </p:blipFill>
        <p:spPr>
          <a:xfrm>
            <a:off x="0" y="0"/>
            <a:ext cx="7772400" cy="2714625"/>
          </a:xfrm>
          <a:prstGeom prst="rect">
            <a:avLst/>
          </a:prstGeom>
        </p:spPr>
      </p:pic>
    </p:spTree>
    <p:extLst>
      <p:ext uri="{BB962C8B-B14F-4D97-AF65-F5344CB8AC3E}">
        <p14:creationId xmlns:p14="http://schemas.microsoft.com/office/powerpoint/2010/main" val="413703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posing for a picture in the snow&#10;&#10;Description automatically generated with low confidence">
            <a:extLst>
              <a:ext uri="{FF2B5EF4-FFF2-40B4-BE49-F238E27FC236}">
                <a16:creationId xmlns:a16="http://schemas.microsoft.com/office/drawing/2014/main" id="{A7B35023-D676-BD4B-A3E3-276C766BA3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821"/>
            <a:ext cx="7772400" cy="2860815"/>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893716"/>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As a buyer in a sellers’ market, you may feel like you’re stuck between a rock and a hard place. When you’re ready to make an offer on a home, remember these five easy tips to rise above the competition. </a:t>
            </a:r>
          </a:p>
        </p:txBody>
      </p:sp>
      <p:sp>
        <p:nvSpPr>
          <p:cNvPr id="8" name="Rectangle 7">
            <a:extLst>
              <a:ext uri="{FF2B5EF4-FFF2-40B4-BE49-F238E27FC236}">
                <a16:creationId xmlns:a16="http://schemas.microsoft.com/office/drawing/2014/main" id="{CFC07FC6-668C-C347-A8F7-4099C75CB944}"/>
              </a:ext>
            </a:extLst>
          </p:cNvPr>
          <p:cNvSpPr/>
          <p:nvPr/>
        </p:nvSpPr>
        <p:spPr>
          <a:xfrm>
            <a:off x="0" y="1901887"/>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5 Tips for Making Your Best Offer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553030" y="4300221"/>
            <a:ext cx="5762170" cy="5674823"/>
          </a:xfrm>
          <a:prstGeom prst="rect">
            <a:avLst/>
          </a:prstGeom>
        </p:spPr>
        <p:txBody>
          <a:bodyPr wrap="square">
            <a:spAutoFit/>
          </a:bodyPr>
          <a:lstStyle/>
          <a:p>
            <a:pPr>
              <a:lnSpc>
                <a:spcPct val="110000"/>
              </a:lnSpc>
              <a:spcAft>
                <a:spcPts val="1000"/>
              </a:spcAft>
            </a:pPr>
            <a:r>
              <a:rPr lang="en-US" sz="1500" b="1" dirty="0">
                <a:solidFill>
                  <a:schemeClr val="tx2"/>
                </a:solidFill>
              </a:rPr>
              <a:t>1. Know Your Budget</a:t>
            </a:r>
          </a:p>
          <a:p>
            <a:pPr>
              <a:lnSpc>
                <a:spcPct val="110000"/>
              </a:lnSpc>
              <a:spcAft>
                <a:spcPts val="1000"/>
              </a:spcAft>
            </a:pPr>
            <a:r>
              <a:rPr lang="en-US" sz="1250" dirty="0"/>
              <a:t>Knowing your budget and what you can afford is critical to your success as a homebuyer. The best way to understand your numbers is to work with a lender so you can get pre-approved for a loan. As </a:t>
            </a:r>
            <a:r>
              <a:rPr lang="en-US" sz="1250" i="1" dirty="0"/>
              <a:t>Freddie Mac </a:t>
            </a:r>
            <a:r>
              <a:rPr lang="en-US" sz="1250" dirty="0"/>
              <a:t>puts it:</a:t>
            </a:r>
          </a:p>
          <a:p>
            <a:pPr lvl="1">
              <a:lnSpc>
                <a:spcPct val="110000"/>
              </a:lnSpc>
              <a:spcAft>
                <a:spcPts val="1000"/>
              </a:spcAft>
            </a:pPr>
            <a:r>
              <a:rPr lang="en-US" sz="1250" i="1" dirty="0">
                <a:solidFill>
                  <a:srgbClr val="797979"/>
                </a:solidFill>
              </a:rPr>
              <a:t>“This pre-approval allows you to look for a home with greater confidence and demonstrates to the seller that </a:t>
            </a:r>
            <a:r>
              <a:rPr lang="en-US" sz="1250" b="1" i="1" dirty="0">
                <a:solidFill>
                  <a:srgbClr val="797979"/>
                </a:solidFill>
              </a:rPr>
              <a:t>you are a serious buyer</a:t>
            </a:r>
            <a:r>
              <a:rPr lang="en-US" sz="1250" i="1" dirty="0">
                <a:solidFill>
                  <a:srgbClr val="797979"/>
                </a:solidFill>
              </a:rPr>
              <a:t>.”</a:t>
            </a:r>
          </a:p>
          <a:p>
            <a:pPr>
              <a:lnSpc>
                <a:spcPct val="110000"/>
              </a:lnSpc>
              <a:spcAft>
                <a:spcPts val="1000"/>
              </a:spcAft>
            </a:pPr>
            <a:r>
              <a:rPr lang="en-US" sz="1250" dirty="0"/>
              <a:t>Showing sellers you’re serious can give you a competitive edge. It enables you to act quickly when you’ve found your perfect home.</a:t>
            </a:r>
          </a:p>
          <a:p>
            <a:pPr>
              <a:lnSpc>
                <a:spcPct val="110000"/>
              </a:lnSpc>
              <a:spcAft>
                <a:spcPts val="1000"/>
              </a:spcAft>
            </a:pPr>
            <a:endParaRPr lang="en-US" sz="1250" dirty="0"/>
          </a:p>
          <a:p>
            <a:pPr>
              <a:lnSpc>
                <a:spcPct val="110000"/>
              </a:lnSpc>
              <a:spcAft>
                <a:spcPts val="1000"/>
              </a:spcAft>
            </a:pPr>
            <a:r>
              <a:rPr lang="en-US" sz="1500" b="1" dirty="0">
                <a:solidFill>
                  <a:schemeClr val="tx2"/>
                </a:solidFill>
              </a:rPr>
              <a:t>2. Be Ready To Move Fast</a:t>
            </a:r>
          </a:p>
          <a:p>
            <a:pPr>
              <a:lnSpc>
                <a:spcPct val="110000"/>
              </a:lnSpc>
              <a:spcAft>
                <a:spcPts val="1000"/>
              </a:spcAft>
            </a:pPr>
            <a:r>
              <a:rPr lang="en-US" sz="1250" dirty="0"/>
              <a:t>Speed and the pace of sales are contributing factors to today’s competitive housing market. According to the </a:t>
            </a:r>
            <a:r>
              <a:rPr lang="en-US" sz="1250" i="1" dirty="0"/>
              <a:t>Existing Home Sales Report </a:t>
            </a:r>
            <a:r>
              <a:rPr lang="en-US" sz="1250" dirty="0"/>
              <a:t>from the </a:t>
            </a:r>
            <a:br>
              <a:rPr lang="en-US" sz="1250" dirty="0"/>
            </a:br>
            <a:r>
              <a:rPr lang="en-US" sz="1250" i="1" dirty="0"/>
              <a:t>National Association of Realtors </a:t>
            </a:r>
            <a:r>
              <a:rPr lang="en-US" sz="1250" dirty="0"/>
              <a:t>(NAR):</a:t>
            </a:r>
            <a:endParaRPr lang="en-US" sz="1250" dirty="0">
              <a:highlight>
                <a:srgbClr val="FF00FF"/>
              </a:highlight>
            </a:endParaRPr>
          </a:p>
          <a:p>
            <a:pPr lvl="1">
              <a:lnSpc>
                <a:spcPct val="110000"/>
              </a:lnSpc>
              <a:spcAft>
                <a:spcPts val="1000"/>
              </a:spcAft>
            </a:pPr>
            <a:r>
              <a:rPr lang="en-US" sz="1250" i="1" dirty="0">
                <a:solidFill>
                  <a:srgbClr val="797979"/>
                </a:solidFill>
              </a:rPr>
              <a:t>“Eighty-two percent of homes sold in October 2021 were on the market for </a:t>
            </a:r>
            <a:r>
              <a:rPr lang="en-US" sz="1250" b="1" i="1" dirty="0">
                <a:solidFill>
                  <a:srgbClr val="797979"/>
                </a:solidFill>
              </a:rPr>
              <a:t>less than a month</a:t>
            </a:r>
            <a:r>
              <a:rPr lang="en-US" sz="1250" i="1" dirty="0">
                <a:solidFill>
                  <a:srgbClr val="797979"/>
                </a:solidFill>
              </a:rPr>
              <a:t>.”</a:t>
            </a:r>
          </a:p>
          <a:p>
            <a:pPr>
              <a:lnSpc>
                <a:spcPct val="110000"/>
              </a:lnSpc>
              <a:spcAft>
                <a:spcPts val="1000"/>
              </a:spcAft>
            </a:pPr>
            <a:r>
              <a:rPr lang="en-US" sz="1250" dirty="0"/>
              <a:t>When homes are selling fast, staying on top of the market and moving quickly are key. A skilled agent will do everything possible to ensure you see the latest listings and help you submit your best offer as soon as you find the perfect place to call home.</a:t>
            </a:r>
          </a:p>
          <a:p>
            <a:pPr>
              <a:lnSpc>
                <a:spcPct val="110000"/>
              </a:lnSpc>
              <a:spcAft>
                <a:spcPts val="1000"/>
              </a:spcAft>
            </a:pPr>
            <a:endParaRPr lang="en-US" sz="1250" dirty="0"/>
          </a:p>
        </p:txBody>
      </p:sp>
      <p:pic>
        <p:nvPicPr>
          <p:cNvPr id="6" name="Picture 5" descr="Icon&#10;&#10;Description automatically generated">
            <a:extLst>
              <a:ext uri="{FF2B5EF4-FFF2-40B4-BE49-F238E27FC236}">
                <a16:creationId xmlns:a16="http://schemas.microsoft.com/office/drawing/2014/main" id="{69E245AA-B88C-3F41-B1CB-13DE82FE3443}"/>
              </a:ext>
            </a:extLst>
          </p:cNvPr>
          <p:cNvPicPr>
            <a:picLocks noChangeAspect="1"/>
          </p:cNvPicPr>
          <p:nvPr/>
        </p:nvPicPr>
        <p:blipFill>
          <a:blip r:embed="rId4"/>
          <a:stretch>
            <a:fillRect/>
          </a:stretch>
        </p:blipFill>
        <p:spPr>
          <a:xfrm>
            <a:off x="242250" y="4757880"/>
            <a:ext cx="1310780" cy="1310780"/>
          </a:xfrm>
          <a:prstGeom prst="rect">
            <a:avLst/>
          </a:prstGeom>
        </p:spPr>
      </p:pic>
      <p:pic>
        <p:nvPicPr>
          <p:cNvPr id="9" name="Picture 8" descr="Chart, funnel chart&#10;&#10;Description automatically generated">
            <a:extLst>
              <a:ext uri="{FF2B5EF4-FFF2-40B4-BE49-F238E27FC236}">
                <a16:creationId xmlns:a16="http://schemas.microsoft.com/office/drawing/2014/main" id="{7F99D6C2-5DE1-4941-9EED-B0DFCE1104E5}"/>
              </a:ext>
            </a:extLst>
          </p:cNvPr>
          <p:cNvPicPr>
            <a:picLocks noChangeAspect="1"/>
          </p:cNvPicPr>
          <p:nvPr/>
        </p:nvPicPr>
        <p:blipFill>
          <a:blip r:embed="rId5"/>
          <a:stretch>
            <a:fillRect/>
          </a:stretch>
        </p:blipFill>
        <p:spPr>
          <a:xfrm>
            <a:off x="145730" y="7501123"/>
            <a:ext cx="1310780" cy="1310780"/>
          </a:xfrm>
          <a:prstGeom prst="rect">
            <a:avLst/>
          </a:prstGeom>
        </p:spPr>
      </p:pic>
    </p:spTree>
    <p:extLst>
      <p:ext uri="{BB962C8B-B14F-4D97-AF65-F5344CB8AC3E}">
        <p14:creationId xmlns:p14="http://schemas.microsoft.com/office/powerpoint/2010/main" val="20972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791882916"/>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Today’s competitive landscape makes it more important than ever to make a strong offer on a home. Let’s connect to make sure you rise to the top along the way.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2124166" y="333460"/>
            <a:ext cx="5191034" cy="3200771"/>
          </a:xfrm>
          <a:prstGeom prst="rect">
            <a:avLst/>
          </a:prstGeom>
          <a:noFill/>
        </p:spPr>
        <p:txBody>
          <a:bodyPr wrap="square" lIns="0" tIns="320040" rIns="0" bIns="0" rtlCol="0">
            <a:noAutofit/>
          </a:bodyPr>
          <a:lstStyle/>
          <a:p>
            <a:pPr lvl="0">
              <a:lnSpc>
                <a:spcPct val="112000"/>
              </a:lnSpc>
              <a:spcAft>
                <a:spcPts val="1000"/>
              </a:spcAft>
            </a:pPr>
            <a:r>
              <a:rPr lang="en-US" sz="1500" b="1" dirty="0">
                <a:solidFill>
                  <a:srgbClr val="00AEEF"/>
                </a:solidFill>
              </a:rPr>
              <a:t>3. Lean on a Real Estate Professional</a:t>
            </a:r>
          </a:p>
          <a:p>
            <a:pPr lvl="0">
              <a:lnSpc>
                <a:spcPct val="112000"/>
              </a:lnSpc>
              <a:spcAft>
                <a:spcPts val="1000"/>
              </a:spcAft>
            </a:pPr>
            <a:r>
              <a:rPr lang="en-US" sz="1250" dirty="0">
                <a:solidFill>
                  <a:srgbClr val="000000"/>
                </a:solidFill>
              </a:rPr>
              <a:t>No matter what the housing market looks like, rely on a trusted real estate advisor. As </a:t>
            </a:r>
            <a:r>
              <a:rPr lang="en-US" sz="1250" i="1" dirty="0">
                <a:solidFill>
                  <a:srgbClr val="000000"/>
                </a:solidFill>
              </a:rPr>
              <a:t>Freddie Mac </a:t>
            </a:r>
            <a:r>
              <a:rPr lang="en-US" sz="1250" dirty="0">
                <a:solidFill>
                  <a:srgbClr val="000000"/>
                </a:solidFill>
              </a:rPr>
              <a:t>says:</a:t>
            </a:r>
          </a:p>
          <a:p>
            <a:pPr lvl="1">
              <a:lnSpc>
                <a:spcPct val="112000"/>
              </a:lnSpc>
              <a:spcAft>
                <a:spcPts val="1000"/>
              </a:spcAft>
            </a:pPr>
            <a:r>
              <a:rPr lang="en-US" sz="1250" i="1" dirty="0">
                <a:solidFill>
                  <a:srgbClr val="797979"/>
                </a:solidFill>
              </a:rPr>
              <a:t>“The success of your homebuying journey largely depends on the company you keep. . . . </a:t>
            </a:r>
            <a:r>
              <a:rPr lang="en-US" sz="1250" b="1" i="1" dirty="0">
                <a:solidFill>
                  <a:srgbClr val="797979"/>
                </a:solidFill>
              </a:rPr>
              <a:t>be sure to select experienced, trusted professionals </a:t>
            </a:r>
            <a:r>
              <a:rPr lang="en-US" sz="1250" i="1" dirty="0">
                <a:solidFill>
                  <a:srgbClr val="797979"/>
                </a:solidFill>
              </a:rPr>
              <a:t>who will help you make informed decisions and avoid any pitfalls.”</a:t>
            </a:r>
          </a:p>
          <a:p>
            <a:pPr lvl="0">
              <a:lnSpc>
                <a:spcPct val="112000"/>
              </a:lnSpc>
              <a:spcAft>
                <a:spcPts val="1000"/>
              </a:spcAft>
            </a:pPr>
            <a:r>
              <a:rPr lang="en-US" sz="1250" dirty="0">
                <a:solidFill>
                  <a:srgbClr val="000000"/>
                </a:solidFill>
              </a:rPr>
              <a:t>Agents are experts with unique insight into what’s worked for other buyers in your area and what sellers may be looking for in an offer. It </a:t>
            </a:r>
            <a:br>
              <a:rPr lang="en-US" sz="1250" dirty="0">
                <a:solidFill>
                  <a:srgbClr val="000000"/>
                </a:solidFill>
              </a:rPr>
            </a:br>
            <a:r>
              <a:rPr lang="en-US" sz="1250" dirty="0">
                <a:solidFill>
                  <a:srgbClr val="000000"/>
                </a:solidFill>
              </a:rPr>
              <a:t>may seem simple, but catering to what a seller may need can help your offer stand out.</a:t>
            </a:r>
          </a:p>
          <a:p>
            <a:pPr>
              <a:lnSpc>
                <a:spcPct val="112000"/>
              </a:lnSpc>
              <a:spcAft>
                <a:spcPts val="1000"/>
              </a:spcAft>
            </a:pPr>
            <a:r>
              <a:rPr lang="en-US" sz="1500" b="1" dirty="0">
                <a:solidFill>
                  <a:schemeClr val="tx2"/>
                </a:solidFill>
              </a:rPr>
              <a:t>4. Make a Strong, but Fair Offer</a:t>
            </a:r>
          </a:p>
          <a:p>
            <a:pPr>
              <a:lnSpc>
                <a:spcPct val="112000"/>
              </a:lnSpc>
              <a:spcAft>
                <a:spcPts val="1000"/>
              </a:spcAft>
            </a:pPr>
            <a:r>
              <a:rPr lang="en-US" sz="1250" dirty="0"/>
              <a:t>According to the </a:t>
            </a:r>
            <a:r>
              <a:rPr lang="en-US" sz="1250" i="1" dirty="0"/>
              <a:t>Realtors Confidence Index </a:t>
            </a:r>
            <a:r>
              <a:rPr lang="en-US" sz="1250" dirty="0"/>
              <a:t>from NAR, 42% of offers today are above the list price. In such a competitive market, emotions and prices can run high. Having an agent to help you submit a strong, </a:t>
            </a:r>
            <a:br>
              <a:rPr lang="en-US" sz="1250" dirty="0"/>
            </a:br>
            <a:r>
              <a:rPr lang="en-US" sz="1250" dirty="0"/>
              <a:t>yet fair offer is critical in these situations. Your agent can help you understand the market value of the home and recent sales trends in </a:t>
            </a:r>
            <a:br>
              <a:rPr lang="en-US" sz="1250" dirty="0"/>
            </a:br>
            <a:r>
              <a:rPr lang="en-US" sz="1250" dirty="0"/>
              <a:t>the area.</a:t>
            </a:r>
          </a:p>
          <a:p>
            <a:pPr lvl="0">
              <a:lnSpc>
                <a:spcPct val="112000"/>
              </a:lnSpc>
              <a:spcAft>
                <a:spcPts val="1000"/>
              </a:spcAft>
            </a:pPr>
            <a:r>
              <a:rPr lang="en-US" sz="1500" b="1" dirty="0">
                <a:solidFill>
                  <a:srgbClr val="00AEEF"/>
                </a:solidFill>
              </a:rPr>
              <a:t>5. Be a Flexible Negotiator</a:t>
            </a:r>
          </a:p>
          <a:p>
            <a:pPr lvl="0">
              <a:lnSpc>
                <a:spcPct val="112000"/>
              </a:lnSpc>
              <a:spcAft>
                <a:spcPts val="1000"/>
              </a:spcAft>
            </a:pPr>
            <a:r>
              <a:rPr lang="en-US" sz="1250" dirty="0">
                <a:solidFill>
                  <a:srgbClr val="000000"/>
                </a:solidFill>
              </a:rPr>
              <a:t>When putting together an offer, your trusted real estate advisor will help you consider which levers you can pull, including contract contingencies (conditions you set that the seller must meet for the purchase to be finalized). Of course, there are certain contingencies you don’t want to give up. </a:t>
            </a:r>
            <a:r>
              <a:rPr lang="en-US" sz="1250" i="1" dirty="0">
                <a:solidFill>
                  <a:srgbClr val="000000"/>
                </a:solidFill>
              </a:rPr>
              <a:t>Freddie Mac</a:t>
            </a:r>
            <a:r>
              <a:rPr lang="en-US" sz="1250" dirty="0">
                <a:solidFill>
                  <a:srgbClr val="000000"/>
                </a:solidFill>
              </a:rPr>
              <a:t> explains:</a:t>
            </a:r>
          </a:p>
          <a:p>
            <a:pPr lvl="1">
              <a:lnSpc>
                <a:spcPct val="112000"/>
              </a:lnSpc>
              <a:spcAft>
                <a:spcPts val="1000"/>
              </a:spcAft>
            </a:pPr>
            <a:r>
              <a:rPr lang="en-US" sz="1250" i="1" dirty="0">
                <a:solidFill>
                  <a:srgbClr val="797979"/>
                </a:solidFill>
              </a:rPr>
              <a:t>“</a:t>
            </a:r>
            <a:r>
              <a:rPr lang="en-US" sz="1250" b="1" i="1" dirty="0">
                <a:solidFill>
                  <a:srgbClr val="797979"/>
                </a:solidFill>
              </a:rPr>
              <a:t>Resist the temptation to waive the inspection contingency, </a:t>
            </a:r>
            <a:r>
              <a:rPr lang="en-US" sz="1250" i="1" dirty="0">
                <a:solidFill>
                  <a:srgbClr val="797979"/>
                </a:solidFill>
              </a:rPr>
              <a:t>especially in a hot market or if the home is being sold ‘as-is’, which means the seller won’t pay for repairs. Without an inspection contingency, you could be stuck with a contract on a house you can’t afford to fix.”</a:t>
            </a:r>
          </a:p>
          <a:p>
            <a:pPr lvl="0">
              <a:lnSpc>
                <a:spcPct val="112000"/>
              </a:lnSpc>
              <a:spcAft>
                <a:spcPts val="1000"/>
              </a:spcAft>
            </a:pPr>
            <a:endParaRPr lang="en-US" sz="1250" dirty="0">
              <a:solidFill>
                <a:srgbClr val="000000"/>
              </a:solidFill>
            </a:endParaRPr>
          </a:p>
        </p:txBody>
      </p:sp>
      <p:pic>
        <p:nvPicPr>
          <p:cNvPr id="5" name="Picture 4" descr="Graphical user interface&#10;&#10;Description automatically generated with medium confidence">
            <a:extLst>
              <a:ext uri="{FF2B5EF4-FFF2-40B4-BE49-F238E27FC236}">
                <a16:creationId xmlns:a16="http://schemas.microsoft.com/office/drawing/2014/main" id="{CBE7A255-A507-0D4B-92D0-75D63355DB0F}"/>
              </a:ext>
            </a:extLst>
          </p:cNvPr>
          <p:cNvPicPr>
            <a:picLocks noChangeAspect="1"/>
          </p:cNvPicPr>
          <p:nvPr/>
        </p:nvPicPr>
        <p:blipFill>
          <a:blip r:embed="rId3"/>
          <a:stretch>
            <a:fillRect/>
          </a:stretch>
        </p:blipFill>
        <p:spPr>
          <a:xfrm>
            <a:off x="600096" y="6070210"/>
            <a:ext cx="1310779" cy="13107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E3BE005-87B4-1544-9083-2108465EB459}"/>
              </a:ext>
            </a:extLst>
          </p:cNvPr>
          <p:cNvPicPr>
            <a:picLocks noChangeAspect="1"/>
          </p:cNvPicPr>
          <p:nvPr/>
        </p:nvPicPr>
        <p:blipFill>
          <a:blip r:embed="rId4"/>
          <a:stretch>
            <a:fillRect/>
          </a:stretch>
        </p:blipFill>
        <p:spPr>
          <a:xfrm>
            <a:off x="568485" y="3757642"/>
            <a:ext cx="1310779" cy="1310779"/>
          </a:xfrm>
          <a:prstGeom prst="rect">
            <a:avLst/>
          </a:prstGeom>
        </p:spPr>
      </p:pic>
      <p:pic>
        <p:nvPicPr>
          <p:cNvPr id="15" name="Picture 14" descr="Icon&#10;&#10;Description automatically generated">
            <a:extLst>
              <a:ext uri="{FF2B5EF4-FFF2-40B4-BE49-F238E27FC236}">
                <a16:creationId xmlns:a16="http://schemas.microsoft.com/office/drawing/2014/main" id="{865A0D46-1464-774B-85FF-464468083D8D}"/>
              </a:ext>
            </a:extLst>
          </p:cNvPr>
          <p:cNvPicPr>
            <a:picLocks noChangeAspect="1"/>
          </p:cNvPicPr>
          <p:nvPr/>
        </p:nvPicPr>
        <p:blipFill>
          <a:blip r:embed="rId5"/>
          <a:stretch>
            <a:fillRect/>
          </a:stretch>
        </p:blipFill>
        <p:spPr>
          <a:xfrm>
            <a:off x="600096" y="1278455"/>
            <a:ext cx="1310779" cy="1310779"/>
          </a:xfrm>
          <a:prstGeom prst="rect">
            <a:avLst/>
          </a:prstGeom>
        </p:spPr>
      </p:pic>
    </p:spTree>
    <p:extLst>
      <p:ext uri="{BB962C8B-B14F-4D97-AF65-F5344CB8AC3E}">
        <p14:creationId xmlns:p14="http://schemas.microsoft.com/office/powerpoint/2010/main" val="22798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people, meal&#10;&#10;Description automatically generated">
            <a:extLst>
              <a:ext uri="{FF2B5EF4-FFF2-40B4-BE49-F238E27FC236}">
                <a16:creationId xmlns:a16="http://schemas.microsoft.com/office/drawing/2014/main" id="{51F0D493-9B73-2746-817C-244677F195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23</a:t>
            </a:fld>
            <a:endParaRPr lang="en-US" dirty="0"/>
          </a:p>
        </p:txBody>
      </p:sp>
      <p:sp>
        <p:nvSpPr>
          <p:cNvPr id="9" name="Rectangle 8">
            <a:extLst>
              <a:ext uri="{FF2B5EF4-FFF2-40B4-BE49-F238E27FC236}">
                <a16:creationId xmlns:a16="http://schemas.microsoft.com/office/drawing/2014/main" id="{42F93B77-6213-6742-AD56-7CF710284085}"/>
              </a:ext>
            </a:extLst>
          </p:cNvPr>
          <p:cNvSpPr/>
          <p:nvPr/>
        </p:nvSpPr>
        <p:spPr>
          <a:xfrm>
            <a:off x="0" y="0"/>
            <a:ext cx="7772400" cy="5029200"/>
          </a:xfrm>
          <a:prstGeom prst="rect">
            <a:avLst/>
          </a:prstGeom>
          <a:gradFill>
            <a:gsLst>
              <a:gs pos="0">
                <a:schemeClr val="tx1">
                  <a:alpha val="7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277090" y="536822"/>
            <a:ext cx="7218219" cy="1402948"/>
          </a:xfrm>
          <a:prstGeom prst="rect">
            <a:avLst/>
          </a:prstGeom>
          <a:noFill/>
        </p:spPr>
        <p:txBody>
          <a:bodyPr wrap="square" lIns="0" tIns="0" rIns="0" bIns="0" rtlCol="0">
            <a:spAutoFit/>
          </a:bodyPr>
          <a:lstStyle/>
          <a:p>
            <a:pPr>
              <a:spcAft>
                <a:spcPts val="2000"/>
              </a:spcAft>
            </a:pPr>
            <a:r>
              <a:rPr lang="en-US" sz="3200" i="1" dirty="0">
                <a:solidFill>
                  <a:schemeClr val="bg1"/>
                </a:solidFill>
                <a:latin typeface="Georgia" panose="02040502050405020303" pitchFamily="18" charset="0"/>
              </a:rPr>
              <a:t>Buying a home is not just a financial decision. It’s also a lifestyle decision. </a:t>
            </a:r>
            <a:r>
              <a:rPr lang="en-US" sz="2000" i="1" dirty="0">
                <a:solidFill>
                  <a:schemeClr val="bg1"/>
                </a:solidFill>
                <a:latin typeface="Georgia" panose="02040502050405020303" pitchFamily="18" charset="0"/>
              </a:rPr>
              <a:t> </a:t>
            </a:r>
          </a:p>
          <a:p>
            <a:pPr>
              <a:spcAft>
                <a:spcPts val="2000"/>
              </a:spcAft>
            </a:pPr>
            <a:r>
              <a:rPr lang="en-US" sz="1050" dirty="0">
                <a:solidFill>
                  <a:schemeClr val="bg1"/>
                </a:solidFill>
                <a:latin typeface="Arial" panose="020B0604020202020204" pitchFamily="34" charset="0"/>
                <a:cs typeface="Arial" panose="020B0604020202020204" pitchFamily="34" charset="0"/>
              </a:rPr>
              <a:t>- Mark Fleming, Chief Economist, </a:t>
            </a:r>
            <a:r>
              <a:rPr lang="en-US" sz="1050" i="1" dirty="0">
                <a:solidFill>
                  <a:schemeClr val="bg1"/>
                </a:solidFill>
                <a:latin typeface="Arial" panose="020B0604020202020204" pitchFamily="34" charset="0"/>
                <a:cs typeface="Arial" panose="020B0604020202020204" pitchFamily="34" charset="0"/>
              </a:rPr>
              <a:t>First American </a:t>
            </a: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WINTER 2022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8848"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233669C-BC9A-4083-B12B-4112299513C3}"/>
              </a:ext>
            </a:extLst>
          </p:cNvPr>
          <p:cNvPicPr>
            <a:picLocks noChangeAspect="1"/>
          </p:cNvPicPr>
          <p:nvPr/>
        </p:nvPicPr>
        <p:blipFill>
          <a:blip r:embed="rId6"/>
          <a:srcRect/>
          <a:stretch/>
        </p:blipFill>
        <p:spPr>
          <a:xfrm>
            <a:off x="4679990" y="1524000"/>
            <a:ext cx="2608912" cy="2608912"/>
          </a:xfrm>
          <a:prstGeom prst="rect">
            <a:avLst/>
          </a:prstGeom>
          <a:ln w="38100">
            <a:noFill/>
          </a:ln>
        </p:spPr>
      </p:pic>
      <p:pic>
        <p:nvPicPr>
          <p:cNvPr id="23" name="Picture 22">
            <a:extLst>
              <a:ext uri="{FF2B5EF4-FFF2-40B4-BE49-F238E27FC236}">
                <a16:creationId xmlns:a16="http://schemas.microsoft.com/office/drawing/2014/main" id="{0FE2E9EF-CD9E-4396-808F-210ECE11F965}"/>
              </a:ext>
            </a:extLst>
          </p:cNvPr>
          <p:cNvPicPr>
            <a:picLocks noChangeAspect="1"/>
          </p:cNvPicPr>
          <p:nvPr/>
        </p:nvPicPr>
        <p:blipFill>
          <a:blip r:embed="rId7"/>
          <a:stretch>
            <a:fillRect/>
          </a:stretch>
        </p:blipFill>
        <p:spPr>
          <a:xfrm>
            <a:off x="466804" y="7082497"/>
            <a:ext cx="2140018" cy="1236409"/>
          </a:xfrm>
          <a:prstGeom prst="rect">
            <a:avLst/>
          </a:prstGeom>
        </p:spPr>
      </p:pic>
      <p:pic>
        <p:nvPicPr>
          <p:cNvPr id="24" name="Picture 23">
            <a:extLst>
              <a:ext uri="{FF2B5EF4-FFF2-40B4-BE49-F238E27FC236}">
                <a16:creationId xmlns:a16="http://schemas.microsoft.com/office/drawing/2014/main" id="{AC49430C-68C5-4199-83B6-376C75EC7F20}"/>
              </a:ext>
            </a:extLst>
          </p:cNvPr>
          <p:cNvPicPr>
            <a:picLocks noChangeAspect="1"/>
          </p:cNvPicPr>
          <p:nvPr/>
        </p:nvPicPr>
        <p:blipFill>
          <a:blip r:embed="rId8"/>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now, house&#10;&#10;Description automatically generated">
            <a:extLst>
              <a:ext uri="{FF2B5EF4-FFF2-40B4-BE49-F238E27FC236}">
                <a16:creationId xmlns:a16="http://schemas.microsoft.com/office/drawing/2014/main" id="{31AB0C67-81C2-544C-B16F-1BE7344868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6"/>
          <a:stretch/>
        </p:blipFill>
        <p:spPr>
          <a:xfrm>
            <a:off x="0" y="0"/>
            <a:ext cx="7772400" cy="2672605"/>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6253" y="2697657"/>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Are you thinking of buying a home? If so, here are the top motivators that should encourage you to learn more about the homebuying process and start your search sooner rather than later. </a:t>
            </a:r>
          </a:p>
        </p:txBody>
      </p:sp>
      <p:sp>
        <p:nvSpPr>
          <p:cNvPr id="8" name="Rectangle 7">
            <a:extLst>
              <a:ext uri="{FF2B5EF4-FFF2-40B4-BE49-F238E27FC236}">
                <a16:creationId xmlns:a16="http://schemas.microsoft.com/office/drawing/2014/main" id="{CFC07FC6-668C-C347-A8F7-4099C75CB944}"/>
              </a:ext>
            </a:extLst>
          </p:cNvPr>
          <p:cNvSpPr/>
          <p:nvPr/>
        </p:nvSpPr>
        <p:spPr>
          <a:xfrm>
            <a:off x="0" y="171849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Reasons To Buy a Home This Winter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366669" y="3902475"/>
            <a:ext cx="6957583" cy="4750147"/>
          </a:xfrm>
          <a:prstGeom prst="rect">
            <a:avLst/>
          </a:prstGeom>
        </p:spPr>
        <p:txBody>
          <a:bodyPr wrap="square">
            <a:spAutoFit/>
          </a:bodyPr>
          <a:lstStyle/>
          <a:p>
            <a:pPr lvl="0">
              <a:lnSpc>
                <a:spcPct val="114000"/>
              </a:lnSpc>
              <a:spcAft>
                <a:spcPts val="1000"/>
              </a:spcAft>
            </a:pPr>
            <a:r>
              <a:rPr lang="en-US" sz="1500" b="1" dirty="0">
                <a:solidFill>
                  <a:srgbClr val="00AEEF"/>
                </a:solidFill>
              </a:rPr>
              <a:t>1.   Homeownership Has Many Perks</a:t>
            </a:r>
          </a:p>
          <a:p>
            <a:pPr>
              <a:lnSpc>
                <a:spcPct val="114000"/>
              </a:lnSpc>
              <a:spcAft>
                <a:spcPts val="1000"/>
              </a:spcAft>
            </a:pPr>
            <a:r>
              <a:rPr lang="en-US" sz="1250" b="1" dirty="0">
                <a:solidFill>
                  <a:srgbClr val="000000"/>
                </a:solidFill>
              </a:rPr>
              <a:t>Homeownership is the American dream – not just because it has tangible financial benefits, but because it also has the power to change lives. </a:t>
            </a:r>
          </a:p>
          <a:p>
            <a:pPr>
              <a:lnSpc>
                <a:spcPct val="114000"/>
              </a:lnSpc>
              <a:spcAft>
                <a:spcPts val="1000"/>
              </a:spcAft>
            </a:pPr>
            <a:r>
              <a:rPr lang="en-US" sz="1250" dirty="0">
                <a:solidFill>
                  <a:srgbClr val="000000"/>
                </a:solidFill>
              </a:rPr>
              <a:t>The sense of security, stability, and success homeowners feel has far-reaching impacts, especially in a time like today, where the health crisis has made having a safe space to call home more important now than ever before. If the pandemic has changed what you’re looking for, homeownership can deliver the perks you want: financially, emotionally, and more.</a:t>
            </a:r>
          </a:p>
          <a:p>
            <a:pPr>
              <a:lnSpc>
                <a:spcPct val="114000"/>
              </a:lnSpc>
              <a:spcAft>
                <a:spcPts val="1000"/>
              </a:spcAft>
            </a:pPr>
            <a:r>
              <a:rPr lang="en-US" sz="1500" b="1" dirty="0">
                <a:solidFill>
                  <a:srgbClr val="00AEEF"/>
                </a:solidFill>
              </a:rPr>
              <a:t>2.   Mortgage Rates Are Climbing</a:t>
            </a:r>
          </a:p>
          <a:p>
            <a:pPr>
              <a:lnSpc>
                <a:spcPct val="114000"/>
              </a:lnSpc>
              <a:spcAft>
                <a:spcPts val="1000"/>
              </a:spcAft>
            </a:pPr>
            <a:r>
              <a:rPr lang="en-US" sz="1250" dirty="0">
                <a:solidFill>
                  <a:srgbClr val="000000"/>
                </a:solidFill>
              </a:rPr>
              <a:t>Early 2021 saw the lowest mortgage interest rates in recorded history. This season, however, rates are beginning to rise. When mortgage rates rise, it impacts affordability. Expert projections for 2022 indicate mortgage rates are expected to continue going up, meaning it will cost more to buy a home if you wait. </a:t>
            </a:r>
          </a:p>
          <a:p>
            <a:pPr>
              <a:lnSpc>
                <a:spcPct val="114000"/>
              </a:lnSpc>
              <a:spcAft>
                <a:spcPts val="1000"/>
              </a:spcAft>
            </a:pPr>
            <a:r>
              <a:rPr lang="en-US" sz="1250" dirty="0">
                <a:solidFill>
                  <a:srgbClr val="000000"/>
                </a:solidFill>
              </a:rPr>
              <a:t>While everyone moves through the homebuying process at a different pace, it’s more important than ever to put your plans in place and begin working with a trusted advisor. If you’re thinking about buying a home sometime over the next year or two, learning what it takes to purchase sooner rather than later may be your most affordable option. And when you’re educated on the process and working with an agent at your side, you can make the most informed decision about your next steps toward homeownership.</a:t>
            </a:r>
            <a:endParaRPr lang="en-US" sz="1250" dirty="0"/>
          </a:p>
        </p:txBody>
      </p:sp>
    </p:spTree>
    <p:extLst>
      <p:ext uri="{BB962C8B-B14F-4D97-AF65-F5344CB8AC3E}">
        <p14:creationId xmlns:p14="http://schemas.microsoft.com/office/powerpoint/2010/main" val="120478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5">
            <a:extLst>
              <a:ext uri="{FF2B5EF4-FFF2-40B4-BE49-F238E27FC236}">
                <a16:creationId xmlns:a16="http://schemas.microsoft.com/office/drawing/2014/main" id="{396AC13C-E1EC-DA43-8F1D-83BBA71ACF35}"/>
              </a:ext>
            </a:extLst>
          </p:cNvPr>
          <p:cNvGraphicFramePr>
            <a:graphicFrameLocks/>
          </p:cNvGraphicFramePr>
          <p:nvPr>
            <p:extLst>
              <p:ext uri="{D42A27DB-BD31-4B8C-83A1-F6EECF244321}">
                <p14:modId xmlns:p14="http://schemas.microsoft.com/office/powerpoint/2010/main" val="2430681029"/>
              </p:ext>
            </p:extLst>
          </p:nvPr>
        </p:nvGraphicFramePr>
        <p:xfrm>
          <a:off x="457200" y="4692989"/>
          <a:ext cx="6872656" cy="2378438"/>
        </p:xfrm>
        <a:graphic>
          <a:graphicData uri="http://schemas.openxmlformats.org/drawingml/2006/chart">
            <c:chart xmlns:c="http://schemas.openxmlformats.org/drawingml/2006/chart" xmlns:r="http://schemas.openxmlformats.org/officeDocument/2006/relationships" r:id="rId3"/>
          </a:graphicData>
        </a:graphic>
      </p:graphicFrame>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2034310286"/>
              </p:ext>
            </p:extLst>
          </p:nvPr>
        </p:nvGraphicFramePr>
        <p:xfrm>
          <a:off x="457200" y="844059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if you’re ready to learn more about the benefits and rewards of homeownership. Having an expert on your side is the best way to make your dream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a reality this season.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370252" y="457200"/>
            <a:ext cx="6952788" cy="4092274"/>
          </a:xfrm>
          <a:prstGeom prst="rect">
            <a:avLst/>
          </a:prstGeom>
        </p:spPr>
        <p:txBody>
          <a:bodyPr wrap="square" lIns="91440" tIns="45720" rIns="91440" bIns="45720" anchor="t">
            <a:spAutoFit/>
          </a:bodyPr>
          <a:lstStyle/>
          <a:p>
            <a:pPr lvl="0">
              <a:lnSpc>
                <a:spcPct val="114000"/>
              </a:lnSpc>
              <a:spcAft>
                <a:spcPts val="1000"/>
              </a:spcAft>
            </a:pPr>
            <a:r>
              <a:rPr lang="en-US" sz="1500" b="1" dirty="0">
                <a:solidFill>
                  <a:srgbClr val="00AEEF"/>
                </a:solidFill>
              </a:rPr>
              <a:t>3.   Home Prices Are Going Up</a:t>
            </a:r>
          </a:p>
          <a:p>
            <a:pPr>
              <a:lnSpc>
                <a:spcPct val="114000"/>
              </a:lnSpc>
              <a:spcAft>
                <a:spcPts val="1000"/>
              </a:spcAft>
            </a:pPr>
            <a:r>
              <a:rPr lang="en-US" sz="1250" dirty="0">
                <a:solidFill>
                  <a:srgbClr val="000000"/>
                </a:solidFill>
              </a:rPr>
              <a:t>The recent surge in home prices is the result of more active buyers in the market than there are homes for sale. And although data indicates more listings are expected to be available for buyers this winter, the shortage of homes on the market won’t be solved overnight. Experts agree, prices will keep rising while demand is greater than supply. </a:t>
            </a:r>
            <a:r>
              <a:rPr lang="en-US" sz="1250" dirty="0">
                <a:solidFill>
                  <a:srgbClr val="000000"/>
                </a:solidFill>
                <a:ea typeface="+mn-lt"/>
                <a:cs typeface="+mn-lt"/>
              </a:rPr>
              <a:t>As Danielle Hale, Chief Economist at </a:t>
            </a:r>
            <a:r>
              <a:rPr lang="en-US" sz="1250" i="1" dirty="0">
                <a:solidFill>
                  <a:srgbClr val="000000"/>
                </a:solidFill>
                <a:ea typeface="+mn-lt"/>
                <a:cs typeface="+mn-lt"/>
              </a:rPr>
              <a:t>realtor.com, </a:t>
            </a:r>
            <a:r>
              <a:rPr lang="en-US" sz="1250" dirty="0">
                <a:solidFill>
                  <a:srgbClr val="000000"/>
                </a:solidFill>
                <a:ea typeface="+mn-lt"/>
                <a:cs typeface="+mn-lt"/>
              </a:rPr>
              <a:t>puts it:</a:t>
            </a:r>
            <a:endParaRPr lang="en-US" sz="1250" dirty="0">
              <a:ea typeface="+mn-lt"/>
              <a:cs typeface="+mn-lt"/>
            </a:endParaRPr>
          </a:p>
          <a:p>
            <a:pPr lvl="1">
              <a:lnSpc>
                <a:spcPct val="114000"/>
              </a:lnSpc>
              <a:spcAft>
                <a:spcPts val="1000"/>
              </a:spcAft>
            </a:pPr>
            <a:r>
              <a:rPr lang="en-US" sz="1250" i="1" dirty="0">
                <a:solidFill>
                  <a:srgbClr val="797979"/>
                </a:solidFill>
                <a:ea typeface="+mn-lt"/>
                <a:cs typeface="+mn-lt"/>
              </a:rPr>
              <a:t>“</a:t>
            </a:r>
            <a:r>
              <a:rPr lang="en-US" sz="1250" i="1" dirty="0">
                <a:solidFill>
                  <a:srgbClr val="797979"/>
                </a:solidFill>
                <a:cs typeface="Arial" panose="020B0604020202020204" pitchFamily="34" charset="0"/>
              </a:rPr>
              <a:t>Home prices continue to rise due to a mismatch between supply and demand... This means that housing affordability will be an increasingly important consideration for buyers, but with rents rising by 13.6%, </a:t>
            </a:r>
            <a:r>
              <a:rPr lang="en-US" sz="1250" b="1" i="1" dirty="0">
                <a:solidFill>
                  <a:srgbClr val="797979"/>
                </a:solidFill>
                <a:cs typeface="Arial" panose="020B0604020202020204" pitchFamily="34" charset="0"/>
              </a:rPr>
              <a:t>buying may be the relatively more affordable housing option for some.”</a:t>
            </a:r>
          </a:p>
          <a:p>
            <a:pPr lvl="0" defTabSz="909619" fontAlgn="base">
              <a:lnSpc>
                <a:spcPct val="114000"/>
              </a:lnSpc>
              <a:spcBef>
                <a:spcPts val="1000"/>
              </a:spcBef>
              <a:defRPr/>
            </a:pPr>
            <a:r>
              <a:rPr lang="en-US" sz="1250" dirty="0">
                <a:solidFill>
                  <a:srgbClr val="000000"/>
                </a:solidFill>
              </a:rPr>
              <a:t>Making the decision to buy now gives you a chance to purchase your home before prices increase further, and take advantage of today’s affordability, which won’t last forever.</a:t>
            </a:r>
            <a:br>
              <a:rPr lang="en-US" sz="1250" dirty="0">
                <a:solidFill>
                  <a:srgbClr val="000000"/>
                </a:solidFill>
              </a:rPr>
            </a:br>
            <a:endParaRPr lang="en-US" sz="1250" i="1" dirty="0">
              <a:solidFill>
                <a:srgbClr val="FF00FF"/>
              </a:solidFill>
              <a:latin typeface="Arial" panose="020B0604020202020204" pitchFamily="34" charset="0"/>
              <a:cs typeface="Arial" panose="020B0604020202020204" pitchFamily="34" charset="0"/>
            </a:endParaRPr>
          </a:p>
          <a:p>
            <a:pPr>
              <a:lnSpc>
                <a:spcPct val="114000"/>
              </a:lnSpc>
              <a:spcAft>
                <a:spcPts val="1000"/>
              </a:spcAft>
            </a:pPr>
            <a:r>
              <a:rPr lang="en-US" sz="1400" b="1" dirty="0">
                <a:solidFill>
                  <a:srgbClr val="00AEEF"/>
                </a:solidFill>
              </a:rPr>
              <a:t>4</a:t>
            </a:r>
            <a:r>
              <a:rPr lang="en-US" sz="1500" b="1" dirty="0">
                <a:solidFill>
                  <a:srgbClr val="00AEEF"/>
                </a:solidFill>
              </a:rPr>
              <a:t>.    Rents Are Rising</a:t>
            </a:r>
          </a:p>
          <a:p>
            <a:pPr>
              <a:lnSpc>
                <a:spcPct val="114000"/>
              </a:lnSpc>
              <a:spcAft>
                <a:spcPts val="1000"/>
              </a:spcAft>
            </a:pPr>
            <a:r>
              <a:rPr lang="en-US" sz="1250" i="1" dirty="0"/>
              <a:t>Census</a:t>
            </a:r>
            <a:r>
              <a:rPr lang="en-US" sz="1250" dirty="0"/>
              <a:t> data also shows the median monthly rent is rising year after year (</a:t>
            </a:r>
            <a:r>
              <a:rPr lang="en-US" sz="1250" i="1" dirty="0"/>
              <a:t>see chart below</a:t>
            </a:r>
            <a:r>
              <a:rPr lang="en-US" sz="1250" dirty="0"/>
              <a:t>): </a:t>
            </a:r>
          </a:p>
        </p:txBody>
      </p:sp>
      <p:grpSp>
        <p:nvGrpSpPr>
          <p:cNvPr id="17" name="Group 16">
            <a:extLst>
              <a:ext uri="{FF2B5EF4-FFF2-40B4-BE49-F238E27FC236}">
                <a16:creationId xmlns:a16="http://schemas.microsoft.com/office/drawing/2014/main" id="{2DB95EBA-EF8A-8B49-AEE3-EB84499812BD}"/>
              </a:ext>
            </a:extLst>
          </p:cNvPr>
          <p:cNvGrpSpPr/>
          <p:nvPr/>
        </p:nvGrpSpPr>
        <p:grpSpPr>
          <a:xfrm>
            <a:off x="457200" y="4696758"/>
            <a:ext cx="6858000" cy="2604903"/>
            <a:chOff x="381907" y="1271926"/>
            <a:chExt cx="6841785" cy="2588311"/>
          </a:xfrm>
        </p:grpSpPr>
        <p:sp>
          <p:nvSpPr>
            <p:cNvPr id="18" name="Rectangle 17">
              <a:extLst>
                <a:ext uri="{FF2B5EF4-FFF2-40B4-BE49-F238E27FC236}">
                  <a16:creationId xmlns:a16="http://schemas.microsoft.com/office/drawing/2014/main" id="{23323810-5CA6-9948-8E8B-2EE4DE62AF19}"/>
                </a:ext>
              </a:extLst>
            </p:cNvPr>
            <p:cNvSpPr/>
            <p:nvPr/>
          </p:nvSpPr>
          <p:spPr>
            <a:xfrm>
              <a:off x="381907" y="1271926"/>
              <a:ext cx="6841785" cy="25883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DD46004D-3215-BC42-BC81-A462210772BB}"/>
                </a:ext>
              </a:extLst>
            </p:cNvPr>
            <p:cNvSpPr txBox="1"/>
            <p:nvPr/>
          </p:nvSpPr>
          <p:spPr>
            <a:xfrm>
              <a:off x="568374" y="1428580"/>
              <a:ext cx="6536347" cy="200374"/>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Median Asking Rent Since 1988</a:t>
              </a:r>
            </a:p>
          </p:txBody>
        </p:sp>
      </p:grpSp>
      <p:sp>
        <p:nvSpPr>
          <p:cNvPr id="20" name="TextBox 19">
            <a:extLst>
              <a:ext uri="{FF2B5EF4-FFF2-40B4-BE49-F238E27FC236}">
                <a16:creationId xmlns:a16="http://schemas.microsoft.com/office/drawing/2014/main" id="{27965557-01E8-2345-AF86-ECBAED350FB3}"/>
              </a:ext>
            </a:extLst>
          </p:cNvPr>
          <p:cNvSpPr txBox="1"/>
          <p:nvPr/>
        </p:nvSpPr>
        <p:spPr>
          <a:xfrm>
            <a:off x="6670803" y="7073544"/>
            <a:ext cx="52514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Census</a:t>
            </a:r>
          </a:p>
        </p:txBody>
      </p:sp>
      <p:sp>
        <p:nvSpPr>
          <p:cNvPr id="15" name="Rectangle 14">
            <a:extLst>
              <a:ext uri="{FF2B5EF4-FFF2-40B4-BE49-F238E27FC236}">
                <a16:creationId xmlns:a16="http://schemas.microsoft.com/office/drawing/2014/main" id="{99FB0327-C46D-2345-B8F0-417765B7FBB0}"/>
              </a:ext>
            </a:extLst>
          </p:cNvPr>
          <p:cNvSpPr/>
          <p:nvPr/>
        </p:nvSpPr>
        <p:spPr>
          <a:xfrm>
            <a:off x="8012536" y="659912"/>
            <a:ext cx="7015865" cy="640753"/>
          </a:xfrm>
          <a:prstGeom prst="rect">
            <a:avLst/>
          </a:prstGeom>
        </p:spPr>
        <p:txBody>
          <a:bodyPr wrap="square">
            <a:spAutoFit/>
          </a:bodyPr>
          <a:lstStyle/>
          <a:p>
            <a:pPr>
              <a:lnSpc>
                <a:spcPct val="114000"/>
              </a:lnSpc>
              <a:spcAft>
                <a:spcPts val="1000"/>
              </a:spcAft>
            </a:pPr>
            <a:endParaRPr lang="en-US" sz="1250" dirty="0"/>
          </a:p>
          <a:p>
            <a:pPr>
              <a:lnSpc>
                <a:spcPct val="114000"/>
              </a:lnSpc>
              <a:spcAft>
                <a:spcPts val="1000"/>
              </a:spcAft>
            </a:pPr>
            <a:endParaRPr lang="en-US" sz="1250" i="1" dirty="0">
              <a:solidFill>
                <a:srgbClr val="FF00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0F764E7-3709-384B-860C-F912C206C276}"/>
              </a:ext>
            </a:extLst>
          </p:cNvPr>
          <p:cNvSpPr/>
          <p:nvPr/>
        </p:nvSpPr>
        <p:spPr>
          <a:xfrm>
            <a:off x="377068" y="7364275"/>
            <a:ext cx="6952788" cy="951094"/>
          </a:xfrm>
          <a:prstGeom prst="rect">
            <a:avLst/>
          </a:prstGeom>
        </p:spPr>
        <p:txBody>
          <a:bodyPr wrap="square">
            <a:spAutoFit/>
          </a:bodyPr>
          <a:lstStyle/>
          <a:p>
            <a:pPr>
              <a:lnSpc>
                <a:spcPct val="114000"/>
              </a:lnSpc>
              <a:spcAft>
                <a:spcPts val="1000"/>
              </a:spcAft>
            </a:pPr>
            <a:r>
              <a:rPr lang="en-US" sz="1250" dirty="0"/>
              <a:t>To escape that cycle, consider purchasing a home so you can lock in your monthly mortgage payment and avoid future increases. Why pay more for less? Instead, invest in homeownership, which acts as forced savings that comes back to you in the form of equity, boosting your long-term wealth gain. </a:t>
            </a:r>
          </a:p>
        </p:txBody>
      </p:sp>
    </p:spTree>
    <p:extLst>
      <p:ext uri="{BB962C8B-B14F-4D97-AF65-F5344CB8AC3E}">
        <p14:creationId xmlns:p14="http://schemas.microsoft.com/office/powerpoint/2010/main" val="131292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Homebuyers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171767"/>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Experts throughout the industry agree, if you’re thinking about buying a home, it’s a great time to invest in homeownership, even in a competitive market. Here's what they have to say about the latest in real estate.</a:t>
            </a:r>
          </a:p>
          <a:p>
            <a:pPr>
              <a:lnSpc>
                <a:spcPct val="114000"/>
              </a:lnSpc>
              <a:spcAft>
                <a:spcPts val="1000"/>
              </a:spcAft>
            </a:pPr>
            <a:endParaRPr lang="en-US" sz="1500" i="1" dirty="0">
              <a:solidFill>
                <a:schemeClr val="bg2"/>
              </a:solidFill>
              <a:latin typeface="Georgia" panose="02040502050405020303" pitchFamily="18" charset="0"/>
            </a:endParaRPr>
          </a:p>
        </p:txBody>
      </p:sp>
      <p:graphicFrame>
        <p:nvGraphicFramePr>
          <p:cNvPr id="4" name="Table 3">
            <a:extLst>
              <a:ext uri="{FF2B5EF4-FFF2-40B4-BE49-F238E27FC236}">
                <a16:creationId xmlns:a16="http://schemas.microsoft.com/office/drawing/2014/main" id="{F2C6A566-6C25-D646-B124-7011679D1B5D}"/>
              </a:ext>
            </a:extLst>
          </p:cNvPr>
          <p:cNvGraphicFramePr>
            <a:graphicFrameLocks noGrp="1"/>
          </p:cNvGraphicFramePr>
          <p:nvPr>
            <p:extLst>
              <p:ext uri="{D42A27DB-BD31-4B8C-83A1-F6EECF244321}">
                <p14:modId xmlns:p14="http://schemas.microsoft.com/office/powerpoint/2010/main" val="1201911452"/>
              </p:ext>
            </p:extLst>
          </p:nvPr>
        </p:nvGraphicFramePr>
        <p:xfrm>
          <a:off x="457200" y="7355414"/>
          <a:ext cx="6858000" cy="2113153"/>
        </p:xfrm>
        <a:graphic>
          <a:graphicData uri="http://schemas.openxmlformats.org/drawingml/2006/table">
            <a:tbl>
              <a:tblPr firstRow="1" bandRow="1">
                <a:tableStyleId>{5C22544A-7EE6-4342-B048-85BDC9FD1C3A}</a:tableStyleId>
              </a:tblPr>
              <a:tblGrid>
                <a:gridCol w="690725">
                  <a:extLst>
                    <a:ext uri="{9D8B030D-6E8A-4147-A177-3AD203B41FA5}">
                      <a16:colId xmlns:a16="http://schemas.microsoft.com/office/drawing/2014/main" val="946482768"/>
                    </a:ext>
                  </a:extLst>
                </a:gridCol>
                <a:gridCol w="6167275">
                  <a:extLst>
                    <a:ext uri="{9D8B030D-6E8A-4147-A177-3AD203B41FA5}">
                      <a16:colId xmlns:a16="http://schemas.microsoft.com/office/drawing/2014/main" val="2404840892"/>
                    </a:ext>
                  </a:extLst>
                </a:gridCol>
              </a:tblGrid>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Homeownership is regarded as causing an improvement in the quality of life of a typical family. It is the most common method for such a family to build wealth…that can be used for retirement or other needs, including helping the next generation. Such wealth creation therefore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provides a major social as well as economic benefit</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t>
                      </a:r>
                      <a:endParaRPr kumimoji="0" lang="en-US" sz="1300" b="0" i="1" u="none" strike="noStrike" kern="1200" cap="none" spc="0" normalizeH="0" baseline="0" noProof="0" dirty="0">
                        <a:ln>
                          <a:noFill/>
                        </a:ln>
                        <a:solidFill>
                          <a:schemeClr val="tx2"/>
                        </a:solidFill>
                        <a:effectLst/>
                        <a:highlight>
                          <a:srgbClr val="FF00FF"/>
                        </a:highligh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 Don Layton, Senior Industry Fellow, </a:t>
                      </a:r>
                      <a:r>
                        <a:rPr lang="en-US" sz="1200" b="0" i="1" dirty="0">
                          <a:solidFill>
                            <a:schemeClr val="tx1"/>
                          </a:solidFill>
                          <a:latin typeface="Arial" panose="020B0604020202020204" pitchFamily="34" charset="0"/>
                          <a:cs typeface="Arial" panose="020B0604020202020204" pitchFamily="34" charset="0"/>
                        </a:rPr>
                        <a:t>Joint Center for Housing Studies at</a:t>
                      </a:r>
                      <a:br>
                        <a:rPr lang="en-US" sz="1200" b="0" i="1"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  Harvard University</a:t>
                      </a:r>
                      <a:endParaRPr lang="en-US" sz="1200" b="0" i="1" dirty="0">
                        <a:solidFill>
                          <a:schemeClr val="tx1"/>
                        </a:solidFill>
                        <a:highlight>
                          <a:srgbClr val="FF00FF"/>
                        </a:highlight>
                        <a:latin typeface="Arial" panose="020B0604020202020204" pitchFamily="34" charset="0"/>
                        <a:cs typeface="Arial" panose="020B0604020202020204" pitchFamily="34" charset="0"/>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4103918"/>
                  </a:ext>
                </a:extLst>
              </a:tr>
              <a:tr h="56419">
                <a:tc gridSpan="2">
                  <a:txBody>
                    <a:bodyPr/>
                    <a:lstStyle/>
                    <a:p>
                      <a:endParaRPr lang="en-US" sz="600" dirty="0">
                        <a:highlight>
                          <a:srgbClr val="FF00FF"/>
                        </a:highlight>
                      </a:endParaRP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166936254"/>
                  </a:ext>
                </a:extLst>
              </a:tr>
            </a:tbl>
          </a:graphicData>
        </a:graphic>
      </p:graphicFrame>
      <p:graphicFrame>
        <p:nvGraphicFramePr>
          <p:cNvPr id="8" name="Table 6">
            <a:extLst>
              <a:ext uri="{FF2B5EF4-FFF2-40B4-BE49-F238E27FC236}">
                <a16:creationId xmlns:a16="http://schemas.microsoft.com/office/drawing/2014/main" id="{DB83EF66-0376-3843-BF8C-36344D0ACEC0}"/>
              </a:ext>
            </a:extLst>
          </p:cNvPr>
          <p:cNvGraphicFramePr>
            <a:graphicFrameLocks noGrp="1"/>
          </p:cNvGraphicFramePr>
          <p:nvPr>
            <p:extLst>
              <p:ext uri="{D42A27DB-BD31-4B8C-83A1-F6EECF244321}">
                <p14:modId xmlns:p14="http://schemas.microsoft.com/office/powerpoint/2010/main" val="75392121"/>
              </p:ext>
            </p:extLst>
          </p:nvPr>
        </p:nvGraphicFramePr>
        <p:xfrm>
          <a:off x="457200" y="3490550"/>
          <a:ext cx="6858000" cy="3864864"/>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Housing demand remains strong as buyers likely want to</a:t>
                      </a: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secure a home before mortgage rates increase</a:t>
                      </a: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 even further next year.</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a:t>
                      </a: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Lawrence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Yun, Chief Economist,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National Association of Realtors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(NAR)</a:t>
                      </a:r>
                      <a:endParaRPr lang="en-US" sz="6500" i="1" dirty="0"/>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By some measures, house prices seem high, but the recent </a:t>
                      </a:r>
                      <a:r>
                        <a:rPr kumimoji="0" lang="en-US" sz="1300" b="1"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price increases make sense from a supply and demand perspective</a:t>
                      </a:r>
                      <a:r>
                        <a:rPr kumimoji="0" lang="en-US" sz="1300" b="0" i="1" u="none" strike="noStrike" kern="1200" cap="none" spc="0" normalizeH="0" baseline="0" noProof="0" dirty="0">
                          <a:ln>
                            <a:noFill/>
                          </a:ln>
                          <a:solidFill>
                            <a:srgbClr val="00B0F0"/>
                          </a:solidFill>
                          <a:effectLst/>
                          <a:uLnTx/>
                          <a:uFillTx/>
                          <a:latin typeface="Arial" panose="020B0604020202020204" pitchFamily="34" charset="0"/>
                          <a:ea typeface="Helvetica Neue" panose="02000503000000020004" pitchFamily="2" charset="0"/>
                          <a:cs typeface="Arial" panose="020B0604020202020204" pitchFamily="34" charset="0"/>
                        </a:rPr>
                        <a:t>.</a:t>
                      </a:r>
                      <a:endParaRPr kumimoji="0" lang="en-US" sz="1300" b="0" i="1" u="none" strike="noStrike" kern="1200" cap="none" spc="0" normalizeH="0" baseline="0" noProof="0" dirty="0">
                        <a:ln>
                          <a:noFill/>
                        </a:ln>
                        <a:solidFill>
                          <a:srgbClr val="00B0F0"/>
                        </a:solidFill>
                        <a:effectLst/>
                        <a:highlight>
                          <a:srgbClr val="FFFF00"/>
                        </a:highligh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Bill McBride, Author,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Calculated Risk</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834770972"/>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If you find something you like, that’s within your budget, and you plan to hold onto it for a few years, then </a:t>
                      </a:r>
                      <a:r>
                        <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buying a house might be cheaper than renting</a:t>
                      </a:r>
                      <a:r>
                        <a:rPr kumimoji="0" lang="en-US" sz="1300" b="0"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rPr>
                        <a:t>.</a:t>
                      </a:r>
                      <a:endParaRPr kumimoji="0" lang="en-US" sz="1300" b="1" i="1" u="none" strike="noStrike" kern="1200" cap="none" spc="0" normalizeH="0" baseline="0" noProof="0" dirty="0">
                        <a:ln>
                          <a:noFill/>
                        </a:ln>
                        <a:solidFill>
                          <a:srgbClr val="00AEEF"/>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Ralph McLaughlin, Chief Economist, </a:t>
                      </a:r>
                      <a:r>
                        <a:rPr kumimoji="0" lang="en-US" sz="120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Kukun</a:t>
                      </a:r>
                      <a:endParaRPr kumimoji="0" lang="en-US" sz="6500" b="1" i="1" u="none" strike="noStrike" kern="1200" cap="none" spc="0" normalizeH="0" baseline="0" noProof="0" dirty="0">
                        <a:ln>
                          <a:noFill/>
                        </a:ln>
                        <a:solidFill>
                          <a:srgbClr val="FFFFFF"/>
                        </a:solidFill>
                        <a:effectLst/>
                        <a:uLnTx/>
                        <a:uFillTx/>
                        <a:latin typeface="+mn-lt"/>
                        <a:ea typeface="+mn-ea"/>
                        <a:cs typeface="+mn-cs"/>
                      </a:endParaRP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pic>
        <p:nvPicPr>
          <p:cNvPr id="9" name="Picture 8">
            <a:extLst>
              <a:ext uri="{FF2B5EF4-FFF2-40B4-BE49-F238E27FC236}">
                <a16:creationId xmlns:a16="http://schemas.microsoft.com/office/drawing/2014/main" id="{C2ABB82B-5EE2-784B-A065-34811D3B52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13438" y="0"/>
            <a:ext cx="2858962" cy="2171767"/>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aking a picture of a person with a camera&#10;&#10;Description automatically generated with medium confidence">
            <a:extLst>
              <a:ext uri="{FF2B5EF4-FFF2-40B4-BE49-F238E27FC236}">
                <a16:creationId xmlns:a16="http://schemas.microsoft.com/office/drawing/2014/main" id="{C7F5CA99-8023-F647-B552-770DE172EC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289839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898398"/>
            <a:ext cx="6722534"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the Home Price Insights Report from CoreLogic, nationwide, </a:t>
            </a:r>
            <a:r>
              <a:rPr lang="en-US" sz="1500" b="1" i="1" dirty="0">
                <a:solidFill>
                  <a:schemeClr val="bg2"/>
                </a:solidFill>
                <a:latin typeface="Georgia" panose="02040502050405020303" pitchFamily="18" charset="0"/>
              </a:rPr>
              <a:t>home prices increased by 18% over the last 12 months</a:t>
            </a:r>
            <a:r>
              <a:rPr lang="en-US" sz="1500" i="1" dirty="0">
                <a:solidFill>
                  <a:schemeClr val="bg2"/>
                </a:solidFill>
                <a:latin typeface="Georgia" panose="02040502050405020303" pitchFamily="18" charset="0"/>
              </a:rPr>
              <a:t>. Those rising home prices can spark many questions for potential homebuyers, like why are they climbing so quickly and how long can this last? </a:t>
            </a: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269467"/>
            <a:ext cx="6172200" cy="5453993"/>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Where Will Home Values Go From Here?</a:t>
            </a:r>
          </a:p>
          <a:p>
            <a:pPr>
              <a:lnSpc>
                <a:spcPct val="110000"/>
              </a:lnSpc>
              <a:spcAft>
                <a:spcPts val="1000"/>
              </a:spcAft>
            </a:pPr>
            <a:r>
              <a:rPr lang="en-US" sz="1250" dirty="0">
                <a:latin typeface="Arial" panose="020B0604020202020204" pitchFamily="34" charset="0"/>
                <a:cs typeface="Arial" panose="020B0604020202020204" pitchFamily="34" charset="0"/>
              </a:rPr>
              <a:t>The dramatic rise in home prices is a direct result of more buyers in the market (demand) than houses available for sale (supply). </a:t>
            </a:r>
            <a:r>
              <a:rPr lang="en-US" sz="1250" dirty="0"/>
              <a:t>When demand is high and supply is low like it is right now, prices naturally rise. </a:t>
            </a:r>
          </a:p>
          <a:p>
            <a:pPr>
              <a:lnSpc>
                <a:spcPct val="110000"/>
              </a:lnSpc>
              <a:spcAft>
                <a:spcPts val="1000"/>
              </a:spcAft>
            </a:pPr>
            <a:r>
              <a:rPr lang="en-US" sz="1250" dirty="0">
                <a:solidFill>
                  <a:srgbClr val="000000"/>
                </a:solidFill>
              </a:rPr>
              <a:t>But today’s buyers are wondering what the future holds. Will prices continue to rise with time, or should you expect them to fall? To answer that question, let’s first look at a few terms you may be hearing right now.  </a:t>
            </a:r>
          </a:p>
          <a:p>
            <a:pPr marL="285750" indent="-285750">
              <a:lnSpc>
                <a:spcPct val="110000"/>
              </a:lnSpc>
              <a:spcAft>
                <a:spcPts val="1000"/>
              </a:spcAft>
              <a:buFont typeface="Arial" panose="020B0604020202020204" pitchFamily="34" charset="0"/>
              <a:buChar char="•"/>
            </a:pPr>
            <a:r>
              <a:rPr lang="en-US" sz="1250" b="1" dirty="0">
                <a:solidFill>
                  <a:srgbClr val="000000"/>
                </a:solidFill>
              </a:rPr>
              <a:t>Appreciation</a:t>
            </a:r>
            <a:r>
              <a:rPr lang="en-US" sz="1250" dirty="0">
                <a:solidFill>
                  <a:srgbClr val="000000"/>
                </a:solidFill>
              </a:rPr>
              <a:t> is an </a:t>
            </a:r>
            <a:r>
              <a:rPr lang="en-US" sz="1250" b="1" i="1" dirty="0">
                <a:solidFill>
                  <a:srgbClr val="000000"/>
                </a:solidFill>
              </a:rPr>
              <a:t>increase</a:t>
            </a:r>
            <a:r>
              <a:rPr lang="en-US" sz="1250" dirty="0">
                <a:solidFill>
                  <a:srgbClr val="000000"/>
                </a:solidFill>
              </a:rPr>
              <a:t> in the value of an asset. </a:t>
            </a:r>
          </a:p>
          <a:p>
            <a:pPr marL="285750" indent="-285750">
              <a:lnSpc>
                <a:spcPct val="110000"/>
              </a:lnSpc>
              <a:spcAft>
                <a:spcPts val="1000"/>
              </a:spcAft>
              <a:buFont typeface="Arial" panose="020B0604020202020204" pitchFamily="34" charset="0"/>
              <a:buChar char="•"/>
            </a:pPr>
            <a:r>
              <a:rPr lang="en-US" sz="1250" b="1" dirty="0">
                <a:solidFill>
                  <a:srgbClr val="000000"/>
                </a:solidFill>
              </a:rPr>
              <a:t>Depreciation</a:t>
            </a:r>
            <a:r>
              <a:rPr lang="en-US" sz="1250" dirty="0">
                <a:solidFill>
                  <a:srgbClr val="000000"/>
                </a:solidFill>
              </a:rPr>
              <a:t> is a </a:t>
            </a:r>
            <a:r>
              <a:rPr lang="en-US" sz="1250" b="1" i="1" dirty="0">
                <a:solidFill>
                  <a:srgbClr val="000000"/>
                </a:solidFill>
              </a:rPr>
              <a:t>decrease</a:t>
            </a:r>
            <a:r>
              <a:rPr lang="en-US" sz="1250" dirty="0">
                <a:solidFill>
                  <a:srgbClr val="000000"/>
                </a:solidFill>
              </a:rPr>
              <a:t> in the value of an asset. </a:t>
            </a:r>
          </a:p>
          <a:p>
            <a:pPr marL="285750" indent="-285750">
              <a:lnSpc>
                <a:spcPct val="110000"/>
              </a:lnSpc>
              <a:spcAft>
                <a:spcPts val="1000"/>
              </a:spcAft>
              <a:buFont typeface="Arial" panose="020B0604020202020204" pitchFamily="34" charset="0"/>
              <a:buChar char="•"/>
            </a:pPr>
            <a:r>
              <a:rPr lang="en-US" sz="1250" b="1" dirty="0">
                <a:solidFill>
                  <a:srgbClr val="000000"/>
                </a:solidFill>
              </a:rPr>
              <a:t>Deceleration</a:t>
            </a:r>
            <a:r>
              <a:rPr lang="en-US" sz="1250" dirty="0">
                <a:solidFill>
                  <a:srgbClr val="000000"/>
                </a:solidFill>
              </a:rPr>
              <a:t> is when something happens at a </a:t>
            </a:r>
            <a:r>
              <a:rPr lang="en-US" sz="1250" b="1" i="1" dirty="0">
                <a:solidFill>
                  <a:srgbClr val="000000"/>
                </a:solidFill>
              </a:rPr>
              <a:t>slower</a:t>
            </a:r>
            <a:r>
              <a:rPr lang="en-US" sz="1250" dirty="0">
                <a:solidFill>
                  <a:srgbClr val="000000"/>
                </a:solidFill>
              </a:rPr>
              <a:t> pace. </a:t>
            </a:r>
          </a:p>
          <a:p>
            <a:pPr>
              <a:lnSpc>
                <a:spcPct val="110000"/>
              </a:lnSpc>
              <a:spcAft>
                <a:spcPts val="1000"/>
              </a:spcAft>
            </a:pPr>
            <a:r>
              <a:rPr lang="en-US" sz="1250" dirty="0">
                <a:solidFill>
                  <a:srgbClr val="000000"/>
                </a:solidFill>
              </a:rPr>
              <a:t>It’s important to note home prices have increased, or </a:t>
            </a:r>
            <a:r>
              <a:rPr lang="en-US" sz="1250" b="1" dirty="0">
                <a:solidFill>
                  <a:srgbClr val="000000"/>
                </a:solidFill>
              </a:rPr>
              <a:t>appreciated</a:t>
            </a:r>
            <a:r>
              <a:rPr lang="en-US" sz="1250" dirty="0">
                <a:solidFill>
                  <a:srgbClr val="000000"/>
                </a:solidFill>
              </a:rPr>
              <a:t>, for nearly </a:t>
            </a:r>
            <a:r>
              <a:rPr lang="en-US" sz="1250" dirty="0"/>
              <a:t>10 years now. According to Greg McBride, Chief Financial Analyst at </a:t>
            </a:r>
            <a:r>
              <a:rPr lang="en-US" sz="1250" i="1" dirty="0"/>
              <a:t>Bankrate, </a:t>
            </a:r>
            <a:r>
              <a:rPr lang="en-US" sz="1250" dirty="0"/>
              <a:t>home prices are projected to continue increasing, too</a:t>
            </a:r>
            <a:r>
              <a:rPr lang="en-US" sz="1250" i="1" dirty="0"/>
              <a:t>:</a:t>
            </a:r>
          </a:p>
          <a:p>
            <a:pPr lvl="1">
              <a:lnSpc>
                <a:spcPct val="110000"/>
              </a:lnSpc>
              <a:spcAft>
                <a:spcPts val="1000"/>
              </a:spcAft>
            </a:pPr>
            <a:r>
              <a:rPr lang="en-US" sz="1250" i="1" dirty="0">
                <a:solidFill>
                  <a:srgbClr val="797979"/>
                </a:solidFill>
              </a:rPr>
              <a:t>“… Waiting in expectation that prices will fall seems unlikely to pay off.” </a:t>
            </a:r>
          </a:p>
        </p:txBody>
      </p:sp>
      <p:sp>
        <p:nvSpPr>
          <p:cNvPr id="8" name="Rectangle 7">
            <a:extLst>
              <a:ext uri="{FF2B5EF4-FFF2-40B4-BE49-F238E27FC236}">
                <a16:creationId xmlns:a16="http://schemas.microsoft.com/office/drawing/2014/main" id="{CFC07FC6-668C-C347-A8F7-4099C75CB944}"/>
              </a:ext>
            </a:extLst>
          </p:cNvPr>
          <p:cNvSpPr/>
          <p:nvPr/>
        </p:nvSpPr>
        <p:spPr>
          <a:xfrm>
            <a:off x="0" y="1443155"/>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Does the Future Hold for</a:t>
            </a:r>
            <a:br>
              <a:rPr lang="en-US" sz="3200" dirty="0">
                <a:solidFill>
                  <a:srgbClr val="FFFFFF"/>
                </a:solidFill>
              </a:rPr>
            </a:br>
            <a:r>
              <a:rPr lang="en-US" sz="3200" dirty="0">
                <a:solidFill>
                  <a:srgbClr val="FFFFFF"/>
                </a:solidFill>
              </a:rPr>
              <a:t>Home Prices?</a:t>
            </a:r>
          </a:p>
        </p:txBody>
      </p:sp>
    </p:spTree>
    <p:extLst>
      <p:ext uri="{BB962C8B-B14F-4D97-AF65-F5344CB8AC3E}">
        <p14:creationId xmlns:p14="http://schemas.microsoft.com/office/powerpoint/2010/main" val="179846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1" y="1834587"/>
            <a:ext cx="6172200" cy="1529456"/>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A Look at Expert Projections</a:t>
            </a:r>
          </a:p>
          <a:p>
            <a:pPr>
              <a:lnSpc>
                <a:spcPct val="110000"/>
              </a:lnSpc>
              <a:spcAft>
                <a:spcPts val="1000"/>
              </a:spcAft>
            </a:pPr>
            <a:r>
              <a:rPr lang="en-US" sz="1250" dirty="0">
                <a:solidFill>
                  <a:srgbClr val="000000"/>
                </a:solidFill>
              </a:rPr>
              <a:t>The chart below shows 2022 price forecasts from various industry experts. The average of these projections indicates </a:t>
            </a:r>
            <a:r>
              <a:rPr lang="en-US" sz="1250" b="1" dirty="0"/>
              <a:t>5.1% </a:t>
            </a:r>
            <a:r>
              <a:rPr lang="en-US" sz="1250" b="1" dirty="0">
                <a:solidFill>
                  <a:srgbClr val="000000"/>
                </a:solidFill>
              </a:rPr>
              <a:t>home price appreciation in 2022</a:t>
            </a:r>
            <a:r>
              <a:rPr lang="en-US" sz="1250" dirty="0">
                <a:solidFill>
                  <a:srgbClr val="000000"/>
                </a:solidFill>
              </a:rPr>
              <a:t>. While this isn’t the record-breaking rate of over 18% appreciation from the past year, it’s a continued increase, just at a slower pace. This means experts forecast a </a:t>
            </a:r>
            <a:r>
              <a:rPr lang="en-US" sz="1250" b="1" dirty="0">
                <a:solidFill>
                  <a:srgbClr val="000000"/>
                </a:solidFill>
              </a:rPr>
              <a:t>deceleration </a:t>
            </a:r>
            <a:r>
              <a:rPr lang="en-US" sz="1250" dirty="0">
                <a:solidFill>
                  <a:srgbClr val="000000"/>
                </a:solidFill>
              </a:rPr>
              <a:t>in prices, </a:t>
            </a:r>
            <a:r>
              <a:rPr lang="en-US" sz="1250" dirty="0">
                <a:latin typeface="Arial" panose="020B0604020202020204" pitchFamily="34" charset="0"/>
                <a:cs typeface="Arial" panose="020B0604020202020204" pitchFamily="34" charset="0"/>
              </a:rPr>
              <a:t>but not depreciation. </a:t>
            </a:r>
            <a:r>
              <a:rPr lang="en-US" sz="1250" dirty="0">
                <a:solidFill>
                  <a:srgbClr val="000000"/>
                </a:solidFill>
              </a:rPr>
              <a:t>So, home prices are projected to continue increasing next year,</a:t>
            </a:r>
            <a:r>
              <a:rPr lang="en-US" sz="1250" dirty="0"/>
              <a:t> and that’s a direct result of low supply and high demand. </a:t>
            </a:r>
          </a:p>
          <a:p>
            <a:pPr>
              <a:lnSpc>
                <a:spcPct val="110000"/>
              </a:lnSpc>
              <a:spcAft>
                <a:spcPts val="1000"/>
              </a:spcAft>
            </a:pPr>
            <a:r>
              <a:rPr lang="en-US" sz="1250" dirty="0"/>
              <a:t>The good news for prospective buyers is you can rest assured your investment in your home will be an asset that increases in value over time, growing your net worth.</a:t>
            </a:r>
          </a:p>
          <a:p>
            <a:pPr>
              <a:lnSpc>
                <a:spcPct val="110000"/>
              </a:lnSpc>
              <a:spcAft>
                <a:spcPts val="1000"/>
              </a:spcAft>
            </a:pP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844591346"/>
              </p:ext>
            </p:extLst>
          </p:nvPr>
        </p:nvGraphicFramePr>
        <p:xfrm>
          <a:off x="457200" y="843983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expect a drop in home prices next year – experts say it won’t happen. Instead, think about your homeownership goals and consider purchasing a home before prices rise further.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9" name="Rectangle 18">
            <a:extLst>
              <a:ext uri="{FF2B5EF4-FFF2-40B4-BE49-F238E27FC236}">
                <a16:creationId xmlns:a16="http://schemas.microsoft.com/office/drawing/2014/main" id="{A19F6337-CC90-BE47-98F1-9E8100770F1B}"/>
              </a:ext>
            </a:extLst>
          </p:cNvPr>
          <p:cNvSpPr/>
          <p:nvPr/>
        </p:nvSpPr>
        <p:spPr>
          <a:xfrm>
            <a:off x="465307" y="4572002"/>
            <a:ext cx="6841785" cy="359022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F8CEB440-EBAA-B145-A602-2536F7086DD7}"/>
              </a:ext>
            </a:extLst>
          </p:cNvPr>
          <p:cNvSpPr txBox="1"/>
          <p:nvPr/>
        </p:nvSpPr>
        <p:spPr>
          <a:xfrm>
            <a:off x="675515" y="4739823"/>
            <a:ext cx="6536347" cy="500137"/>
          </a:xfrm>
          <a:prstGeom prst="rect">
            <a:avLst/>
          </a:prstGeom>
          <a:noFill/>
        </p:spPr>
        <p:txBody>
          <a:bodyPr wrap="square" lIns="0" tIns="0" rIns="0" bIns="0" rtlCol="0">
            <a:spAutoFit/>
          </a:bodyPr>
          <a:lstStyle/>
          <a:p>
            <a:pPr algn="ctr">
              <a:spcAft>
                <a:spcPts val="600"/>
              </a:spcAft>
            </a:pPr>
            <a:r>
              <a:rPr lang="en-US" sz="1500" b="1" dirty="0">
                <a:latin typeface="Arial" panose="020B0604020202020204" pitchFamily="34" charset="0"/>
                <a:cs typeface="Arial" panose="020B0604020202020204" pitchFamily="34" charset="0"/>
              </a:rPr>
              <a:t>2022 Home Price Forecasts</a:t>
            </a:r>
          </a:p>
          <a:p>
            <a:pPr algn="ctr">
              <a:spcAft>
                <a:spcPts val="6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graphicFrame>
        <p:nvGraphicFramePr>
          <p:cNvPr id="12" name="Chart 11">
            <a:extLst>
              <a:ext uri="{FF2B5EF4-FFF2-40B4-BE49-F238E27FC236}">
                <a16:creationId xmlns:a16="http://schemas.microsoft.com/office/drawing/2014/main" id="{96819FCC-B954-894C-993B-1709107554D0}"/>
              </a:ext>
            </a:extLst>
          </p:cNvPr>
          <p:cNvGraphicFramePr/>
          <p:nvPr>
            <p:extLst>
              <p:ext uri="{D42A27DB-BD31-4B8C-83A1-F6EECF244321}">
                <p14:modId xmlns:p14="http://schemas.microsoft.com/office/powerpoint/2010/main" val="1400641383"/>
              </p:ext>
            </p:extLst>
          </p:nvPr>
        </p:nvGraphicFramePr>
        <p:xfrm>
          <a:off x="675515" y="5012670"/>
          <a:ext cx="6417174" cy="3016881"/>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0684563D-F19A-AE4B-AECE-DA761D905DF0}"/>
              </a:ext>
            </a:extLst>
          </p:cNvPr>
          <p:cNvGrpSpPr/>
          <p:nvPr/>
        </p:nvGrpSpPr>
        <p:grpSpPr>
          <a:xfrm>
            <a:off x="871536" y="5942586"/>
            <a:ext cx="6358805" cy="261610"/>
            <a:chOff x="35232" y="2799332"/>
            <a:chExt cx="9569370" cy="166371"/>
          </a:xfrm>
        </p:grpSpPr>
        <p:cxnSp>
          <p:nvCxnSpPr>
            <p:cNvPr id="22" name="Straight Connector 21">
              <a:extLst>
                <a:ext uri="{FF2B5EF4-FFF2-40B4-BE49-F238E27FC236}">
                  <a16:creationId xmlns:a16="http://schemas.microsoft.com/office/drawing/2014/main" id="{8F3A97F4-8E06-7946-8BA1-57D41700A73C}"/>
                </a:ext>
              </a:extLst>
            </p:cNvPr>
            <p:cNvCxnSpPr>
              <a:cxnSpLocks/>
            </p:cNvCxnSpPr>
            <p:nvPr/>
          </p:nvCxnSpPr>
          <p:spPr>
            <a:xfrm>
              <a:off x="35232" y="2883628"/>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9206A3-AE6E-2E44-B66B-495FDEEB6134}"/>
                </a:ext>
              </a:extLst>
            </p:cNvPr>
            <p:cNvSpPr txBox="1"/>
            <p:nvPr/>
          </p:nvSpPr>
          <p:spPr>
            <a:xfrm>
              <a:off x="6401961" y="2799332"/>
              <a:ext cx="3202641" cy="166371"/>
            </a:xfrm>
            <a:prstGeom prst="rect">
              <a:avLst/>
            </a:prstGeom>
            <a:solidFill>
              <a:schemeClr val="accent2"/>
            </a:solidFill>
            <a:ln>
              <a:noFill/>
            </a:ln>
          </p:spPr>
          <p:txBody>
            <a:bodyPr wrap="square" rtlCol="0">
              <a:spAutoFit/>
            </a:bodyPr>
            <a:lstStyle/>
            <a:p>
              <a:pPr algn="ctr"/>
              <a:r>
                <a:rPr lang="en-US" sz="1100" dirty="0">
                  <a:solidFill>
                    <a:schemeClr val="bg1"/>
                  </a:solidFill>
                </a:rPr>
                <a:t>Average of All Forecasts: 5.1%</a:t>
              </a:r>
            </a:p>
          </p:txBody>
        </p:sp>
      </p:grpSp>
      <p:pic>
        <p:nvPicPr>
          <p:cNvPr id="3" name="Picture 2" descr="A person and person holding a fish&#10;&#10;Description automatically generated with medium confidence">
            <a:extLst>
              <a:ext uri="{FF2B5EF4-FFF2-40B4-BE49-F238E27FC236}">
                <a16:creationId xmlns:a16="http://schemas.microsoft.com/office/drawing/2014/main" id="{C82DCA88-B2CB-A640-8326-B0318CF855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
          <a:stretch/>
        </p:blipFill>
        <p:spPr>
          <a:xfrm>
            <a:off x="-2098" y="0"/>
            <a:ext cx="7772400" cy="1959862"/>
          </a:xfrm>
          <a:prstGeom prst="rect">
            <a:avLst/>
          </a:prstGeom>
        </p:spPr>
      </p:pic>
    </p:spTree>
    <p:extLst>
      <p:ext uri="{BB962C8B-B14F-4D97-AF65-F5344CB8AC3E}">
        <p14:creationId xmlns:p14="http://schemas.microsoft.com/office/powerpoint/2010/main" val="84398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4F6860-BEB4-6E49-AD4D-539AE50DCFD3}"/>
              </a:ext>
            </a:extLst>
          </p:cNvPr>
          <p:cNvSpPr/>
          <p:nvPr/>
        </p:nvSpPr>
        <p:spPr>
          <a:xfrm>
            <a:off x="0" y="0"/>
            <a:ext cx="7772400" cy="231345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Why You Shouldn’t Be Upset </a:t>
            </a:r>
          </a:p>
          <a:p>
            <a:pPr lvl="0">
              <a:spcAft>
                <a:spcPts val="1000"/>
              </a:spcAft>
            </a:pPr>
            <a:r>
              <a:rPr lang="en-US" sz="3200" dirty="0">
                <a:solidFill>
                  <a:srgbClr val="FFFFFF"/>
                </a:solidFill>
              </a:rPr>
              <a:t>by 3% Mortgage Rates</a:t>
            </a:r>
          </a:p>
        </p:txBody>
      </p:sp>
      <p:sp>
        <p:nvSpPr>
          <p:cNvPr id="3" name="TextBox 2">
            <a:extLst>
              <a:ext uri="{FF2B5EF4-FFF2-40B4-BE49-F238E27FC236}">
                <a16:creationId xmlns:a16="http://schemas.microsoft.com/office/drawing/2014/main" id="{DC6D895E-D872-A649-8D1F-2C10CFF35718}"/>
              </a:ext>
            </a:extLst>
          </p:cNvPr>
          <p:cNvSpPr txBox="1"/>
          <p:nvPr/>
        </p:nvSpPr>
        <p:spPr>
          <a:xfrm>
            <a:off x="465307" y="2242899"/>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With the average 30-year fixed mortgage rate climbing above 3%, rising rates are one of </a:t>
            </a:r>
            <a:r>
              <a:rPr lang="en-US" sz="1500" i="1" dirty="0">
                <a:solidFill>
                  <a:srgbClr val="797979"/>
                </a:solidFill>
                <a:latin typeface="Georgia" panose="02040502050405020303" pitchFamily="18" charset="0"/>
              </a:rPr>
              <a:t>the</a:t>
            </a:r>
            <a:r>
              <a:rPr lang="en-US" sz="1500" i="1" dirty="0">
                <a:solidFill>
                  <a:schemeClr val="bg2"/>
                </a:solidFill>
                <a:latin typeface="Georgia" panose="02040502050405020303" pitchFamily="18" charset="0"/>
              </a:rPr>
              <a:t> big topics of discussion in the housing market today. But as a homebuyer, what do 3% mortgage rates really mean?  </a:t>
            </a:r>
          </a:p>
        </p:txBody>
      </p:sp>
      <p:sp>
        <p:nvSpPr>
          <p:cNvPr id="22" name="TextBox 21">
            <a:extLst>
              <a:ext uri="{FF2B5EF4-FFF2-40B4-BE49-F238E27FC236}">
                <a16:creationId xmlns:a16="http://schemas.microsoft.com/office/drawing/2014/main" id="{E758E0A0-B9D1-2A44-8517-D5CC3A5B690D}"/>
              </a:ext>
            </a:extLst>
          </p:cNvPr>
          <p:cNvSpPr txBox="1"/>
          <p:nvPr/>
        </p:nvSpPr>
        <p:spPr>
          <a:xfrm>
            <a:off x="1142999" y="3225465"/>
            <a:ext cx="6180011" cy="474681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Today’s Rates Still Give Buyers Great Opportunity</a:t>
            </a:r>
          </a:p>
          <a:p>
            <a:pPr>
              <a:lnSpc>
                <a:spcPct val="114000"/>
              </a:lnSpc>
              <a:spcAft>
                <a:spcPts val="1000"/>
              </a:spcAft>
            </a:pPr>
            <a:r>
              <a:rPr lang="en-US" sz="1250" dirty="0"/>
              <a:t>Buyers don’t want mortgage rates to rise, as any upward movement increases your monthly mortgage payment when you purchase a home. But it’s important to put today’s average mortgage rate into perspective. </a:t>
            </a:r>
            <a:r>
              <a:rPr lang="en-US" sz="1250" b="1" dirty="0"/>
              <a:t>Even though rates today are climbing back into the 3% range, they’re still incredibly competitive. </a:t>
            </a:r>
            <a:r>
              <a:rPr lang="en-US" sz="1250" dirty="0"/>
              <a:t>To truly give you the full picture, take a look at the last 50 years </a:t>
            </a:r>
            <a:r>
              <a:rPr lang="en-US" sz="1250" i="1" dirty="0"/>
              <a:t>(see graph below). </a:t>
            </a:r>
            <a:r>
              <a:rPr lang="en-US" sz="1250" b="1" dirty="0"/>
              <a:t>Looking back, today’s rate is outstanding by comparison.</a:t>
            </a:r>
            <a:endParaRPr lang="en-US" sz="1250" b="1" dirty="0">
              <a:solidFill>
                <a:srgbClr val="00AEEF"/>
              </a:solidFill>
            </a:endParaRPr>
          </a:p>
          <a:p>
            <a:pPr>
              <a:lnSpc>
                <a:spcPct val="114000"/>
              </a:lnSpc>
              <a:spcAft>
                <a:spcPts val="1000"/>
              </a:spcAft>
            </a:pPr>
            <a:endParaRPr lang="en-US" sz="1250" b="1" dirty="0"/>
          </a:p>
        </p:txBody>
      </p:sp>
      <p:sp>
        <p:nvSpPr>
          <p:cNvPr id="29" name="TextBox 28">
            <a:extLst>
              <a:ext uri="{FF2B5EF4-FFF2-40B4-BE49-F238E27FC236}">
                <a16:creationId xmlns:a16="http://schemas.microsoft.com/office/drawing/2014/main" id="{DE4ACCCB-23F8-5141-973B-78DCF7CE1B9B}"/>
              </a:ext>
            </a:extLst>
          </p:cNvPr>
          <p:cNvSpPr txBox="1"/>
          <p:nvPr/>
        </p:nvSpPr>
        <p:spPr>
          <a:xfrm>
            <a:off x="6283799" y="9084129"/>
            <a:ext cx="1219200" cy="246221"/>
          </a:xfrm>
          <a:prstGeom prst="rect">
            <a:avLst/>
          </a:prstGeom>
          <a:noFill/>
        </p:spPr>
        <p:txBody>
          <a:bodyPr wrap="square">
            <a:spAutoFit/>
          </a:bodyPr>
          <a:lstStyle/>
          <a:p>
            <a:r>
              <a:rPr lang="en-US" sz="1000" dirty="0">
                <a:solidFill>
                  <a:schemeClr val="bg1">
                    <a:lumMod val="65000"/>
                  </a:schemeClr>
                </a:solidFill>
              </a:rPr>
              <a:t>Freddie Mac </a:t>
            </a:r>
          </a:p>
        </p:txBody>
      </p:sp>
      <p:sp>
        <p:nvSpPr>
          <p:cNvPr id="30" name="Slide Number Placeholder 13">
            <a:extLst>
              <a:ext uri="{FF2B5EF4-FFF2-40B4-BE49-F238E27FC236}">
                <a16:creationId xmlns:a16="http://schemas.microsoft.com/office/drawing/2014/main" id="{E646A28C-C2CD-354F-A5FC-0E8D18D4E9C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8</a:t>
            </a:fld>
            <a:endParaRPr lang="en-US" dirty="0"/>
          </a:p>
        </p:txBody>
      </p:sp>
      <p:sp>
        <p:nvSpPr>
          <p:cNvPr id="8" name="Rectangle 7">
            <a:extLst>
              <a:ext uri="{FF2B5EF4-FFF2-40B4-BE49-F238E27FC236}">
                <a16:creationId xmlns:a16="http://schemas.microsoft.com/office/drawing/2014/main" id="{8735C243-1A9C-854A-9F59-FC27CAB4FE7E}"/>
              </a:ext>
            </a:extLst>
          </p:cNvPr>
          <p:cNvSpPr/>
          <p:nvPr/>
        </p:nvSpPr>
        <p:spPr>
          <a:xfrm>
            <a:off x="473290" y="5433412"/>
            <a:ext cx="6841785" cy="393918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graphicFrame>
        <p:nvGraphicFramePr>
          <p:cNvPr id="9" name="Chart 8">
            <a:extLst>
              <a:ext uri="{FF2B5EF4-FFF2-40B4-BE49-F238E27FC236}">
                <a16:creationId xmlns:a16="http://schemas.microsoft.com/office/drawing/2014/main" id="{6D683867-68D2-AF40-BB8A-D89FAABF8554}"/>
              </a:ext>
            </a:extLst>
          </p:cNvPr>
          <p:cNvGraphicFramePr/>
          <p:nvPr>
            <p:extLst>
              <p:ext uri="{D42A27DB-BD31-4B8C-83A1-F6EECF244321}">
                <p14:modId xmlns:p14="http://schemas.microsoft.com/office/powerpoint/2010/main" val="953426740"/>
              </p:ext>
            </p:extLst>
          </p:nvPr>
        </p:nvGraphicFramePr>
        <p:xfrm>
          <a:off x="422490" y="6273804"/>
          <a:ext cx="6100421" cy="293342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B339C0E-8F20-9447-B5C7-BAB01ED25A13}"/>
              </a:ext>
            </a:extLst>
          </p:cNvPr>
          <p:cNvSpPr txBox="1"/>
          <p:nvPr/>
        </p:nvSpPr>
        <p:spPr>
          <a:xfrm>
            <a:off x="621614" y="5661975"/>
            <a:ext cx="6603873" cy="500137"/>
          </a:xfrm>
          <a:prstGeom prst="rect">
            <a:avLst/>
          </a:prstGeom>
          <a:noFill/>
        </p:spPr>
        <p:txBody>
          <a:bodyPr wrap="square" lIns="0" tIns="0" rIns="0" bIns="0" rtlCol="0">
            <a:spAutoFit/>
          </a:bodyPr>
          <a:lstStyle/>
          <a:p>
            <a:pPr algn="ctr">
              <a:spcAft>
                <a:spcPts val="600"/>
              </a:spcAft>
            </a:pPr>
            <a:r>
              <a:rPr lang="en-US" sz="1500" b="1" dirty="0">
                <a:solidFill>
                  <a:srgbClr val="00AEEF"/>
                </a:solidFill>
                <a:latin typeface="Arial" panose="020B0604020202020204" pitchFamily="34" charset="0"/>
                <a:cs typeface="Arial" panose="020B0604020202020204" pitchFamily="34" charset="0"/>
              </a:rPr>
              <a:t>Today’s Rate Is Lower than the Average in Each of the Past 5 Decades</a:t>
            </a:r>
          </a:p>
          <a:p>
            <a:pPr algn="ctr">
              <a:spcAft>
                <a:spcPts val="600"/>
              </a:spcAft>
              <a:defRPr/>
            </a:pPr>
            <a:r>
              <a:rPr lang="en-US" sz="1250" i="1" dirty="0">
                <a:solidFill>
                  <a:schemeClr val="bg2"/>
                </a:solidFill>
                <a:latin typeface="Georgia" panose="02040502050405020303" pitchFamily="18" charset="0"/>
                <a:cs typeface="Calibri" panose="020F0502020204030204" pitchFamily="34" charset="0"/>
              </a:rPr>
              <a:t>Based on historical data from Freddie Mac</a:t>
            </a:r>
          </a:p>
        </p:txBody>
      </p:sp>
      <p:cxnSp>
        <p:nvCxnSpPr>
          <p:cNvPr id="12" name="Straight Connector 11">
            <a:extLst>
              <a:ext uri="{FF2B5EF4-FFF2-40B4-BE49-F238E27FC236}">
                <a16:creationId xmlns:a16="http://schemas.microsoft.com/office/drawing/2014/main" id="{3146A5D6-A3EA-8143-A7FB-A9B9C9B4E6BC}"/>
              </a:ext>
            </a:extLst>
          </p:cNvPr>
          <p:cNvCxnSpPr>
            <a:cxnSpLocks/>
          </p:cNvCxnSpPr>
          <p:nvPr/>
        </p:nvCxnSpPr>
        <p:spPr>
          <a:xfrm>
            <a:off x="621614" y="8328009"/>
            <a:ext cx="6495194" cy="0"/>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1169F566-7ABC-4148-B155-B4AD43325DAA}"/>
              </a:ext>
            </a:extLst>
          </p:cNvPr>
          <p:cNvSpPr/>
          <p:nvPr/>
        </p:nvSpPr>
        <p:spPr>
          <a:xfrm>
            <a:off x="6522911" y="8153811"/>
            <a:ext cx="711322" cy="3429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TODAY</a:t>
            </a:r>
          </a:p>
        </p:txBody>
      </p:sp>
      <p:pic>
        <p:nvPicPr>
          <p:cNvPr id="4" name="Picture 3" descr="A picture containing indoor, blurry&#10;&#10;Description automatically generated">
            <a:extLst>
              <a:ext uri="{FF2B5EF4-FFF2-40B4-BE49-F238E27FC236}">
                <a16:creationId xmlns:a16="http://schemas.microsoft.com/office/drawing/2014/main" id="{F441B897-1FC1-0647-A925-3310B42F8E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14399" y="3655"/>
            <a:ext cx="1758001" cy="2309799"/>
          </a:xfrm>
          <a:prstGeom prst="rect">
            <a:avLst/>
          </a:prstGeom>
        </p:spPr>
      </p:pic>
    </p:spTree>
    <p:extLst>
      <p:ext uri="{BB962C8B-B14F-4D97-AF65-F5344CB8AC3E}">
        <p14:creationId xmlns:p14="http://schemas.microsoft.com/office/powerpoint/2010/main" val="341034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75970" y="-252710"/>
            <a:ext cx="2929922" cy="3722019"/>
          </a:xfrm>
          <a:prstGeom prst="rect">
            <a:avLst/>
          </a:prstGeom>
          <a:noFill/>
        </p:spPr>
        <p:txBody>
          <a:bodyPr wrap="square" lIns="0" tIns="320040" rIns="0" bIns="0" numCol="1" spcCol="457200" rtlCol="0">
            <a:noAutofit/>
          </a:bodyPr>
          <a:lstStyle/>
          <a:p>
            <a:pPr>
              <a:lnSpc>
                <a:spcPct val="114000"/>
              </a:lnSpc>
              <a:spcAft>
                <a:spcPts val="1000"/>
              </a:spcAft>
            </a:pPr>
            <a:endParaRPr lang="en-US" sz="1500" b="1" dirty="0">
              <a:solidFill>
                <a:srgbClr val="00AEEF"/>
              </a:solidFill>
            </a:endParaRPr>
          </a:p>
          <a:p>
            <a:pPr>
              <a:lnSpc>
                <a:spcPct val="114000"/>
              </a:lnSpc>
              <a:spcAft>
                <a:spcPts val="1000"/>
              </a:spcAft>
            </a:pPr>
            <a:r>
              <a:rPr lang="en-US" sz="1500" b="1" dirty="0">
                <a:solidFill>
                  <a:srgbClr val="00AEEF"/>
                </a:solidFill>
              </a:rPr>
              <a:t>What Does This Mean for You?</a:t>
            </a:r>
          </a:p>
          <a:p>
            <a:pPr>
              <a:lnSpc>
                <a:spcPct val="114000"/>
              </a:lnSpc>
              <a:spcAft>
                <a:spcPts val="1000"/>
              </a:spcAft>
            </a:pPr>
            <a:r>
              <a:rPr lang="en-US" sz="1250" dirty="0"/>
              <a:t>Being upset that you may have missed out on sub-3% mortgage rates is understandable. But it’s important to realize, buying now still makes sense, as experts project rates will continue to rise. And when rates rise, it will cost more to purchase a home.  </a:t>
            </a:r>
          </a:p>
          <a:p>
            <a:pPr>
              <a:lnSpc>
                <a:spcPct val="114000"/>
              </a:lnSpc>
              <a:spcAft>
                <a:spcPts val="1000"/>
              </a:spcAft>
            </a:pPr>
            <a:r>
              <a:rPr lang="en-US" sz="1250" dirty="0"/>
              <a:t>As Mark Fleming, Chief Economist at </a:t>
            </a:r>
            <a:r>
              <a:rPr lang="en-US" sz="1250" i="1" dirty="0"/>
              <a:t>First American</a:t>
            </a:r>
            <a:r>
              <a:rPr lang="en-US" sz="1250" dirty="0"/>
              <a:t>, explains: </a:t>
            </a:r>
          </a:p>
          <a:p>
            <a:pPr lvl="1">
              <a:lnSpc>
                <a:spcPct val="114000"/>
              </a:lnSpc>
              <a:spcAft>
                <a:spcPts val="1000"/>
              </a:spcAft>
            </a:pPr>
            <a:r>
              <a:rPr lang="en-US" sz="1250" i="1" dirty="0">
                <a:solidFill>
                  <a:srgbClr val="797979"/>
                </a:solidFill>
              </a:rPr>
              <a:t>“Rising mortgage rates, all else equal, will diminish house-buying power, </a:t>
            </a:r>
            <a:r>
              <a:rPr lang="en-US" sz="1250" b="1" i="1" dirty="0">
                <a:solidFill>
                  <a:srgbClr val="797979"/>
                </a:solidFill>
              </a:rPr>
              <a:t>meaning it will cost more per month for a borrower to buy ‘their same home.’” </a:t>
            </a:r>
          </a:p>
          <a:p>
            <a:pPr>
              <a:lnSpc>
                <a:spcPct val="114000"/>
              </a:lnSpc>
              <a:spcAft>
                <a:spcPts val="1000"/>
              </a:spcAft>
            </a:pPr>
            <a:r>
              <a:rPr lang="en-US" sz="1250" dirty="0"/>
              <a:t>In other words, the longer you wait, the more it will cost you. Being educated and informed on the homebuying process is incredibly important today, so you can make the best possible decision about when to purchase a home. </a:t>
            </a:r>
          </a:p>
          <a:p>
            <a:pPr>
              <a:lnSpc>
                <a:spcPct val="114000"/>
              </a:lnSpc>
              <a:spcAft>
                <a:spcPts val="1000"/>
              </a:spcAft>
            </a:pP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86803593"/>
              </p:ext>
            </p:extLst>
          </p:nvPr>
        </p:nvGraphicFramePr>
        <p:xfrm>
          <a:off x="475970" y="6589092"/>
          <a:ext cx="3029976" cy="2398395"/>
        </p:xfrm>
        <a:graphic>
          <a:graphicData uri="http://schemas.openxmlformats.org/drawingml/2006/table">
            <a:tbl>
              <a:tblPr firstRow="1" bandRow="1">
                <a:tableStyleId>{5C22544A-7EE6-4342-B048-85BDC9FD1C3A}</a:tableStyleId>
              </a:tblPr>
              <a:tblGrid>
                <a:gridCol w="3029976">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it’s true today’s average mortgage rate is higher than it was a few months ago, 3% mortgage rates shouldn’t deter you from your homebuying goals. Historically, today’s rate is still low.</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Consider this an opportunity rather than a hurdle. Let’s connect so you can lock in a great rate now.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a:extLst>
              <a:ext uri="{FF2B5EF4-FFF2-40B4-BE49-F238E27FC236}">
                <a16:creationId xmlns:a16="http://schemas.microsoft.com/office/drawing/2014/main" id="{E7665094-4891-314E-AE7F-2A5360DA1A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6510" y="0"/>
            <a:ext cx="3405890" cy="10058400"/>
          </a:xfrm>
          <a:prstGeom prst="rect">
            <a:avLst/>
          </a:prstGeom>
        </p:spPr>
      </p:pic>
    </p:spTree>
    <p:extLst>
      <p:ext uri="{BB962C8B-B14F-4D97-AF65-F5344CB8AC3E}">
        <p14:creationId xmlns:p14="http://schemas.microsoft.com/office/powerpoint/2010/main" val="1368875312"/>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13582</TotalTime>
  <Words>4867</Words>
  <Application>Microsoft Office PowerPoint</Application>
  <PresentationFormat>Custom</PresentationFormat>
  <Paragraphs>266</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Craig Lescoe</cp:lastModifiedBy>
  <cp:revision>292</cp:revision>
  <dcterms:created xsi:type="dcterms:W3CDTF">2021-07-16T16:38:04Z</dcterms:created>
  <dcterms:modified xsi:type="dcterms:W3CDTF">2021-12-07T17:22:53Z</dcterms:modified>
</cp:coreProperties>
</file>