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261" r:id="rId3"/>
    <p:sldId id="3302" r:id="rId4"/>
    <p:sldId id="3303" r:id="rId5"/>
    <p:sldId id="3304" r:id="rId6"/>
    <p:sldId id="265" r:id="rId7"/>
    <p:sldId id="3281" r:id="rId8"/>
    <p:sldId id="3294" r:id="rId9"/>
    <p:sldId id="3295" r:id="rId10"/>
    <p:sldId id="3292" r:id="rId11"/>
    <p:sldId id="3293" r:id="rId12"/>
    <p:sldId id="3305" r:id="rId13"/>
    <p:sldId id="3290" r:id="rId14"/>
    <p:sldId id="3291" r:id="rId15"/>
    <p:sldId id="3283" r:id="rId16"/>
    <p:sldId id="3284" r:id="rId17"/>
    <p:sldId id="3285" r:id="rId18"/>
    <p:sldId id="3289" r:id="rId19"/>
    <p:sldId id="3288" r:id="rId20"/>
    <p:sldId id="3287" r:id="rId21"/>
    <p:sldId id="3271" r:id="rId22"/>
    <p:sldId id="3286"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ety Cox" initials="CC" lastIdx="25"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45"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7" clrIdx="2">
    <p:extLst>
      <p:ext uri="{19B8F6BF-5375-455C-9EA6-DF929625EA0E}">
        <p15:presenceInfo xmlns:p15="http://schemas.microsoft.com/office/powerpoint/2012/main" userId="S::becca@keepingcurrentmatters.com::0f7e16d1-6d0f-49e0-b94a-678b82a6f1a8" providerId="AD"/>
      </p:ext>
    </p:extLst>
  </p:cmAuthor>
  <p:cmAuthor id="4" name="Nikki Arpino" initials="NA [2]" lastIdx="2" clrIdx="3">
    <p:extLst>
      <p:ext uri="{19B8F6BF-5375-455C-9EA6-DF929625EA0E}">
        <p15:presenceInfo xmlns:p15="http://schemas.microsoft.com/office/powerpoint/2012/main" userId="WhutqSSPiFnB3YdNPNZ3vvYP7h2tGQzXDooSVebKFXQ=" providerId="None"/>
      </p:ext>
    </p:extLst>
  </p:cmAuthor>
  <p:cmAuthor id="5" name="Jeymy Idrovo" initials="JI" lastIdx="10" clrIdx="4">
    <p:extLst>
      <p:ext uri="{19B8F6BF-5375-455C-9EA6-DF929625EA0E}">
        <p15:presenceInfo xmlns:p15="http://schemas.microsoft.com/office/powerpoint/2012/main" userId="Jeymy Idrovo" providerId="None"/>
      </p:ext>
    </p:extLst>
  </p:cmAuthor>
  <p:cmAuthor id="6" name="Kate Rezabek" initials="KR" lastIdx="10" clrIdx="5">
    <p:extLst>
      <p:ext uri="{19B8F6BF-5375-455C-9EA6-DF929625EA0E}">
        <p15:presenceInfo xmlns:p15="http://schemas.microsoft.com/office/powerpoint/2012/main" userId="S::kate@keepingcurrentmatters.com::c82c6c9b-0862-4e9b-b07e-8ec0e0a445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6053BE-FDBE-47A3-93B7-93B1325FA8B4}" v="2" dt="2021-08-17T16:34:58.286"/>
    <p1510:client id="{9D8877E1-DB22-4CFF-A60E-3CD6B024BC02}" v="1" dt="2021-08-24T14:48:02.604"/>
    <p1510:client id="{C9D6EEB9-153F-4FEE-AE61-4CD4D2856EFD}" v="7" dt="2021-08-23T20:55:15.1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5"/>
    <p:restoredTop sz="96327" autoAdjust="0"/>
  </p:normalViewPr>
  <p:slideViewPr>
    <p:cSldViewPr snapToGrid="0" snapToObjects="1">
      <p:cViewPr varScale="1">
        <p:scale>
          <a:sx n="82" d="100"/>
          <a:sy n="82" d="100"/>
        </p:scale>
        <p:origin x="296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4098945809101E-2"/>
          <c:y val="3.2126899665082906E-2"/>
          <c:w val="0.87272313547901592"/>
          <c:h val="0.92812600267292711"/>
        </c:manualLayout>
      </c:layout>
      <c:lineChart>
        <c:grouping val="standard"/>
        <c:varyColors val="0"/>
        <c:ser>
          <c:idx val="0"/>
          <c:order val="0"/>
          <c:tx>
            <c:strRef>
              <c:f>Sheet1!$B$1</c:f>
              <c:strCache>
                <c:ptCount val="1"/>
                <c:pt idx="0">
                  <c:v>Series 1</c:v>
                </c:pt>
              </c:strCache>
            </c:strRef>
          </c:tx>
          <c:spPr>
            <a:ln w="19050" cap="rnd">
              <a:solidFill>
                <a:schemeClr val="bg1"/>
              </a:solidFill>
              <a:round/>
            </a:ln>
            <a:effectLst/>
          </c:spPr>
          <c:marker>
            <c:symbol val="none"/>
          </c:marker>
          <c:cat>
            <c:strRef>
              <c:f>Sheet1!$A$2:$A$272</c:f>
              <c:strCache>
                <c:ptCount val="265"/>
                <c:pt idx="0">
                  <c:v>1999</c:v>
                </c:pt>
                <c:pt idx="12">
                  <c:v>2000</c:v>
                </c:pt>
                <c:pt idx="72">
                  <c:v>2005</c:v>
                </c:pt>
                <c:pt idx="84">
                  <c:v>2006</c:v>
                </c:pt>
                <c:pt idx="96">
                  <c:v>2007</c:v>
                </c:pt>
                <c:pt idx="132">
                  <c:v>2010</c:v>
                </c:pt>
                <c:pt idx="192">
                  <c:v>2015</c:v>
                </c:pt>
                <c:pt idx="240">
                  <c:v>2019</c:v>
                </c:pt>
                <c:pt idx="252">
                  <c:v>2020</c:v>
                </c:pt>
                <c:pt idx="264">
                  <c:v>2021</c:v>
                </c:pt>
              </c:strCache>
            </c:strRef>
          </c:cat>
          <c:val>
            <c:numRef>
              <c:f>Sheet1!$B$2:$B$272</c:f>
              <c:numCache>
                <c:formatCode>#,##0.0</c:formatCode>
                <c:ptCount val="271"/>
                <c:pt idx="0">
                  <c:v>5.0999999999999996</c:v>
                </c:pt>
                <c:pt idx="1">
                  <c:v>5</c:v>
                </c:pt>
                <c:pt idx="2">
                  <c:v>5</c:v>
                </c:pt>
                <c:pt idx="3">
                  <c:v>5.0999999999999996</c:v>
                </c:pt>
                <c:pt idx="4">
                  <c:v>5</c:v>
                </c:pt>
                <c:pt idx="5">
                  <c:v>4.7</c:v>
                </c:pt>
                <c:pt idx="6">
                  <c:v>4.5999999999999996</c:v>
                </c:pt>
                <c:pt idx="7">
                  <c:v>4.7</c:v>
                </c:pt>
                <c:pt idx="8">
                  <c:v>4.7</c:v>
                </c:pt>
                <c:pt idx="9">
                  <c:v>4.8</c:v>
                </c:pt>
                <c:pt idx="10">
                  <c:v>4.5</c:v>
                </c:pt>
                <c:pt idx="11" formatCode="0.0">
                  <c:v>4</c:v>
                </c:pt>
                <c:pt idx="12" formatCode="0.0">
                  <c:v>4.2</c:v>
                </c:pt>
                <c:pt idx="13" formatCode="0.0">
                  <c:v>4.7</c:v>
                </c:pt>
                <c:pt idx="14" formatCode="0.0">
                  <c:v>4.0999999999999996</c:v>
                </c:pt>
                <c:pt idx="15" formatCode="0.0">
                  <c:v>4.5999999999999996</c:v>
                </c:pt>
                <c:pt idx="16" formatCode="0.0">
                  <c:v>4.5999999999999996</c:v>
                </c:pt>
                <c:pt idx="17" formatCode="0.0">
                  <c:v>4.7</c:v>
                </c:pt>
                <c:pt idx="18" formatCode="0.0">
                  <c:v>4.5999999999999996</c:v>
                </c:pt>
                <c:pt idx="19" formatCode="0.0">
                  <c:v>4.7</c:v>
                </c:pt>
                <c:pt idx="20" formatCode="0.0">
                  <c:v>4.4000000000000004</c:v>
                </c:pt>
                <c:pt idx="21" formatCode="0.0">
                  <c:v>4.5</c:v>
                </c:pt>
                <c:pt idx="22" formatCode="0.0">
                  <c:v>4.2</c:v>
                </c:pt>
                <c:pt idx="23" formatCode="0.0">
                  <c:v>4.4000000000000004</c:v>
                </c:pt>
                <c:pt idx="24" formatCode="0.0">
                  <c:v>4.2</c:v>
                </c:pt>
                <c:pt idx="25" formatCode="0.0">
                  <c:v>4.5</c:v>
                </c:pt>
                <c:pt idx="26" formatCode="0.0">
                  <c:v>4.4000000000000004</c:v>
                </c:pt>
                <c:pt idx="27" formatCode="0.0">
                  <c:v>4.8</c:v>
                </c:pt>
                <c:pt idx="28" formatCode="0.0">
                  <c:v>4.5999999999999996</c:v>
                </c:pt>
                <c:pt idx="29" formatCode="0.0">
                  <c:v>4.7</c:v>
                </c:pt>
                <c:pt idx="30" formatCode="0.0">
                  <c:v>4.4000000000000004</c:v>
                </c:pt>
                <c:pt idx="31" formatCode="0.0">
                  <c:v>4.9000000000000004</c:v>
                </c:pt>
                <c:pt idx="32" formatCode="0.0">
                  <c:v>5</c:v>
                </c:pt>
                <c:pt idx="33" formatCode="0.0">
                  <c:v>4.5999999999999996</c:v>
                </c:pt>
                <c:pt idx="34" formatCode="0.0">
                  <c:v>5</c:v>
                </c:pt>
                <c:pt idx="35" formatCode="0.0">
                  <c:v>4.0999999999999996</c:v>
                </c:pt>
                <c:pt idx="36" formatCode="0.0">
                  <c:v>4.3</c:v>
                </c:pt>
                <c:pt idx="37" formatCode="0.0">
                  <c:v>4.5999999999999996</c:v>
                </c:pt>
                <c:pt idx="38" formatCode="0.0">
                  <c:v>4.5999999999999996</c:v>
                </c:pt>
                <c:pt idx="39" formatCode="0.0">
                  <c:v>4.9000000000000004</c:v>
                </c:pt>
                <c:pt idx="40" formatCode="0.0">
                  <c:v>4.7</c:v>
                </c:pt>
                <c:pt idx="41" formatCode="0.0">
                  <c:v>4.9000000000000004</c:v>
                </c:pt>
                <c:pt idx="42" formatCode="0.0">
                  <c:v>4.5999999999999996</c:v>
                </c:pt>
                <c:pt idx="43" formatCode="0.0">
                  <c:v>5</c:v>
                </c:pt>
                <c:pt idx="44" formatCode="0.0">
                  <c:v>4.8</c:v>
                </c:pt>
                <c:pt idx="45" formatCode="0.0">
                  <c:v>4.9000000000000004</c:v>
                </c:pt>
                <c:pt idx="46" formatCode="0.0">
                  <c:v>4.9000000000000004</c:v>
                </c:pt>
                <c:pt idx="47" formatCode="0.0">
                  <c:v>4.3</c:v>
                </c:pt>
                <c:pt idx="48" formatCode="0.0">
                  <c:v>4.5999999999999996</c:v>
                </c:pt>
                <c:pt idx="49" formatCode="0.0">
                  <c:v>4.7</c:v>
                </c:pt>
                <c:pt idx="50" formatCode="0.0">
                  <c:v>4.7</c:v>
                </c:pt>
                <c:pt idx="51" formatCode="0.0">
                  <c:v>5.0999999999999996</c:v>
                </c:pt>
                <c:pt idx="52" formatCode="0.0">
                  <c:v>4.8</c:v>
                </c:pt>
                <c:pt idx="53" formatCode="0.0">
                  <c:v>5</c:v>
                </c:pt>
                <c:pt idx="54" formatCode="0.0">
                  <c:v>4.5</c:v>
                </c:pt>
                <c:pt idx="55" formatCode="0.0">
                  <c:v>4.5</c:v>
                </c:pt>
                <c:pt idx="56" formatCode="0.0">
                  <c:v>4.3</c:v>
                </c:pt>
                <c:pt idx="57" formatCode="0.0">
                  <c:v>4.5</c:v>
                </c:pt>
                <c:pt idx="58" formatCode="0.0">
                  <c:v>4.8</c:v>
                </c:pt>
                <c:pt idx="59" formatCode="0.0">
                  <c:v>4.2</c:v>
                </c:pt>
                <c:pt idx="60" formatCode="0.0">
                  <c:v>4.3</c:v>
                </c:pt>
                <c:pt idx="61" formatCode="0.0">
                  <c:v>4.5</c:v>
                </c:pt>
                <c:pt idx="62" formatCode="0.0">
                  <c:v>4.4000000000000004</c:v>
                </c:pt>
                <c:pt idx="63" formatCode="0.0">
                  <c:v>4.3</c:v>
                </c:pt>
                <c:pt idx="64" formatCode="0.0">
                  <c:v>4.2</c:v>
                </c:pt>
                <c:pt idx="65" formatCode="0.0">
                  <c:v>4.0999999999999996</c:v>
                </c:pt>
                <c:pt idx="66" formatCode="0.0">
                  <c:v>4.3</c:v>
                </c:pt>
                <c:pt idx="67" formatCode="0.0">
                  <c:v>4.5</c:v>
                </c:pt>
                <c:pt idx="68" formatCode="0.0">
                  <c:v>4.2</c:v>
                </c:pt>
                <c:pt idx="69" formatCode="0.0">
                  <c:v>4.3</c:v>
                </c:pt>
                <c:pt idx="70" formatCode="0.0">
                  <c:v>4.4000000000000004</c:v>
                </c:pt>
                <c:pt idx="71" formatCode="0.0">
                  <c:v>3.9</c:v>
                </c:pt>
                <c:pt idx="72" formatCode="0.0">
                  <c:v>4</c:v>
                </c:pt>
                <c:pt idx="73" formatCode="0.0">
                  <c:v>4.0999999999999996</c:v>
                </c:pt>
                <c:pt idx="74" formatCode="0.0">
                  <c:v>4</c:v>
                </c:pt>
                <c:pt idx="75" formatCode="0.0">
                  <c:v>4.2</c:v>
                </c:pt>
                <c:pt idx="76" formatCode="0.0">
                  <c:v>4.3</c:v>
                </c:pt>
                <c:pt idx="77" formatCode="0.0">
                  <c:v>4.5</c:v>
                </c:pt>
                <c:pt idx="78" formatCode="0.0">
                  <c:v>4.5999999999999996</c:v>
                </c:pt>
                <c:pt idx="79" formatCode="0.0">
                  <c:v>4.7</c:v>
                </c:pt>
                <c:pt idx="80" formatCode="0.0">
                  <c:v>4.5999999999999996</c:v>
                </c:pt>
                <c:pt idx="81" formatCode="0.0">
                  <c:v>4.8</c:v>
                </c:pt>
                <c:pt idx="82" formatCode="0.0">
                  <c:v>5</c:v>
                </c:pt>
                <c:pt idx="83" formatCode="0.0">
                  <c:v>5</c:v>
                </c:pt>
                <c:pt idx="84" formatCode="0.0">
                  <c:v>5.2</c:v>
                </c:pt>
                <c:pt idx="85" formatCode="0.0">
                  <c:v>5.2</c:v>
                </c:pt>
                <c:pt idx="86" formatCode="0.0">
                  <c:v>5.6</c:v>
                </c:pt>
                <c:pt idx="87" formatCode="0.0">
                  <c:v>6.1</c:v>
                </c:pt>
                <c:pt idx="88" formatCode="0.0">
                  <c:v>6.5</c:v>
                </c:pt>
                <c:pt idx="89" formatCode="0.0">
                  <c:v>6.9</c:v>
                </c:pt>
                <c:pt idx="90" formatCode="0.0">
                  <c:v>7.3</c:v>
                </c:pt>
                <c:pt idx="91" formatCode="0.0">
                  <c:v>7.3</c:v>
                </c:pt>
                <c:pt idx="92" formatCode="0.0">
                  <c:v>7.2</c:v>
                </c:pt>
                <c:pt idx="93" formatCode="0.0">
                  <c:v>7.3</c:v>
                </c:pt>
                <c:pt idx="94" formatCode="0.0">
                  <c:v>7.2</c:v>
                </c:pt>
                <c:pt idx="95" formatCode="0.0">
                  <c:v>6.4</c:v>
                </c:pt>
                <c:pt idx="96" formatCode="0.0">
                  <c:v>6.6</c:v>
                </c:pt>
                <c:pt idx="97" formatCode="0.0">
                  <c:v>7</c:v>
                </c:pt>
                <c:pt idx="98" formatCode="0.0">
                  <c:v>7.4</c:v>
                </c:pt>
                <c:pt idx="99" formatCode="0.0">
                  <c:v>8.5</c:v>
                </c:pt>
                <c:pt idx="100" formatCode="0.0">
                  <c:v>8.9</c:v>
                </c:pt>
                <c:pt idx="101" formatCode="0.0">
                  <c:v>9.1</c:v>
                </c:pt>
                <c:pt idx="102" formatCode="0.0">
                  <c:v>9.6</c:v>
                </c:pt>
                <c:pt idx="103" formatCode="0.0">
                  <c:v>9.6</c:v>
                </c:pt>
                <c:pt idx="104" formatCode="0.0">
                  <c:v>10.199999999999999</c:v>
                </c:pt>
                <c:pt idx="105" formatCode="0.0">
                  <c:v>10.6</c:v>
                </c:pt>
                <c:pt idx="106" formatCode="0.0">
                  <c:v>10</c:v>
                </c:pt>
                <c:pt idx="107" formatCode="0.0">
                  <c:v>9.6</c:v>
                </c:pt>
                <c:pt idx="108" formatCode="0.0">
                  <c:v>10</c:v>
                </c:pt>
                <c:pt idx="109" formatCode="0.0">
                  <c:v>9.8000000000000007</c:v>
                </c:pt>
                <c:pt idx="110" formatCode="0.0">
                  <c:v>9.8000000000000007</c:v>
                </c:pt>
                <c:pt idx="111" formatCode="0.0">
                  <c:v>11.1</c:v>
                </c:pt>
                <c:pt idx="112" formatCode="0.0">
                  <c:v>10.8</c:v>
                </c:pt>
                <c:pt idx="113" formatCode="0.0">
                  <c:v>11.1</c:v>
                </c:pt>
                <c:pt idx="114" formatCode="0.0">
                  <c:v>11</c:v>
                </c:pt>
                <c:pt idx="115" formatCode="0.0">
                  <c:v>10.3</c:v>
                </c:pt>
                <c:pt idx="116" formatCode="0.0">
                  <c:v>10.1</c:v>
                </c:pt>
                <c:pt idx="117" formatCode="0.0">
                  <c:v>10.4</c:v>
                </c:pt>
                <c:pt idx="118" formatCode="0.0">
                  <c:v>11</c:v>
                </c:pt>
                <c:pt idx="119" formatCode="0.0">
                  <c:v>9.4</c:v>
                </c:pt>
                <c:pt idx="120" formatCode="0.0">
                  <c:v>9.5</c:v>
                </c:pt>
                <c:pt idx="121" formatCode="0.0">
                  <c:v>9.6999999999999993</c:v>
                </c:pt>
                <c:pt idx="122" formatCode="0.0">
                  <c:v>9.6</c:v>
                </c:pt>
                <c:pt idx="123" formatCode="0.0">
                  <c:v>10.199999999999999</c:v>
                </c:pt>
                <c:pt idx="124" formatCode="0.0">
                  <c:v>9.6999999999999993</c:v>
                </c:pt>
                <c:pt idx="125" formatCode="0.0">
                  <c:v>9.4</c:v>
                </c:pt>
                <c:pt idx="126" formatCode="0.0">
                  <c:v>9.3000000000000007</c:v>
                </c:pt>
                <c:pt idx="127" formatCode="0.0">
                  <c:v>8.9</c:v>
                </c:pt>
                <c:pt idx="128" formatCode="0.0">
                  <c:v>8.1</c:v>
                </c:pt>
                <c:pt idx="129" formatCode="0.0">
                  <c:v>7.1</c:v>
                </c:pt>
                <c:pt idx="130" formatCode="0.0">
                  <c:v>6.5</c:v>
                </c:pt>
                <c:pt idx="131" formatCode="0.0">
                  <c:v>7.5</c:v>
                </c:pt>
                <c:pt idx="132" formatCode="0.0">
                  <c:v>7.9</c:v>
                </c:pt>
                <c:pt idx="133" formatCode="0.0">
                  <c:v>8.4</c:v>
                </c:pt>
                <c:pt idx="134" formatCode="0.0">
                  <c:v>8.3000000000000007</c:v>
                </c:pt>
                <c:pt idx="135" formatCode="0.0">
                  <c:v>8.5</c:v>
                </c:pt>
                <c:pt idx="136" formatCode="0.0">
                  <c:v>8.1</c:v>
                </c:pt>
                <c:pt idx="137" formatCode="0.0">
                  <c:v>8.9</c:v>
                </c:pt>
                <c:pt idx="138" formatCode="0.0">
                  <c:v>11.9</c:v>
                </c:pt>
                <c:pt idx="139" formatCode="0.0">
                  <c:v>11.5</c:v>
                </c:pt>
                <c:pt idx="140" formatCode="0.0">
                  <c:v>10.7</c:v>
                </c:pt>
                <c:pt idx="141" formatCode="0.0">
                  <c:v>10.3</c:v>
                </c:pt>
                <c:pt idx="142" formatCode="0.0">
                  <c:v>9.4</c:v>
                </c:pt>
                <c:pt idx="143" formatCode="0.0">
                  <c:v>8.5</c:v>
                </c:pt>
                <c:pt idx="144" formatCode="0.0">
                  <c:v>7.9</c:v>
                </c:pt>
                <c:pt idx="145" formatCode="0.0">
                  <c:v>8.6999999999999993</c:v>
                </c:pt>
                <c:pt idx="146" formatCode="0.0">
                  <c:v>8.5</c:v>
                </c:pt>
                <c:pt idx="147" formatCode="0.0">
                  <c:v>9.1999999999999993</c:v>
                </c:pt>
                <c:pt idx="148" formatCode="0.0">
                  <c:v>9.1</c:v>
                </c:pt>
                <c:pt idx="149" formatCode="0.0">
                  <c:v>9</c:v>
                </c:pt>
                <c:pt idx="150" formatCode="0.0">
                  <c:v>9.1</c:v>
                </c:pt>
                <c:pt idx="151" formatCode="0.0">
                  <c:v>8.3000000000000007</c:v>
                </c:pt>
                <c:pt idx="152" formatCode="0.0">
                  <c:v>8</c:v>
                </c:pt>
                <c:pt idx="153" formatCode="0.0">
                  <c:v>7.6</c:v>
                </c:pt>
                <c:pt idx="154" formatCode="0.0">
                  <c:v>7.2</c:v>
                </c:pt>
                <c:pt idx="155" formatCode="0.0">
                  <c:v>6.4</c:v>
                </c:pt>
                <c:pt idx="156" formatCode="0.0">
                  <c:v>6.2</c:v>
                </c:pt>
                <c:pt idx="157" formatCode="0.0">
                  <c:v>6.3</c:v>
                </c:pt>
                <c:pt idx="158" formatCode="0.0">
                  <c:v>6.2</c:v>
                </c:pt>
                <c:pt idx="159" formatCode="0.0">
                  <c:v>6.5</c:v>
                </c:pt>
                <c:pt idx="160" formatCode="0.0">
                  <c:v>6.4</c:v>
                </c:pt>
                <c:pt idx="161" formatCode="0.0">
                  <c:v>6.4</c:v>
                </c:pt>
                <c:pt idx="162" formatCode="0.0">
                  <c:v>6.4</c:v>
                </c:pt>
                <c:pt idx="163" formatCode="0.0">
                  <c:v>6.1</c:v>
                </c:pt>
                <c:pt idx="164" formatCode="0.0">
                  <c:v>5.5</c:v>
                </c:pt>
                <c:pt idx="165" formatCode="0.0">
                  <c:v>5.3</c:v>
                </c:pt>
                <c:pt idx="166" formatCode="0.0">
                  <c:v>4.8</c:v>
                </c:pt>
                <c:pt idx="167" formatCode="0.0">
                  <c:v>4.5</c:v>
                </c:pt>
                <c:pt idx="168" formatCode="0.0">
                  <c:v>4.3</c:v>
                </c:pt>
                <c:pt idx="169" formatCode="0.0">
                  <c:v>4.5</c:v>
                </c:pt>
                <c:pt idx="170" formatCode="0.0">
                  <c:v>4.5999999999999996</c:v>
                </c:pt>
                <c:pt idx="171" formatCode="0.0">
                  <c:v>5.0999999999999996</c:v>
                </c:pt>
                <c:pt idx="172" formatCode="0.0">
                  <c:v>5</c:v>
                </c:pt>
                <c:pt idx="173" formatCode="0.0">
                  <c:v>5.0999999999999996</c:v>
                </c:pt>
                <c:pt idx="174" formatCode="0.0">
                  <c:v>5.0999999999999996</c:v>
                </c:pt>
                <c:pt idx="175" formatCode="0.0">
                  <c:v>5</c:v>
                </c:pt>
                <c:pt idx="176" formatCode="0.0">
                  <c:v>5.0999999999999996</c:v>
                </c:pt>
                <c:pt idx="177" formatCode="0.0">
                  <c:v>5</c:v>
                </c:pt>
                <c:pt idx="178" formatCode="0.0">
                  <c:v>5</c:v>
                </c:pt>
                <c:pt idx="179" formatCode="0.0">
                  <c:v>4.5999999999999996</c:v>
                </c:pt>
                <c:pt idx="180" formatCode="0.0">
                  <c:v>4.7</c:v>
                </c:pt>
                <c:pt idx="181" formatCode="0.0">
                  <c:v>4.8</c:v>
                </c:pt>
                <c:pt idx="182" formatCode="0.0">
                  <c:v>5</c:v>
                </c:pt>
                <c:pt idx="183" formatCode="0.0">
                  <c:v>5.6</c:v>
                </c:pt>
                <c:pt idx="184" formatCode="0.0">
                  <c:v>5.5</c:v>
                </c:pt>
                <c:pt idx="185" formatCode="0.0">
                  <c:v>5.6</c:v>
                </c:pt>
                <c:pt idx="186" formatCode="0.0">
                  <c:v>5.7</c:v>
                </c:pt>
                <c:pt idx="187" formatCode="0.0">
                  <c:v>5.6</c:v>
                </c:pt>
                <c:pt idx="188" formatCode="0.0">
                  <c:v>5.5</c:v>
                </c:pt>
                <c:pt idx="189" formatCode="0.0">
                  <c:v>5.3</c:v>
                </c:pt>
                <c:pt idx="190" formatCode="0.0">
                  <c:v>5</c:v>
                </c:pt>
                <c:pt idx="191" formatCode="0.0">
                  <c:v>4.4000000000000004</c:v>
                </c:pt>
                <c:pt idx="192" formatCode="0.0">
                  <c:v>4.5</c:v>
                </c:pt>
                <c:pt idx="193" formatCode="0.0">
                  <c:v>4.5</c:v>
                </c:pt>
                <c:pt idx="194" formatCode="0.0">
                  <c:v>4.5999999999999996</c:v>
                </c:pt>
                <c:pt idx="195" formatCode="0.0">
                  <c:v>5.2</c:v>
                </c:pt>
                <c:pt idx="196" formatCode="0.0">
                  <c:v>5.2</c:v>
                </c:pt>
                <c:pt idx="197" formatCode="0.0">
                  <c:v>5</c:v>
                </c:pt>
                <c:pt idx="198" formatCode="0.0">
                  <c:v>5</c:v>
                </c:pt>
                <c:pt idx="199" formatCode="0.0">
                  <c:v>5.0999999999999996</c:v>
                </c:pt>
                <c:pt idx="200" formatCode="0.0">
                  <c:v>4.9000000000000004</c:v>
                </c:pt>
                <c:pt idx="201" formatCode="0.0">
                  <c:v>4.8</c:v>
                </c:pt>
                <c:pt idx="202" formatCode="0.0">
                  <c:v>5.0999999999999996</c:v>
                </c:pt>
                <c:pt idx="203" formatCode="0.0">
                  <c:v>3.9</c:v>
                </c:pt>
                <c:pt idx="204" formatCode="0.0">
                  <c:v>4</c:v>
                </c:pt>
                <c:pt idx="205" formatCode="0.0">
                  <c:v>4.3</c:v>
                </c:pt>
                <c:pt idx="206" formatCode="0.0">
                  <c:v>4.4000000000000004</c:v>
                </c:pt>
                <c:pt idx="207" formatCode="0.0">
                  <c:v>4.7</c:v>
                </c:pt>
                <c:pt idx="208" formatCode="0.0">
                  <c:v>4.7</c:v>
                </c:pt>
                <c:pt idx="209" formatCode="0.0">
                  <c:v>4.5999999999999996</c:v>
                </c:pt>
                <c:pt idx="210" formatCode="0.0">
                  <c:v>4.7</c:v>
                </c:pt>
                <c:pt idx="211" formatCode="0.0">
                  <c:v>4.5</c:v>
                </c:pt>
                <c:pt idx="212" formatCode="0.0">
                  <c:v>4.5</c:v>
                </c:pt>
                <c:pt idx="213" formatCode="0.0">
                  <c:v>4.3</c:v>
                </c:pt>
                <c:pt idx="214" formatCode="0.0">
                  <c:v>4</c:v>
                </c:pt>
                <c:pt idx="215" formatCode="0.0">
                  <c:v>3.6</c:v>
                </c:pt>
                <c:pt idx="216" formatCode="0.0">
                  <c:v>3.6</c:v>
                </c:pt>
                <c:pt idx="217" formatCode="0.0">
                  <c:v>3.8</c:v>
                </c:pt>
                <c:pt idx="218" formatCode="0.0">
                  <c:v>3.9</c:v>
                </c:pt>
                <c:pt idx="219" formatCode="0.0">
                  <c:v>4.0999999999999996</c:v>
                </c:pt>
                <c:pt idx="220" formatCode="0.0">
                  <c:v>4.2</c:v>
                </c:pt>
                <c:pt idx="221" formatCode="0.0">
                  <c:v>4.2</c:v>
                </c:pt>
                <c:pt idx="222" formatCode="0.0">
                  <c:v>4.2</c:v>
                </c:pt>
                <c:pt idx="223" formatCode="0.0">
                  <c:v>4.2</c:v>
                </c:pt>
                <c:pt idx="224" formatCode="0.0">
                  <c:v>4.0999999999999996</c:v>
                </c:pt>
                <c:pt idx="225" formatCode="0.0">
                  <c:v>4</c:v>
                </c:pt>
                <c:pt idx="226" formatCode="0.0">
                  <c:v>3.6</c:v>
                </c:pt>
                <c:pt idx="227" formatCode="0.0">
                  <c:v>3.1</c:v>
                </c:pt>
                <c:pt idx="228" formatCode="0.0">
                  <c:v>3.3</c:v>
                </c:pt>
                <c:pt idx="229" formatCode="0.0">
                  <c:v>3.4</c:v>
                </c:pt>
                <c:pt idx="230" formatCode="0.0">
                  <c:v>3.6</c:v>
                </c:pt>
                <c:pt idx="231" formatCode="0.0">
                  <c:v>4</c:v>
                </c:pt>
                <c:pt idx="232" formatCode="0.0">
                  <c:v>4.2</c:v>
                </c:pt>
                <c:pt idx="233" formatCode="0.0">
                  <c:v>4.3</c:v>
                </c:pt>
                <c:pt idx="234" formatCode="0.0">
                  <c:v>4.3</c:v>
                </c:pt>
                <c:pt idx="235" formatCode="0.0">
                  <c:v>4.3</c:v>
                </c:pt>
                <c:pt idx="236" formatCode="0.0">
                  <c:v>4.3</c:v>
                </c:pt>
                <c:pt idx="237" formatCode="0.0">
                  <c:v>4.3</c:v>
                </c:pt>
                <c:pt idx="238" formatCode="0.0">
                  <c:v>4</c:v>
                </c:pt>
                <c:pt idx="239" formatCode="0.0">
                  <c:v>3.7</c:v>
                </c:pt>
                <c:pt idx="240" formatCode="0.0">
                  <c:v>3.8</c:v>
                </c:pt>
                <c:pt idx="241" formatCode="0.0">
                  <c:v>3.6</c:v>
                </c:pt>
                <c:pt idx="242" formatCode="0.0">
                  <c:v>3.8</c:v>
                </c:pt>
                <c:pt idx="243" formatCode="0.0">
                  <c:v>4.2</c:v>
                </c:pt>
                <c:pt idx="244" formatCode="0.0">
                  <c:v>4.3</c:v>
                </c:pt>
                <c:pt idx="245" formatCode="0.0">
                  <c:v>4.3</c:v>
                </c:pt>
                <c:pt idx="246" formatCode="0.0">
                  <c:v>4.2</c:v>
                </c:pt>
                <c:pt idx="247" formatCode="0.0">
                  <c:v>4</c:v>
                </c:pt>
                <c:pt idx="248" formatCode="0.0">
                  <c:v>4</c:v>
                </c:pt>
                <c:pt idx="249" formatCode="0.0">
                  <c:v>3.9</c:v>
                </c:pt>
                <c:pt idx="250" formatCode="0.0">
                  <c:v>3.7</c:v>
                </c:pt>
                <c:pt idx="251" formatCode="0.0">
                  <c:v>3</c:v>
                </c:pt>
                <c:pt idx="252" formatCode="0.0">
                  <c:v>3.1</c:v>
                </c:pt>
                <c:pt idx="253" formatCode="0.0">
                  <c:v>3.1</c:v>
                </c:pt>
                <c:pt idx="254" formatCode="0.0">
                  <c:v>3.3</c:v>
                </c:pt>
                <c:pt idx="255" formatCode="0.0">
                  <c:v>4</c:v>
                </c:pt>
                <c:pt idx="256" formatCode="0.0">
                  <c:v>4.5999999999999996</c:v>
                </c:pt>
                <c:pt idx="257" formatCode="0.0">
                  <c:v>3.9</c:v>
                </c:pt>
                <c:pt idx="258" formatCode="0.0">
                  <c:v>3.1</c:v>
                </c:pt>
                <c:pt idx="259" formatCode="0.0">
                  <c:v>3</c:v>
                </c:pt>
                <c:pt idx="260" formatCode="0.0">
                  <c:v>2.7</c:v>
                </c:pt>
                <c:pt idx="261" formatCode="0.0">
                  <c:v>2.5</c:v>
                </c:pt>
                <c:pt idx="262" formatCode="0.0">
                  <c:v>2.2999999999999998</c:v>
                </c:pt>
                <c:pt idx="263" formatCode="0.0">
                  <c:v>1.9</c:v>
                </c:pt>
                <c:pt idx="264" formatCode="0.0">
                  <c:v>1.9</c:v>
                </c:pt>
                <c:pt idx="265" formatCode="0.0">
                  <c:v>2</c:v>
                </c:pt>
                <c:pt idx="266" formatCode="0.0">
                  <c:v>2.1</c:v>
                </c:pt>
                <c:pt idx="267" formatCode="0.0">
                  <c:v>2.4</c:v>
                </c:pt>
                <c:pt idx="268" formatCode="0.0">
                  <c:v>2.5</c:v>
                </c:pt>
                <c:pt idx="269" formatCode="0.0">
                  <c:v>2.5</c:v>
                </c:pt>
                <c:pt idx="270" formatCode="0.0">
                  <c:v>2.6</c:v>
                </c:pt>
              </c:numCache>
            </c:numRef>
          </c:val>
          <c:smooth val="1"/>
          <c:extLst>
            <c:ext xmlns:c16="http://schemas.microsoft.com/office/drawing/2014/chart" uri="{C3380CC4-5D6E-409C-BE32-E72D297353CC}">
              <c16:uniqueId val="{00000000-848B-EB41-8C09-721FCEAD9498}"/>
            </c:ext>
          </c:extLst>
        </c:ser>
        <c:dLbls>
          <c:showLegendKey val="0"/>
          <c:showVal val="0"/>
          <c:showCatName val="0"/>
          <c:showSerName val="0"/>
          <c:showPercent val="0"/>
          <c:showBubbleSize val="0"/>
        </c:dLbls>
        <c:smooth val="0"/>
        <c:axId val="1228829632"/>
        <c:axId val="1228832560"/>
      </c:lineChart>
      <c:catAx>
        <c:axId val="1228829632"/>
        <c:scaling>
          <c:orientation val="minMax"/>
        </c:scaling>
        <c:delete val="1"/>
        <c:axPos val="b"/>
        <c:numFmt formatCode="General" sourceLinked="1"/>
        <c:majorTickMark val="out"/>
        <c:minorTickMark val="none"/>
        <c:tickLblPos val="nextTo"/>
        <c:crossAx val="1228832560"/>
        <c:crosses val="autoZero"/>
        <c:auto val="1"/>
        <c:lblAlgn val="ctr"/>
        <c:lblOffset val="100"/>
        <c:noMultiLvlLbl val="0"/>
      </c:catAx>
      <c:valAx>
        <c:axId val="1228832560"/>
        <c:scaling>
          <c:orientation val="minMax"/>
          <c:max val="13"/>
          <c:min val="1.5"/>
        </c:scaling>
        <c:delete val="0"/>
        <c:axPos val="l"/>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1228829632"/>
        <c:crosses val="autoZero"/>
        <c:crossBetween val="between"/>
        <c:majorUnit val="1"/>
      </c:valAx>
      <c:spPr>
        <a:noFill/>
        <a:ln w="25400">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624517397066768E-2"/>
          <c:y val="5.3164935841015913E-2"/>
          <c:w val="0.95648591866261945"/>
          <c:h val="0.82381684470291994"/>
        </c:manualLayout>
      </c:layout>
      <c:barChart>
        <c:barDir val="col"/>
        <c:grouping val="clustered"/>
        <c:varyColors val="0"/>
        <c:ser>
          <c:idx val="0"/>
          <c:order val="0"/>
          <c:tx>
            <c:strRef>
              <c:f>Sheet1!$B$1</c:f>
              <c:strCache>
                <c:ptCount val="1"/>
                <c:pt idx="0">
                  <c:v>Series 1</c:v>
                </c:pt>
              </c:strCache>
            </c:strRef>
          </c:tx>
          <c:spPr>
            <a:solidFill>
              <a:srgbClr val="72C45A"/>
            </a:solidFill>
            <a:ln>
              <a:noFill/>
            </a:ln>
            <a:effectLst/>
          </c:spPr>
          <c:invertIfNegative val="0"/>
          <c:dPt>
            <c:idx val="2"/>
            <c:invertIfNegative val="0"/>
            <c:bubble3D val="0"/>
            <c:spPr>
              <a:solidFill>
                <a:srgbClr val="00B0F0"/>
              </a:solidFill>
              <a:ln>
                <a:noFill/>
              </a:ln>
              <a:effectLst/>
            </c:spPr>
            <c:extLst>
              <c:ext xmlns:c16="http://schemas.microsoft.com/office/drawing/2014/chart" uri="{C3380CC4-5D6E-409C-BE32-E72D297353CC}">
                <c16:uniqueId val="{00000007-E713-444E-BD65-77B29998741D}"/>
              </c:ext>
            </c:extLst>
          </c:dPt>
          <c:dPt>
            <c:idx val="3"/>
            <c:invertIfNegative val="0"/>
            <c:bubble3D val="0"/>
            <c:spPr>
              <a:solidFill>
                <a:srgbClr val="0CADEF"/>
              </a:solidFill>
              <a:ln>
                <a:noFill/>
              </a:ln>
              <a:effectLst/>
            </c:spPr>
            <c:extLst>
              <c:ext xmlns:c16="http://schemas.microsoft.com/office/drawing/2014/chart" uri="{C3380CC4-5D6E-409C-BE32-E72D297353CC}">
                <c16:uniqueId val="{00000001-E713-444E-BD65-77B29998741D}"/>
              </c:ext>
            </c:extLst>
          </c:dPt>
          <c:dPt>
            <c:idx val="4"/>
            <c:invertIfNegative val="0"/>
            <c:bubble3D val="0"/>
            <c:spPr>
              <a:solidFill>
                <a:srgbClr val="0CADEF"/>
              </a:solidFill>
              <a:ln>
                <a:noFill/>
              </a:ln>
              <a:effectLst/>
            </c:spPr>
            <c:extLst>
              <c:ext xmlns:c16="http://schemas.microsoft.com/office/drawing/2014/chart" uri="{C3380CC4-5D6E-409C-BE32-E72D297353CC}">
                <c16:uniqueId val="{00000003-E713-444E-BD65-77B29998741D}"/>
              </c:ext>
            </c:extLst>
          </c:dPt>
          <c:dPt>
            <c:idx val="8"/>
            <c:invertIfNegative val="0"/>
            <c:bubble3D val="0"/>
            <c:spPr>
              <a:solidFill>
                <a:srgbClr val="0CADEF"/>
              </a:solidFill>
              <a:ln>
                <a:noFill/>
              </a:ln>
              <a:effectLst/>
            </c:spPr>
            <c:extLst>
              <c:ext xmlns:c16="http://schemas.microsoft.com/office/drawing/2014/chart" uri="{C3380CC4-5D6E-409C-BE32-E72D297353CC}">
                <c16:uniqueId val="{00000005-E713-444E-BD65-77B29998741D}"/>
              </c:ext>
            </c:extLst>
          </c:dPt>
          <c:dLbls>
            <c:dLbl>
              <c:idx val="1"/>
              <c:layout>
                <c:manualLayout>
                  <c:x val="1.8098680716596245E-3"/>
                  <c:y val="9.45066039292515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713-444E-BD65-77B29998741D}"/>
                </c:ext>
              </c:extLst>
            </c:dLbl>
            <c:dLbl>
              <c:idx val="2"/>
              <c:layout>
                <c:manualLayout>
                  <c:x val="0"/>
                  <c:y val="0.1230617368481113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713-444E-BD65-77B29998741D}"/>
                </c:ext>
              </c:extLst>
            </c:dLbl>
            <c:spPr>
              <a:noFill/>
              <a:ln>
                <a:noFill/>
              </a:ln>
              <a:effectLst/>
            </c:spPr>
            <c:txPr>
              <a:bodyPr rot="0" spcFirstLastPara="1" vertOverflow="ellipsis" vert="horz" wrap="square" lIns="38100" tIns="19050" rIns="38100" bIns="19050" anchor="ctr" anchorCtr="1">
                <a:spAutoFit/>
              </a:bodyPr>
              <a:lstStyle/>
              <a:p>
                <a:pPr>
                  <a:defRPr sz="125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Fannie Mae</c:v>
                </c:pt>
                <c:pt idx="1">
                  <c:v>NAR</c:v>
                </c:pt>
                <c:pt idx="2">
                  <c:v>Freddie Mac</c:v>
                </c:pt>
                <c:pt idx="3">
                  <c:v>Zelman</c:v>
                </c:pt>
                <c:pt idx="4">
                  <c:v>MBA</c:v>
                </c:pt>
              </c:strCache>
            </c:strRef>
          </c:cat>
          <c:val>
            <c:numRef>
              <c:f>Sheet1!$B$2:$B$6</c:f>
              <c:numCache>
                <c:formatCode>0.0%</c:formatCode>
                <c:ptCount val="5"/>
                <c:pt idx="0">
                  <c:v>0.14799999999999999</c:v>
                </c:pt>
                <c:pt idx="1">
                  <c:v>0.14099999999999999</c:v>
                </c:pt>
                <c:pt idx="2">
                  <c:v>0.121</c:v>
                </c:pt>
                <c:pt idx="3" formatCode="0%">
                  <c:v>0.11</c:v>
                </c:pt>
                <c:pt idx="4">
                  <c:v>0.10299999999999999</c:v>
                </c:pt>
              </c:numCache>
            </c:numRef>
          </c:val>
          <c:extLst>
            <c:ext xmlns:c16="http://schemas.microsoft.com/office/drawing/2014/chart" uri="{C3380CC4-5D6E-409C-BE32-E72D297353CC}">
              <c16:uniqueId val="{00000008-E713-444E-BD65-77B29998741D}"/>
            </c:ext>
          </c:extLst>
        </c:ser>
        <c:dLbls>
          <c:showLegendKey val="0"/>
          <c:showVal val="0"/>
          <c:showCatName val="0"/>
          <c:showSerName val="0"/>
          <c:showPercent val="0"/>
          <c:showBubbleSize val="0"/>
        </c:dLbls>
        <c:gapWidth val="20"/>
        <c:overlap val="-27"/>
        <c:axId val="386150096"/>
        <c:axId val="386149312"/>
      </c:barChart>
      <c:catAx>
        <c:axId val="386150096"/>
        <c:scaling>
          <c:orientation val="minMax"/>
        </c:scaling>
        <c:delete val="0"/>
        <c:axPos val="b"/>
        <c:numFmt formatCode="General" sourceLinked="1"/>
        <c:majorTickMark val="none"/>
        <c:minorTickMark val="none"/>
        <c:tickLblPos val="nextTo"/>
        <c:spPr>
          <a:noFill/>
          <a:ln w="12700" cap="flat" cmpd="sng" algn="ctr">
            <a:solidFill>
              <a:srgbClr val="FFFFFF">
                <a:lumMod val="75000"/>
              </a:srgbClr>
            </a:solidFill>
            <a:round/>
          </a:ln>
          <a:effectLst/>
        </c:spPr>
        <c:txPr>
          <a:bodyPr rot="-60000000" spcFirstLastPara="1" vertOverflow="ellipsis" vert="horz" wrap="square" anchor="ctr" anchorCtr="1"/>
          <a:lstStyle/>
          <a:p>
            <a:pPr>
              <a:defRPr sz="12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86149312"/>
        <c:crosses val="autoZero"/>
        <c:auto val="1"/>
        <c:lblAlgn val="ctr"/>
        <c:lblOffset val="100"/>
        <c:noMultiLvlLbl val="0"/>
      </c:catAx>
      <c:valAx>
        <c:axId val="386149312"/>
        <c:scaling>
          <c:orientation val="minMax"/>
          <c:min val="0"/>
        </c:scaling>
        <c:delete val="1"/>
        <c:axPos val="l"/>
        <c:numFmt formatCode="0.0%" sourceLinked="1"/>
        <c:majorTickMark val="out"/>
        <c:minorTickMark val="none"/>
        <c:tickLblPos val="nextTo"/>
        <c:crossAx val="386150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rgbClr val="72C45A"/>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2021</c:v>
                </c:pt>
                <c:pt idx="1">
                  <c:v>2022</c:v>
                </c:pt>
                <c:pt idx="2">
                  <c:v>2023</c:v>
                </c:pt>
                <c:pt idx="3">
                  <c:v>2024</c:v>
                </c:pt>
                <c:pt idx="4">
                  <c:v>2025</c:v>
                </c:pt>
                <c:pt idx="5">
                  <c:v>2026</c:v>
                </c:pt>
              </c:strCache>
            </c:strRef>
          </c:cat>
          <c:val>
            <c:numRef>
              <c:f>Sheet1!$B$2:$B$7</c:f>
              <c:numCache>
                <c:formatCode>"$"#,##0_);[Red]\("$"#,##0\)</c:formatCode>
                <c:ptCount val="6"/>
                <c:pt idx="0">
                  <c:v>350000</c:v>
                </c:pt>
                <c:pt idx="1">
                  <c:v>380310</c:v>
                </c:pt>
                <c:pt idx="2">
                  <c:v>399782</c:v>
                </c:pt>
                <c:pt idx="3">
                  <c:v>414574</c:v>
                </c:pt>
                <c:pt idx="4">
                  <c:v>429333</c:v>
                </c:pt>
                <c:pt idx="5">
                  <c:v>443629</c:v>
                </c:pt>
              </c:numCache>
            </c:numRef>
          </c:val>
          <c:extLst>
            <c:ext xmlns:c16="http://schemas.microsoft.com/office/drawing/2014/chart" uri="{C3380CC4-5D6E-409C-BE32-E72D297353CC}">
              <c16:uniqueId val="{00000000-B7BD-FE4D-8D19-B0B244FB15ED}"/>
            </c:ext>
          </c:extLst>
        </c:ser>
        <c:dLbls>
          <c:showLegendKey val="0"/>
          <c:showVal val="0"/>
          <c:showCatName val="0"/>
          <c:showSerName val="0"/>
          <c:showPercent val="0"/>
          <c:showBubbleSize val="0"/>
        </c:dLbls>
        <c:gapWidth val="20"/>
        <c:overlap val="-27"/>
        <c:axId val="386150880"/>
        <c:axId val="386154016"/>
      </c:barChart>
      <c:catAx>
        <c:axId val="386150880"/>
        <c:scaling>
          <c:orientation val="minMax"/>
        </c:scaling>
        <c:delete val="0"/>
        <c:axPos val="b"/>
        <c:numFmt formatCode="General" sourceLinked="1"/>
        <c:majorTickMark val="none"/>
        <c:minorTickMark val="none"/>
        <c:tickLblPos val="nextTo"/>
        <c:spPr>
          <a:noFill/>
          <a:ln w="12700" cap="flat" cmpd="sng" algn="ctr">
            <a:solidFill>
              <a:srgbClr val="FFFFFF">
                <a:lumMod val="75000"/>
              </a:srgbClr>
            </a:solidFill>
            <a:round/>
          </a:ln>
          <a:effectLst/>
        </c:spPr>
        <c:txPr>
          <a:bodyPr rot="-60000000" spcFirstLastPara="1" vertOverflow="ellipsis" vert="horz" wrap="square" anchor="ctr" anchorCtr="1"/>
          <a:lstStyle/>
          <a:p>
            <a:pPr>
              <a:defRPr sz="12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86154016"/>
        <c:crosses val="autoZero"/>
        <c:auto val="1"/>
        <c:lblAlgn val="ctr"/>
        <c:lblOffset val="100"/>
        <c:noMultiLvlLbl val="1"/>
      </c:catAx>
      <c:valAx>
        <c:axId val="386154016"/>
        <c:scaling>
          <c:orientation val="minMax"/>
          <c:min val="200000"/>
        </c:scaling>
        <c:delete val="1"/>
        <c:axPos val="l"/>
        <c:numFmt formatCode="&quot;$&quot;#,##0_);[Red]\(&quot;$&quot;#,##0\)" sourceLinked="1"/>
        <c:majorTickMark val="out"/>
        <c:minorTickMark val="none"/>
        <c:tickLblPos val="nextTo"/>
        <c:crossAx val="386150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75F6-46CE-A6E4-34F9375690E3}"/>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75F6-46CE-A6E4-34F9375690E3}"/>
              </c:ext>
            </c:extLst>
          </c:dPt>
          <c:dPt>
            <c:idx val="2"/>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5-75F6-46CE-A6E4-34F9375690E3}"/>
              </c:ext>
            </c:extLst>
          </c:dPt>
          <c:dLbls>
            <c:dLbl>
              <c:idx val="2"/>
              <c:layout>
                <c:manualLayout>
                  <c:x val="1.8209937349212366E-2"/>
                  <c:y val="2.8242368445046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F6-46CE-A6E4-34F9375690E3}"/>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Fully Remote</c:v>
                </c:pt>
                <c:pt idx="1">
                  <c:v>Partially Remote</c:v>
                </c:pt>
                <c:pt idx="2">
                  <c:v>Not Remote</c:v>
                </c:pt>
              </c:strCache>
            </c:strRef>
          </c:cat>
          <c:val>
            <c:numRef>
              <c:f>Sheet1!$B$2:$B$4</c:f>
              <c:numCache>
                <c:formatCode>0.0%</c:formatCode>
                <c:ptCount val="3"/>
                <c:pt idx="0">
                  <c:v>0.22900000000000001</c:v>
                </c:pt>
                <c:pt idx="1">
                  <c:v>0.14599999999999999</c:v>
                </c:pt>
                <c:pt idx="2">
                  <c:v>0.625</c:v>
                </c:pt>
              </c:numCache>
            </c:numRef>
          </c:val>
          <c:extLst>
            <c:ext xmlns:c16="http://schemas.microsoft.com/office/drawing/2014/chart" uri="{C3380CC4-5D6E-409C-BE32-E72D297353CC}">
              <c16:uniqueId val="{00000006-75F6-46CE-A6E4-34F9375690E3}"/>
            </c:ext>
          </c:extLst>
        </c:ser>
        <c:dLbls>
          <c:showLegendKey val="0"/>
          <c:showVal val="1"/>
          <c:showCatName val="0"/>
          <c:showSerName val="0"/>
          <c:showPercent val="0"/>
          <c:showBubbleSize val="0"/>
          <c:showLeaderLines val="1"/>
        </c:dLbls>
        <c:firstSliceAng val="0"/>
        <c:holeSize val="3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9/7/2021</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87991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https://pulsenomics.com/surveys/#home-price-expectations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313450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https://blog.firstam.com/economics/the-good-the-bad-and-the-maybe-ahead-of-spring-home-buying?</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2702385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https://www.statista.com/chart/23781/remote-work-teams-departments/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94331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https://www.statista.com/chart/23781/remote-work-teams-departments/</a:t>
            </a:r>
          </a:p>
          <a:p>
            <a:r>
              <a:rPr lang="en-US" dirty="0"/>
              <a:t>https://www.cre.org/external-affairs/2021-22-top-ten-issues-affecting-real-estate/</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2018668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https://www.energy.gov/eere/buildings/energy-star</a:t>
            </a:r>
          </a:p>
          <a:p>
            <a:r>
              <a:rPr lang="en-US" dirty="0"/>
              <a:t>https://www.investopedia.com/articles/personal-finance/062614/should-you-buy-or-build-</a:t>
            </a:r>
            <a:r>
              <a:rPr lang="en-US" dirty="0" err="1"/>
              <a:t>home.asp</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www.quickenloans.com</a:t>
            </a:r>
            <a:r>
              <a:rPr lang="en-US" dirty="0"/>
              <a:t>/learn/old-house-vs-new-house</a:t>
            </a:r>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4014545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www.investopedia.com</a:t>
            </a:r>
            <a:r>
              <a:rPr lang="en-US" dirty="0"/>
              <a:t>/articles/personal-finance/062614/should-you-buy-or-build-</a:t>
            </a:r>
            <a:r>
              <a:rPr lang="en-US" dirty="0" err="1"/>
              <a:t>home.asp</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www.quickenloans.com</a:t>
            </a:r>
            <a:r>
              <a:rPr lang="en-US" dirty="0"/>
              <a:t>/learn/old-house-vs-new-house</a:t>
            </a: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1700815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https://www.remodeling.hw.net/benchmarks/cost-vs-value/key-trends-in-the-2021-cost-vs-value-report_o</a:t>
            </a:r>
          </a:p>
          <a:p>
            <a:r>
              <a:rPr lang="en-US" dirty="0"/>
              <a:t>https://cdn.nar.realtor/sites/default/files/documents/2021-07-realtors-confidence-index-08-23-2021.pdf</a:t>
            </a:r>
          </a:p>
          <a:p>
            <a:r>
              <a:rPr lang="en-US" dirty="0"/>
              <a:t>https://www.nar.realtor/newsroom/existing-home-sales-climb-2-0-in-july</a:t>
            </a:r>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1440076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2182957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1436646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https://cdn.nar.realtor/sites/default/files/documents/2021-07-realtors-confidence-index-08-23-2021.pdf</a:t>
            </a:r>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578706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https://cdn.nar.realtor/sites/default/files/documents/2021-07-realtors-confidence-index-08-23-2021.pdf</a:t>
            </a:r>
          </a:p>
          <a:p>
            <a:r>
              <a:rPr lang="en-US" dirty="0"/>
              <a:t>https://www.realtor.com/advice/sell/the-new-normal-of-selling-a-home-today-explained/</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57428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91957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blog.firstam.com</a:t>
            </a:r>
            <a:r>
              <a:rPr lang="en-US" dirty="0"/>
              <a:t>/economics/pandemic-accelerated-roaring-20s-of-millennial-homeownership-demand</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https://www.nar.realtor/research-and-statistics/housing-statistics/existing-home-sales</a:t>
            </a:r>
          </a:p>
          <a:p>
            <a:r>
              <a:rPr lang="en-US" dirty="0"/>
              <a:t>http://www.freddiemac.com/research/forecast/20210715_quarterly_economic_forecast.page? </a:t>
            </a: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2795163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https://www.realtor.com/advice/sell/the-new-normal-of-selling-a-home-today-explained/</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120090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https://cnb.cx/3jxN3hf</a:t>
            </a:r>
          </a:p>
          <a:p>
            <a:r>
              <a:rPr lang="en-US" dirty="0"/>
              <a:t>https://magazine.realtor/daily-news/2021/08/27/mortgage-rates-barely-budge-averaging-287</a:t>
            </a:r>
          </a:p>
          <a:p>
            <a:r>
              <a:rPr lang="en-US" dirty="0"/>
              <a:t>https://www.realtor.com/research/weekly-housing-trends-view-data-week-july-31-2021/</a:t>
            </a:r>
          </a:p>
          <a:p>
            <a:r>
              <a:rPr lang="en-US" dirty="0"/>
              <a:t>https://blog.firstam.com/economics/housing-supply-limiting-market-potential</a:t>
            </a:r>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2009607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91705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https://www.corelogic.com/press-releases/corelogic-reports-annual-home-price-growth-of-17-2-the-highest-level-since-the-late-1970s/ </a:t>
            </a:r>
          </a:p>
          <a:p>
            <a:r>
              <a:rPr lang="en-US" dirty="0"/>
              <a:t>https://www.corelogic.com/intelligence/appraisal-gap-increases-in-hot-markets/​</a:t>
            </a:r>
          </a:p>
          <a:p>
            <a:r>
              <a:rPr lang="en-US" dirty="0"/>
              <a:t>https://www.realtor.com/research/weekly-housing-trends-view-data-week-july-24-2021/​</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1792482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https://www.fanniemae.com/media/40816/display</a:t>
            </a:r>
          </a:p>
          <a:p>
            <a:r>
              <a:rPr lang="en-US" dirty="0"/>
              <a:t>https://cdn.nar.realtor/sites/default/files/documents/forecast-q3-2021-us-economic-outlook-07-29-2021_1.pdf</a:t>
            </a:r>
          </a:p>
          <a:p>
            <a:r>
              <a:rPr lang="en-US" dirty="0"/>
              <a:t>http://www.freddiemac.com/research/forecast/20210715_quarterly_economic_forecast.page?</a:t>
            </a:r>
          </a:p>
          <a:p>
            <a:r>
              <a:rPr lang="en-US" dirty="0"/>
              <a:t>Zelman (subscription required) </a:t>
            </a:r>
          </a:p>
          <a:p>
            <a:r>
              <a:rPr lang="en-US" dirty="0"/>
              <a:t>https://www.mba.org/news-research-and-resources/research-and-economics/forecasts-and-commentary</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122630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https://www.corelogic.com/insights-download/homeowner-equity-report.aspx</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1675218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391AD2-A3AB-354C-B7CF-34750CE50C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41702" y="442992"/>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956129"/>
            <a:ext cx="4823542" cy="628375"/>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3950" b="1" kern="0" dirty="0">
                <a:solidFill>
                  <a:srgbClr val="00B0F0"/>
                </a:solidFill>
                <a:ea typeface="Helvetica Neue" panose="02000503000000020004" pitchFamily="2" charset="0"/>
              </a:rPr>
              <a:t>Selling Your House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rgbClr val="00B0F0"/>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A081C297-C143-5144-B757-F2D3C92A5A7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86355"/>
            <a:ext cx="476264" cy="476264"/>
          </a:xfrm>
          <a:prstGeom prst="rect">
            <a:avLst/>
          </a:prstGeom>
        </p:spPr>
      </p:pic>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FALL 2021</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floor&#10;&#10;Description automatically generated">
            <a:extLst>
              <a:ext uri="{FF2B5EF4-FFF2-40B4-BE49-F238E27FC236}">
                <a16:creationId xmlns:a16="http://schemas.microsoft.com/office/drawing/2014/main" id="{4DF31DED-91BF-AA4E-8949-A8BD746D82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988302"/>
          </a:xfrm>
          <a:prstGeom prst="rect">
            <a:avLst/>
          </a:prstGeom>
        </p:spPr>
      </p:pic>
      <p:pic>
        <p:nvPicPr>
          <p:cNvPr id="13" name="Picture 12" descr="Map&#10;&#10;Description automatically generated">
            <a:extLst>
              <a:ext uri="{FF2B5EF4-FFF2-40B4-BE49-F238E27FC236}">
                <a16:creationId xmlns:a16="http://schemas.microsoft.com/office/drawing/2014/main" id="{51F3C12D-279B-6046-B2BE-5BCBE44435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1782" y="4373118"/>
            <a:ext cx="6699349" cy="5176769"/>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504497" y="2988393"/>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According to the latest data from CoreLogic, </a:t>
            </a:r>
            <a:r>
              <a:rPr lang="en-US" sz="1500" b="1" i="1" dirty="0">
                <a:solidFill>
                  <a:schemeClr val="bg2"/>
                </a:solidFill>
                <a:latin typeface="Georgia" panose="02040502050405020303" pitchFamily="18" charset="0"/>
              </a:rPr>
              <a:t>the average homeowner gained $33,400 in equity over the past year</a:t>
            </a:r>
            <a:r>
              <a:rPr lang="en-US" sz="1500" i="1" dirty="0">
                <a:solidFill>
                  <a:schemeClr val="bg2"/>
                </a:solidFill>
                <a:latin typeface="Georgia" panose="02040502050405020303" pitchFamily="18" charset="0"/>
              </a:rPr>
              <a:t>, and that number continues to grow as home values appreciate.</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10</a:t>
            </a:fld>
            <a:endParaRPr lang="en-US" dirty="0"/>
          </a:p>
        </p:txBody>
      </p:sp>
      <p:sp>
        <p:nvSpPr>
          <p:cNvPr id="11" name="Rectangle 10">
            <a:extLst>
              <a:ext uri="{FF2B5EF4-FFF2-40B4-BE49-F238E27FC236}">
                <a16:creationId xmlns:a16="http://schemas.microsoft.com/office/drawing/2014/main" id="{DF7F5230-AE73-9743-905C-A2683A95858E}"/>
              </a:ext>
            </a:extLst>
          </p:cNvPr>
          <p:cNvSpPr/>
          <p:nvPr/>
        </p:nvSpPr>
        <p:spPr>
          <a:xfrm>
            <a:off x="0" y="155065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Leveraging Your Equity To </a:t>
            </a:r>
            <a:br>
              <a:rPr lang="en-US" sz="3200" dirty="0">
                <a:solidFill>
                  <a:srgbClr val="FFFFFF"/>
                </a:solidFill>
              </a:rPr>
            </a:br>
            <a:r>
              <a:rPr lang="en-US" sz="3200" dirty="0">
                <a:solidFill>
                  <a:srgbClr val="FFFFFF"/>
                </a:solidFill>
              </a:rPr>
              <a:t>Make a Move</a:t>
            </a:r>
          </a:p>
        </p:txBody>
      </p:sp>
      <p:grpSp>
        <p:nvGrpSpPr>
          <p:cNvPr id="16" name="Group 15">
            <a:extLst>
              <a:ext uri="{FF2B5EF4-FFF2-40B4-BE49-F238E27FC236}">
                <a16:creationId xmlns:a16="http://schemas.microsoft.com/office/drawing/2014/main" id="{F90F109A-F8A7-F940-A543-06791D68DFCB}"/>
              </a:ext>
            </a:extLst>
          </p:cNvPr>
          <p:cNvGrpSpPr/>
          <p:nvPr/>
        </p:nvGrpSpPr>
        <p:grpSpPr>
          <a:xfrm>
            <a:off x="465307" y="4349980"/>
            <a:ext cx="6841785" cy="5103986"/>
            <a:chOff x="381907" y="1271926"/>
            <a:chExt cx="6841785" cy="5103986"/>
          </a:xfrm>
        </p:grpSpPr>
        <p:sp>
          <p:nvSpPr>
            <p:cNvPr id="17" name="Rectangle 16">
              <a:extLst>
                <a:ext uri="{FF2B5EF4-FFF2-40B4-BE49-F238E27FC236}">
                  <a16:creationId xmlns:a16="http://schemas.microsoft.com/office/drawing/2014/main" id="{2F73B935-419C-1F48-8DEC-D2D4474EA176}"/>
                </a:ext>
              </a:extLst>
            </p:cNvPr>
            <p:cNvSpPr/>
            <p:nvPr/>
          </p:nvSpPr>
          <p:spPr>
            <a:xfrm>
              <a:off x="381907" y="1271926"/>
              <a:ext cx="6841785" cy="510398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8" name="TextBox 17">
              <a:extLst>
                <a:ext uri="{FF2B5EF4-FFF2-40B4-BE49-F238E27FC236}">
                  <a16:creationId xmlns:a16="http://schemas.microsoft.com/office/drawing/2014/main" id="{E464C1A5-F9AF-A340-BF2E-14EB1DCC8B7F}"/>
                </a:ext>
              </a:extLst>
            </p:cNvPr>
            <p:cNvSpPr txBox="1"/>
            <p:nvPr/>
          </p:nvSpPr>
          <p:spPr>
            <a:xfrm>
              <a:off x="568374" y="1428580"/>
              <a:ext cx="6536347" cy="230832"/>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Homeowner Equity Gains over the Past Year</a:t>
              </a:r>
            </a:p>
          </p:txBody>
        </p:sp>
      </p:grpSp>
      <p:sp>
        <p:nvSpPr>
          <p:cNvPr id="21" name="TextBox 20">
            <a:extLst>
              <a:ext uri="{FF2B5EF4-FFF2-40B4-BE49-F238E27FC236}">
                <a16:creationId xmlns:a16="http://schemas.microsoft.com/office/drawing/2014/main" id="{C59EAB3D-C2DE-1C41-B376-CAD97FAC0BFA}"/>
              </a:ext>
            </a:extLst>
          </p:cNvPr>
          <p:cNvSpPr txBox="1"/>
          <p:nvPr/>
        </p:nvSpPr>
        <p:spPr>
          <a:xfrm>
            <a:off x="6620562" y="9207836"/>
            <a:ext cx="674224"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CoreLogic</a:t>
            </a:r>
          </a:p>
        </p:txBody>
      </p:sp>
    </p:spTree>
    <p:extLst>
      <p:ext uri="{BB962C8B-B14F-4D97-AF65-F5344CB8AC3E}">
        <p14:creationId xmlns:p14="http://schemas.microsoft.com/office/powerpoint/2010/main" val="3012403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3683698"/>
            <a:ext cx="6172200" cy="5230577"/>
          </a:xfrm>
          <a:prstGeom prst="rect">
            <a:avLst/>
          </a:prstGeom>
          <a:noFill/>
        </p:spPr>
        <p:txBody>
          <a:bodyPr wrap="square" lIns="0" tIns="320040" rIns="0" bIns="0" numCol="1" spcCol="457200" rtlCol="0">
            <a:noAutofit/>
          </a:bodyPr>
          <a:lstStyle/>
          <a:p>
            <a:pPr>
              <a:lnSpc>
                <a:spcPct val="110000"/>
              </a:lnSpc>
              <a:spcAft>
                <a:spcPts val="1000"/>
              </a:spcAft>
            </a:pPr>
            <a:r>
              <a:rPr lang="en-US" sz="1250" dirty="0"/>
              <a:t>When you sell, the equity you build up over time can be used to help you meet your goals. If you’re looking to move, you can use the equity from your current home to make a larger down payment on your next one, so you’ll need to finance less of the purchase price of that house.</a:t>
            </a:r>
          </a:p>
          <a:p>
            <a:pPr>
              <a:lnSpc>
                <a:spcPct val="110000"/>
              </a:lnSpc>
              <a:spcAft>
                <a:spcPts val="1000"/>
              </a:spcAft>
            </a:pPr>
            <a:r>
              <a:rPr lang="en-US" sz="1250" dirty="0"/>
              <a:t>Alternatively, you can use your equity to reach other big goals in your life, such as starting your own business or funding an education.</a:t>
            </a:r>
          </a:p>
          <a:p>
            <a:pPr>
              <a:lnSpc>
                <a:spcPct val="110000"/>
              </a:lnSpc>
              <a:spcAft>
                <a:spcPts val="1000"/>
              </a:spcAft>
            </a:pPr>
            <a:r>
              <a:rPr lang="en-US" sz="1250" dirty="0"/>
              <a:t>The graph above is a great example of how home price appreciation converts into equity when you own a home. If you purchased a $350,000 home in January of this year, based on projected home price appreciation, you could potentially </a:t>
            </a:r>
            <a:r>
              <a:rPr lang="en-US" sz="1250" b="1" dirty="0"/>
              <a:t>gain $93,629 in equity over the next five years </a:t>
            </a:r>
            <a:r>
              <a:rPr lang="en-US" sz="1250" dirty="0"/>
              <a:t>– just by being a homeowner.</a:t>
            </a:r>
          </a:p>
          <a:p>
            <a:pPr>
              <a:lnSpc>
                <a:spcPct val="110000"/>
              </a:lnSpc>
              <a:spcAft>
                <a:spcPts val="1000"/>
              </a:spcAft>
            </a:pPr>
            <a:r>
              <a:rPr lang="en-US" sz="1250" dirty="0"/>
              <a:t>So, if you’re thinking of moving, remember that as a homeowner, you may have more equity in your house than you realize. </a:t>
            </a:r>
          </a:p>
          <a:p>
            <a:pPr>
              <a:lnSpc>
                <a:spcPct val="110000"/>
              </a:lnSpc>
              <a:spcAft>
                <a:spcPts val="1000"/>
              </a:spcAft>
            </a:pPr>
            <a:r>
              <a:rPr lang="en-US" sz="1250" dirty="0">
                <a:solidFill>
                  <a:srgbClr val="000000"/>
                </a:solidFill>
              </a:rPr>
              <a:t>This equity can also help homeowners who entered the forbearance program. Those homeowners who have yet to work out a plan can leverage their equity and sell their homes in order to avoid the foreclosure process.</a:t>
            </a:r>
            <a:endParaRPr lang="en-US" sz="1250" i="1" dirty="0">
              <a:solidFill>
                <a:srgbClr val="797979"/>
              </a:solidFill>
              <a:latin typeface="Georgia" panose="02040502050405020303" pitchFamily="18" charset="0"/>
            </a:endParaRPr>
          </a:p>
          <a:p>
            <a:pPr lvl="1">
              <a:lnSpc>
                <a:spcPct val="110000"/>
              </a:lnSpc>
              <a:spcAft>
                <a:spcPts val="1000"/>
              </a:spcAft>
            </a:pPr>
            <a:endParaRPr lang="en-US" sz="1250" i="1" dirty="0">
              <a:solidFill>
                <a:srgbClr val="797979"/>
              </a:solidFill>
              <a:latin typeface="Georgia" panose="02040502050405020303" pitchFamily="18" charset="0"/>
            </a:endParaRPr>
          </a:p>
          <a:p>
            <a:pPr lvl="1">
              <a:lnSpc>
                <a:spcPct val="114000"/>
              </a:lnSpc>
              <a:spcAft>
                <a:spcPts val="1000"/>
              </a:spcAft>
            </a:pPr>
            <a:endParaRPr lang="en-US" sz="1250" i="1" dirty="0">
              <a:solidFill>
                <a:srgbClr val="797979"/>
              </a:solidFill>
              <a:latin typeface="Georgia" panose="02040502050405020303" pitchFamily="18" charset="0"/>
            </a:endParaRPr>
          </a:p>
          <a:p>
            <a:pPr lvl="1">
              <a:lnSpc>
                <a:spcPct val="114000"/>
              </a:lnSpc>
              <a:spcAft>
                <a:spcPts val="1000"/>
              </a:spcAft>
            </a:pPr>
            <a:endParaRPr lang="en-US" sz="1250" dirty="0"/>
          </a:p>
          <a:p>
            <a:pPr>
              <a:lnSpc>
                <a:spcPct val="110000"/>
              </a:lnSpc>
              <a:spcAft>
                <a:spcPts val="1000"/>
              </a:spcAft>
            </a:pPr>
            <a:endParaRPr lang="en-US" sz="1250"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239058801"/>
              </p:ext>
            </p:extLst>
          </p:nvPr>
        </p:nvGraphicFramePr>
        <p:xfrm>
          <a:off x="457200" y="8680895"/>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No matter your situation, let’s connect to find out if your current home equity can help you make your next move sooner than you may have thought possible.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TextBox 10">
            <a:extLst>
              <a:ext uri="{FF2B5EF4-FFF2-40B4-BE49-F238E27FC236}">
                <a16:creationId xmlns:a16="http://schemas.microsoft.com/office/drawing/2014/main" id="{50AA7F63-2F50-D649-9421-9A73477AB78A}"/>
              </a:ext>
            </a:extLst>
          </p:cNvPr>
          <p:cNvSpPr txBox="1"/>
          <p:nvPr/>
        </p:nvSpPr>
        <p:spPr>
          <a:xfrm>
            <a:off x="4878099" y="3353725"/>
            <a:ext cx="2416687"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Home Price Expectation Survey 2021 2Q</a:t>
            </a:r>
          </a:p>
        </p:txBody>
      </p:sp>
      <p:sp>
        <p:nvSpPr>
          <p:cNvPr id="9" name="Rectangle 8">
            <a:extLst>
              <a:ext uri="{FF2B5EF4-FFF2-40B4-BE49-F238E27FC236}">
                <a16:creationId xmlns:a16="http://schemas.microsoft.com/office/drawing/2014/main" id="{A8D30FAC-6E3A-7E49-ACA2-F74E8FCC60E9}"/>
              </a:ext>
            </a:extLst>
          </p:cNvPr>
          <p:cNvSpPr/>
          <p:nvPr/>
        </p:nvSpPr>
        <p:spPr>
          <a:xfrm>
            <a:off x="465307" y="515399"/>
            <a:ext cx="6841785" cy="3080207"/>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0" name="TextBox 9">
            <a:extLst>
              <a:ext uri="{FF2B5EF4-FFF2-40B4-BE49-F238E27FC236}">
                <a16:creationId xmlns:a16="http://schemas.microsoft.com/office/drawing/2014/main" id="{499088BE-D285-9C42-88A8-78FD92F970A1}"/>
              </a:ext>
            </a:extLst>
          </p:cNvPr>
          <p:cNvSpPr txBox="1"/>
          <p:nvPr/>
        </p:nvSpPr>
        <p:spPr>
          <a:xfrm>
            <a:off x="651773" y="672053"/>
            <a:ext cx="5949051" cy="782265"/>
          </a:xfrm>
          <a:prstGeom prst="rect">
            <a:avLst/>
          </a:prstGeom>
          <a:noFill/>
        </p:spPr>
        <p:txBody>
          <a:bodyPr wrap="square" lIns="0" tIns="0" rIns="0" bIns="0" rtlCol="0">
            <a:spAutoFit/>
          </a:bodyPr>
          <a:lstStyle/>
          <a:p>
            <a:pPr>
              <a:spcAft>
                <a:spcPts val="500"/>
              </a:spcAft>
            </a:pPr>
            <a:r>
              <a:rPr lang="en-US" sz="1500" b="1" dirty="0">
                <a:solidFill>
                  <a:schemeClr val="bg2"/>
                </a:solidFill>
                <a:latin typeface="Arial" panose="020B0604020202020204" pitchFamily="34" charset="0"/>
                <a:cs typeface="Arial" panose="020B0604020202020204" pitchFamily="34" charset="0"/>
              </a:rPr>
              <a:t>Potential Home Price Growth over the Next Five Years</a:t>
            </a:r>
          </a:p>
          <a:p>
            <a:pPr lvl="0">
              <a:spcAft>
                <a:spcPts val="500"/>
              </a:spcAft>
              <a:defRPr/>
            </a:pPr>
            <a:r>
              <a:rPr lang="en-US" sz="1250" i="1" dirty="0">
                <a:solidFill>
                  <a:srgbClr val="797979"/>
                </a:solidFill>
                <a:latin typeface="Georgia" panose="02040502050405020303" pitchFamily="18" charset="0"/>
                <a:cs typeface="Calibri" panose="020F0502020204030204" pitchFamily="34" charset="0"/>
              </a:rPr>
              <a:t>Based on projections from the Home Price Expectation Survey</a:t>
            </a:r>
          </a:p>
          <a:p>
            <a:pPr>
              <a:spcAft>
                <a:spcPts val="1000"/>
              </a:spcAft>
            </a:pPr>
            <a:endParaRPr lang="en-US" sz="1500" b="1" dirty="0">
              <a:solidFill>
                <a:schemeClr val="bg2"/>
              </a:solidFill>
              <a:highlight>
                <a:srgbClr val="00FFFF"/>
              </a:highligh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6CB981E-1EFB-F649-868D-97DB89ECDAC5}"/>
              </a:ext>
            </a:extLst>
          </p:cNvPr>
          <p:cNvSpPr txBox="1"/>
          <p:nvPr/>
        </p:nvSpPr>
        <p:spPr>
          <a:xfrm>
            <a:off x="5239969" y="1981506"/>
            <a:ext cx="1943940" cy="1154162"/>
          </a:xfrm>
          <a:prstGeom prst="rect">
            <a:avLst/>
          </a:prstGeom>
          <a:noFill/>
        </p:spPr>
        <p:txBody>
          <a:bodyPr wrap="square" lIns="0" tIns="0" rIns="0" bIns="0" rtlCol="0">
            <a:spAutoFit/>
          </a:bodyPr>
          <a:lstStyle/>
          <a:p>
            <a:pPr>
              <a:defRPr/>
            </a:pPr>
            <a:r>
              <a:rPr lang="en-US" sz="1250" i="1" dirty="0">
                <a:solidFill>
                  <a:schemeClr val="bg2"/>
                </a:solidFill>
                <a:latin typeface="Georgia" panose="02040502050405020303" pitchFamily="18" charset="0"/>
                <a:cs typeface="Calibri" panose="020F0502020204030204" pitchFamily="34" charset="0"/>
              </a:rPr>
              <a:t>Potential growth in household wealth over the next five years based solely on increased home equity if you purchased a $350K home in January 2021  </a:t>
            </a:r>
          </a:p>
        </p:txBody>
      </p:sp>
      <p:sp>
        <p:nvSpPr>
          <p:cNvPr id="17" name="TextBox 16">
            <a:extLst>
              <a:ext uri="{FF2B5EF4-FFF2-40B4-BE49-F238E27FC236}">
                <a16:creationId xmlns:a16="http://schemas.microsoft.com/office/drawing/2014/main" id="{8690E91D-C234-D243-B809-6298AA61854E}"/>
              </a:ext>
            </a:extLst>
          </p:cNvPr>
          <p:cNvSpPr txBox="1"/>
          <p:nvPr/>
        </p:nvSpPr>
        <p:spPr>
          <a:xfrm>
            <a:off x="5235051" y="1486896"/>
            <a:ext cx="1781709" cy="338554"/>
          </a:xfrm>
          <a:prstGeom prst="rect">
            <a:avLst/>
          </a:prstGeom>
          <a:noFill/>
        </p:spPr>
        <p:txBody>
          <a:bodyPr wrap="square" lIns="0" tIns="0" rIns="0" bIns="0" rtlCol="0">
            <a:spAutoFit/>
          </a:bodyPr>
          <a:lstStyle/>
          <a:p>
            <a:pPr>
              <a:defRPr/>
            </a:pPr>
            <a:r>
              <a:rPr lang="en-US" sz="2200" b="1" dirty="0">
                <a:latin typeface="Arial" panose="020B0604020202020204" pitchFamily="34" charset="0"/>
                <a:cs typeface="Arial" panose="020B0604020202020204" pitchFamily="34" charset="0"/>
              </a:rPr>
              <a:t>$93,629</a:t>
            </a:r>
          </a:p>
        </p:txBody>
      </p:sp>
      <p:graphicFrame>
        <p:nvGraphicFramePr>
          <p:cNvPr id="12" name="Chart 11">
            <a:extLst>
              <a:ext uri="{FF2B5EF4-FFF2-40B4-BE49-F238E27FC236}">
                <a16:creationId xmlns:a16="http://schemas.microsoft.com/office/drawing/2014/main" id="{16F3AB48-6D29-5448-B5BD-C5F41506100E}"/>
              </a:ext>
            </a:extLst>
          </p:cNvPr>
          <p:cNvGraphicFramePr/>
          <p:nvPr>
            <p:extLst>
              <p:ext uri="{D42A27DB-BD31-4B8C-83A1-F6EECF244321}">
                <p14:modId xmlns:p14="http://schemas.microsoft.com/office/powerpoint/2010/main" val="2425307352"/>
              </p:ext>
            </p:extLst>
          </p:nvPr>
        </p:nvGraphicFramePr>
        <p:xfrm>
          <a:off x="514007" y="1143001"/>
          <a:ext cx="4646929" cy="2290559"/>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ECDE379-ECDE-1643-A9AB-4A55410BA955}"/>
              </a:ext>
            </a:extLst>
          </p:cNvPr>
          <p:cNvCxnSpPr/>
          <p:nvPr/>
        </p:nvCxnSpPr>
        <p:spPr>
          <a:xfrm>
            <a:off x="5238427" y="1921790"/>
            <a:ext cx="1859797"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791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1CAF0E-86E7-2A4D-B8CB-BDC8564296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199" y="828859"/>
            <a:ext cx="6858000" cy="3588162"/>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lvl="0">
              <a:spcAft>
                <a:spcPts val="2000"/>
              </a:spcAft>
            </a:pPr>
            <a:r>
              <a:rPr lang="en-US" sz="2200" i="1" dirty="0">
                <a:solidFill>
                  <a:prstClr val="white"/>
                </a:solidFill>
                <a:latin typeface="Georgia" panose="02040502050405020303" pitchFamily="18" charset="0"/>
              </a:rPr>
              <a:t>Existing homeowners today are sitting on record amounts of equity. As homeowners </a:t>
            </a:r>
            <a:br>
              <a:rPr lang="en-US" sz="2200" i="1" dirty="0">
                <a:solidFill>
                  <a:prstClr val="white"/>
                </a:solidFill>
                <a:latin typeface="Georgia" panose="02040502050405020303" pitchFamily="18" charset="0"/>
              </a:rPr>
            </a:br>
            <a:r>
              <a:rPr lang="en-US" sz="2200" i="1" dirty="0">
                <a:solidFill>
                  <a:prstClr val="white"/>
                </a:solidFill>
                <a:latin typeface="Georgia" panose="02040502050405020303" pitchFamily="18" charset="0"/>
              </a:rPr>
              <a:t>gain equity in their homes, the temptation grows to list their current home for sale and use the equity to purchase a larger or more attractive home.</a:t>
            </a:r>
          </a:p>
          <a:p>
            <a:pPr lvl="0">
              <a:spcAft>
                <a:spcPts val="2000"/>
              </a:spcAft>
            </a:pPr>
            <a:r>
              <a:rPr lang="en-US" sz="1250" dirty="0">
                <a:solidFill>
                  <a:prstClr val="white"/>
                </a:solidFill>
                <a:latin typeface="Arial" panose="020B0604020202020204" pitchFamily="34" charset="0"/>
                <a:cs typeface="Arial" panose="020B0604020202020204" pitchFamily="34" charset="0"/>
              </a:rPr>
              <a:t>- Mark Fleming, Chief Economist, </a:t>
            </a:r>
            <a:r>
              <a:rPr lang="en-US" sz="1250" i="1" dirty="0">
                <a:solidFill>
                  <a:prstClr val="white"/>
                </a:solidFill>
                <a:latin typeface="Arial" panose="020B0604020202020204" pitchFamily="34" charset="0"/>
                <a:cs typeface="Arial" panose="020B0604020202020204" pitchFamily="34" charset="0"/>
              </a:rPr>
              <a:t>First American</a:t>
            </a:r>
            <a:endParaRPr lang="en-US" sz="2200" i="1" dirty="0">
              <a:solidFill>
                <a:prstClr val="white"/>
              </a:solidFill>
              <a:latin typeface="Georgia" panose="02040502050405020303" pitchFamily="18" charset="0"/>
            </a:endParaRPr>
          </a:p>
        </p:txBody>
      </p:sp>
      <p:pic>
        <p:nvPicPr>
          <p:cNvPr id="7" name="Picture 6">
            <a:extLst>
              <a:ext uri="{FF2B5EF4-FFF2-40B4-BE49-F238E27FC236}">
                <a16:creationId xmlns:a16="http://schemas.microsoft.com/office/drawing/2014/main" id="{0F3EAC7B-E5CD-F74C-BE5A-ABB86034666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8" y="457200"/>
            <a:ext cx="742081" cy="74331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12</a:t>
            </a:fld>
            <a:endParaRPr lang="en-US" dirty="0"/>
          </a:p>
        </p:txBody>
      </p:sp>
    </p:spTree>
    <p:extLst>
      <p:ext uri="{BB962C8B-B14F-4D97-AF65-F5344CB8AC3E}">
        <p14:creationId xmlns:p14="http://schemas.microsoft.com/office/powerpoint/2010/main" val="1253668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C7EB53-E037-024A-8AAE-2F90C78AEA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472923"/>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13</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3488333"/>
            <a:ext cx="6858000"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still on the fence of whether or not to sell your house, think about if your current home still meets your needs. For many homeowners, working remotely impacts which features are most important in a home. </a:t>
            </a:r>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4562351"/>
            <a:ext cx="2787445" cy="5230577"/>
          </a:xfrm>
          <a:prstGeom prst="rect">
            <a:avLst/>
          </a:prstGeom>
          <a:noFill/>
        </p:spPr>
        <p:txBody>
          <a:bodyPr wrap="square" lIns="0" tIns="320040" rIns="0" bIns="0" numCol="1" spcCol="457200" rtlCol="0" anchor="t">
            <a:noAutofit/>
          </a:bodyPr>
          <a:lstStyle/>
          <a:p>
            <a:pPr>
              <a:lnSpc>
                <a:spcPct val="110000"/>
              </a:lnSpc>
              <a:spcAft>
                <a:spcPts val="1000"/>
              </a:spcAft>
            </a:pPr>
            <a:r>
              <a:rPr lang="en-US" sz="1250" dirty="0"/>
              <a:t>Before the pandemic, only 21% of individuals worked from home. However, a survey of hiring managers conducted by </a:t>
            </a:r>
            <a:r>
              <a:rPr lang="en-US" sz="1250" i="1" dirty="0"/>
              <a:t>Statista</a:t>
            </a:r>
            <a:r>
              <a:rPr lang="en-US" sz="1250" dirty="0"/>
              <a:t> and </a:t>
            </a:r>
            <a:r>
              <a:rPr lang="en-US" sz="1250" i="1" dirty="0"/>
              <a:t>Upwork</a:t>
            </a:r>
            <a:r>
              <a:rPr lang="en-US" sz="1250" dirty="0"/>
              <a:t> projects </a:t>
            </a:r>
            <a:r>
              <a:rPr lang="en-US" sz="1250" b="1" dirty="0"/>
              <a:t>37.5% of U.S. workers will work remotely in some capacity over the next five years.</a:t>
            </a:r>
          </a:p>
          <a:p>
            <a:pPr>
              <a:lnSpc>
                <a:spcPct val="110000"/>
              </a:lnSpc>
              <a:spcAft>
                <a:spcPts val="1000"/>
              </a:spcAft>
            </a:pPr>
            <a:r>
              <a:rPr lang="en-US" sz="1500" b="1" dirty="0">
                <a:solidFill>
                  <a:schemeClr val="tx2"/>
                </a:solidFill>
              </a:rPr>
              <a:t>Working from home gives</a:t>
            </a:r>
            <a:br>
              <a:rPr lang="en-US" sz="1500" b="1" dirty="0">
                <a:solidFill>
                  <a:schemeClr val="tx2"/>
                </a:solidFill>
              </a:rPr>
            </a:br>
            <a:r>
              <a:rPr lang="en-US" sz="1500" b="1" dirty="0">
                <a:solidFill>
                  <a:schemeClr val="tx2"/>
                </a:solidFill>
              </a:rPr>
              <a:t>you more flexibility and</a:t>
            </a:r>
            <a:br>
              <a:rPr lang="en-US" sz="1500" b="1" dirty="0">
                <a:solidFill>
                  <a:schemeClr val="tx2"/>
                </a:solidFill>
              </a:rPr>
            </a:br>
            <a:r>
              <a:rPr lang="en-US" sz="1500" b="1" dirty="0">
                <a:solidFill>
                  <a:schemeClr val="tx2"/>
                </a:solidFill>
              </a:rPr>
              <a:t>more options.</a:t>
            </a:r>
          </a:p>
          <a:p>
            <a:pPr>
              <a:lnSpc>
                <a:spcPct val="110000"/>
              </a:lnSpc>
              <a:spcAft>
                <a:spcPts val="1000"/>
              </a:spcAft>
            </a:pPr>
            <a:r>
              <a:rPr lang="en-US" sz="1250" dirty="0"/>
              <a:t>If you’re part of that 37.5%, working from home may provide you with opportunities you didn’t realize you had. Since you don’t need to be tied to a specific area for your job, it gives you more flexibility when it comes to where you can live.</a:t>
            </a:r>
          </a:p>
          <a:p>
            <a:pPr>
              <a:lnSpc>
                <a:spcPct val="110000"/>
              </a:lnSpc>
              <a:spcAft>
                <a:spcPts val="1000"/>
              </a:spcAft>
            </a:pPr>
            <a:endParaRPr lang="en-US" sz="1250" dirty="0"/>
          </a:p>
        </p:txBody>
      </p:sp>
      <p:sp>
        <p:nvSpPr>
          <p:cNvPr id="8" name="Rectangle 7">
            <a:extLst>
              <a:ext uri="{FF2B5EF4-FFF2-40B4-BE49-F238E27FC236}">
                <a16:creationId xmlns:a16="http://schemas.microsoft.com/office/drawing/2014/main" id="{CFC07FC6-668C-C347-A8F7-4099C75CB944}"/>
              </a:ext>
            </a:extLst>
          </p:cNvPr>
          <p:cNvSpPr/>
          <p:nvPr/>
        </p:nvSpPr>
        <p:spPr>
          <a:xfrm>
            <a:off x="0" y="2033090"/>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Remote Work Is Changing </a:t>
            </a:r>
            <a:br>
              <a:rPr lang="en-US" sz="3200" dirty="0">
                <a:solidFill>
                  <a:srgbClr val="FFFFFF"/>
                </a:solidFill>
              </a:rPr>
            </a:br>
            <a:r>
              <a:rPr lang="en-US" sz="3200" dirty="0">
                <a:solidFill>
                  <a:srgbClr val="FFFFFF"/>
                </a:solidFill>
              </a:rPr>
              <a:t>Our Home Needs </a:t>
            </a:r>
          </a:p>
        </p:txBody>
      </p:sp>
      <p:sp>
        <p:nvSpPr>
          <p:cNvPr id="12" name="Rectangle 11">
            <a:extLst>
              <a:ext uri="{FF2B5EF4-FFF2-40B4-BE49-F238E27FC236}">
                <a16:creationId xmlns:a16="http://schemas.microsoft.com/office/drawing/2014/main" id="{5F9E32A0-9508-514B-ABE9-25E186F1F032}"/>
              </a:ext>
            </a:extLst>
          </p:cNvPr>
          <p:cNvSpPr/>
          <p:nvPr/>
        </p:nvSpPr>
        <p:spPr>
          <a:xfrm>
            <a:off x="3594482" y="5101511"/>
            <a:ext cx="3720718" cy="4240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a:lnSpc>
                <a:spcPct val="114000"/>
              </a:lnSpc>
              <a:spcAft>
                <a:spcPts val="1000"/>
              </a:spcAft>
            </a:pPr>
            <a:r>
              <a:rPr lang="en-US" sz="1250" dirty="0">
                <a:solidFill>
                  <a:schemeClr val="tx1"/>
                </a:solidFill>
                <a:latin typeface="Arial" panose="020B0604020202020204" pitchFamily="34" charset="0"/>
                <a:cs typeface="Arial" panose="020B0604020202020204" pitchFamily="34" charset="0"/>
              </a:rPr>
              <a:t>Working from home isn’t a passing fad – for many professionals, it's here to stay. </a:t>
            </a:r>
          </a:p>
          <a:p>
            <a:pPr>
              <a:lnSpc>
                <a:spcPct val="114000"/>
              </a:lnSpc>
              <a:spcAft>
                <a:spcPts val="1000"/>
              </a:spcAft>
            </a:pPr>
            <a:endParaRPr lang="en-US" sz="1250" dirty="0">
              <a:solidFill>
                <a:schemeClr val="tx1"/>
              </a:solidFill>
              <a:latin typeface="Arial" panose="020B0604020202020204" pitchFamily="34" charset="0"/>
              <a:cs typeface="Arial" panose="020B0604020202020204" pitchFamily="34" charset="0"/>
            </a:endParaRPr>
          </a:p>
          <a:p>
            <a:pPr>
              <a:lnSpc>
                <a:spcPct val="114000"/>
              </a:lnSpc>
              <a:spcAft>
                <a:spcPts val="1000"/>
              </a:spcAft>
            </a:pPr>
            <a:endParaRPr lang="en-US" sz="1250" b="1" dirty="0">
              <a:solidFill>
                <a:schemeClr val="tx1"/>
              </a:solidFill>
              <a:latin typeface="Arial" panose="020B0604020202020204" pitchFamily="34" charset="0"/>
              <a:cs typeface="Arial" panose="020B0604020202020204" pitchFamily="34" charset="0"/>
            </a:endParaRPr>
          </a:p>
          <a:p>
            <a:pPr>
              <a:lnSpc>
                <a:spcPct val="114000"/>
              </a:lnSpc>
              <a:spcAft>
                <a:spcPts val="1000"/>
              </a:spcAft>
            </a:pPr>
            <a:endParaRPr lang="en-US" sz="1250" b="1" dirty="0">
              <a:solidFill>
                <a:schemeClr val="tx1"/>
              </a:solidFill>
              <a:latin typeface="Arial" panose="020B0604020202020204" pitchFamily="34" charset="0"/>
              <a:cs typeface="Arial" panose="020B0604020202020204" pitchFamily="34" charset="0"/>
            </a:endParaRPr>
          </a:p>
          <a:p>
            <a:pPr>
              <a:lnSpc>
                <a:spcPct val="114000"/>
              </a:lnSpc>
              <a:spcAft>
                <a:spcPts val="1000"/>
              </a:spcAft>
            </a:pPr>
            <a:endParaRPr lang="en-US" sz="1250" b="1" dirty="0">
              <a:solidFill>
                <a:schemeClr val="tx1"/>
              </a:solidFill>
              <a:latin typeface="Arial" panose="020B0604020202020204" pitchFamily="34" charset="0"/>
              <a:cs typeface="Arial" panose="020B0604020202020204" pitchFamily="34" charset="0"/>
            </a:endParaRPr>
          </a:p>
          <a:p>
            <a:pPr>
              <a:lnSpc>
                <a:spcPct val="114000"/>
              </a:lnSpc>
              <a:spcAft>
                <a:spcPts val="1000"/>
              </a:spcAft>
            </a:pPr>
            <a:endParaRPr lang="en-US" sz="1250" b="1" dirty="0">
              <a:solidFill>
                <a:schemeClr val="tx1"/>
              </a:solidFill>
              <a:latin typeface="Arial" panose="020B0604020202020204" pitchFamily="34" charset="0"/>
              <a:cs typeface="Arial" panose="020B0604020202020204" pitchFamily="34" charset="0"/>
            </a:endParaRPr>
          </a:p>
          <a:p>
            <a:pPr>
              <a:lnSpc>
                <a:spcPct val="114000"/>
              </a:lnSpc>
              <a:spcAft>
                <a:spcPts val="1000"/>
              </a:spcAft>
            </a:pPr>
            <a:endParaRPr lang="en-US" sz="1250" b="1" dirty="0">
              <a:solidFill>
                <a:schemeClr val="tx1"/>
              </a:solidFill>
              <a:latin typeface="Arial" panose="020B0604020202020204" pitchFamily="34" charset="0"/>
              <a:cs typeface="Arial" panose="020B0604020202020204" pitchFamily="34" charset="0"/>
            </a:endParaRPr>
          </a:p>
          <a:p>
            <a:pPr>
              <a:lnSpc>
                <a:spcPct val="114000"/>
              </a:lnSpc>
              <a:spcAft>
                <a:spcPts val="1000"/>
              </a:spcAft>
            </a:pPr>
            <a:endParaRPr lang="en-US" sz="1250" b="1" dirty="0">
              <a:solidFill>
                <a:schemeClr val="tx1"/>
              </a:solidFill>
              <a:latin typeface="Arial" panose="020B0604020202020204" pitchFamily="34" charset="0"/>
              <a:cs typeface="Arial" panose="020B0604020202020204" pitchFamily="34" charset="0"/>
            </a:endParaRPr>
          </a:p>
          <a:p>
            <a:pPr>
              <a:lnSpc>
                <a:spcPct val="114000"/>
              </a:lnSpc>
              <a:spcAft>
                <a:spcPts val="1000"/>
              </a:spcAft>
            </a:pPr>
            <a:endParaRPr lang="en-US" sz="1250" b="1" dirty="0">
              <a:solidFill>
                <a:schemeClr val="tx1"/>
              </a:solidFill>
              <a:latin typeface="Arial" panose="020B0604020202020204" pitchFamily="34" charset="0"/>
              <a:cs typeface="Arial" panose="020B0604020202020204" pitchFamily="34" charset="0"/>
            </a:endParaRPr>
          </a:p>
          <a:p>
            <a:pPr>
              <a:lnSpc>
                <a:spcPct val="114000"/>
              </a:lnSpc>
              <a:spcAft>
                <a:spcPts val="1000"/>
              </a:spcAft>
            </a:pPr>
            <a:endParaRPr lang="en-US" sz="1250" b="1"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D741A69-F8D3-6A41-A7BB-4849F235DF6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799383" y="4827191"/>
            <a:ext cx="547727" cy="548639"/>
          </a:xfrm>
          <a:prstGeom prst="rect">
            <a:avLst/>
          </a:prstGeom>
        </p:spPr>
      </p:pic>
      <p:sp>
        <p:nvSpPr>
          <p:cNvPr id="17" name="Rectangle 16">
            <a:extLst>
              <a:ext uri="{FF2B5EF4-FFF2-40B4-BE49-F238E27FC236}">
                <a16:creationId xmlns:a16="http://schemas.microsoft.com/office/drawing/2014/main" id="{537388C0-D221-684A-B68B-DCF3DE972732}"/>
              </a:ext>
            </a:extLst>
          </p:cNvPr>
          <p:cNvSpPr/>
          <p:nvPr/>
        </p:nvSpPr>
        <p:spPr>
          <a:xfrm>
            <a:off x="3760839" y="6147830"/>
            <a:ext cx="3392129" cy="3008672"/>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5" name="Rectangle 4">
            <a:extLst>
              <a:ext uri="{FF2B5EF4-FFF2-40B4-BE49-F238E27FC236}">
                <a16:creationId xmlns:a16="http://schemas.microsoft.com/office/drawing/2014/main" id="{C06EB625-51B0-644E-BD8E-936026A3EA49}"/>
              </a:ext>
            </a:extLst>
          </p:cNvPr>
          <p:cNvSpPr/>
          <p:nvPr/>
        </p:nvSpPr>
        <p:spPr>
          <a:xfrm>
            <a:off x="6916994" y="7942062"/>
            <a:ext cx="176980" cy="368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F6ED80B-FC46-0A46-A3E3-902D88654B38}"/>
              </a:ext>
            </a:extLst>
          </p:cNvPr>
          <p:cNvSpPr txBox="1"/>
          <p:nvPr/>
        </p:nvSpPr>
        <p:spPr>
          <a:xfrm>
            <a:off x="6146492" y="8894871"/>
            <a:ext cx="98681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Statista/Upwork</a:t>
            </a:r>
          </a:p>
        </p:txBody>
      </p:sp>
      <p:grpSp>
        <p:nvGrpSpPr>
          <p:cNvPr id="7" name="Group 6">
            <a:extLst>
              <a:ext uri="{FF2B5EF4-FFF2-40B4-BE49-F238E27FC236}">
                <a16:creationId xmlns:a16="http://schemas.microsoft.com/office/drawing/2014/main" id="{9C2CE0F5-4169-2C42-A0E7-728DEBACAF57}"/>
              </a:ext>
            </a:extLst>
          </p:cNvPr>
          <p:cNvGrpSpPr/>
          <p:nvPr/>
        </p:nvGrpSpPr>
        <p:grpSpPr>
          <a:xfrm>
            <a:off x="3912390" y="7031308"/>
            <a:ext cx="3181584" cy="2277485"/>
            <a:chOff x="3912390" y="7082294"/>
            <a:chExt cx="3181584" cy="2277485"/>
          </a:xfrm>
        </p:grpSpPr>
        <p:graphicFrame>
          <p:nvGraphicFramePr>
            <p:cNvPr id="23" name="Chart 22">
              <a:extLst>
                <a:ext uri="{FF2B5EF4-FFF2-40B4-BE49-F238E27FC236}">
                  <a16:creationId xmlns:a16="http://schemas.microsoft.com/office/drawing/2014/main" id="{1B683F16-248D-416E-AAF2-F4C0CB88CD22}"/>
                </a:ext>
              </a:extLst>
            </p:cNvPr>
            <p:cNvGraphicFramePr/>
            <p:nvPr>
              <p:extLst>
                <p:ext uri="{D42A27DB-BD31-4B8C-83A1-F6EECF244321}">
                  <p14:modId xmlns:p14="http://schemas.microsoft.com/office/powerpoint/2010/main" val="3677899446"/>
                </p:ext>
              </p:extLst>
            </p:nvPr>
          </p:nvGraphicFramePr>
          <p:xfrm>
            <a:off x="4195557" y="7082294"/>
            <a:ext cx="2421144" cy="2277485"/>
          </p:xfrm>
          <a:graphic>
            <a:graphicData uri="http://schemas.openxmlformats.org/drawingml/2006/chart">
              <c:chart xmlns:c="http://schemas.openxmlformats.org/drawingml/2006/chart" xmlns:r="http://schemas.openxmlformats.org/officeDocument/2006/relationships" r:id="rId5"/>
            </a:graphicData>
          </a:graphic>
        </p:graphicFrame>
        <p:grpSp>
          <p:nvGrpSpPr>
            <p:cNvPr id="15" name="Group 14">
              <a:extLst>
                <a:ext uri="{FF2B5EF4-FFF2-40B4-BE49-F238E27FC236}">
                  <a16:creationId xmlns:a16="http://schemas.microsoft.com/office/drawing/2014/main" id="{0577CDAE-8E7B-4DE4-A9ED-D66F677ADC3F}"/>
                </a:ext>
              </a:extLst>
            </p:cNvPr>
            <p:cNvGrpSpPr/>
            <p:nvPr/>
          </p:nvGrpSpPr>
          <p:grpSpPr>
            <a:xfrm>
              <a:off x="3912390" y="7490727"/>
              <a:ext cx="3181584" cy="1239907"/>
              <a:chOff x="3912390" y="7428735"/>
              <a:chExt cx="3181584" cy="1239907"/>
            </a:xfrm>
          </p:grpSpPr>
          <p:sp>
            <p:nvSpPr>
              <p:cNvPr id="16" name="Rectangle 15">
                <a:extLst>
                  <a:ext uri="{FF2B5EF4-FFF2-40B4-BE49-F238E27FC236}">
                    <a16:creationId xmlns:a16="http://schemas.microsoft.com/office/drawing/2014/main" id="{68EB4176-F732-490F-84B4-C72449B64900}"/>
                  </a:ext>
                </a:extLst>
              </p:cNvPr>
              <p:cNvSpPr/>
              <p:nvPr/>
            </p:nvSpPr>
            <p:spPr>
              <a:xfrm>
                <a:off x="6916994" y="7926563"/>
                <a:ext cx="176980" cy="368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074BD25-F001-4010-A7B6-E2DB08A4660B}"/>
                  </a:ext>
                </a:extLst>
              </p:cNvPr>
              <p:cNvSpPr txBox="1"/>
              <p:nvPr/>
            </p:nvSpPr>
            <p:spPr>
              <a:xfrm>
                <a:off x="6001802" y="7428735"/>
                <a:ext cx="1016625" cy="261610"/>
              </a:xfrm>
              <a:prstGeom prst="rect">
                <a:avLst/>
              </a:prstGeom>
              <a:noFill/>
            </p:spPr>
            <p:txBody>
              <a:bodyPr wrap="none" rtlCol="0">
                <a:spAutoFit/>
              </a:bodyPr>
              <a:lstStyle/>
              <a:p>
                <a:pPr algn="r">
                  <a:defRPr/>
                </a:pPr>
                <a:r>
                  <a:rPr lang="en-US" sz="1100" kern="0" dirty="0">
                    <a:solidFill>
                      <a:prstClr val="black"/>
                    </a:solidFill>
                    <a:latin typeface="Arial" panose="020B0604020202020204" pitchFamily="34" charset="0"/>
                    <a:cs typeface="Arial" panose="020B0604020202020204" pitchFamily="34" charset="0"/>
                  </a:rPr>
                  <a:t>Fully Remote</a:t>
                </a:r>
              </a:p>
            </p:txBody>
          </p:sp>
          <p:sp>
            <p:nvSpPr>
              <p:cNvPr id="20" name="TextBox 19">
                <a:extLst>
                  <a:ext uri="{FF2B5EF4-FFF2-40B4-BE49-F238E27FC236}">
                    <a16:creationId xmlns:a16="http://schemas.microsoft.com/office/drawing/2014/main" id="{059543FF-3C58-4DCA-AE10-649AF16892B5}"/>
                  </a:ext>
                </a:extLst>
              </p:cNvPr>
              <p:cNvSpPr txBox="1"/>
              <p:nvPr/>
            </p:nvSpPr>
            <p:spPr>
              <a:xfrm>
                <a:off x="6257396" y="8237755"/>
                <a:ext cx="688009" cy="430887"/>
              </a:xfrm>
              <a:prstGeom prst="rect">
                <a:avLst/>
              </a:prstGeom>
              <a:noFill/>
            </p:spPr>
            <p:txBody>
              <a:bodyPr wrap="none" rtlCol="0">
                <a:spAutoFit/>
              </a:bodyPr>
              <a:lstStyle/>
              <a:p>
                <a:pPr>
                  <a:defRPr/>
                </a:pPr>
                <a:r>
                  <a:rPr lang="en-US" sz="1100" kern="0" dirty="0">
                    <a:solidFill>
                      <a:prstClr val="black"/>
                    </a:solidFill>
                    <a:latin typeface="Arial" panose="020B0604020202020204" pitchFamily="34" charset="0"/>
                    <a:cs typeface="Arial" panose="020B0604020202020204" pitchFamily="34" charset="0"/>
                  </a:rPr>
                  <a:t>Partially</a:t>
                </a:r>
              </a:p>
              <a:p>
                <a:pPr>
                  <a:defRPr/>
                </a:pPr>
                <a:r>
                  <a:rPr lang="en-US" sz="1100" kern="0" dirty="0">
                    <a:solidFill>
                      <a:prstClr val="black"/>
                    </a:solidFill>
                    <a:latin typeface="Arial" panose="020B0604020202020204" pitchFamily="34" charset="0"/>
                    <a:cs typeface="Arial" panose="020B0604020202020204" pitchFamily="34" charset="0"/>
                  </a:rPr>
                  <a:t>Remote</a:t>
                </a:r>
              </a:p>
            </p:txBody>
          </p:sp>
          <p:sp>
            <p:nvSpPr>
              <p:cNvPr id="22" name="TextBox 21">
                <a:extLst>
                  <a:ext uri="{FF2B5EF4-FFF2-40B4-BE49-F238E27FC236}">
                    <a16:creationId xmlns:a16="http://schemas.microsoft.com/office/drawing/2014/main" id="{950AD0AB-3452-4071-973C-4745FE6CDE86}"/>
                  </a:ext>
                </a:extLst>
              </p:cNvPr>
              <p:cNvSpPr txBox="1"/>
              <p:nvPr/>
            </p:nvSpPr>
            <p:spPr>
              <a:xfrm>
                <a:off x="3912390" y="8087513"/>
                <a:ext cx="716863" cy="430887"/>
              </a:xfrm>
              <a:prstGeom prst="rect">
                <a:avLst/>
              </a:prstGeom>
              <a:noFill/>
            </p:spPr>
            <p:txBody>
              <a:bodyPr wrap="none" rtlCol="0">
                <a:spAutoFit/>
              </a:bodyPr>
              <a:lstStyle/>
              <a:p>
                <a:pPr>
                  <a:defRPr/>
                </a:pPr>
                <a:r>
                  <a:rPr lang="en-US" sz="1100" kern="0" dirty="0">
                    <a:solidFill>
                      <a:prstClr val="black"/>
                    </a:solidFill>
                    <a:latin typeface="Arial" panose="020B0604020202020204" pitchFamily="34" charset="0"/>
                    <a:cs typeface="Arial" panose="020B0604020202020204" pitchFamily="34" charset="0"/>
                  </a:rPr>
                  <a:t>Not</a:t>
                </a:r>
              </a:p>
              <a:p>
                <a:pPr>
                  <a:defRPr/>
                </a:pPr>
                <a:r>
                  <a:rPr lang="en-US" sz="1100" kern="0" dirty="0">
                    <a:solidFill>
                      <a:prstClr val="black"/>
                    </a:solidFill>
                    <a:latin typeface="Arial" panose="020B0604020202020204" pitchFamily="34" charset="0"/>
                    <a:cs typeface="Arial" panose="020B0604020202020204" pitchFamily="34" charset="0"/>
                  </a:rPr>
                  <a:t>Remote </a:t>
                </a:r>
              </a:p>
            </p:txBody>
          </p:sp>
        </p:grpSp>
      </p:grpSp>
      <p:sp>
        <p:nvSpPr>
          <p:cNvPr id="21" name="TextBox 20">
            <a:extLst>
              <a:ext uri="{FF2B5EF4-FFF2-40B4-BE49-F238E27FC236}">
                <a16:creationId xmlns:a16="http://schemas.microsoft.com/office/drawing/2014/main" id="{AF35E2A0-CBC4-694D-AE89-29C18EE74DBB}"/>
              </a:ext>
            </a:extLst>
          </p:cNvPr>
          <p:cNvSpPr txBox="1"/>
          <p:nvPr/>
        </p:nvSpPr>
        <p:spPr>
          <a:xfrm>
            <a:off x="3765176" y="6254717"/>
            <a:ext cx="3406589" cy="1192634"/>
          </a:xfrm>
          <a:prstGeom prst="rect">
            <a:avLst/>
          </a:prstGeom>
          <a:noFill/>
        </p:spPr>
        <p:txBody>
          <a:bodyPr wrap="square" lIns="0" tIns="0" rIns="0" bIns="0" rtlCol="0">
            <a:spAutoFit/>
          </a:bodyPr>
          <a:lstStyle/>
          <a:p>
            <a:pPr algn="ctr">
              <a:spcAft>
                <a:spcPts val="300"/>
              </a:spcAft>
            </a:pPr>
            <a:r>
              <a:rPr lang="en-US" sz="1500" b="1" dirty="0">
                <a:solidFill>
                  <a:schemeClr val="bg2"/>
                </a:solidFill>
                <a:latin typeface="Arial" panose="020B0604020202020204" pitchFamily="34" charset="0"/>
                <a:cs typeface="Arial" panose="020B0604020202020204" pitchFamily="34" charset="0"/>
              </a:rPr>
              <a:t>Percentage of Workers </a:t>
            </a:r>
            <a:br>
              <a:rPr lang="en-US" sz="1500" b="1" dirty="0">
                <a:solidFill>
                  <a:schemeClr val="bg2"/>
                </a:solidFill>
                <a:latin typeface="Arial" panose="020B0604020202020204" pitchFamily="34" charset="0"/>
                <a:cs typeface="Arial" panose="020B0604020202020204" pitchFamily="34" charset="0"/>
              </a:rPr>
            </a:br>
            <a:r>
              <a:rPr lang="en-US" sz="1500" b="1" dirty="0">
                <a:solidFill>
                  <a:schemeClr val="bg2"/>
                </a:solidFill>
                <a:latin typeface="Arial" panose="020B0604020202020204" pitchFamily="34" charset="0"/>
                <a:cs typeface="Arial" panose="020B0604020202020204" pitchFamily="34" charset="0"/>
              </a:rPr>
              <a:t>Anticipated To Work Remotely </a:t>
            </a:r>
            <a:br>
              <a:rPr lang="en-US" sz="1500" b="1" dirty="0">
                <a:solidFill>
                  <a:schemeClr val="bg2"/>
                </a:solidFill>
                <a:latin typeface="Arial" panose="020B0604020202020204" pitchFamily="34" charset="0"/>
                <a:cs typeface="Arial" panose="020B0604020202020204" pitchFamily="34" charset="0"/>
              </a:rPr>
            </a:br>
            <a:r>
              <a:rPr lang="en-US" sz="1500" b="1" dirty="0">
                <a:solidFill>
                  <a:schemeClr val="bg2"/>
                </a:solidFill>
                <a:latin typeface="Arial" panose="020B0604020202020204" pitchFamily="34" charset="0"/>
                <a:cs typeface="Arial" panose="020B0604020202020204" pitchFamily="34" charset="0"/>
              </a:rPr>
              <a:t>over the Next Five Years</a:t>
            </a:r>
          </a:p>
          <a:p>
            <a:pPr lvl="0" algn="ctr">
              <a:spcAft>
                <a:spcPts val="300"/>
              </a:spcAft>
              <a:defRPr/>
            </a:pPr>
            <a:r>
              <a:rPr lang="en-US" sz="1250" i="1" dirty="0">
                <a:solidFill>
                  <a:srgbClr val="797979"/>
                </a:solidFill>
                <a:latin typeface="Georgia" panose="02040502050405020303" pitchFamily="18" charset="0"/>
                <a:cs typeface="Calibri" panose="020F0502020204030204" pitchFamily="34" charset="0"/>
              </a:rPr>
              <a:t>Based on a survey of hiring managers</a:t>
            </a:r>
          </a:p>
          <a:p>
            <a:pPr algn="ctr">
              <a:spcAft>
                <a:spcPts val="300"/>
              </a:spcAft>
            </a:pPr>
            <a:endParaRPr lang="en-US" sz="15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8228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in a kitchen&#10;&#10;Description automatically generated with medium confidence">
            <a:extLst>
              <a:ext uri="{FF2B5EF4-FFF2-40B4-BE49-F238E27FC236}">
                <a16:creationId xmlns:a16="http://schemas.microsoft.com/office/drawing/2014/main" id="{5BC648B3-588B-774E-AE07-FB4AE7BE78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02052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14</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2040379"/>
            <a:ext cx="6172200" cy="5230577"/>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If you’re one of the nearly 23% of workers who will </a:t>
            </a:r>
            <a:br>
              <a:rPr lang="en-US" sz="1500" b="1" dirty="0">
                <a:solidFill>
                  <a:schemeClr val="tx2"/>
                </a:solidFill>
              </a:rPr>
            </a:br>
            <a:r>
              <a:rPr lang="en-US" sz="1500" b="1" dirty="0">
                <a:solidFill>
                  <a:schemeClr val="tx2"/>
                </a:solidFill>
              </a:rPr>
              <a:t>remain 100% remote: </a:t>
            </a:r>
          </a:p>
          <a:p>
            <a:pPr>
              <a:lnSpc>
                <a:spcPct val="110000"/>
              </a:lnSpc>
              <a:spcAft>
                <a:spcPts val="1000"/>
              </a:spcAft>
            </a:pPr>
            <a:r>
              <a:rPr lang="en-US" sz="1250" dirty="0"/>
              <a:t>You have the option to move to a lower cost-of-living area or to the location of your dreams. If you search for a home in a more affordable area, you’ll be able to get more house for your money, freeing up more options for your dedicated office space and additional breathing room. </a:t>
            </a:r>
          </a:p>
          <a:p>
            <a:pPr>
              <a:lnSpc>
                <a:spcPct val="110000"/>
              </a:lnSpc>
              <a:spcAft>
                <a:spcPts val="1000"/>
              </a:spcAft>
            </a:pPr>
            <a:r>
              <a:rPr lang="en-US" sz="1250" dirty="0"/>
              <a:t>You could also move to a location where you’ve always wanted to live – somewhere near the beach, the mountains, or simply a market that features better weather and community amenities. Without your job tying you to a specific location, you’re bound to find your ideal spot.</a:t>
            </a:r>
          </a:p>
          <a:p>
            <a:pPr>
              <a:lnSpc>
                <a:spcPct val="110000"/>
              </a:lnSpc>
              <a:spcAft>
                <a:spcPts val="1000"/>
              </a:spcAft>
            </a:pPr>
            <a:r>
              <a:rPr lang="en-US" sz="1500" b="1" dirty="0">
                <a:solidFill>
                  <a:schemeClr val="tx2"/>
                </a:solidFill>
              </a:rPr>
              <a:t>If you’re one of the almost 15% of individuals who will have a partially remote or hybrid schedule: </a:t>
            </a:r>
          </a:p>
          <a:p>
            <a:pPr>
              <a:lnSpc>
                <a:spcPct val="110000"/>
              </a:lnSpc>
              <a:spcAft>
                <a:spcPts val="1000"/>
              </a:spcAft>
            </a:pPr>
            <a:r>
              <a:rPr lang="en-US" sz="1250" dirty="0"/>
              <a:t>Relocating within your local area to a home that’s further away from your office could be a great choice. Since you won’t be going into work every day, a slightly longer commute from a more suburban or rural neighborhood could be a worthy trade-off for a home with more features, space, or comforts. After all, if you’ll still be at home part-time, why not find a place that better suits your needs?</a:t>
            </a:r>
          </a:p>
          <a:p>
            <a:pPr>
              <a:lnSpc>
                <a:spcPct val="110000"/>
              </a:lnSpc>
              <a:spcAft>
                <a:spcPts val="1000"/>
              </a:spcAft>
            </a:pPr>
            <a:r>
              <a:rPr lang="en-US" sz="1250" dirty="0"/>
              <a:t>According to the latest </a:t>
            </a:r>
            <a:r>
              <a:rPr lang="en-US" sz="1250" i="1" dirty="0"/>
              <a:t>Top Ten Issues Affecting Real Estate </a:t>
            </a:r>
            <a:r>
              <a:rPr lang="en-US" sz="1250" dirty="0"/>
              <a:t>from </a:t>
            </a:r>
            <a:r>
              <a:rPr lang="en-US" sz="1250" i="1" dirty="0"/>
              <a:t>The Counselors </a:t>
            </a:r>
            <a:br>
              <a:rPr lang="en-US" sz="1250" i="1" dirty="0"/>
            </a:br>
            <a:r>
              <a:rPr lang="en-US" sz="1250" i="1" dirty="0"/>
              <a:t>of Real Estate </a:t>
            </a:r>
            <a:r>
              <a:rPr lang="en-US" sz="1250" dirty="0"/>
              <a:t>(CRE), many homebuyers are already taking advantage of their newfound flexibility:</a:t>
            </a:r>
          </a:p>
          <a:p>
            <a:pPr lvl="1">
              <a:lnSpc>
                <a:spcPct val="114000"/>
              </a:lnSpc>
              <a:spcAft>
                <a:spcPts val="1000"/>
              </a:spcAft>
            </a:pPr>
            <a:r>
              <a:rPr lang="en-US" sz="1250" i="1" dirty="0">
                <a:solidFill>
                  <a:srgbClr val="797979"/>
                </a:solidFill>
                <a:latin typeface="Arial" panose="020B0604020202020204" pitchFamily="34" charset="0"/>
                <a:cs typeface="Arial" panose="020B0604020202020204" pitchFamily="34" charset="0"/>
              </a:rPr>
              <a:t>“. . . after years of apparent but variant trends towards urbanization, </a:t>
            </a:r>
            <a:br>
              <a:rPr lang="en-US" sz="1250" i="1" dirty="0">
                <a:solidFill>
                  <a:srgbClr val="797979"/>
                </a:solidFill>
                <a:latin typeface="Arial" panose="020B0604020202020204" pitchFamily="34" charset="0"/>
                <a:cs typeface="Arial" panose="020B0604020202020204" pitchFamily="34" charset="0"/>
              </a:rPr>
            </a:br>
            <a:r>
              <a:rPr lang="en-US" sz="1250" b="1" i="1" dirty="0">
                <a:solidFill>
                  <a:srgbClr val="797979"/>
                </a:solidFill>
                <a:latin typeface="Arial" panose="020B0604020202020204" pitchFamily="34" charset="0"/>
                <a:cs typeface="Arial" panose="020B0604020202020204" pitchFamily="34" charset="0"/>
              </a:rPr>
              <a:t>the pandemic universally caused a movement away from urban cores, particularly for those with higher incomes who could afford to move and for lower-income individuals seeking lower costs of living</a:t>
            </a:r>
            <a:r>
              <a:rPr lang="en-US" sz="1250" i="1" dirty="0">
                <a:solidFill>
                  <a:srgbClr val="797979"/>
                </a:solidFill>
                <a:latin typeface="Arial" panose="020B0604020202020204" pitchFamily="34" charset="0"/>
                <a:cs typeface="Arial" panose="020B0604020202020204" pitchFamily="34" charset="0"/>
              </a:rPr>
              <a:t>.”</a:t>
            </a:r>
          </a:p>
          <a:p>
            <a:pPr lvl="1">
              <a:lnSpc>
                <a:spcPct val="114000"/>
              </a:lnSpc>
              <a:spcAft>
                <a:spcPts val="1000"/>
              </a:spcAft>
            </a:pPr>
            <a:endParaRPr lang="en-US" sz="1250" i="1" dirty="0">
              <a:solidFill>
                <a:srgbClr val="797979"/>
              </a:solidFill>
              <a:latin typeface="Georgia" panose="02040502050405020303" pitchFamily="18" charset="0"/>
            </a:endParaRPr>
          </a:p>
          <a:p>
            <a:pPr lvl="1">
              <a:lnSpc>
                <a:spcPct val="114000"/>
              </a:lnSpc>
              <a:spcAft>
                <a:spcPts val="1000"/>
              </a:spcAft>
            </a:pPr>
            <a:endParaRPr lang="en-US" sz="1250" dirty="0"/>
          </a:p>
          <a:p>
            <a:pPr>
              <a:lnSpc>
                <a:spcPct val="110000"/>
              </a:lnSpc>
              <a:spcAft>
                <a:spcPts val="1000"/>
              </a:spcAft>
            </a:pPr>
            <a:endParaRPr lang="en-US" sz="1250"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207931992"/>
              </p:ext>
            </p:extLst>
          </p:nvPr>
        </p:nvGraphicFramePr>
        <p:xfrm>
          <a:off x="457200" y="8680895"/>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you’ve found what you’re looking for in a home is changing due to remote work, </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it may be time to make a move. Let’s start prioritizing your home needs today.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2621540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4ED46D-15D8-FE4F-9374-5F6C69323E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697657"/>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697657"/>
            <a:ext cx="6858000" cy="1181169"/>
          </a:xfrm>
          <a:prstGeom prst="rect">
            <a:avLst/>
          </a:prstGeom>
          <a:noFill/>
        </p:spPr>
        <p:txBody>
          <a:bodyPr wrap="square" lIns="0" tIns="320040" rIns="0" bIns="0" rtlCol="0">
            <a:noAutofit/>
          </a:bodyPr>
          <a:lstStyle/>
          <a:p>
            <a:pPr>
              <a:lnSpc>
                <a:spcPct val="114000"/>
              </a:lnSpc>
              <a:spcAft>
                <a:spcPts val="1000"/>
              </a:spcAft>
            </a:pPr>
            <a:r>
              <a:rPr lang="en-US" sz="1470" i="1" dirty="0">
                <a:solidFill>
                  <a:schemeClr val="bg2"/>
                </a:solidFill>
                <a:latin typeface="Georgia" panose="02040502050405020303" pitchFamily="18" charset="0"/>
              </a:rPr>
              <a:t>Now is clearly a great time to sell, but when you do, where will you go? Let’s compare the benefits of buying a newly built home versus an existing one. That way, you can consider what most closely aligns with your homeownership goals. </a:t>
            </a:r>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3710619"/>
            <a:ext cx="6858000" cy="5428687"/>
          </a:xfrm>
          <a:prstGeom prst="rect">
            <a:avLst/>
          </a:prstGeom>
          <a:noFill/>
        </p:spPr>
        <p:txBody>
          <a:bodyPr wrap="square" lIns="0" tIns="320040" rIns="0" bIns="0" numCol="1" spcCol="457200" rtlCol="0">
            <a:noAutofit/>
          </a:bodyPr>
          <a:lstStyle/>
          <a:p>
            <a:pPr>
              <a:lnSpc>
                <a:spcPct val="114000"/>
              </a:lnSpc>
              <a:spcBef>
                <a:spcPts val="800"/>
              </a:spcBef>
              <a:spcAft>
                <a:spcPts val="1000"/>
              </a:spcAft>
            </a:pPr>
            <a:r>
              <a:rPr lang="en-US" sz="1600" b="1" dirty="0">
                <a:solidFill>
                  <a:srgbClr val="00AEEF"/>
                </a:solidFill>
              </a:rPr>
              <a:t>Pros for Purchasing a Newly Built Home</a:t>
            </a:r>
          </a:p>
          <a:p>
            <a:pPr lvl="5">
              <a:lnSpc>
                <a:spcPct val="114000"/>
              </a:lnSpc>
              <a:spcBef>
                <a:spcPts val="800"/>
              </a:spcBef>
              <a:spcAft>
                <a:spcPts val="1000"/>
              </a:spcAft>
            </a:pPr>
            <a:br>
              <a:rPr lang="en-US" sz="1250" b="1" dirty="0"/>
            </a:br>
            <a:r>
              <a:rPr lang="en-US" sz="1250" b="1" dirty="0"/>
              <a:t>Create your perfect home.</a:t>
            </a:r>
            <a:br>
              <a:rPr lang="en-US" sz="1250" b="1" dirty="0"/>
            </a:br>
            <a:r>
              <a:rPr lang="en-US" sz="1250" dirty="0"/>
              <a:t>If you build a home from the ground up, you’ll have the option to select the custom features you want including appliances, finishes, landscaping, layout, and more.</a:t>
            </a:r>
            <a:br>
              <a:rPr lang="en-US" sz="1250" dirty="0"/>
            </a:br>
            <a:endParaRPr lang="en-US" sz="1250" dirty="0"/>
          </a:p>
          <a:p>
            <a:pPr lvl="5">
              <a:lnSpc>
                <a:spcPct val="114000"/>
              </a:lnSpc>
              <a:spcBef>
                <a:spcPts val="800"/>
              </a:spcBef>
              <a:spcAft>
                <a:spcPts val="1000"/>
              </a:spcAft>
            </a:pPr>
            <a:r>
              <a:rPr lang="en-US" sz="1250" b="1" dirty="0"/>
              <a:t>Cash in on energy efficiency. </a:t>
            </a:r>
            <a:br>
              <a:rPr lang="en-US" sz="1250" b="1" dirty="0"/>
            </a:br>
            <a:r>
              <a:rPr lang="en-US" sz="1250" dirty="0"/>
              <a:t>When building a home, you can choose energy-efficient options to help lower your energy costs, protect the environment, and reduce your carbon footprint.</a:t>
            </a:r>
            <a:br>
              <a:rPr lang="en-US" sz="1250" dirty="0"/>
            </a:br>
            <a:endParaRPr lang="en-US" sz="1250" dirty="0"/>
          </a:p>
          <a:p>
            <a:pPr lvl="5">
              <a:lnSpc>
                <a:spcPct val="114000"/>
              </a:lnSpc>
              <a:spcBef>
                <a:spcPts val="800"/>
              </a:spcBef>
              <a:spcAft>
                <a:spcPts val="1000"/>
              </a:spcAft>
            </a:pPr>
            <a:r>
              <a:rPr lang="en-US" sz="1250" b="1" dirty="0"/>
              <a:t>Minimize the need for repairs.</a:t>
            </a:r>
            <a:br>
              <a:rPr lang="en-US" sz="1250" b="1" dirty="0"/>
            </a:br>
            <a:r>
              <a:rPr lang="en-US" sz="1250" dirty="0"/>
              <a:t>Many builders offer a warranty, so you’ll have peace of mind on unlikely repairs. Plus, you won’t have as many little projects to tackle, like leaky faucets or shutters to paint.</a:t>
            </a:r>
            <a:br>
              <a:rPr lang="en-US" sz="1250" dirty="0"/>
            </a:br>
            <a:endParaRPr lang="en-US" sz="1250" dirty="0"/>
          </a:p>
          <a:p>
            <a:pPr lvl="5">
              <a:lnSpc>
                <a:spcPct val="114000"/>
              </a:lnSpc>
              <a:spcBef>
                <a:spcPts val="800"/>
              </a:spcBef>
              <a:spcAft>
                <a:spcPts val="1000"/>
              </a:spcAft>
            </a:pPr>
            <a:r>
              <a:rPr lang="en-US" sz="1250" b="1" dirty="0"/>
              <a:t>Know you have brand new everything.</a:t>
            </a:r>
            <a:br>
              <a:rPr lang="en-US" sz="1250" b="1" dirty="0"/>
            </a:br>
            <a:r>
              <a:rPr lang="en-US" sz="1250" dirty="0"/>
              <a:t>Another perk is that nothing in the house is used, it’s all brand new and uniquely yours from day one.</a:t>
            </a:r>
          </a:p>
          <a:p>
            <a:pPr>
              <a:lnSpc>
                <a:spcPct val="114000"/>
              </a:lnSpc>
              <a:spcBef>
                <a:spcPts val="800"/>
              </a:spcBef>
              <a:spcAft>
                <a:spcPts val="1000"/>
              </a:spcAft>
            </a:pPr>
            <a:endParaRPr lang="en-US" sz="1250" dirty="0"/>
          </a:p>
          <a:p>
            <a:pPr>
              <a:lnSpc>
                <a:spcPct val="114000"/>
              </a:lnSpc>
              <a:spcAft>
                <a:spcPts val="1000"/>
              </a:spcAft>
            </a:pPr>
            <a:endParaRPr lang="en-US" sz="1250" dirty="0"/>
          </a:p>
        </p:txBody>
      </p:sp>
      <p:sp>
        <p:nvSpPr>
          <p:cNvPr id="8" name="Rectangle 7">
            <a:extLst>
              <a:ext uri="{FF2B5EF4-FFF2-40B4-BE49-F238E27FC236}">
                <a16:creationId xmlns:a16="http://schemas.microsoft.com/office/drawing/2014/main" id="{CFC07FC6-668C-C347-A8F7-4099C75CB944}"/>
              </a:ext>
            </a:extLst>
          </p:cNvPr>
          <p:cNvSpPr/>
          <p:nvPr/>
        </p:nvSpPr>
        <p:spPr>
          <a:xfrm>
            <a:off x="0" y="1743550"/>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If I Sell Now, Where Will I Go?</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15</a:t>
            </a:fld>
            <a:endParaRPr lang="en-US" dirty="0"/>
          </a:p>
        </p:txBody>
      </p:sp>
      <p:pic>
        <p:nvPicPr>
          <p:cNvPr id="4" name="Picture 3" descr="Shape&#10;&#10;Description automatically generated">
            <a:extLst>
              <a:ext uri="{FF2B5EF4-FFF2-40B4-BE49-F238E27FC236}">
                <a16:creationId xmlns:a16="http://schemas.microsoft.com/office/drawing/2014/main" id="{12EC7A73-9336-214C-A564-24B6D5045C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1392" y="4701154"/>
            <a:ext cx="2016843" cy="963603"/>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3DC5A2BA-6387-A94A-89BF-2CCFFB1E8D3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6140" y="6013765"/>
            <a:ext cx="2016843" cy="963603"/>
          </a:xfrm>
          <a:prstGeom prst="rect">
            <a:avLst/>
          </a:prstGeom>
        </p:spPr>
      </p:pic>
      <p:pic>
        <p:nvPicPr>
          <p:cNvPr id="11" name="Picture 10">
            <a:extLst>
              <a:ext uri="{FF2B5EF4-FFF2-40B4-BE49-F238E27FC236}">
                <a16:creationId xmlns:a16="http://schemas.microsoft.com/office/drawing/2014/main" id="{DFB696AD-B824-524D-8E16-817BE2B55EAE}"/>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05132" y="7296873"/>
            <a:ext cx="2016842" cy="963603"/>
          </a:xfrm>
          <a:prstGeom prst="rect">
            <a:avLst/>
          </a:prstGeom>
        </p:spPr>
      </p:pic>
      <p:pic>
        <p:nvPicPr>
          <p:cNvPr id="13" name="Picture 12" descr="Chart&#10;&#10;Description automatically generated">
            <a:extLst>
              <a:ext uri="{FF2B5EF4-FFF2-40B4-BE49-F238E27FC236}">
                <a16:creationId xmlns:a16="http://schemas.microsoft.com/office/drawing/2014/main" id="{101464D7-9775-8042-867C-ED19725AA67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5132" y="8491492"/>
            <a:ext cx="2016843" cy="963603"/>
          </a:xfrm>
          <a:prstGeom prst="rect">
            <a:avLst/>
          </a:prstGeom>
        </p:spPr>
      </p:pic>
      <p:sp>
        <p:nvSpPr>
          <p:cNvPr id="15" name="TextBox 14">
            <a:extLst>
              <a:ext uri="{FF2B5EF4-FFF2-40B4-BE49-F238E27FC236}">
                <a16:creationId xmlns:a16="http://schemas.microsoft.com/office/drawing/2014/main" id="{6E2BB329-4E02-6841-A96D-8EB5BD7A64AB}"/>
              </a:ext>
            </a:extLst>
          </p:cNvPr>
          <p:cNvSpPr txBox="1"/>
          <p:nvPr/>
        </p:nvSpPr>
        <p:spPr>
          <a:xfrm>
            <a:off x="8554065" y="67252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3974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erson&#10;&#10;Description automatically generated">
            <a:extLst>
              <a:ext uri="{FF2B5EF4-FFF2-40B4-BE49-F238E27FC236}">
                <a16:creationId xmlns:a16="http://schemas.microsoft.com/office/drawing/2014/main" id="{BC9C0BE1-5806-0F48-B0E3-4860F651A2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72"/>
            <a:ext cx="7772400" cy="2625213"/>
          </a:xfrm>
          <a:prstGeom prst="rect">
            <a:avLst/>
          </a:prstGeom>
        </p:spPr>
      </p:pic>
      <p:sp>
        <p:nvSpPr>
          <p:cNvPr id="6" name="TextBox 5">
            <a:extLst>
              <a:ext uri="{FF2B5EF4-FFF2-40B4-BE49-F238E27FC236}">
                <a16:creationId xmlns:a16="http://schemas.microsoft.com/office/drawing/2014/main" id="{ADF4D003-23B3-2245-A0FC-3101599455D8}"/>
              </a:ext>
            </a:extLst>
          </p:cNvPr>
          <p:cNvSpPr txBox="1"/>
          <p:nvPr/>
        </p:nvSpPr>
        <p:spPr>
          <a:xfrm>
            <a:off x="457200" y="2632599"/>
            <a:ext cx="6858000" cy="5428687"/>
          </a:xfrm>
          <a:prstGeom prst="rect">
            <a:avLst/>
          </a:prstGeom>
          <a:noFill/>
        </p:spPr>
        <p:txBody>
          <a:bodyPr wrap="square" lIns="0" tIns="320040" rIns="0" bIns="0" numCol="1" spcCol="457200" rtlCol="0">
            <a:noAutofit/>
          </a:bodyPr>
          <a:lstStyle/>
          <a:p>
            <a:pPr>
              <a:lnSpc>
                <a:spcPct val="114000"/>
              </a:lnSpc>
              <a:spcBef>
                <a:spcPts val="800"/>
              </a:spcBef>
              <a:spcAft>
                <a:spcPts val="1000"/>
              </a:spcAft>
            </a:pPr>
            <a:r>
              <a:rPr lang="en-US" sz="1600" b="1" dirty="0">
                <a:solidFill>
                  <a:srgbClr val="00AEEF"/>
                </a:solidFill>
              </a:rPr>
              <a:t>Pros for Buying an Existing Home</a:t>
            </a:r>
            <a:br>
              <a:rPr lang="en-US" sz="1600" b="1" dirty="0">
                <a:solidFill>
                  <a:srgbClr val="00AEEF"/>
                </a:solidFill>
              </a:rPr>
            </a:br>
            <a:endParaRPr lang="en-US" sz="1600" b="1" dirty="0">
              <a:solidFill>
                <a:srgbClr val="00AEEF"/>
              </a:solidFill>
            </a:endParaRPr>
          </a:p>
          <a:p>
            <a:pPr lvl="5">
              <a:lnSpc>
                <a:spcPct val="114000"/>
              </a:lnSpc>
              <a:spcBef>
                <a:spcPts val="800"/>
              </a:spcBef>
              <a:spcAft>
                <a:spcPts val="1000"/>
              </a:spcAft>
            </a:pPr>
            <a:r>
              <a:rPr lang="en-US" sz="1250" b="1" dirty="0"/>
              <a:t>Explore a wider variety of home styles and floorplans.</a:t>
            </a:r>
            <a:br>
              <a:rPr lang="en-US" sz="1250" b="1" dirty="0"/>
            </a:br>
            <a:r>
              <a:rPr lang="en-US" sz="1250" dirty="0"/>
              <a:t>With decades of homes to choose from, you’ll have a </a:t>
            </a:r>
            <a:br>
              <a:rPr lang="en-US" sz="1250" dirty="0"/>
            </a:br>
            <a:r>
              <a:rPr lang="en-US" sz="1250" dirty="0"/>
              <a:t>broader range of floorplans and designs.</a:t>
            </a:r>
            <a:br>
              <a:rPr lang="en-US" sz="1250" dirty="0"/>
            </a:br>
            <a:endParaRPr lang="en-US" sz="1250" dirty="0"/>
          </a:p>
          <a:p>
            <a:pPr lvl="5">
              <a:lnSpc>
                <a:spcPct val="114000"/>
              </a:lnSpc>
              <a:spcBef>
                <a:spcPts val="800"/>
              </a:spcBef>
              <a:spcAft>
                <a:spcPts val="1000"/>
              </a:spcAft>
            </a:pPr>
            <a:r>
              <a:rPr lang="en-US" sz="1250" b="1" dirty="0"/>
              <a:t>Join an established neighborhood.</a:t>
            </a:r>
            <a:br>
              <a:rPr lang="en-US" sz="1250" b="1" dirty="0"/>
            </a:br>
            <a:r>
              <a:rPr lang="en-US" sz="1250" dirty="0"/>
              <a:t>Existing homes give you the option to get to know the neighborhood, community, or traffic flow and patterns </a:t>
            </a:r>
            <a:br>
              <a:rPr lang="en-US" sz="1250" dirty="0"/>
            </a:br>
            <a:r>
              <a:rPr lang="en-US" sz="1250" dirty="0"/>
              <a:t>before you commit. </a:t>
            </a:r>
            <a:br>
              <a:rPr lang="en-US" sz="1250" dirty="0"/>
            </a:br>
            <a:endParaRPr lang="en-US" sz="1250" dirty="0"/>
          </a:p>
          <a:p>
            <a:pPr lvl="5">
              <a:lnSpc>
                <a:spcPct val="114000"/>
              </a:lnSpc>
              <a:spcBef>
                <a:spcPts val="800"/>
              </a:spcBef>
              <a:spcAft>
                <a:spcPts val="1000"/>
              </a:spcAft>
            </a:pPr>
            <a:r>
              <a:rPr lang="en-US" sz="1250" b="1" dirty="0"/>
              <a:t>Enjoy mature trees and landscaping.</a:t>
            </a:r>
            <a:br>
              <a:rPr lang="en-US" sz="1250" b="1" dirty="0"/>
            </a:br>
            <a:r>
              <a:rPr lang="en-US" sz="1250" dirty="0"/>
              <a:t>Established neighborhoods also have more mature </a:t>
            </a:r>
            <a:br>
              <a:rPr lang="en-US" sz="1250" dirty="0"/>
            </a:br>
            <a:r>
              <a:rPr lang="en-US" sz="1250" dirty="0"/>
              <a:t>landscaping and trees, which can give you more privacy </a:t>
            </a:r>
            <a:br>
              <a:rPr lang="en-US" sz="1250" dirty="0"/>
            </a:br>
            <a:r>
              <a:rPr lang="en-US" sz="1250" dirty="0"/>
              <a:t>and curb appeal.</a:t>
            </a:r>
            <a:br>
              <a:rPr lang="en-US" sz="1250" dirty="0"/>
            </a:br>
            <a:endParaRPr lang="en-US" sz="1250" dirty="0"/>
          </a:p>
          <a:p>
            <a:pPr lvl="5">
              <a:lnSpc>
                <a:spcPct val="114000"/>
              </a:lnSpc>
              <a:spcBef>
                <a:spcPts val="800"/>
              </a:spcBef>
              <a:spcAft>
                <a:spcPts val="1000"/>
              </a:spcAft>
            </a:pPr>
            <a:r>
              <a:rPr lang="en-US" sz="1250" b="1" dirty="0"/>
              <a:t>Appreciate that lived-in charm.</a:t>
            </a:r>
            <a:br>
              <a:rPr lang="en-US" sz="1250" b="1" dirty="0"/>
            </a:br>
            <a:r>
              <a:rPr lang="en-US" sz="1250" dirty="0"/>
              <a:t>The character of older homes is hard to reproduce. If you </a:t>
            </a:r>
            <a:br>
              <a:rPr lang="en-US" sz="1250" dirty="0"/>
            </a:br>
            <a:r>
              <a:rPr lang="en-US" sz="1250" dirty="0"/>
              <a:t>value old-school craftsmanship or design elements, </a:t>
            </a:r>
            <a:br>
              <a:rPr lang="en-US" sz="1250" dirty="0"/>
            </a:br>
            <a:r>
              <a:rPr lang="en-US" sz="1250" dirty="0"/>
              <a:t>you may prefer an existing home. </a:t>
            </a:r>
          </a:p>
          <a:p>
            <a:pPr lvl="5">
              <a:lnSpc>
                <a:spcPct val="114000"/>
              </a:lnSpc>
              <a:spcBef>
                <a:spcPts val="800"/>
              </a:spcBef>
              <a:spcAft>
                <a:spcPts val="1000"/>
              </a:spcAft>
            </a:pPr>
            <a:endParaRPr lang="en-US" sz="1250" b="1" dirty="0"/>
          </a:p>
          <a:p>
            <a:pPr>
              <a:lnSpc>
                <a:spcPct val="114000"/>
              </a:lnSpc>
              <a:spcBef>
                <a:spcPts val="800"/>
              </a:spcBef>
              <a:spcAft>
                <a:spcPts val="1000"/>
              </a:spcAft>
            </a:pPr>
            <a:endParaRPr lang="en-US" sz="1250" dirty="0"/>
          </a:p>
          <a:p>
            <a:pPr>
              <a:lnSpc>
                <a:spcPct val="114000"/>
              </a:lnSpc>
              <a:spcAft>
                <a:spcPts val="1000"/>
              </a:spcAft>
            </a:pPr>
            <a:endParaRPr lang="en-US" sz="1250"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16</a:t>
            </a:fld>
            <a:endParaRPr lang="en-US" dirty="0"/>
          </a:p>
        </p:txBody>
      </p:sp>
      <p:pic>
        <p:nvPicPr>
          <p:cNvPr id="4" name="Picture 3">
            <a:extLst>
              <a:ext uri="{FF2B5EF4-FFF2-40B4-BE49-F238E27FC236}">
                <a16:creationId xmlns:a16="http://schemas.microsoft.com/office/drawing/2014/main" id="{12EC7A73-9336-214C-A564-24B6D5045C0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31392" y="3564146"/>
            <a:ext cx="2016843" cy="963602"/>
          </a:xfrm>
          <a:prstGeom prst="rect">
            <a:avLst/>
          </a:prstGeom>
        </p:spPr>
      </p:pic>
      <p:pic>
        <p:nvPicPr>
          <p:cNvPr id="9" name="Picture 8">
            <a:extLst>
              <a:ext uri="{FF2B5EF4-FFF2-40B4-BE49-F238E27FC236}">
                <a16:creationId xmlns:a16="http://schemas.microsoft.com/office/drawing/2014/main" id="{3DC5A2BA-6387-A94A-89BF-2CCFFB1E8D3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46140" y="4847261"/>
            <a:ext cx="2016843" cy="963602"/>
          </a:xfrm>
          <a:prstGeom prst="rect">
            <a:avLst/>
          </a:prstGeom>
        </p:spPr>
      </p:pic>
      <p:pic>
        <p:nvPicPr>
          <p:cNvPr id="11" name="Picture 10">
            <a:extLst>
              <a:ext uri="{FF2B5EF4-FFF2-40B4-BE49-F238E27FC236}">
                <a16:creationId xmlns:a16="http://schemas.microsoft.com/office/drawing/2014/main" id="{DFB696AD-B824-524D-8E16-817BE2B55EAE}"/>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05132" y="6174613"/>
            <a:ext cx="2016842" cy="963602"/>
          </a:xfrm>
          <a:prstGeom prst="rect">
            <a:avLst/>
          </a:prstGeom>
        </p:spPr>
      </p:pic>
      <p:pic>
        <p:nvPicPr>
          <p:cNvPr id="13" name="Picture 12">
            <a:extLst>
              <a:ext uri="{FF2B5EF4-FFF2-40B4-BE49-F238E27FC236}">
                <a16:creationId xmlns:a16="http://schemas.microsoft.com/office/drawing/2014/main" id="{101464D7-9775-8042-867C-ED19725AA67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05132" y="7383980"/>
            <a:ext cx="2016843" cy="963602"/>
          </a:xfrm>
          <a:prstGeom prst="rect">
            <a:avLst/>
          </a:prstGeom>
        </p:spPr>
      </p:pic>
      <p:graphicFrame>
        <p:nvGraphicFramePr>
          <p:cNvPr id="15" name="Table 10">
            <a:extLst>
              <a:ext uri="{FF2B5EF4-FFF2-40B4-BE49-F238E27FC236}">
                <a16:creationId xmlns:a16="http://schemas.microsoft.com/office/drawing/2014/main" id="{72C45937-152E-7D4D-BD80-131421ED262F}"/>
              </a:ext>
            </a:extLst>
          </p:cNvPr>
          <p:cNvGraphicFramePr>
            <a:graphicFrameLocks noGrp="1"/>
          </p:cNvGraphicFramePr>
          <p:nvPr>
            <p:extLst>
              <p:ext uri="{D42A27DB-BD31-4B8C-83A1-F6EECF244321}">
                <p14:modId xmlns:p14="http://schemas.microsoft.com/office/powerpoint/2010/main" val="125208564"/>
              </p:ext>
            </p:extLst>
          </p:nvPr>
        </p:nvGraphicFramePr>
        <p:xfrm>
          <a:off x="457200" y="8680895"/>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 have questions about the options in your area, let's meet to explore what's available and what's right for you.</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3984985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site&#10;&#10;Description automatically generated with medium confidence">
            <a:extLst>
              <a:ext uri="{FF2B5EF4-FFF2-40B4-BE49-F238E27FC236}">
                <a16:creationId xmlns:a16="http://schemas.microsoft.com/office/drawing/2014/main" id="{2827272D-1270-7242-8DD3-91143D40EF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17</a:t>
            </a:fld>
            <a:endParaRPr lang="en-US" dirty="0"/>
          </a:p>
        </p:txBody>
      </p:sp>
    </p:spTree>
    <p:extLst>
      <p:ext uri="{BB962C8B-B14F-4D97-AF65-F5344CB8AC3E}">
        <p14:creationId xmlns:p14="http://schemas.microsoft.com/office/powerpoint/2010/main" val="3322892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18</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199" y="3765943"/>
            <a:ext cx="6857999" cy="5569789"/>
          </a:xfrm>
          <a:prstGeom prst="rect">
            <a:avLst/>
          </a:prstGeom>
          <a:noFill/>
        </p:spPr>
        <p:txBody>
          <a:bodyPr wrap="square" lIns="0" tIns="320040" rIns="0" bIns="0" numCol="2" spcCol="457200" rtlCol="0">
            <a:noAutofit/>
          </a:bodyPr>
          <a:lstStyle/>
          <a:p>
            <a:pPr>
              <a:lnSpc>
                <a:spcPct val="110000"/>
              </a:lnSpc>
              <a:spcAft>
                <a:spcPts val="1000"/>
              </a:spcAft>
            </a:pPr>
            <a:r>
              <a:rPr lang="en-US" sz="1500" b="1" dirty="0">
                <a:solidFill>
                  <a:schemeClr val="tx2"/>
                </a:solidFill>
              </a:rPr>
              <a:t>1. Making a Good First Impression</a:t>
            </a:r>
          </a:p>
          <a:p>
            <a:pPr>
              <a:lnSpc>
                <a:spcPct val="110000"/>
              </a:lnSpc>
              <a:spcAft>
                <a:spcPts val="1000"/>
              </a:spcAft>
            </a:pPr>
            <a:r>
              <a:rPr lang="en-US" sz="1250" dirty="0"/>
              <a:t>While it may sound simple, there are a lot of proven best practices to think about when prepping a house for sale.</a:t>
            </a:r>
          </a:p>
          <a:p>
            <a:pPr marL="1005840" lvl="2">
              <a:lnSpc>
                <a:spcPct val="110000"/>
              </a:lnSpc>
              <a:spcAft>
                <a:spcPts val="1600"/>
              </a:spcAft>
            </a:pPr>
            <a:r>
              <a:rPr lang="en-US" sz="1250" i="1" dirty="0"/>
              <a:t>Do you need to take down </a:t>
            </a:r>
            <a:br>
              <a:rPr lang="en-US" sz="1250" i="1" dirty="0"/>
            </a:br>
            <a:r>
              <a:rPr lang="en-US" sz="1250" i="1" dirty="0"/>
              <a:t>your personal art?</a:t>
            </a:r>
          </a:p>
          <a:p>
            <a:pPr marL="1005840" lvl="2">
              <a:lnSpc>
                <a:spcPct val="110000"/>
              </a:lnSpc>
              <a:spcAft>
                <a:spcPts val="1600"/>
              </a:spcAft>
            </a:pPr>
            <a:r>
              <a:rPr lang="en-US" sz="1250" i="1" dirty="0"/>
              <a:t>What’s the right amount of landscaping to boost your </a:t>
            </a:r>
            <a:br>
              <a:rPr lang="en-US" sz="1250" i="1" dirty="0"/>
            </a:br>
            <a:r>
              <a:rPr lang="en-US" sz="1250" i="1" dirty="0"/>
              <a:t>curb appeal?</a:t>
            </a:r>
          </a:p>
          <a:p>
            <a:pPr marL="1005840" lvl="2">
              <a:lnSpc>
                <a:spcPct val="110000"/>
              </a:lnSpc>
              <a:spcAft>
                <a:spcPts val="1600"/>
              </a:spcAft>
            </a:pPr>
            <a:r>
              <a:rPr lang="en-US" sz="1250" i="1" dirty="0"/>
              <a:t>What wall colors are most appealing to buyers?</a:t>
            </a:r>
          </a:p>
          <a:p>
            <a:pPr>
              <a:lnSpc>
                <a:spcPct val="110000"/>
              </a:lnSpc>
              <a:spcAft>
                <a:spcPts val="1000"/>
              </a:spcAft>
            </a:pPr>
            <a:r>
              <a:rPr lang="en-US" sz="1250" dirty="0"/>
              <a:t>If you do this work on your own, you may invest capital and many hours into the wrong things. </a:t>
            </a:r>
            <a:r>
              <a:rPr lang="en-US" sz="1250" b="1" dirty="0"/>
              <a:t>Your time is money – don’t waste it.</a:t>
            </a:r>
            <a:r>
              <a:rPr lang="en-US" sz="1250" dirty="0"/>
              <a:t> An agent can help steer you in the right direction based on current market conditions to save you time and effort. Since we’re in a hot sellers’ market, you don’t want to delay listing your house by focusing on things that won’t change your bottom line. </a:t>
            </a:r>
          </a:p>
          <a:p>
            <a:pPr>
              <a:lnSpc>
                <a:spcPct val="110000"/>
              </a:lnSpc>
              <a:spcAft>
                <a:spcPts val="1000"/>
              </a:spcAft>
            </a:pPr>
            <a:r>
              <a:rPr lang="en-US" sz="1500" b="1" dirty="0">
                <a:solidFill>
                  <a:schemeClr val="tx2"/>
                </a:solidFill>
              </a:rPr>
              <a:t>2. Pricing It Right</a:t>
            </a:r>
          </a:p>
          <a:p>
            <a:pPr>
              <a:lnSpc>
                <a:spcPct val="110000"/>
              </a:lnSpc>
              <a:spcAft>
                <a:spcPts val="1000"/>
              </a:spcAft>
            </a:pPr>
            <a:r>
              <a:rPr lang="en-US" sz="1250" dirty="0"/>
              <a:t>Real estate professionals are experienced when it comes to looking at recent comparable homes that have sold in your area and understanding what price is right </a:t>
            </a:r>
            <a:br>
              <a:rPr lang="en-US" sz="1250" dirty="0"/>
            </a:br>
            <a:r>
              <a:rPr lang="en-US" sz="1250" dirty="0"/>
              <a:t>for your neighborhood. We use that data to price your house appropriately, maximizing your return.</a:t>
            </a:r>
          </a:p>
          <a:p>
            <a:pPr>
              <a:lnSpc>
                <a:spcPct val="110000"/>
              </a:lnSpc>
              <a:spcAft>
                <a:spcPts val="1000"/>
              </a:spcAft>
            </a:pPr>
            <a:r>
              <a:rPr lang="en-US" sz="1250" dirty="0"/>
              <a:t>In a FSBO, you’re operating without this expertise. Even with your own research, you may not find the most up-to-date information and could risk setting a price that’s inaccurate or unrealistic. If you price your house too high, you could turn buyers away before they’re even in the front door or run into problems when it comes time for the appraisal.</a:t>
            </a:r>
          </a:p>
          <a:p>
            <a:pPr>
              <a:lnSpc>
                <a:spcPct val="110000"/>
              </a:lnSpc>
              <a:spcAft>
                <a:spcPts val="1000"/>
              </a:spcAft>
            </a:pPr>
            <a:endParaRPr lang="en-US" sz="1250"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2175729"/>
            <a:ext cx="6858000" cy="1770226"/>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Selling a house is a time-consuming process – especially if you decide to do it on your own, known as a </a:t>
            </a:r>
            <a:r>
              <a:rPr lang="en-US" sz="1500" b="1" i="1" dirty="0">
                <a:solidFill>
                  <a:schemeClr val="bg2"/>
                </a:solidFill>
                <a:latin typeface="Georgia" panose="02040502050405020303" pitchFamily="18" charset="0"/>
              </a:rPr>
              <a:t>For Sale By Owner (FSBO)</a:t>
            </a:r>
            <a:r>
              <a:rPr lang="en-US" sz="1500" i="1" dirty="0">
                <a:solidFill>
                  <a:schemeClr val="bg2"/>
                </a:solidFill>
                <a:latin typeface="Georgia" panose="02040502050405020303" pitchFamily="18" charset="0"/>
              </a:rPr>
              <a:t>. From conducting market research to reviewing legal documents, handling negotiations, and more, it’s an involved and highly-detailed process. Here are a few things you should consider before putting that “For Sale” sign up in your yard.</a:t>
            </a:r>
          </a:p>
        </p:txBody>
      </p:sp>
      <p:pic>
        <p:nvPicPr>
          <p:cNvPr id="5" name="Picture 4" descr="Icon&#10;&#10;Description automatically generated with low confidence">
            <a:extLst>
              <a:ext uri="{FF2B5EF4-FFF2-40B4-BE49-F238E27FC236}">
                <a16:creationId xmlns:a16="http://schemas.microsoft.com/office/drawing/2014/main" id="{A4CA8C93-9E7B-A14D-8AE5-F2F092190B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2115" y="5220931"/>
            <a:ext cx="851588" cy="526640"/>
          </a:xfrm>
          <a:prstGeom prst="rect">
            <a:avLst/>
          </a:prstGeom>
        </p:spPr>
      </p:pic>
      <p:pic>
        <p:nvPicPr>
          <p:cNvPr id="12" name="Picture 11" descr="Icon&#10;&#10;Description automatically generated">
            <a:extLst>
              <a:ext uri="{FF2B5EF4-FFF2-40B4-BE49-F238E27FC236}">
                <a16:creationId xmlns:a16="http://schemas.microsoft.com/office/drawing/2014/main" id="{A2B4A294-287A-694F-ADF4-F25755B299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7367" y="5888973"/>
            <a:ext cx="851486" cy="526577"/>
          </a:xfrm>
          <a:prstGeom prst="rect">
            <a:avLst/>
          </a:prstGeom>
        </p:spPr>
      </p:pic>
      <p:pic>
        <p:nvPicPr>
          <p:cNvPr id="15" name="Picture 14">
            <a:extLst>
              <a:ext uri="{FF2B5EF4-FFF2-40B4-BE49-F238E27FC236}">
                <a16:creationId xmlns:a16="http://schemas.microsoft.com/office/drawing/2014/main" id="{41B254E4-9142-5747-8073-A1BA31AE08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6360" y="6629694"/>
            <a:ext cx="791497" cy="489478"/>
          </a:xfrm>
          <a:prstGeom prst="rect">
            <a:avLst/>
          </a:prstGeom>
        </p:spPr>
      </p:pic>
      <p:sp>
        <p:nvSpPr>
          <p:cNvPr id="10" name="Rectangle 9">
            <a:extLst>
              <a:ext uri="{FF2B5EF4-FFF2-40B4-BE49-F238E27FC236}">
                <a16:creationId xmlns:a16="http://schemas.microsoft.com/office/drawing/2014/main" id="{D8AD7C1C-D344-2948-8C7F-4B2A8BCA978C}"/>
              </a:ext>
            </a:extLst>
          </p:cNvPr>
          <p:cNvSpPr/>
          <p:nvPr/>
        </p:nvSpPr>
        <p:spPr>
          <a:xfrm>
            <a:off x="-8532" y="0"/>
            <a:ext cx="7780932"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Save Time and Effort</a:t>
            </a:r>
            <a:br>
              <a:rPr lang="en-US" sz="3200" dirty="0">
                <a:solidFill>
                  <a:srgbClr val="FFFFFF"/>
                </a:solidFill>
              </a:rPr>
            </a:br>
            <a:r>
              <a:rPr lang="en-US" sz="3200" dirty="0">
                <a:solidFill>
                  <a:srgbClr val="FFFFFF"/>
                </a:solidFill>
              </a:rPr>
              <a:t>by Selling with an Agent</a:t>
            </a:r>
          </a:p>
        </p:txBody>
      </p:sp>
      <p:pic>
        <p:nvPicPr>
          <p:cNvPr id="11" name="Picture 10" descr="A group of people sitting at a table looking at a computer&#10;&#10;Description automatically generated with low confidence">
            <a:extLst>
              <a:ext uri="{FF2B5EF4-FFF2-40B4-BE49-F238E27FC236}">
                <a16:creationId xmlns:a16="http://schemas.microsoft.com/office/drawing/2014/main" id="{9A109ADF-62ED-2147-B5CD-1622B1267D2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91" b="-157"/>
          <a:stretch/>
        </p:blipFill>
        <p:spPr>
          <a:xfrm>
            <a:off x="5353664" y="1"/>
            <a:ext cx="2418735" cy="2188642"/>
          </a:xfrm>
          <a:prstGeom prst="rect">
            <a:avLst/>
          </a:prstGeom>
        </p:spPr>
      </p:pic>
    </p:spTree>
    <p:extLst>
      <p:ext uri="{BB962C8B-B14F-4D97-AF65-F5344CB8AC3E}">
        <p14:creationId xmlns:p14="http://schemas.microsoft.com/office/powerpoint/2010/main" val="2189334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19</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57201"/>
            <a:ext cx="6172198" cy="7388941"/>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3. Maximizing Your Buyer Pool </a:t>
            </a:r>
          </a:p>
          <a:p>
            <a:pPr>
              <a:lnSpc>
                <a:spcPct val="110000"/>
              </a:lnSpc>
              <a:spcAft>
                <a:spcPts val="1000"/>
              </a:spcAft>
            </a:pPr>
            <a:r>
              <a:rPr lang="en-US" sz="1250" dirty="0"/>
              <a:t>Simply put, real estate professionals can get your house in front of more buyers via their social media followers, agency resources, and proven sales strategies. The more buyers that view a home, the more likely a bidding war becomes. Using an agent to boost your exposure may help boost your sale price too.</a:t>
            </a:r>
          </a:p>
          <a:p>
            <a:pPr>
              <a:lnSpc>
                <a:spcPct val="110000"/>
              </a:lnSpc>
              <a:spcAft>
                <a:spcPts val="1000"/>
              </a:spcAft>
            </a:pPr>
            <a:r>
              <a:rPr lang="en-US" sz="1500" b="1" dirty="0">
                <a:solidFill>
                  <a:schemeClr val="tx2"/>
                </a:solidFill>
              </a:rPr>
              <a:t>4. Navigating Negotiations</a:t>
            </a:r>
          </a:p>
          <a:p>
            <a:pPr>
              <a:lnSpc>
                <a:spcPct val="110000"/>
              </a:lnSpc>
              <a:spcAft>
                <a:spcPts val="1000"/>
              </a:spcAft>
            </a:pPr>
            <a:r>
              <a:rPr lang="en-US" sz="1250" dirty="0"/>
              <a:t>When it comes to selling your house as a FSBO, you’ll have to handle all the negotiations. Here are just a few of the people you’ll work with:</a:t>
            </a:r>
          </a:p>
          <a:p>
            <a:pPr marL="2834640" lvl="6">
              <a:lnSpc>
                <a:spcPct val="110000"/>
              </a:lnSpc>
              <a:spcAft>
                <a:spcPts val="1000"/>
              </a:spcAft>
            </a:pPr>
            <a:r>
              <a:rPr lang="en-US" sz="1250" b="1" dirty="0">
                <a:solidFill>
                  <a:schemeClr val="accent2"/>
                </a:solidFill>
              </a:rPr>
              <a:t>The buyer</a:t>
            </a:r>
            <a:r>
              <a:rPr lang="en-US" sz="1250" dirty="0"/>
              <a:t>, who wants the best deal possible</a:t>
            </a:r>
          </a:p>
          <a:p>
            <a:pPr marL="2834640" lvl="6">
              <a:lnSpc>
                <a:spcPct val="110000"/>
              </a:lnSpc>
              <a:spcAft>
                <a:spcPts val="1000"/>
              </a:spcAft>
            </a:pPr>
            <a:r>
              <a:rPr lang="en-US" sz="1250" b="1" dirty="0">
                <a:solidFill>
                  <a:schemeClr val="accent2"/>
                </a:solidFill>
              </a:rPr>
              <a:t>The buyer’s agent</a:t>
            </a:r>
            <a:r>
              <a:rPr lang="en-US" sz="1250" dirty="0"/>
              <a:t>, who will use their expertise to advocate for the buyer</a:t>
            </a:r>
          </a:p>
          <a:p>
            <a:pPr marL="2834640" lvl="6">
              <a:lnSpc>
                <a:spcPct val="110000"/>
              </a:lnSpc>
              <a:spcAft>
                <a:spcPts val="1000"/>
              </a:spcAft>
            </a:pPr>
            <a:r>
              <a:rPr lang="en-US" sz="1250" b="1" dirty="0">
                <a:solidFill>
                  <a:schemeClr val="accent2"/>
                </a:solidFill>
              </a:rPr>
              <a:t>The inspection company</a:t>
            </a:r>
            <a:r>
              <a:rPr lang="en-US" sz="1250" dirty="0"/>
              <a:t>, which works for the buyer and will almost always find concerns with the house</a:t>
            </a:r>
          </a:p>
          <a:p>
            <a:pPr marL="2834640" lvl="6">
              <a:lnSpc>
                <a:spcPct val="110000"/>
              </a:lnSpc>
              <a:spcAft>
                <a:spcPts val="1000"/>
              </a:spcAft>
            </a:pPr>
            <a:r>
              <a:rPr lang="en-US" sz="1250" b="1" dirty="0">
                <a:solidFill>
                  <a:schemeClr val="accent2"/>
                </a:solidFill>
              </a:rPr>
              <a:t>The appraiser</a:t>
            </a:r>
            <a:r>
              <a:rPr lang="en-US" sz="1250" dirty="0"/>
              <a:t>, who assesses the property’s value to protect the lender</a:t>
            </a:r>
          </a:p>
          <a:p>
            <a:pPr>
              <a:lnSpc>
                <a:spcPct val="110000"/>
              </a:lnSpc>
              <a:spcAft>
                <a:spcPts val="1000"/>
              </a:spcAft>
            </a:pPr>
            <a:r>
              <a:rPr lang="en-US" sz="1250" dirty="0"/>
              <a:t>As part of our training, agents are taught how to negotiate every aspect of the real estate transaction and how to mediate potential snags that may pop up. When appraisals come in low and in countless other situations, we know what levers to pull, how to address the buyer and seller emotions that come with it, and when to ask for second opinions. Navigating all of this on your own takes time – a lot of it.</a:t>
            </a:r>
          </a:p>
          <a:p>
            <a:pPr>
              <a:lnSpc>
                <a:spcPct val="110000"/>
              </a:lnSpc>
              <a:spcAft>
                <a:spcPts val="1000"/>
              </a:spcAft>
            </a:pPr>
            <a:r>
              <a:rPr lang="en-US" sz="1500" b="1" dirty="0">
                <a:solidFill>
                  <a:schemeClr val="tx2"/>
                </a:solidFill>
              </a:rPr>
              <a:t>4. Juggling Legal Documentation</a:t>
            </a:r>
          </a:p>
          <a:p>
            <a:pPr>
              <a:lnSpc>
                <a:spcPct val="110000"/>
              </a:lnSpc>
              <a:spcAft>
                <a:spcPts val="1000"/>
              </a:spcAft>
            </a:pPr>
            <a:r>
              <a:rPr lang="en-US" sz="1250" dirty="0"/>
              <a:t>Speaking of time, consider how much free time you have to review the fine print. </a:t>
            </a:r>
            <a:br>
              <a:rPr lang="en-US" sz="1250" dirty="0"/>
            </a:br>
            <a:r>
              <a:rPr lang="en-US" sz="1250" dirty="0"/>
              <a:t>Just in terms of documentation, more disclosures and regulations are now mandatory. That means the stack of legal documents you need to handle as the seller is growing. </a:t>
            </a:r>
            <a:br>
              <a:rPr lang="en-US" sz="1250" dirty="0"/>
            </a:br>
            <a:r>
              <a:rPr lang="en-US" sz="1250" dirty="0"/>
              <a:t>It can be hard to know and truly understand all the terms and requirements. Instead of going at it alone, use an agent as your shield and advisor to help you avoid potential legal missteps.</a:t>
            </a:r>
          </a:p>
          <a:p>
            <a:pPr>
              <a:lnSpc>
                <a:spcPct val="110000"/>
              </a:lnSpc>
              <a:spcAft>
                <a:spcPts val="1000"/>
              </a:spcAft>
            </a:pPr>
            <a:endParaRPr lang="en-US" sz="1250" dirty="0"/>
          </a:p>
          <a:p>
            <a:pPr marL="285750" indent="-285750">
              <a:lnSpc>
                <a:spcPct val="110000"/>
              </a:lnSpc>
              <a:spcAft>
                <a:spcPts val="1000"/>
              </a:spcAft>
              <a:buFont typeface="Arial" panose="020B0604020202020204" pitchFamily="34" charset="0"/>
              <a:buChar char="•"/>
            </a:pPr>
            <a:endParaRPr lang="en-US" sz="1250" dirty="0"/>
          </a:p>
          <a:p>
            <a:pPr>
              <a:lnSpc>
                <a:spcPct val="110000"/>
              </a:lnSpc>
              <a:spcAft>
                <a:spcPts val="1000"/>
              </a:spcAft>
            </a:pPr>
            <a:endParaRPr lang="en-US" sz="1250" dirty="0"/>
          </a:p>
        </p:txBody>
      </p:sp>
      <p:graphicFrame>
        <p:nvGraphicFramePr>
          <p:cNvPr id="11" name="Table 10">
            <a:extLst>
              <a:ext uri="{FF2B5EF4-FFF2-40B4-BE49-F238E27FC236}">
                <a16:creationId xmlns:a16="http://schemas.microsoft.com/office/drawing/2014/main" id="{DB8996C9-8B0D-774F-B0C0-3BEAF9C09D11}"/>
              </a:ext>
            </a:extLst>
          </p:cNvPr>
          <p:cNvGraphicFramePr>
            <a:graphicFrameLocks noGrp="1"/>
          </p:cNvGraphicFramePr>
          <p:nvPr>
            <p:extLst>
              <p:ext uri="{D42A27DB-BD31-4B8C-83A1-F6EECF244321}">
                <p14:modId xmlns:p14="http://schemas.microsoft.com/office/powerpoint/2010/main" val="3270837006"/>
              </p:ext>
            </p:extLst>
          </p:nvPr>
        </p:nvGraphicFramePr>
        <p:xfrm>
          <a:off x="457200" y="8436041"/>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Selling your house on your own is time consuming and requires an immense amount of effort and expertise. Before you decide to sell your house yourself, let's discuss your options to make sure you get the most out of the sale.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5" name="Picture 4" descr="Icon&#10;&#10;Description automatically generated">
            <a:extLst>
              <a:ext uri="{FF2B5EF4-FFF2-40B4-BE49-F238E27FC236}">
                <a16:creationId xmlns:a16="http://schemas.microsoft.com/office/drawing/2014/main" id="{5ABFE8B4-1184-1B43-9E49-593D8A41A7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1138" y="3086421"/>
            <a:ext cx="2606574" cy="1972275"/>
          </a:xfrm>
          <a:prstGeom prst="rect">
            <a:avLst/>
          </a:prstGeom>
        </p:spPr>
      </p:pic>
    </p:spTree>
    <p:extLst>
      <p:ext uri="{BB962C8B-B14F-4D97-AF65-F5344CB8AC3E}">
        <p14:creationId xmlns:p14="http://schemas.microsoft.com/office/powerpoint/2010/main" val="774843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ree, outdoor, outdoor object&#10;&#10;Description automatically generated">
            <a:extLst>
              <a:ext uri="{FF2B5EF4-FFF2-40B4-BE49-F238E27FC236}">
                <a16:creationId xmlns:a16="http://schemas.microsoft.com/office/drawing/2014/main" id="{9833D60A-5F0D-8145-B377-304AE865B4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590800" cy="10058400"/>
          </a:xfrm>
          <a:prstGeom prst="rect">
            <a:avLst/>
          </a:prstGeom>
        </p:spPr>
      </p:pic>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0480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4 Major Incentives To Sell This Fall</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dirty="0">
                <a:solidFill>
                  <a:prstClr val="black"/>
                </a:solidFill>
                <a:ea typeface="Helvetica Neue" panose="02000503000000020004" pitchFamily="2" charset="0"/>
              </a:rPr>
              <a:t>	Expert Insights on the Current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Housing Market</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8</a:t>
            </a:r>
            <a:r>
              <a:rPr lang="en-US" sz="1600" dirty="0">
                <a:solidFill>
                  <a:prstClr val="black"/>
                </a:solidFill>
                <a:ea typeface="Helvetica Neue" panose="02000503000000020004" pitchFamily="2" charset="0"/>
              </a:rPr>
              <a:t>	Will Home Prices Continue To Rise?</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10</a:t>
            </a:r>
            <a:r>
              <a:rPr lang="en-US" sz="1600" dirty="0">
                <a:solidFill>
                  <a:prstClr val="black"/>
                </a:solidFill>
                <a:ea typeface="Helvetica Neue" panose="02000503000000020004" pitchFamily="2" charset="0"/>
              </a:rPr>
              <a:t>	Leveraging Your Equity To Make a Move</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13</a:t>
            </a:r>
            <a:r>
              <a:rPr lang="en-US" sz="1600" dirty="0">
                <a:solidFill>
                  <a:prstClr val="black"/>
                </a:solidFill>
                <a:ea typeface="Helvetica Neue" panose="02000503000000020004" pitchFamily="2" charset="0"/>
              </a:rPr>
              <a:t>	Remote Work Is Changing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Our Home Needs</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15</a:t>
            </a:r>
            <a:r>
              <a:rPr lang="en-US" sz="1600" dirty="0">
                <a:solidFill>
                  <a:prstClr val="black"/>
                </a:solidFill>
                <a:ea typeface="Helvetica Neue" panose="02000503000000020004" pitchFamily="2" charset="0"/>
              </a:rPr>
              <a:t>	If I Sell Now, Where Will I Go?</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17</a:t>
            </a:r>
            <a:r>
              <a:rPr lang="en-US" sz="1600" dirty="0">
                <a:solidFill>
                  <a:prstClr val="black"/>
                </a:solidFill>
                <a:ea typeface="Helvetica Neue" panose="02000503000000020004" pitchFamily="2" charset="0"/>
              </a:rPr>
              <a:t>	Should I Renovate My House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Before I Sell It?</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18</a:t>
            </a:r>
            <a:r>
              <a:rPr lang="en-US" sz="1600" dirty="0">
                <a:solidFill>
                  <a:prstClr val="black"/>
                </a:solidFill>
                <a:ea typeface="Helvetica Neue" panose="02000503000000020004" pitchFamily="2" charset="0"/>
              </a:rPr>
              <a:t>	Save Time and Effort by Selling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with an Agent</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20</a:t>
            </a:r>
            <a:r>
              <a:rPr lang="en-US" sz="1600" dirty="0">
                <a:solidFill>
                  <a:prstClr val="black"/>
                </a:solidFill>
                <a:ea typeface="Helvetica Neue" panose="02000503000000020004" pitchFamily="2" charset="0"/>
              </a:rPr>
              <a:t>	Why Pricing Your House Right Matters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21</a:t>
            </a:r>
            <a:r>
              <a:rPr lang="en-US" sz="1600" dirty="0">
                <a:solidFill>
                  <a:prstClr val="black"/>
                </a:solidFill>
                <a:ea typeface="Helvetica Neue" panose="02000503000000020004" pitchFamily="2" charset="0"/>
              </a:rPr>
              <a:t>	How To Prepare Your House for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a Winning Sale</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22</a:t>
            </a:r>
            <a:r>
              <a:rPr lang="en-US" sz="1600" dirty="0">
                <a:solidFill>
                  <a:prstClr val="black"/>
                </a:solidFill>
                <a:ea typeface="Helvetica Neue" panose="02000503000000020004" pitchFamily="2" charset="0"/>
              </a:rPr>
              <a:t>	Reasons To Hire a</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Real Estate Professional</a:t>
            </a:r>
          </a:p>
        </p:txBody>
      </p:sp>
    </p:spTree>
    <p:extLst>
      <p:ext uri="{BB962C8B-B14F-4D97-AF65-F5344CB8AC3E}">
        <p14:creationId xmlns:p14="http://schemas.microsoft.com/office/powerpoint/2010/main" val="370973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33FBBF08-173B-3F4E-9ED7-F772EB50A9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914" y="5884608"/>
            <a:ext cx="7017777" cy="2414592"/>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1606281"/>
            <a:ext cx="6858000" cy="1181169"/>
          </a:xfrm>
          <a:prstGeom prst="rect">
            <a:avLst/>
          </a:prstGeom>
          <a:noFill/>
        </p:spPr>
        <p:txBody>
          <a:bodyPr wrap="square" lIns="0" tIns="320040" rIns="0" bIns="0" rtlCol="0">
            <a:noAutofit/>
          </a:bodyPr>
          <a:lstStyle/>
          <a:p>
            <a:pPr>
              <a:lnSpc>
                <a:spcPct val="114000"/>
              </a:lnSpc>
              <a:spcAft>
                <a:spcPts val="1000"/>
              </a:spcAft>
            </a:pPr>
            <a:r>
              <a:rPr lang="en-US" sz="1470" i="1" dirty="0">
                <a:solidFill>
                  <a:schemeClr val="bg2"/>
                </a:solidFill>
                <a:latin typeface="Georgia" panose="02040502050405020303" pitchFamily="18" charset="0"/>
              </a:rPr>
              <a:t>There’s no denying we’re in a sellers’ market. According to the Realtors Confidence Index Survey from the National Association of Realtors (NAR), </a:t>
            </a:r>
            <a:br>
              <a:rPr lang="en-US" sz="1470" i="1" dirty="0">
                <a:solidFill>
                  <a:schemeClr val="bg2"/>
                </a:solidFill>
                <a:latin typeface="Georgia" panose="02040502050405020303" pitchFamily="18" charset="0"/>
              </a:rPr>
            </a:br>
            <a:r>
              <a:rPr lang="en-US" sz="1470" b="1" i="1" dirty="0">
                <a:solidFill>
                  <a:schemeClr val="bg2"/>
                </a:solidFill>
                <a:latin typeface="Georgia" panose="02040502050405020303" pitchFamily="18" charset="0"/>
              </a:rPr>
              <a:t>50% of today’s offers are over the asking price.</a:t>
            </a:r>
          </a:p>
          <a:p>
            <a:pPr>
              <a:lnSpc>
                <a:spcPct val="114000"/>
              </a:lnSpc>
              <a:spcAft>
                <a:spcPts val="1000"/>
              </a:spcAft>
            </a:pPr>
            <a:endParaRPr lang="en-US" sz="1470" i="1" dirty="0">
              <a:solidFill>
                <a:schemeClr val="bg2"/>
              </a:solidFill>
              <a:latin typeface="Georgia" panose="02040502050405020303" pitchFamily="18" charset="0"/>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2603118"/>
            <a:ext cx="6858000" cy="3266749"/>
          </a:xfrm>
          <a:prstGeom prst="rect">
            <a:avLst/>
          </a:prstGeom>
          <a:noFill/>
        </p:spPr>
        <p:txBody>
          <a:bodyPr wrap="square" lIns="0" tIns="320040" rIns="0" bIns="0" numCol="2" spcCol="457200" rtlCol="0">
            <a:noAutofit/>
          </a:bodyPr>
          <a:lstStyle/>
          <a:p>
            <a:pPr>
              <a:lnSpc>
                <a:spcPct val="114000"/>
              </a:lnSpc>
              <a:spcAft>
                <a:spcPts val="800"/>
              </a:spcAft>
            </a:pPr>
            <a:r>
              <a:rPr lang="en-US" sz="1220" dirty="0"/>
              <a:t>While it may be tempting to price your house on the high side to capitalize on this trend, doing so could limit your house’s potential. </a:t>
            </a:r>
          </a:p>
          <a:p>
            <a:pPr>
              <a:lnSpc>
                <a:spcPct val="114000"/>
              </a:lnSpc>
              <a:spcAft>
                <a:spcPts val="800"/>
              </a:spcAft>
            </a:pPr>
            <a:r>
              <a:rPr lang="en-US" sz="1220" dirty="0"/>
              <a:t>A high price tag doesn’t mean you’re going to cash in big on the sale. While you may be trying to maximize your return, the tradeoff may be steep. A high list price is more likely to deter buyers, sit on the market longer, or require a price drop that can raise questions among prospective buyers.</a:t>
            </a:r>
          </a:p>
          <a:p>
            <a:pPr>
              <a:lnSpc>
                <a:spcPct val="114000"/>
              </a:lnSpc>
              <a:spcAft>
                <a:spcPts val="800"/>
              </a:spcAft>
            </a:pPr>
            <a:r>
              <a:rPr lang="en-US" sz="1220" dirty="0"/>
              <a:t>Instead, focus on setting a price that’s fair. Real estate professionals know the value of your home. </a:t>
            </a:r>
          </a:p>
          <a:p>
            <a:pPr>
              <a:lnSpc>
                <a:spcPct val="114000"/>
              </a:lnSpc>
              <a:spcAft>
                <a:spcPts val="800"/>
              </a:spcAft>
            </a:pPr>
            <a:endParaRPr lang="en-US" sz="1220" dirty="0"/>
          </a:p>
          <a:p>
            <a:pPr>
              <a:lnSpc>
                <a:spcPct val="114000"/>
              </a:lnSpc>
              <a:spcAft>
                <a:spcPts val="800"/>
              </a:spcAft>
            </a:pPr>
            <a:endParaRPr lang="en-US" sz="1220" dirty="0"/>
          </a:p>
          <a:p>
            <a:pPr>
              <a:lnSpc>
                <a:spcPct val="114000"/>
              </a:lnSpc>
              <a:spcAft>
                <a:spcPts val="800"/>
              </a:spcAft>
            </a:pPr>
            <a:r>
              <a:rPr lang="en-US" sz="1220" dirty="0"/>
              <a:t>By pricing your house based on its current condition and similar homes that have recently sold in your area, your agent can help you set a price that’s realistic and obtainable – and that’s good news for you and for buyers.</a:t>
            </a:r>
          </a:p>
          <a:p>
            <a:pPr>
              <a:lnSpc>
                <a:spcPct val="114000"/>
              </a:lnSpc>
              <a:spcAft>
                <a:spcPts val="800"/>
              </a:spcAft>
            </a:pPr>
            <a:r>
              <a:rPr lang="en-US" sz="1220" dirty="0"/>
              <a:t>When you price your house right, you increase your home’s visibility, which drives more buyers to your front door. The more buyers that tour your home, the more likely you’ll have a multi-offer scenario to create a bidding war. When multiple buyers compete for your house, that sets you up for a bigger win. </a:t>
            </a:r>
          </a:p>
          <a:p>
            <a:pPr>
              <a:lnSpc>
                <a:spcPct val="114000"/>
              </a:lnSpc>
              <a:spcAft>
                <a:spcPts val="800"/>
              </a:spcAft>
            </a:pPr>
            <a:endParaRPr lang="en-US" sz="1220" dirty="0"/>
          </a:p>
          <a:p>
            <a:pPr>
              <a:lnSpc>
                <a:spcPct val="114000"/>
              </a:lnSpc>
              <a:spcAft>
                <a:spcPts val="800"/>
              </a:spcAft>
            </a:pPr>
            <a:endParaRPr lang="en-US" sz="1220" b="1"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20</a:t>
            </a:fld>
            <a:endParaRPr lang="en-US" dirty="0"/>
          </a:p>
        </p:txBody>
      </p:sp>
      <p:sp>
        <p:nvSpPr>
          <p:cNvPr id="15" name="TextBox 14">
            <a:extLst>
              <a:ext uri="{FF2B5EF4-FFF2-40B4-BE49-F238E27FC236}">
                <a16:creationId xmlns:a16="http://schemas.microsoft.com/office/drawing/2014/main" id="{6E2BB329-4E02-6841-A96D-8EB5BD7A64AB}"/>
              </a:ext>
            </a:extLst>
          </p:cNvPr>
          <p:cNvSpPr txBox="1"/>
          <p:nvPr/>
        </p:nvSpPr>
        <p:spPr>
          <a:xfrm>
            <a:off x="8554065" y="6725265"/>
            <a:ext cx="184731" cy="369332"/>
          </a:xfrm>
          <a:prstGeom prst="rect">
            <a:avLst/>
          </a:prstGeom>
          <a:noFill/>
        </p:spPr>
        <p:txBody>
          <a:bodyPr wrap="none" rtlCol="0">
            <a:spAutoFit/>
          </a:bodyPr>
          <a:lstStyle/>
          <a:p>
            <a:endParaRPr lang="en-US" dirty="0"/>
          </a:p>
        </p:txBody>
      </p:sp>
      <p:graphicFrame>
        <p:nvGraphicFramePr>
          <p:cNvPr id="12" name="Table 10">
            <a:extLst>
              <a:ext uri="{FF2B5EF4-FFF2-40B4-BE49-F238E27FC236}">
                <a16:creationId xmlns:a16="http://schemas.microsoft.com/office/drawing/2014/main" id="{EBE28377-F1BA-E84B-899A-E2534E394593}"/>
              </a:ext>
            </a:extLst>
          </p:cNvPr>
          <p:cNvGraphicFramePr>
            <a:graphicFrameLocks noGrp="1"/>
          </p:cNvGraphicFramePr>
          <p:nvPr>
            <p:extLst>
              <p:ext uri="{D42A27DB-BD31-4B8C-83A1-F6EECF244321}">
                <p14:modId xmlns:p14="http://schemas.microsoft.com/office/powerpoint/2010/main" val="1491872324"/>
              </p:ext>
            </p:extLst>
          </p:nvPr>
        </p:nvGraphicFramePr>
        <p:xfrm>
          <a:off x="457200" y="8436041"/>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When it comes to pricing your house, working with a local real estate professional is essential. Let’s meet to discuss how you can optimize your exposure, your timeline, and the return on your investment, too.</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6" name="Rectangle 15">
            <a:extLst>
              <a:ext uri="{FF2B5EF4-FFF2-40B4-BE49-F238E27FC236}">
                <a16:creationId xmlns:a16="http://schemas.microsoft.com/office/drawing/2014/main" id="{A572A3AF-DDA3-3D4A-86F1-DDB06CD5634C}"/>
              </a:ext>
            </a:extLst>
          </p:cNvPr>
          <p:cNvSpPr/>
          <p:nvPr/>
        </p:nvSpPr>
        <p:spPr>
          <a:xfrm>
            <a:off x="-17060" y="0"/>
            <a:ext cx="7789460" cy="167738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lIns="502920" tIns="594360" rIns="502920" bIns="594360" rtlCol="0" anchor="t" anchorCtr="0">
            <a:spAutoFit/>
          </a:bodyPr>
          <a:lstStyle/>
          <a:p>
            <a:pPr lvl="0">
              <a:spcAft>
                <a:spcPts val="1000"/>
              </a:spcAft>
            </a:pPr>
            <a:r>
              <a:rPr lang="en-US" sz="3100" dirty="0">
                <a:solidFill>
                  <a:srgbClr val="FFFFFF"/>
                </a:solidFill>
              </a:rPr>
              <a:t>Why Pricing Your House Right Matters</a:t>
            </a:r>
          </a:p>
        </p:txBody>
      </p:sp>
    </p:spTree>
    <p:extLst>
      <p:ext uri="{BB962C8B-B14F-4D97-AF65-F5344CB8AC3E}">
        <p14:creationId xmlns:p14="http://schemas.microsoft.com/office/powerpoint/2010/main" val="3554708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B6245-B9C1-624A-BD82-33033D5F0DA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21</a:t>
            </a:fld>
            <a:endParaRPr lang="en-US" dirty="0"/>
          </a:p>
        </p:txBody>
      </p:sp>
    </p:spTree>
    <p:extLst>
      <p:ext uri="{BB962C8B-B14F-4D97-AF65-F5344CB8AC3E}">
        <p14:creationId xmlns:p14="http://schemas.microsoft.com/office/powerpoint/2010/main" val="3944140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891AEE-AAED-774F-8BF6-DE11026FDD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22</a:t>
            </a:fld>
            <a:endParaRPr lang="en-US" dirty="0"/>
          </a:p>
        </p:txBody>
      </p:sp>
    </p:spTree>
    <p:extLst>
      <p:ext uri="{BB962C8B-B14F-4D97-AF65-F5344CB8AC3E}">
        <p14:creationId xmlns:p14="http://schemas.microsoft.com/office/powerpoint/2010/main" val="3299272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3EE82B-527D-FA40-B270-42AE554997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5224"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23</a:t>
            </a:fld>
            <a:endParaRPr lang="en-US" dirty="0"/>
          </a:p>
        </p:txBody>
      </p:sp>
      <p:sp>
        <p:nvSpPr>
          <p:cNvPr id="9" name="Rectangle 8">
            <a:extLst>
              <a:ext uri="{FF2B5EF4-FFF2-40B4-BE49-F238E27FC236}">
                <a16:creationId xmlns:a16="http://schemas.microsoft.com/office/drawing/2014/main" id="{42F93B77-6213-6742-AD56-7CF710284085}"/>
              </a:ext>
            </a:extLst>
          </p:cNvPr>
          <p:cNvSpPr/>
          <p:nvPr/>
        </p:nvSpPr>
        <p:spPr>
          <a:xfrm>
            <a:off x="0" y="0"/>
            <a:ext cx="7772400" cy="5898776"/>
          </a:xfrm>
          <a:prstGeom prst="rect">
            <a:avLst/>
          </a:prstGeom>
          <a:gradFill>
            <a:gsLst>
              <a:gs pos="0">
                <a:schemeClr val="tx1">
                  <a:alpha val="77039"/>
                </a:schemeClr>
              </a:gs>
              <a:gs pos="99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685800"/>
            <a:ext cx="6858000" cy="1926168"/>
          </a:xfrm>
          <a:prstGeom prst="rect">
            <a:avLst/>
          </a:prstGeom>
          <a:noFill/>
        </p:spPr>
        <p:txBody>
          <a:bodyPr wrap="square" lIns="0" tIns="0" rIns="0" bIns="0" rtlCol="0">
            <a:spAutoFit/>
          </a:bodyPr>
          <a:lstStyle/>
          <a:p>
            <a:pPr>
              <a:spcAft>
                <a:spcPts val="2000"/>
              </a:spcAft>
            </a:pPr>
            <a:r>
              <a:rPr lang="en-US" sz="3200" i="1" dirty="0">
                <a:solidFill>
                  <a:schemeClr val="bg1"/>
                </a:solidFill>
                <a:latin typeface="Georgia" panose="02040502050405020303" pitchFamily="18" charset="0"/>
              </a:rPr>
              <a:t>“A home, now more than ever, </a:t>
            </a:r>
            <a:br>
              <a:rPr lang="en-US" sz="3200" i="1" dirty="0">
                <a:solidFill>
                  <a:schemeClr val="bg1"/>
                </a:solidFill>
                <a:latin typeface="Georgia" panose="02040502050405020303" pitchFamily="18" charset="0"/>
              </a:rPr>
            </a:br>
            <a:r>
              <a:rPr lang="en-US" sz="3200" i="1" dirty="0">
                <a:solidFill>
                  <a:schemeClr val="bg1"/>
                </a:solidFill>
                <a:latin typeface="Georgia" panose="02040502050405020303" pitchFamily="18" charset="0"/>
              </a:rPr>
              <a:t>has become a top priority for American households.”</a:t>
            </a:r>
          </a:p>
          <a:p>
            <a:pPr>
              <a:spcAft>
                <a:spcPts val="2000"/>
              </a:spcAft>
            </a:pPr>
            <a:r>
              <a:rPr lang="en-US" sz="1250" dirty="0">
                <a:solidFill>
                  <a:schemeClr val="bg1"/>
                </a:solidFill>
                <a:latin typeface="Arial" panose="020B0604020202020204" pitchFamily="34" charset="0"/>
                <a:cs typeface="Arial" panose="020B0604020202020204" pitchFamily="34" charset="0"/>
              </a:rPr>
              <a:t>- </a:t>
            </a:r>
            <a:r>
              <a:rPr lang="en-US" sz="1250" dirty="0" err="1">
                <a:solidFill>
                  <a:schemeClr val="bg1"/>
                </a:solidFill>
                <a:latin typeface="Arial" panose="020B0604020202020204" pitchFamily="34" charset="0"/>
                <a:cs typeface="Arial" panose="020B0604020202020204" pitchFamily="34" charset="0"/>
              </a:rPr>
              <a:t>Odeta</a:t>
            </a:r>
            <a:r>
              <a:rPr lang="en-US" sz="1250" dirty="0">
                <a:solidFill>
                  <a:schemeClr val="bg1"/>
                </a:solidFill>
                <a:latin typeface="Arial" panose="020B0604020202020204" pitchFamily="34" charset="0"/>
                <a:cs typeface="Arial" panose="020B0604020202020204" pitchFamily="34" charset="0"/>
              </a:rPr>
              <a:t> </a:t>
            </a:r>
            <a:r>
              <a:rPr lang="en-US" sz="1250" dirty="0" err="1">
                <a:solidFill>
                  <a:schemeClr val="bg1"/>
                </a:solidFill>
                <a:latin typeface="Arial" panose="020B0604020202020204" pitchFamily="34" charset="0"/>
                <a:cs typeface="Arial" panose="020B0604020202020204" pitchFamily="34" charset="0"/>
              </a:rPr>
              <a:t>Kushi</a:t>
            </a:r>
            <a:r>
              <a:rPr lang="en-US" sz="1250" dirty="0">
                <a:solidFill>
                  <a:schemeClr val="bg1"/>
                </a:solidFill>
                <a:latin typeface="Arial" panose="020B0604020202020204" pitchFamily="34" charset="0"/>
                <a:cs typeface="Arial" panose="020B0604020202020204" pitchFamily="34" charset="0"/>
              </a:rPr>
              <a:t>, Deputy Chief Economist, </a:t>
            </a:r>
            <a:r>
              <a:rPr lang="en-US" sz="1250" i="1" dirty="0">
                <a:solidFill>
                  <a:schemeClr val="bg1"/>
                </a:solidFill>
                <a:latin typeface="Arial" panose="020B0604020202020204" pitchFamily="34" charset="0"/>
                <a:cs typeface="Arial" panose="020B0604020202020204" pitchFamily="34" charset="0"/>
              </a:rPr>
              <a:t>First American </a:t>
            </a:r>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a:solidFill>
                  <a:schemeClr val="tx2"/>
                </a:solidFill>
                <a:latin typeface="Arial" panose="020B0604020202020204" pitchFamily="34" charset="0"/>
                <a:ea typeface="Helvetica Neue" panose="02000503000000020004" pitchFamily="2" charset="0"/>
                <a:cs typeface="Arial" panose="020B0604020202020204" pitchFamily="34" charset="0"/>
              </a:rPr>
              <a:t>Let’s Chat.</a:t>
            </a:r>
            <a:endPar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endParaRP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699">
              <a:lnSpc>
                <a:spcPts val="3200"/>
              </a:lnSpc>
              <a:spcBef>
                <a:spcPts val="99"/>
              </a:spcBef>
            </a:pPr>
            <a:r>
              <a:rPr lang="en-US" sz="1600" b="1" spc="100" dirty="0">
                <a:solidFill>
                  <a:schemeClr val="bg1"/>
                </a:solidFill>
                <a:latin typeface="Arial" panose="020B0604020202020204" pitchFamily="34" charset="0"/>
                <a:ea typeface="Helvetica Neue Light" panose="02000403000000020004" pitchFamily="2" charset="0"/>
                <a:cs typeface="Arial" panose="020B0604020202020204" pitchFamily="34" charset="0"/>
              </a:rPr>
              <a:t>FALL 2021 EDITION</a:t>
            </a:r>
          </a:p>
        </p:txBody>
      </p:sp>
      <p:sp>
        <p:nvSpPr>
          <p:cNvPr id="11" name="Rectangle 10">
            <a:extLst>
              <a:ext uri="{FF2B5EF4-FFF2-40B4-BE49-F238E27FC236}">
                <a16:creationId xmlns:a16="http://schemas.microsoft.com/office/drawing/2014/main" id="{4DB66C74-A28C-4C4B-BE36-C331A53B4A83}"/>
              </a:ext>
            </a:extLst>
          </p:cNvPr>
          <p:cNvSpPr/>
          <p:nvPr/>
        </p:nvSpPr>
        <p:spPr>
          <a:xfrm>
            <a:off x="7327726"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selling your house.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743809" y="9438112"/>
            <a:ext cx="516501" cy="551549"/>
          </a:xfrm>
          <a:prstGeom prst="rect">
            <a:avLst/>
          </a:prstGeom>
        </p:spPr>
      </p:pic>
      <p:pic>
        <p:nvPicPr>
          <p:cNvPr id="18" name="Picture 17">
            <a:extLst>
              <a:ext uri="{FF2B5EF4-FFF2-40B4-BE49-F238E27FC236}">
                <a16:creationId xmlns:a16="http://schemas.microsoft.com/office/drawing/2014/main" id="{FF1D4307-038A-7E46-B1CD-6C2B8A49932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66804" y="9563731"/>
            <a:ext cx="303527" cy="303527"/>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96908AF-69D6-A340-9BFA-E08D7937F30B}"/>
              </a:ext>
            </a:extLst>
          </p:cNvPr>
          <p:cNvPicPr>
            <a:picLocks noChangeAspect="1"/>
          </p:cNvPicPr>
          <p:nvPr/>
        </p:nvPicPr>
        <p:blipFill>
          <a:blip r:embed="rId5"/>
          <a:srcRect/>
          <a:stretch/>
        </p:blipFill>
        <p:spPr>
          <a:xfrm>
            <a:off x="4679990" y="1524000"/>
            <a:ext cx="2608912" cy="2608912"/>
          </a:xfrm>
          <a:prstGeom prst="rect">
            <a:avLst/>
          </a:prstGeom>
          <a:ln w="38100">
            <a:noFill/>
          </a:ln>
        </p:spPr>
      </p:pic>
      <p:pic>
        <p:nvPicPr>
          <p:cNvPr id="3" name="Picture 2">
            <a:extLst>
              <a:ext uri="{FF2B5EF4-FFF2-40B4-BE49-F238E27FC236}">
                <a16:creationId xmlns:a16="http://schemas.microsoft.com/office/drawing/2014/main" id="{8B85F913-AE18-4BD7-A538-55FD3A9BABED}"/>
              </a:ext>
            </a:extLst>
          </p:cNvPr>
          <p:cNvPicPr>
            <a:picLocks noChangeAspect="1"/>
          </p:cNvPicPr>
          <p:nvPr/>
        </p:nvPicPr>
        <p:blipFill>
          <a:blip r:embed="rId6"/>
          <a:stretch>
            <a:fillRect/>
          </a:stretch>
        </p:blipFill>
        <p:spPr>
          <a:xfrm>
            <a:off x="466804" y="7082497"/>
            <a:ext cx="2140018" cy="1236409"/>
          </a:xfrm>
          <a:prstGeom prst="rect">
            <a:avLst/>
          </a:prstGeom>
        </p:spPr>
      </p:pic>
      <p:pic>
        <p:nvPicPr>
          <p:cNvPr id="19" name="Picture 18">
            <a:extLst>
              <a:ext uri="{FF2B5EF4-FFF2-40B4-BE49-F238E27FC236}">
                <a16:creationId xmlns:a16="http://schemas.microsoft.com/office/drawing/2014/main" id="{3290C683-090E-4C6A-83C9-4C6AFFD7ED7D}"/>
              </a:ext>
            </a:extLst>
          </p:cNvPr>
          <p:cNvPicPr>
            <a:picLocks noChangeAspect="1"/>
          </p:cNvPicPr>
          <p:nvPr/>
        </p:nvPicPr>
        <p:blipFill>
          <a:blip r:embed="rId7"/>
          <a:stretch>
            <a:fillRect/>
          </a:stretch>
        </p:blipFill>
        <p:spPr>
          <a:xfrm>
            <a:off x="2835628" y="6737255"/>
            <a:ext cx="4322439" cy="210939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ouse with a driveway&#10;&#10;Description automatically generated with low confidence">
            <a:extLst>
              <a:ext uri="{FF2B5EF4-FFF2-40B4-BE49-F238E27FC236}">
                <a16:creationId xmlns:a16="http://schemas.microsoft.com/office/drawing/2014/main" id="{4127BBF4-2D6F-B54A-AFE2-982E654E3E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01279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353608"/>
            <a:ext cx="6172200" cy="5704792"/>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1. Your House Will Likely Sell Quickly</a:t>
            </a:r>
          </a:p>
          <a:p>
            <a:pPr>
              <a:lnSpc>
                <a:spcPct val="110000"/>
              </a:lnSpc>
              <a:spcAft>
                <a:spcPts val="1000"/>
              </a:spcAft>
            </a:pPr>
            <a:r>
              <a:rPr lang="en-US" sz="1250" dirty="0"/>
              <a:t>According to the </a:t>
            </a:r>
            <a:r>
              <a:rPr lang="en-US" sz="1250" i="1" dirty="0"/>
              <a:t>Realtors Confidence Index </a:t>
            </a:r>
            <a:r>
              <a:rPr lang="en-US" sz="1250" dirty="0"/>
              <a:t>released by the </a:t>
            </a:r>
            <a:r>
              <a:rPr lang="en-US" sz="1250" i="1" dirty="0"/>
              <a:t>National Association of Realtors </a:t>
            </a:r>
            <a:r>
              <a:rPr lang="en-US" sz="1250" dirty="0"/>
              <a:t>(NAR), homes continue to sell quickly – </a:t>
            </a:r>
            <a:r>
              <a:rPr lang="en-US" sz="1250" b="1" dirty="0"/>
              <a:t>on average, they're selling in just 17 days</a:t>
            </a:r>
            <a:r>
              <a:rPr lang="en-US" sz="1250" dirty="0"/>
              <a:t>. </a:t>
            </a:r>
          </a:p>
          <a:p>
            <a:pPr>
              <a:lnSpc>
                <a:spcPct val="110000"/>
              </a:lnSpc>
              <a:spcAft>
                <a:spcPts val="1000"/>
              </a:spcAft>
            </a:pPr>
            <a:r>
              <a:rPr lang="en-US" sz="1250" dirty="0"/>
              <a:t>As a seller, that's great news for you. Average days on market is a strong indicator of buyer demand. And if homes are selling quickly, buyers have to be more decisive and act fast to submit their offer before other buyers swoop in. </a:t>
            </a:r>
          </a:p>
          <a:p>
            <a:pPr lvl="0">
              <a:lnSpc>
                <a:spcPct val="110000"/>
              </a:lnSpc>
              <a:spcAft>
                <a:spcPts val="1000"/>
              </a:spcAft>
            </a:pPr>
            <a:r>
              <a:rPr lang="en-US" sz="1500" b="1" dirty="0">
                <a:solidFill>
                  <a:srgbClr val="00AEEF"/>
                </a:solidFill>
              </a:rPr>
              <a:t>2. Buyers Are Willing To Compete for Your House</a:t>
            </a:r>
          </a:p>
          <a:p>
            <a:pPr lvl="0">
              <a:lnSpc>
                <a:spcPct val="110000"/>
              </a:lnSpc>
              <a:spcAft>
                <a:spcPts val="1000"/>
              </a:spcAft>
            </a:pPr>
            <a:r>
              <a:rPr lang="en-US" sz="1250" dirty="0">
                <a:solidFill>
                  <a:srgbClr val="000000"/>
                </a:solidFill>
              </a:rPr>
              <a:t>In addition to selling quickly, homes are receiving multiple offers. That same survey shows sellers are seeing </a:t>
            </a:r>
            <a:r>
              <a:rPr lang="en-US" sz="1250" b="1" dirty="0">
                <a:solidFill>
                  <a:srgbClr val="000000"/>
                </a:solidFill>
              </a:rPr>
              <a:t>an average </a:t>
            </a:r>
            <a:r>
              <a:rPr lang="en-US" sz="1250" b="1" dirty="0"/>
              <a:t>of 4.5 </a:t>
            </a:r>
            <a:r>
              <a:rPr lang="en-US" sz="1250" b="1" dirty="0">
                <a:solidFill>
                  <a:srgbClr val="000000"/>
                </a:solidFill>
              </a:rPr>
              <a:t>offers</a:t>
            </a:r>
            <a:r>
              <a:rPr lang="en-US" sz="1250" dirty="0">
                <a:solidFill>
                  <a:srgbClr val="000000"/>
                </a:solidFill>
              </a:rPr>
              <a:t>, and they’re competitive ones. </a:t>
            </a:r>
            <a:r>
              <a:rPr lang="en-US" sz="1250" i="1" dirty="0" err="1">
                <a:solidFill>
                  <a:srgbClr val="000000"/>
                </a:solidFill>
              </a:rPr>
              <a:t>Realtor.com</a:t>
            </a:r>
            <a:r>
              <a:rPr lang="en-US" sz="1250" i="1" dirty="0">
                <a:solidFill>
                  <a:srgbClr val="000000"/>
                </a:solidFill>
              </a:rPr>
              <a:t> </a:t>
            </a:r>
            <a:r>
              <a:rPr lang="en-US" sz="1250" dirty="0">
                <a:solidFill>
                  <a:srgbClr val="000000"/>
                </a:solidFill>
              </a:rPr>
              <a:t>sums up the impact this can have:</a:t>
            </a:r>
          </a:p>
          <a:p>
            <a:pPr lvl="1">
              <a:lnSpc>
                <a:spcPct val="110000"/>
              </a:lnSpc>
              <a:spcAft>
                <a:spcPts val="1000"/>
              </a:spcAft>
            </a:pPr>
            <a:r>
              <a:rPr lang="en-US" sz="1250" i="1" dirty="0">
                <a:solidFill>
                  <a:schemeClr val="bg2"/>
                </a:solidFill>
              </a:rPr>
              <a:t>“Buyers today know bidding wars are a likely outcome and they're coming prepared with their best offer in hand. Receiving several offers on your house means you can select the one that </a:t>
            </a:r>
            <a:r>
              <a:rPr lang="en-US" sz="1250" b="1" i="1" dirty="0">
                <a:solidFill>
                  <a:schemeClr val="bg2"/>
                </a:solidFill>
              </a:rPr>
              <a:t>makes the most sense for your situation and financial well-being</a:t>
            </a:r>
            <a:r>
              <a:rPr lang="en-US" sz="1250" i="1" dirty="0">
                <a:solidFill>
                  <a:schemeClr val="bg2"/>
                </a:solidFill>
              </a:rPr>
              <a:t>.”</a:t>
            </a:r>
          </a:p>
          <a:p>
            <a:pPr lvl="0">
              <a:lnSpc>
                <a:spcPct val="110000"/>
              </a:lnSpc>
              <a:spcAft>
                <a:spcPts val="1000"/>
              </a:spcAft>
            </a:pPr>
            <a:endParaRPr lang="en-US" sz="1250" dirty="0">
              <a:solidFill>
                <a:srgbClr val="000000"/>
              </a:solidFill>
            </a:endParaRPr>
          </a:p>
          <a:p>
            <a:pPr lvl="0">
              <a:lnSpc>
                <a:spcPct val="110000"/>
              </a:lnSpc>
              <a:spcAft>
                <a:spcPts val="1000"/>
              </a:spcAft>
            </a:pPr>
            <a:endParaRPr lang="en-US" sz="1250" dirty="0">
              <a:solidFill>
                <a:srgbClr val="000000"/>
              </a:solidFill>
            </a:endParaRPr>
          </a:p>
          <a:p>
            <a:pPr lvl="0">
              <a:lnSpc>
                <a:spcPct val="110000"/>
              </a:lnSpc>
              <a:spcAft>
                <a:spcPts val="1000"/>
              </a:spcAft>
            </a:pPr>
            <a:endParaRPr lang="en-US" sz="1250" dirty="0">
              <a:solidFill>
                <a:srgbClr val="000000"/>
              </a:solidFill>
            </a:endParaRPr>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endParaRPr lang="en-US" sz="1250"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3021491"/>
            <a:ext cx="6858000" cy="1770226"/>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trying to decide when to sell your house, there may not be a better time to list than right now. The ultimate sellers' market we're in today won't last forever. If you’re thinking of making a move, here are four reasons to put your house up for sale sooner rather than later. </a:t>
            </a:r>
          </a:p>
        </p:txBody>
      </p:sp>
      <p:sp>
        <p:nvSpPr>
          <p:cNvPr id="8" name="Rectangle 7">
            <a:extLst>
              <a:ext uri="{FF2B5EF4-FFF2-40B4-BE49-F238E27FC236}">
                <a16:creationId xmlns:a16="http://schemas.microsoft.com/office/drawing/2014/main" id="{CFC07FC6-668C-C347-A8F7-4099C75CB944}"/>
              </a:ext>
            </a:extLst>
          </p:cNvPr>
          <p:cNvSpPr/>
          <p:nvPr/>
        </p:nvSpPr>
        <p:spPr>
          <a:xfrm>
            <a:off x="0" y="2058691"/>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4 Major Incentives To Sell This Fall</a:t>
            </a:r>
          </a:p>
        </p:txBody>
      </p:sp>
    </p:spTree>
    <p:extLst>
      <p:ext uri="{BB962C8B-B14F-4D97-AF65-F5344CB8AC3E}">
        <p14:creationId xmlns:p14="http://schemas.microsoft.com/office/powerpoint/2010/main" val="146642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42452" y="333215"/>
            <a:ext cx="6872748" cy="5021383"/>
          </a:xfrm>
          <a:prstGeom prst="rect">
            <a:avLst/>
          </a:prstGeom>
          <a:noFill/>
        </p:spPr>
        <p:txBody>
          <a:bodyPr wrap="square" lIns="0" tIns="320040" rIns="0" bIns="0" numCol="2" spcCol="457200" rtlCol="0" anchor="t">
            <a:noAutofit/>
          </a:bodyPr>
          <a:lstStyle/>
          <a:p>
            <a:pPr marL="274320" indent="-274320">
              <a:lnSpc>
                <a:spcPct val="107000"/>
              </a:lnSpc>
              <a:spcAft>
                <a:spcPts val="1000"/>
              </a:spcAft>
              <a:buFont typeface="+mj-lt"/>
              <a:buAutoNum type="arabicPeriod" startAt="3"/>
            </a:pPr>
            <a:r>
              <a:rPr lang="en-US" sz="1500" b="1" dirty="0">
                <a:solidFill>
                  <a:schemeClr val="tx2"/>
                </a:solidFill>
              </a:rPr>
              <a:t>When Supply Is Low, Your House Is in the Spotlight</a:t>
            </a:r>
          </a:p>
          <a:p>
            <a:pPr>
              <a:lnSpc>
                <a:spcPct val="107000"/>
              </a:lnSpc>
              <a:spcAft>
                <a:spcPts val="1000"/>
              </a:spcAft>
            </a:pPr>
            <a:r>
              <a:rPr lang="en-US" sz="1250" dirty="0"/>
              <a:t>One of the most significant challenges for motivated buyers is the current inventory of homes for sale. Though it’s improving, it remains at near-record lows. The chart below shows just how low today’s inventory is.</a:t>
            </a:r>
          </a:p>
          <a:p>
            <a:pPr>
              <a:lnSpc>
                <a:spcPct val="107000"/>
              </a:lnSpc>
              <a:spcAft>
                <a:spcPts val="1000"/>
              </a:spcAft>
            </a:pPr>
            <a:r>
              <a:rPr lang="en-US" sz="1250" dirty="0"/>
              <a:t>If you’re looking to take advantage of buyer demand and get the most attention for your house, selling now before more listings come to the market might be your best option.</a:t>
            </a:r>
          </a:p>
          <a:p>
            <a:pPr marL="274320" lvl="0" indent="-274320">
              <a:lnSpc>
                <a:spcPct val="107000"/>
              </a:lnSpc>
              <a:spcAft>
                <a:spcPts val="1000"/>
              </a:spcAft>
              <a:buFont typeface="+mj-lt"/>
              <a:buAutoNum type="arabicPeriod" startAt="4"/>
            </a:pPr>
            <a:r>
              <a:rPr lang="en-US" sz="1500" b="1" dirty="0">
                <a:solidFill>
                  <a:srgbClr val="00AEEF"/>
                </a:solidFill>
              </a:rPr>
              <a:t>If You’re Thinking of Moving Up, Now May Be the Time</a:t>
            </a:r>
            <a:endParaRPr lang="en-US" sz="1250" dirty="0">
              <a:solidFill>
                <a:srgbClr val="000000"/>
              </a:solidFill>
            </a:endParaRPr>
          </a:p>
          <a:p>
            <a:pPr lvl="0">
              <a:lnSpc>
                <a:spcPct val="107000"/>
              </a:lnSpc>
              <a:spcAft>
                <a:spcPts val="1000"/>
              </a:spcAft>
            </a:pPr>
            <a:r>
              <a:rPr lang="en-US" sz="1250" dirty="0">
                <a:solidFill>
                  <a:srgbClr val="000000"/>
                </a:solidFill>
              </a:rPr>
              <a:t>If your current home no longer meets your needs, it may be the perfect time to make a move. Today, homeowners are gaining a significant amount of wealth through </a:t>
            </a:r>
            <a:br>
              <a:rPr lang="en-US" sz="1250" dirty="0">
                <a:solidFill>
                  <a:srgbClr val="000000"/>
                </a:solidFill>
              </a:rPr>
            </a:br>
            <a:r>
              <a:rPr lang="en-US" sz="1250" dirty="0">
                <a:solidFill>
                  <a:srgbClr val="000000"/>
                </a:solidFill>
              </a:rPr>
              <a:t>growing equity. </a:t>
            </a:r>
          </a:p>
          <a:p>
            <a:pPr lvl="0">
              <a:lnSpc>
                <a:spcPct val="107000"/>
              </a:lnSpc>
              <a:spcAft>
                <a:spcPts val="1000"/>
              </a:spcAft>
            </a:pPr>
            <a:endParaRPr lang="en-US" sz="1250" b="1" dirty="0">
              <a:solidFill>
                <a:srgbClr val="000000"/>
              </a:solidFill>
            </a:endParaRPr>
          </a:p>
          <a:p>
            <a:pPr lvl="0">
              <a:lnSpc>
                <a:spcPct val="107000"/>
              </a:lnSpc>
              <a:spcAft>
                <a:spcPts val="1000"/>
              </a:spcAft>
            </a:pPr>
            <a:endParaRPr lang="en-US" sz="1250" b="1" dirty="0">
              <a:solidFill>
                <a:srgbClr val="000000"/>
              </a:solidFill>
            </a:endParaRPr>
          </a:p>
          <a:p>
            <a:pPr lvl="0">
              <a:lnSpc>
                <a:spcPct val="107000"/>
              </a:lnSpc>
              <a:spcAft>
                <a:spcPts val="1000"/>
              </a:spcAft>
            </a:pPr>
            <a:endParaRPr lang="en-US" sz="1250" b="1" dirty="0">
              <a:solidFill>
                <a:srgbClr val="000000"/>
              </a:solidFill>
            </a:endParaRPr>
          </a:p>
          <a:p>
            <a:pPr lvl="0">
              <a:lnSpc>
                <a:spcPct val="107000"/>
              </a:lnSpc>
              <a:spcAft>
                <a:spcPts val="1000"/>
              </a:spcAft>
            </a:pPr>
            <a:endParaRPr lang="en-US" sz="1250" b="1" dirty="0">
              <a:solidFill>
                <a:srgbClr val="000000"/>
              </a:solidFill>
            </a:endParaRPr>
          </a:p>
          <a:p>
            <a:pPr lvl="0">
              <a:lnSpc>
                <a:spcPct val="107000"/>
              </a:lnSpc>
              <a:spcAft>
                <a:spcPts val="1000"/>
              </a:spcAft>
            </a:pPr>
            <a:endParaRPr lang="en-US" sz="1250" b="1" dirty="0">
              <a:solidFill>
                <a:srgbClr val="000000"/>
              </a:solidFill>
            </a:endParaRPr>
          </a:p>
          <a:p>
            <a:pPr lvl="0">
              <a:lnSpc>
                <a:spcPct val="107000"/>
              </a:lnSpc>
              <a:spcAft>
                <a:spcPts val="1000"/>
              </a:spcAft>
            </a:pPr>
            <a:endParaRPr lang="en-US" sz="1250" b="1" dirty="0">
              <a:solidFill>
                <a:srgbClr val="000000"/>
              </a:solidFill>
            </a:endParaRPr>
          </a:p>
          <a:p>
            <a:pPr lvl="0">
              <a:lnSpc>
                <a:spcPct val="107000"/>
              </a:lnSpc>
              <a:spcAft>
                <a:spcPts val="1000"/>
              </a:spcAft>
            </a:pPr>
            <a:endParaRPr lang="en-US" sz="1250" b="1" dirty="0">
              <a:solidFill>
                <a:srgbClr val="000000"/>
              </a:solidFill>
            </a:endParaRPr>
          </a:p>
          <a:p>
            <a:pPr lvl="0">
              <a:lnSpc>
                <a:spcPct val="107000"/>
              </a:lnSpc>
              <a:spcAft>
                <a:spcPts val="1000"/>
              </a:spcAft>
            </a:pPr>
            <a:endParaRPr lang="en-US" sz="1250" b="1" dirty="0">
              <a:solidFill>
                <a:srgbClr val="000000"/>
              </a:solidFill>
            </a:endParaRPr>
          </a:p>
          <a:p>
            <a:pPr lvl="0">
              <a:lnSpc>
                <a:spcPct val="107000"/>
              </a:lnSpc>
              <a:spcAft>
                <a:spcPts val="1000"/>
              </a:spcAft>
            </a:pPr>
            <a:r>
              <a:rPr lang="en-US" sz="1250" dirty="0">
                <a:solidFill>
                  <a:srgbClr val="000000"/>
                </a:solidFill>
              </a:rPr>
              <a:t>You can leverage that equity, plus current </a:t>
            </a:r>
            <a:br>
              <a:rPr lang="en-US" sz="1250" dirty="0">
                <a:solidFill>
                  <a:srgbClr val="000000"/>
                </a:solidFill>
              </a:rPr>
            </a:br>
            <a:r>
              <a:rPr lang="en-US" sz="1250" dirty="0">
                <a:solidFill>
                  <a:srgbClr val="000000"/>
                </a:solidFill>
              </a:rPr>
              <a:t>low mortgage rates, to power your move now. But these near-historic low rates won’t last forever. </a:t>
            </a:r>
          </a:p>
          <a:p>
            <a:pPr lvl="0">
              <a:lnSpc>
                <a:spcPct val="107000"/>
              </a:lnSpc>
              <a:spcAft>
                <a:spcPts val="1000"/>
              </a:spcAft>
            </a:pPr>
            <a:r>
              <a:rPr lang="en-US" sz="1250" dirty="0">
                <a:solidFill>
                  <a:srgbClr val="000000"/>
                </a:solidFill>
              </a:rPr>
              <a:t>Experts forecast mortgage rates will start to rise in the months ahead. In their forecast, </a:t>
            </a:r>
            <a:r>
              <a:rPr lang="en-US" sz="1250" i="1" dirty="0">
                <a:solidFill>
                  <a:srgbClr val="000000"/>
                </a:solidFill>
              </a:rPr>
              <a:t>Freddie Mac </a:t>
            </a:r>
            <a:r>
              <a:rPr lang="en-US" sz="1250" dirty="0">
                <a:solidFill>
                  <a:srgbClr val="000000"/>
                </a:solidFill>
              </a:rPr>
              <a:t>says:</a:t>
            </a:r>
          </a:p>
          <a:p>
            <a:pPr lvl="1">
              <a:lnSpc>
                <a:spcPct val="107000"/>
              </a:lnSpc>
              <a:spcAft>
                <a:spcPts val="1000"/>
              </a:spcAft>
            </a:pPr>
            <a:r>
              <a:rPr lang="en-US" sz="1250" i="1" dirty="0">
                <a:solidFill>
                  <a:schemeClr val="bg2"/>
                </a:solidFill>
                <a:latin typeface="Arial" panose="020B0604020202020204" pitchFamily="34" charset="0"/>
                <a:cs typeface="Arial" panose="020B0604020202020204" pitchFamily="34" charset="0"/>
              </a:rPr>
              <a:t>“While we forecast rates to increase gradually later in the year, we don't expect to see a rapid increase. At the end of the year, </a:t>
            </a:r>
            <a:r>
              <a:rPr lang="en-US" sz="1250" b="1" i="1" dirty="0">
                <a:solidFill>
                  <a:schemeClr val="bg2"/>
                </a:solidFill>
                <a:latin typeface="Arial" panose="020B0604020202020204" pitchFamily="34" charset="0"/>
                <a:cs typeface="Arial" panose="020B0604020202020204" pitchFamily="34" charset="0"/>
              </a:rPr>
              <a:t>we forecast 30-year rates will be around 3.4%, rising to 3.8% by the fourth quarter of 2022.</a:t>
            </a:r>
            <a:r>
              <a:rPr lang="en-US" sz="1250" i="1" dirty="0">
                <a:solidFill>
                  <a:schemeClr val="bg2"/>
                </a:solidFill>
                <a:latin typeface="Arial" panose="020B0604020202020204" pitchFamily="34" charset="0"/>
                <a:cs typeface="Arial" panose="020B0604020202020204" pitchFamily="34" charset="0"/>
              </a:rPr>
              <a:t>”</a:t>
            </a:r>
            <a:endParaRPr lang="en-US" sz="1250" dirty="0">
              <a:solidFill>
                <a:srgbClr val="000000"/>
              </a:solidFill>
              <a:latin typeface="Arial" panose="020B0604020202020204" pitchFamily="34" charset="0"/>
              <a:cs typeface="Arial" panose="020B0604020202020204" pitchFamily="34" charset="0"/>
            </a:endParaRPr>
          </a:p>
          <a:p>
            <a:pPr lvl="0">
              <a:lnSpc>
                <a:spcPct val="107000"/>
              </a:lnSpc>
              <a:spcAft>
                <a:spcPts val="1000"/>
              </a:spcAft>
            </a:pPr>
            <a:r>
              <a:rPr lang="en-US" sz="1250" dirty="0">
                <a:solidFill>
                  <a:srgbClr val="000000"/>
                </a:solidFill>
              </a:rPr>
              <a:t>When rates rise, even modestly, it’ll impact your monthly payment and by extension your purchasing power. </a:t>
            </a:r>
          </a:p>
          <a:p>
            <a:pPr lvl="0">
              <a:lnSpc>
                <a:spcPct val="110000"/>
              </a:lnSpc>
              <a:spcAft>
                <a:spcPts val="1000"/>
              </a:spcAft>
            </a:pPr>
            <a:endParaRPr lang="en-US" sz="1250" dirty="0">
              <a:solidFill>
                <a:srgbClr val="000000"/>
              </a:solidFill>
            </a:endParaRPr>
          </a:p>
          <a:p>
            <a:pPr lvl="0">
              <a:lnSpc>
                <a:spcPct val="110000"/>
              </a:lnSpc>
              <a:spcAft>
                <a:spcPts val="1000"/>
              </a:spcAft>
            </a:pPr>
            <a:endParaRPr lang="en-US" sz="1250" dirty="0">
              <a:solidFill>
                <a:srgbClr val="000000"/>
              </a:solidFill>
            </a:endParaRPr>
          </a:p>
          <a:p>
            <a:pPr lvl="0">
              <a:lnSpc>
                <a:spcPct val="110000"/>
              </a:lnSpc>
              <a:spcAft>
                <a:spcPts val="1000"/>
              </a:spcAft>
            </a:pPr>
            <a:endParaRPr lang="en-US" sz="1250" dirty="0">
              <a:solidFill>
                <a:srgbClr val="000000"/>
              </a:solidFill>
            </a:endParaRPr>
          </a:p>
          <a:p>
            <a:pPr lvl="0">
              <a:lnSpc>
                <a:spcPct val="110000"/>
              </a:lnSpc>
              <a:spcAft>
                <a:spcPts val="1000"/>
              </a:spcAft>
            </a:pPr>
            <a:endParaRPr lang="en-US" sz="1250" dirty="0">
              <a:solidFill>
                <a:srgbClr val="000000"/>
              </a:solidFill>
            </a:endParaRPr>
          </a:p>
          <a:p>
            <a:pPr lvl="0">
              <a:lnSpc>
                <a:spcPct val="110000"/>
              </a:lnSpc>
              <a:spcAft>
                <a:spcPts val="1000"/>
              </a:spcAft>
            </a:pPr>
            <a:endParaRPr lang="en-US" sz="1250" dirty="0">
              <a:solidFill>
                <a:srgbClr val="000000"/>
              </a:solidFill>
            </a:endParaRPr>
          </a:p>
          <a:p>
            <a:pPr lvl="0">
              <a:lnSpc>
                <a:spcPct val="110000"/>
              </a:lnSpc>
              <a:spcAft>
                <a:spcPts val="1000"/>
              </a:spcAft>
            </a:pPr>
            <a:endParaRPr lang="en-US" sz="1250" dirty="0">
              <a:solidFill>
                <a:srgbClr val="000000"/>
              </a:solidFill>
            </a:endParaRPr>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endParaRPr lang="en-US" sz="1250"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1232698450"/>
              </p:ext>
            </p:extLst>
          </p:nvPr>
        </p:nvGraphicFramePr>
        <p:xfrm>
          <a:off x="457200" y="8213519"/>
          <a:ext cx="6858000" cy="1203325"/>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Don't delay. The combination of housing supply challenges, low mortgage rates, and extremely motivated buyers gives sellers this season a unique opportunity. If you’re thinking about making a move, let's chat about why it makes sense to list your house sooner rather than later.</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2" name="Rectangle 11">
            <a:extLst>
              <a:ext uri="{FF2B5EF4-FFF2-40B4-BE49-F238E27FC236}">
                <a16:creationId xmlns:a16="http://schemas.microsoft.com/office/drawing/2014/main" id="{F5C1950D-394F-304A-9274-869C2FD10A43}"/>
              </a:ext>
            </a:extLst>
          </p:cNvPr>
          <p:cNvSpPr/>
          <p:nvPr/>
        </p:nvSpPr>
        <p:spPr>
          <a:xfrm>
            <a:off x="465307" y="5215467"/>
            <a:ext cx="6841785" cy="2751535"/>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5" name="TextBox 14">
            <a:extLst>
              <a:ext uri="{FF2B5EF4-FFF2-40B4-BE49-F238E27FC236}">
                <a16:creationId xmlns:a16="http://schemas.microsoft.com/office/drawing/2014/main" id="{25F15C99-E6B9-5C40-9298-BA3AE74C680B}"/>
              </a:ext>
            </a:extLst>
          </p:cNvPr>
          <p:cNvSpPr txBox="1"/>
          <p:nvPr/>
        </p:nvSpPr>
        <p:spPr>
          <a:xfrm>
            <a:off x="651774" y="5428674"/>
            <a:ext cx="1318915" cy="2244204"/>
          </a:xfrm>
          <a:prstGeom prst="rect">
            <a:avLst/>
          </a:prstGeom>
          <a:noFill/>
        </p:spPr>
        <p:txBody>
          <a:bodyPr wrap="square" lIns="0" tIns="0" rIns="0" bIns="0" rtlCol="0">
            <a:spAutoFit/>
          </a:bodyPr>
          <a:lstStyle/>
          <a:p>
            <a:pPr>
              <a:spcAft>
                <a:spcPts val="1000"/>
              </a:spcAft>
            </a:pPr>
            <a:r>
              <a:rPr lang="en-US" sz="1500" b="1" dirty="0">
                <a:solidFill>
                  <a:schemeClr val="bg2"/>
                </a:solidFill>
                <a:latin typeface="Arial" panose="020B0604020202020204" pitchFamily="34" charset="0"/>
                <a:cs typeface="Arial" panose="020B0604020202020204" pitchFamily="34" charset="0"/>
              </a:rPr>
              <a:t>Months Inventory of Homes for Sale</a:t>
            </a:r>
          </a:p>
          <a:p>
            <a:pPr lvl="0">
              <a:defRPr/>
            </a:pPr>
            <a:r>
              <a:rPr lang="en-US" sz="1250" i="1" dirty="0">
                <a:solidFill>
                  <a:srgbClr val="797979"/>
                </a:solidFill>
                <a:latin typeface="Georgia" panose="02040502050405020303" pitchFamily="18" charset="0"/>
                <a:cs typeface="Calibri" panose="020F0502020204030204" pitchFamily="34" charset="0"/>
              </a:rPr>
              <a:t>Today’s low inventory puts us in one of the strongest sellers’ markets ever</a:t>
            </a:r>
          </a:p>
          <a:p>
            <a:pPr>
              <a:spcAft>
                <a:spcPts val="1000"/>
              </a:spcAft>
            </a:pPr>
            <a:endParaRPr lang="en-US" sz="1500" b="1" dirty="0">
              <a:solidFill>
                <a:schemeClr val="bg2"/>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F02174E-0F3B-A34B-B17B-1200947A95D5}"/>
              </a:ext>
            </a:extLst>
          </p:cNvPr>
          <p:cNvSpPr txBox="1"/>
          <p:nvPr/>
        </p:nvSpPr>
        <p:spPr>
          <a:xfrm>
            <a:off x="6939685" y="7718647"/>
            <a:ext cx="363241"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NAR</a:t>
            </a:r>
          </a:p>
        </p:txBody>
      </p:sp>
      <p:grpSp>
        <p:nvGrpSpPr>
          <p:cNvPr id="11" name="Group 10">
            <a:extLst>
              <a:ext uri="{FF2B5EF4-FFF2-40B4-BE49-F238E27FC236}">
                <a16:creationId xmlns:a16="http://schemas.microsoft.com/office/drawing/2014/main" id="{C3BE4EF0-27D3-304D-8A9A-2EEB2FA4F1D2}"/>
              </a:ext>
            </a:extLst>
          </p:cNvPr>
          <p:cNvGrpSpPr/>
          <p:nvPr/>
        </p:nvGrpSpPr>
        <p:grpSpPr>
          <a:xfrm>
            <a:off x="2156656" y="5304973"/>
            <a:ext cx="5125685" cy="2336803"/>
            <a:chOff x="541391" y="1724025"/>
            <a:chExt cx="6689453" cy="2926303"/>
          </a:xfrm>
        </p:grpSpPr>
        <p:sp>
          <p:nvSpPr>
            <p:cNvPr id="13" name="Rectangle 12">
              <a:extLst>
                <a:ext uri="{FF2B5EF4-FFF2-40B4-BE49-F238E27FC236}">
                  <a16:creationId xmlns:a16="http://schemas.microsoft.com/office/drawing/2014/main" id="{FFED921D-28BA-8143-A7B0-5F8BD65B2A12}"/>
                </a:ext>
              </a:extLst>
            </p:cNvPr>
            <p:cNvSpPr/>
            <p:nvPr/>
          </p:nvSpPr>
          <p:spPr>
            <a:xfrm>
              <a:off x="541391" y="1807199"/>
              <a:ext cx="6509201" cy="1402199"/>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7659CA-8027-B34F-BB34-8F3C3D9007CA}"/>
                </a:ext>
              </a:extLst>
            </p:cNvPr>
            <p:cNvSpPr/>
            <p:nvPr/>
          </p:nvSpPr>
          <p:spPr>
            <a:xfrm>
              <a:off x="542922" y="3206907"/>
              <a:ext cx="6507672" cy="263556"/>
            </a:xfrm>
            <a:prstGeom prst="rect">
              <a:avLst/>
            </a:prstGeom>
            <a:solidFill>
              <a:srgbClr val="00B0F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E40639A-4FBC-A448-97FE-1312530297D6}"/>
                </a:ext>
              </a:extLst>
            </p:cNvPr>
            <p:cNvSpPr/>
            <p:nvPr/>
          </p:nvSpPr>
          <p:spPr>
            <a:xfrm>
              <a:off x="542921" y="3469670"/>
              <a:ext cx="6507671" cy="1180658"/>
            </a:xfrm>
            <a:prstGeom prst="rect">
              <a:avLst/>
            </a:prstGeom>
            <a:solidFill>
              <a:srgbClr val="00B05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9" name="Chart 18">
              <a:extLst>
                <a:ext uri="{FF2B5EF4-FFF2-40B4-BE49-F238E27FC236}">
                  <a16:creationId xmlns:a16="http://schemas.microsoft.com/office/drawing/2014/main" id="{19C8A22B-930A-BF49-84B0-7DBA8146C40F}"/>
                </a:ext>
              </a:extLst>
            </p:cNvPr>
            <p:cNvGraphicFramePr/>
            <p:nvPr>
              <p:extLst>
                <p:ext uri="{D42A27DB-BD31-4B8C-83A1-F6EECF244321}">
                  <p14:modId xmlns:p14="http://schemas.microsoft.com/office/powerpoint/2010/main" val="3633526757"/>
                </p:ext>
              </p:extLst>
            </p:nvPr>
          </p:nvGraphicFramePr>
          <p:xfrm>
            <a:off x="542921" y="1724025"/>
            <a:ext cx="4038600" cy="2895642"/>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E6FDBEB5-23DC-0942-9DFD-B48B219913F7}"/>
                </a:ext>
              </a:extLst>
            </p:cNvPr>
            <p:cNvSpPr txBox="1"/>
            <p:nvPr/>
          </p:nvSpPr>
          <p:spPr>
            <a:xfrm>
              <a:off x="4416085" y="3934409"/>
              <a:ext cx="548035" cy="276999"/>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ＭＳ Ｐゴシック" charset="-128"/>
                  <a:cs typeface="+mn-cs"/>
                </a:rPr>
                <a:t>Today</a:t>
              </a:r>
            </a:p>
          </p:txBody>
        </p:sp>
        <p:sp>
          <p:nvSpPr>
            <p:cNvPr id="23" name="TextBox 22">
              <a:extLst>
                <a:ext uri="{FF2B5EF4-FFF2-40B4-BE49-F238E27FC236}">
                  <a16:creationId xmlns:a16="http://schemas.microsoft.com/office/drawing/2014/main" id="{5A750F83-34B0-E644-82E3-C2D65BA24117}"/>
                </a:ext>
              </a:extLst>
            </p:cNvPr>
            <p:cNvSpPr txBox="1"/>
            <p:nvPr/>
          </p:nvSpPr>
          <p:spPr>
            <a:xfrm>
              <a:off x="1875229" y="2559791"/>
              <a:ext cx="498856" cy="276999"/>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ＭＳ Ｐゴシック" charset="-128"/>
                  <a:cs typeface="+mn-cs"/>
                </a:rPr>
                <a:t>2007</a:t>
              </a:r>
            </a:p>
          </p:txBody>
        </p:sp>
        <p:sp>
          <p:nvSpPr>
            <p:cNvPr id="24" name="TextBox 23">
              <a:extLst>
                <a:ext uri="{FF2B5EF4-FFF2-40B4-BE49-F238E27FC236}">
                  <a16:creationId xmlns:a16="http://schemas.microsoft.com/office/drawing/2014/main" id="{AF12AEF9-633F-4048-A0A9-CE94E78BEC76}"/>
                </a:ext>
              </a:extLst>
            </p:cNvPr>
            <p:cNvSpPr txBox="1"/>
            <p:nvPr/>
          </p:nvSpPr>
          <p:spPr>
            <a:xfrm>
              <a:off x="1780019" y="2895817"/>
              <a:ext cx="498855" cy="276999"/>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ＭＳ Ｐゴシック" charset="-128"/>
                  <a:cs typeface="+mn-cs"/>
                </a:rPr>
                <a:t>2006</a:t>
              </a:r>
            </a:p>
          </p:txBody>
        </p:sp>
        <p:sp>
          <p:nvSpPr>
            <p:cNvPr id="25" name="TextBox 24">
              <a:extLst>
                <a:ext uri="{FF2B5EF4-FFF2-40B4-BE49-F238E27FC236}">
                  <a16:creationId xmlns:a16="http://schemas.microsoft.com/office/drawing/2014/main" id="{4DE0A3C1-0EBC-C04E-A71B-49ABCB284574}"/>
                </a:ext>
              </a:extLst>
            </p:cNvPr>
            <p:cNvSpPr txBox="1"/>
            <p:nvPr/>
          </p:nvSpPr>
          <p:spPr>
            <a:xfrm>
              <a:off x="2192934" y="1974272"/>
              <a:ext cx="498855" cy="276999"/>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ＭＳ Ｐゴシック" charset="-128"/>
                  <a:cs typeface="+mn-cs"/>
                </a:rPr>
                <a:t>2008</a:t>
              </a:r>
            </a:p>
          </p:txBody>
        </p:sp>
        <p:sp>
          <p:nvSpPr>
            <p:cNvPr id="26" name="TextBox 25">
              <a:extLst>
                <a:ext uri="{FF2B5EF4-FFF2-40B4-BE49-F238E27FC236}">
                  <a16:creationId xmlns:a16="http://schemas.microsoft.com/office/drawing/2014/main" id="{305B4B78-DCDD-6749-B11F-C5ACC2A89854}"/>
                </a:ext>
              </a:extLst>
            </p:cNvPr>
            <p:cNvSpPr txBox="1"/>
            <p:nvPr/>
          </p:nvSpPr>
          <p:spPr>
            <a:xfrm>
              <a:off x="2598086" y="1807198"/>
              <a:ext cx="498856" cy="276999"/>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ＭＳ Ｐゴシック" charset="-128"/>
                  <a:cs typeface="+mn-cs"/>
                </a:rPr>
                <a:t>2010</a:t>
              </a:r>
            </a:p>
          </p:txBody>
        </p:sp>
        <p:sp>
          <p:nvSpPr>
            <p:cNvPr id="27" name="TextBox 26">
              <a:extLst>
                <a:ext uri="{FF2B5EF4-FFF2-40B4-BE49-F238E27FC236}">
                  <a16:creationId xmlns:a16="http://schemas.microsoft.com/office/drawing/2014/main" id="{D612B141-7DEA-B140-BD86-33B9D9656E83}"/>
                </a:ext>
              </a:extLst>
            </p:cNvPr>
            <p:cNvSpPr txBox="1"/>
            <p:nvPr/>
          </p:nvSpPr>
          <p:spPr>
            <a:xfrm>
              <a:off x="990600" y="3913170"/>
              <a:ext cx="498855" cy="276999"/>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ＭＳ Ｐゴシック" charset="-128"/>
                  <a:cs typeface="+mn-cs"/>
                </a:rPr>
                <a:t>1999</a:t>
              </a:r>
            </a:p>
          </p:txBody>
        </p:sp>
        <p:sp>
          <p:nvSpPr>
            <p:cNvPr id="28" name="TextBox 27">
              <a:extLst>
                <a:ext uri="{FF2B5EF4-FFF2-40B4-BE49-F238E27FC236}">
                  <a16:creationId xmlns:a16="http://schemas.microsoft.com/office/drawing/2014/main" id="{C0372E6C-0E96-DC4A-B012-4A9B041CCD4B}"/>
                </a:ext>
              </a:extLst>
            </p:cNvPr>
            <p:cNvSpPr txBox="1"/>
            <p:nvPr/>
          </p:nvSpPr>
          <p:spPr>
            <a:xfrm>
              <a:off x="4898537" y="3582837"/>
              <a:ext cx="2242522" cy="923330"/>
            </a:xfrm>
            <a:prstGeom prst="rect">
              <a:avLst/>
            </a:prstGeom>
            <a:noFill/>
          </p:spPr>
          <p:txBody>
            <a:bodyPr wrap="square" rtlCol="0">
              <a:noAutofit/>
            </a:bodyPr>
            <a:lstStyle/>
            <a:p>
              <a:pPr algn="ctr" defTabSz="457200">
                <a:defRPr/>
              </a:pPr>
              <a:r>
                <a:rPr lang="en-US" sz="1600" b="1" dirty="0">
                  <a:solidFill>
                    <a:schemeClr val="bg1"/>
                  </a:solidFill>
                  <a:ea typeface="ＭＳ Ｐゴシック" charset="-128"/>
                </a:rPr>
                <a:t>Sellers’ </a:t>
              </a:r>
            </a:p>
            <a:p>
              <a:pPr algn="ctr" defTabSz="457200">
                <a:defRPr/>
              </a:pPr>
              <a:r>
                <a:rPr lang="en-US" sz="1600" b="1" dirty="0">
                  <a:solidFill>
                    <a:schemeClr val="bg1"/>
                  </a:solidFill>
                  <a:ea typeface="ＭＳ Ｐゴシック" charset="-128"/>
                </a:rPr>
                <a:t>Market </a:t>
              </a:r>
            </a:p>
            <a:p>
              <a:pPr algn="ctr" defTabSz="457200">
                <a:defRPr/>
              </a:pPr>
              <a:r>
                <a:rPr lang="en-US" sz="1250" dirty="0">
                  <a:solidFill>
                    <a:schemeClr val="bg1"/>
                  </a:solidFill>
                  <a:ea typeface="ＭＳ Ｐゴシック" charset="-128"/>
                </a:rPr>
                <a:t>(&lt; 6 Months)</a:t>
              </a:r>
            </a:p>
          </p:txBody>
        </p:sp>
        <p:sp>
          <p:nvSpPr>
            <p:cNvPr id="29" name="TextBox 28">
              <a:extLst>
                <a:ext uri="{FF2B5EF4-FFF2-40B4-BE49-F238E27FC236}">
                  <a16:creationId xmlns:a16="http://schemas.microsoft.com/office/drawing/2014/main" id="{5918DB22-2011-A047-BEBE-943ECC2A9A8C}"/>
                </a:ext>
              </a:extLst>
            </p:cNvPr>
            <p:cNvSpPr txBox="1"/>
            <p:nvPr/>
          </p:nvSpPr>
          <p:spPr>
            <a:xfrm>
              <a:off x="3974187" y="3164049"/>
              <a:ext cx="3077521" cy="377551"/>
            </a:xfrm>
            <a:prstGeom prst="rect">
              <a:avLst/>
            </a:prstGeom>
            <a:noFill/>
          </p:spPr>
          <p:txBody>
            <a:bodyPr wrap="square" rtlCol="0">
              <a:noAutofit/>
            </a:bodyPr>
            <a:lstStyle/>
            <a:p>
              <a:pPr defTabSz="457200">
                <a:defRPr/>
              </a:pPr>
              <a:r>
                <a:rPr lang="en-US" sz="1200" b="1" dirty="0">
                  <a:solidFill>
                    <a:prstClr val="white"/>
                  </a:solidFill>
                  <a:ea typeface="ＭＳ Ｐゴシック" charset="-128"/>
                </a:rPr>
                <a:t>Neutral Market </a:t>
              </a:r>
              <a:r>
                <a:rPr lang="en-US" sz="1200" dirty="0">
                  <a:solidFill>
                    <a:prstClr val="white"/>
                  </a:solidFill>
                  <a:ea typeface="ＭＳ Ｐゴシック" charset="-128"/>
                </a:rPr>
                <a:t>(6-7 Months)</a:t>
              </a:r>
            </a:p>
          </p:txBody>
        </p:sp>
        <p:sp>
          <p:nvSpPr>
            <p:cNvPr id="30" name="TextBox 29">
              <a:extLst>
                <a:ext uri="{FF2B5EF4-FFF2-40B4-BE49-F238E27FC236}">
                  <a16:creationId xmlns:a16="http://schemas.microsoft.com/office/drawing/2014/main" id="{11A7E0E1-A02E-044E-B7AD-0617187F3345}"/>
                </a:ext>
              </a:extLst>
            </p:cNvPr>
            <p:cNvSpPr txBox="1"/>
            <p:nvPr/>
          </p:nvSpPr>
          <p:spPr>
            <a:xfrm>
              <a:off x="4852485" y="1947055"/>
              <a:ext cx="2378359" cy="923330"/>
            </a:xfrm>
            <a:prstGeom prst="rect">
              <a:avLst/>
            </a:prstGeom>
            <a:noFill/>
          </p:spPr>
          <p:txBody>
            <a:bodyPr wrap="square" rtlCol="0">
              <a:noAutofit/>
            </a:bodyPr>
            <a:lstStyle/>
            <a:p>
              <a:pPr algn="ctr" defTabSz="457200">
                <a:defRPr/>
              </a:pPr>
              <a:r>
                <a:rPr lang="en-US" sz="1600" b="1" dirty="0">
                  <a:solidFill>
                    <a:schemeClr val="bg1"/>
                  </a:solidFill>
                  <a:ea typeface="ＭＳ Ｐゴシック" charset="-128"/>
                </a:rPr>
                <a:t>Buyers’ </a:t>
              </a:r>
            </a:p>
            <a:p>
              <a:pPr algn="ctr" defTabSz="457200">
                <a:defRPr/>
              </a:pPr>
              <a:r>
                <a:rPr lang="en-US" sz="1600" b="1" dirty="0">
                  <a:solidFill>
                    <a:schemeClr val="bg1"/>
                  </a:solidFill>
                  <a:ea typeface="ＭＳ Ｐゴシック" charset="-128"/>
                </a:rPr>
                <a:t>Market </a:t>
              </a:r>
            </a:p>
            <a:p>
              <a:pPr algn="ctr" defTabSz="457200">
                <a:defRPr/>
              </a:pPr>
              <a:r>
                <a:rPr lang="en-US" sz="1250" dirty="0">
                  <a:solidFill>
                    <a:schemeClr val="bg1"/>
                  </a:solidFill>
                  <a:ea typeface="ＭＳ Ｐゴシック" charset="-128"/>
                </a:rPr>
                <a:t>(&gt; 7 Months)</a:t>
              </a:r>
            </a:p>
          </p:txBody>
        </p:sp>
      </p:grpSp>
    </p:spTree>
    <p:extLst>
      <p:ext uri="{BB962C8B-B14F-4D97-AF65-F5344CB8AC3E}">
        <p14:creationId xmlns:p14="http://schemas.microsoft.com/office/powerpoint/2010/main" val="378325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D9449-67D7-F044-BE61-6EC34C68B0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199" y="813661"/>
            <a:ext cx="6858000" cy="5198859"/>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lvl="0">
              <a:spcAft>
                <a:spcPts val="2000"/>
              </a:spcAft>
            </a:pPr>
            <a:r>
              <a:rPr lang="en-US" sz="2200" i="1" dirty="0">
                <a:solidFill>
                  <a:prstClr val="white"/>
                </a:solidFill>
                <a:latin typeface="Georgia" panose="02040502050405020303" pitchFamily="18" charset="0"/>
              </a:rPr>
              <a:t>In the past, home sellers might have waited weeks or months to get an offer that might not be as high as they’d hoped. Buyers may have lowballed, or driven a hard bargain . . .</a:t>
            </a:r>
          </a:p>
          <a:p>
            <a:pPr lvl="0">
              <a:spcAft>
                <a:spcPts val="2000"/>
              </a:spcAft>
            </a:pPr>
            <a:r>
              <a:rPr lang="en-US" sz="2200" i="1" dirty="0">
                <a:solidFill>
                  <a:prstClr val="white"/>
                </a:solidFill>
                <a:latin typeface="Georgia" panose="02040502050405020303" pitchFamily="18" charset="0"/>
              </a:rPr>
              <a:t>Today . . . homes are getting snapped up fast, sometimes within days of going on the market. Buyers mired in bidding wars are pushing their offers over asking price, and often waiving inspections and other demands to sweeten their offer.</a:t>
            </a:r>
          </a:p>
          <a:p>
            <a:pPr lvl="0">
              <a:spcAft>
                <a:spcPts val="2000"/>
              </a:spcAft>
            </a:pPr>
            <a:r>
              <a:rPr lang="en-US" sz="1250" dirty="0">
                <a:solidFill>
                  <a:prstClr val="white"/>
                </a:solidFill>
                <a:latin typeface="Arial" panose="020B0604020202020204" pitchFamily="34" charset="0"/>
                <a:cs typeface="Arial" panose="020B0604020202020204" pitchFamily="34" charset="0"/>
              </a:rPr>
              <a:t>- </a:t>
            </a:r>
            <a:r>
              <a:rPr lang="en-US" sz="1250" i="1" dirty="0" err="1">
                <a:solidFill>
                  <a:prstClr val="white"/>
                </a:solidFill>
                <a:latin typeface="Arial" panose="020B0604020202020204" pitchFamily="34" charset="0"/>
                <a:cs typeface="Arial" panose="020B0604020202020204" pitchFamily="34" charset="0"/>
              </a:rPr>
              <a:t>realtor.com</a:t>
            </a:r>
            <a:endParaRPr lang="en-US" sz="2200" i="1" dirty="0">
              <a:solidFill>
                <a:prstClr val="white"/>
              </a:solidFill>
              <a:latin typeface="Georgia" panose="02040502050405020303" pitchFamily="18" charset="0"/>
            </a:endParaRPr>
          </a:p>
        </p:txBody>
      </p:sp>
      <p:pic>
        <p:nvPicPr>
          <p:cNvPr id="7" name="Picture 6">
            <a:extLst>
              <a:ext uri="{FF2B5EF4-FFF2-40B4-BE49-F238E27FC236}">
                <a16:creationId xmlns:a16="http://schemas.microsoft.com/office/drawing/2014/main" id="{0F3EAC7B-E5CD-F74C-BE5A-ABB86034666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8" y="457200"/>
            <a:ext cx="742081" cy="74331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5</a:t>
            </a:fld>
            <a:endParaRPr lang="en-US" dirty="0"/>
          </a:p>
        </p:txBody>
      </p:sp>
    </p:spTree>
    <p:extLst>
      <p:ext uri="{BB962C8B-B14F-4D97-AF65-F5344CB8AC3E}">
        <p14:creationId xmlns:p14="http://schemas.microsoft.com/office/powerpoint/2010/main" val="3270182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97175-BDAA-8E42-8D7C-603F3AB449C4}"/>
              </a:ext>
            </a:extLst>
          </p:cNvPr>
          <p:cNvSpPr>
            <a:spLocks noGrp="1"/>
          </p:cNvSpPr>
          <p:nvPr>
            <p:ph type="sldNum" sz="quarter" idx="12"/>
          </p:nvPr>
        </p:nvSpPr>
        <p:spPr/>
        <p:txBody>
          <a:bodyPr/>
          <a:lstStyle/>
          <a:p>
            <a:fld id="{D9C681BF-E0B0-FE40-97D6-3440D5EE15D9}" type="slidenum">
              <a:rPr lang="en-US" smtClean="0"/>
              <a:pPr/>
              <a:t>6</a:t>
            </a:fld>
            <a:endParaRPr lang="en-US" dirty="0"/>
          </a:p>
        </p:txBody>
      </p:sp>
      <p:sp>
        <p:nvSpPr>
          <p:cNvPr id="3" name="Rectangle 2">
            <a:extLst>
              <a:ext uri="{FF2B5EF4-FFF2-40B4-BE49-F238E27FC236}">
                <a16:creationId xmlns:a16="http://schemas.microsoft.com/office/drawing/2014/main" id="{70482418-A0E5-D243-B024-71B28AC9E55F}"/>
              </a:ext>
            </a:extLst>
          </p:cNvPr>
          <p:cNvSpPr/>
          <p:nvPr/>
        </p:nvSpPr>
        <p:spPr>
          <a:xfrm>
            <a:off x="-17060" y="0"/>
            <a:ext cx="778946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lIns="502920" tIns="594360" rIns="502920" bIns="594360" rtlCol="0" anchor="t" anchorCtr="0">
            <a:spAutoFit/>
          </a:bodyPr>
          <a:lstStyle/>
          <a:p>
            <a:pPr lvl="0">
              <a:spcAft>
                <a:spcPts val="1000"/>
              </a:spcAft>
            </a:pPr>
            <a:r>
              <a:rPr lang="en-US" sz="3200" dirty="0">
                <a:solidFill>
                  <a:srgbClr val="FFFFFF"/>
                </a:solidFill>
              </a:rPr>
              <a:t>Expert Insights on the </a:t>
            </a:r>
            <a:br>
              <a:rPr lang="en-US" sz="3200" dirty="0">
                <a:solidFill>
                  <a:srgbClr val="FFFFFF"/>
                </a:solidFill>
              </a:rPr>
            </a:br>
            <a:r>
              <a:rPr lang="en-US" sz="3200" dirty="0">
                <a:solidFill>
                  <a:srgbClr val="FFFFFF"/>
                </a:solidFill>
              </a:rPr>
              <a:t>Current Housing Market</a:t>
            </a:r>
          </a:p>
        </p:txBody>
      </p:sp>
      <p:sp>
        <p:nvSpPr>
          <p:cNvPr id="5" name="TextBox 4">
            <a:extLst>
              <a:ext uri="{FF2B5EF4-FFF2-40B4-BE49-F238E27FC236}">
                <a16:creationId xmlns:a16="http://schemas.microsoft.com/office/drawing/2014/main" id="{7225F3AB-3DC3-174C-B82A-666FB57A8691}"/>
              </a:ext>
            </a:extLst>
          </p:cNvPr>
          <p:cNvSpPr txBox="1"/>
          <p:nvPr/>
        </p:nvSpPr>
        <p:spPr>
          <a:xfrm>
            <a:off x="457200" y="2186744"/>
            <a:ext cx="6858000" cy="87037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Real estate experts agree that the strength of today’s housing market isn’t going away anytime soon. Here’s what several industry leaders have to say: </a:t>
            </a: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p:txBody>
      </p:sp>
      <p:graphicFrame>
        <p:nvGraphicFramePr>
          <p:cNvPr id="6" name="Table 6">
            <a:extLst>
              <a:ext uri="{FF2B5EF4-FFF2-40B4-BE49-F238E27FC236}">
                <a16:creationId xmlns:a16="http://schemas.microsoft.com/office/drawing/2014/main" id="{532561AE-B85C-9E48-A161-A1C8C776E923}"/>
              </a:ext>
            </a:extLst>
          </p:cNvPr>
          <p:cNvGraphicFramePr>
            <a:graphicFrameLocks noGrp="1"/>
          </p:cNvGraphicFramePr>
          <p:nvPr>
            <p:extLst>
              <p:ext uri="{D42A27DB-BD31-4B8C-83A1-F6EECF244321}">
                <p14:modId xmlns:p14="http://schemas.microsoft.com/office/powerpoint/2010/main" val="958227530"/>
              </p:ext>
            </p:extLst>
          </p:nvPr>
        </p:nvGraphicFramePr>
        <p:xfrm>
          <a:off x="457200" y="3238600"/>
          <a:ext cx="6961961" cy="6267450"/>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440958340"/>
                    </a:ext>
                  </a:extLst>
                </a:gridCol>
                <a:gridCol w="6262714">
                  <a:extLst>
                    <a:ext uri="{9D8B030D-6E8A-4147-A177-3AD203B41FA5}">
                      <a16:colId xmlns:a16="http://schemas.microsoft.com/office/drawing/2014/main" val="1866250015"/>
                    </a:ext>
                  </a:extLst>
                </a:gridCol>
              </a:tblGrid>
              <a:tr h="1215547">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The improvement we saw in new listings growth . . . </a:t>
                      </a:r>
                      <a:r>
                        <a:rPr kumimoji="0" lang="en-US" sz="125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shows sellers are entering the market historically later in the season, which could mean we’ll see home buying continue into the fall</a:t>
                      </a:r>
                      <a:r>
                        <a:rPr kumimoji="0" lang="en-US" sz="125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 as buyers jump at new opportunities. </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George </a:t>
                      </a:r>
                      <a:r>
                        <a:rPr kumimoji="0" lang="en-US" sz="1200" b="0" i="0" u="none" strike="noStrike" kern="1200" cap="none" spc="0" normalizeH="0" baseline="0" noProof="0" dirty="0" err="1">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Ratiu</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Senior Economist, </a:t>
                      </a:r>
                      <a:r>
                        <a:rPr kumimoji="0" lang="en-US" sz="1200" b="0" i="1" u="none" strike="noStrike" kern="1200" cap="none" spc="0" normalizeH="0" baseline="0" noProof="0" dirty="0" err="1">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realtor.com</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a:t>
                      </a:r>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76814">
                <a:tc gridSpan="2">
                  <a:txBody>
                    <a:bodyPr/>
                    <a:lstStyle/>
                    <a:p>
                      <a:endParaRPr lang="en-US" sz="600" dirty="0"/>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4062816639"/>
                  </a:ext>
                </a:extLst>
              </a:tr>
              <a:tr h="1203034">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Low mortgage rates likely will remain a strong pull for potential home buyers</a:t>
                      </a:r>
                      <a:r>
                        <a:rPr kumimoji="0" lang="en-US" sz="125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 A rush to lock in a low rate may continue to propel the housing market. NAR predicts the 30-year fixed-rate mortgage to rise, expecting it to average 3.2% from October through December.</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National Association of Realtors</a:t>
                      </a:r>
                      <a:endParaRPr kumimoji="0" lang="en-US" sz="1200" b="1" i="1" u="none" strike="noStrike" kern="1200" cap="none" spc="0" normalizeH="0" baseline="0" noProof="0" dirty="0">
                        <a:ln>
                          <a:noFill/>
                        </a:ln>
                        <a:solidFill>
                          <a:schemeClr val="tx1"/>
                        </a:solidFill>
                        <a:effectLst/>
                        <a:uLnTx/>
                        <a:uFillTx/>
                        <a:latin typeface="+mn-lt"/>
                        <a:ea typeface="+mn-ea"/>
                        <a:cs typeface="+mn-cs"/>
                      </a:endParaRP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5695373"/>
                  </a:ext>
                </a:extLst>
              </a:tr>
              <a:tr h="76814">
                <a:tc gridSpan="2">
                  <a:txBody>
                    <a:bodyPr/>
                    <a:lstStyle/>
                    <a:p>
                      <a:endParaRPr lang="en-US" sz="600" dirty="0"/>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834770972"/>
                  </a:ext>
                </a:extLst>
              </a:tr>
              <a:tr h="1386729">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The good news for homeowners and potential sellers is that despite slowing, home prices continue to grow</a:t>
                      </a:r>
                      <a:r>
                        <a:rPr kumimoji="0" lang="en-US" sz="125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 . . . We expect prices to ease as we head into fall, as they have historically, which means we may not see new all-time highs, but are likely to see the highest prices ever for the fall and winter season.</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Danielle Hale, Chief Economist, </a:t>
                      </a:r>
                      <a:r>
                        <a:rPr kumimoji="0" lang="en-US" sz="1200" b="0" i="1" u="none" strike="noStrike" kern="1200" cap="none" spc="0" normalizeH="0" baseline="0" noProof="0" dirty="0" err="1">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realtor.com</a:t>
                      </a:r>
                      <a:endPar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endParaRP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9424169"/>
                  </a:ext>
                </a:extLst>
              </a:tr>
              <a:tr h="76814">
                <a:tc gridSpan="2">
                  <a:txBody>
                    <a:bodyPr/>
                    <a:lstStyle/>
                    <a:p>
                      <a:endParaRPr lang="en-US" sz="600" dirty="0"/>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243603711"/>
                  </a:ext>
                </a:extLst>
              </a:tr>
              <a:tr h="1310848">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Existing-home sales have moderated in recent months, and some may believe that this is due to a demand pullback. Yet, examining market dynamics with our Potential Home Sales Model indicates </a:t>
                      </a:r>
                      <a:r>
                        <a:rPr kumimoji="0" lang="en-US" sz="125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the moderation in home sales is the result of a lack of supply more so than a falling demand. </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Mark Fleming, Chief Economist, </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First American​</a:t>
                      </a:r>
                    </a:p>
                  </a:txBody>
                  <a:tcPr marL="182880" marR="182880" marT="182880" marB="182880">
                    <a:lnL>
                      <a:noFill/>
                    </a:lnL>
                    <a:solidFill>
                      <a:schemeClr val="bg1">
                        <a:lumMod val="95000"/>
                      </a:schemeClr>
                    </a:solidFill>
                  </a:tcPr>
                </a:tc>
                <a:extLst>
                  <a:ext uri="{0D108BD9-81ED-4DB2-BD59-A6C34878D82A}">
                    <a16:rowId xmlns:a16="http://schemas.microsoft.com/office/drawing/2014/main" val="2935668797"/>
                  </a:ext>
                </a:extLst>
              </a:tr>
            </a:tbl>
          </a:graphicData>
        </a:graphic>
      </p:graphicFrame>
      <p:pic>
        <p:nvPicPr>
          <p:cNvPr id="8" name="Picture 7" descr="A picture containing computer, person&#10;&#10;Description automatically generated">
            <a:extLst>
              <a:ext uri="{FF2B5EF4-FFF2-40B4-BE49-F238E27FC236}">
                <a16:creationId xmlns:a16="http://schemas.microsoft.com/office/drawing/2014/main" id="{74C03799-D9BA-8640-8200-73C326263A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53666" y="0"/>
            <a:ext cx="2418734" cy="2185214"/>
          </a:xfrm>
          <a:prstGeom prst="rect">
            <a:avLst/>
          </a:prstGeom>
        </p:spPr>
      </p:pic>
    </p:spTree>
    <p:extLst>
      <p:ext uri="{BB962C8B-B14F-4D97-AF65-F5344CB8AC3E}">
        <p14:creationId xmlns:p14="http://schemas.microsoft.com/office/powerpoint/2010/main" val="2975803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35015-82A0-2943-9487-C9456F8EB6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205399"/>
            <a:ext cx="6858000" cy="3395801"/>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lvl="0" algn="ctr">
              <a:spcAft>
                <a:spcPts val="2000"/>
              </a:spcAft>
            </a:pPr>
            <a:r>
              <a:rPr lang="en-US" sz="1500" b="1" dirty="0">
                <a:solidFill>
                  <a:schemeClr val="bg1"/>
                </a:solidFill>
                <a:latin typeface="Arial" panose="020B0604020202020204" pitchFamily="34" charset="0"/>
                <a:cs typeface="Arial" panose="020B0604020202020204" pitchFamily="34" charset="0"/>
              </a:rPr>
              <a:t>KEY TAKEAWAY</a:t>
            </a:r>
          </a:p>
          <a:p>
            <a:pPr lvl="0">
              <a:spcAft>
                <a:spcPts val="2000"/>
              </a:spcAft>
            </a:pPr>
            <a:r>
              <a:rPr lang="en-US" sz="2200" dirty="0">
                <a:solidFill>
                  <a:prstClr val="white"/>
                </a:solidFill>
                <a:latin typeface="Arial" panose="020B0604020202020204" pitchFamily="34" charset="0"/>
                <a:cs typeface="Arial" panose="020B0604020202020204" pitchFamily="34" charset="0"/>
              </a:rPr>
              <a:t>Sellers who want to close a deal on the best possible terms shouldn’t wait to put their houses on the market. Let’s connect today so you can get in on the action and move into your dream home this year.</a:t>
            </a:r>
          </a:p>
        </p:txBody>
      </p:sp>
      <p:pic>
        <p:nvPicPr>
          <p:cNvPr id="7" name="Picture 6">
            <a:extLst>
              <a:ext uri="{FF2B5EF4-FFF2-40B4-BE49-F238E27FC236}">
                <a16:creationId xmlns:a16="http://schemas.microsoft.com/office/drawing/2014/main" id="{0F3EAC7B-E5CD-F74C-BE5A-ABB86034666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833739"/>
            <a:ext cx="742081" cy="74331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solidFill>
                  <a:schemeClr val="bg1"/>
                </a:solidFill>
              </a:rPr>
              <a:pPr/>
              <a:t>7</a:t>
            </a:fld>
            <a:endParaRPr lang="en-US" dirty="0">
              <a:solidFill>
                <a:schemeClr val="bg1"/>
              </a:solidFill>
            </a:endParaRPr>
          </a:p>
        </p:txBody>
      </p:sp>
    </p:spTree>
    <p:extLst>
      <p:ext uri="{BB962C8B-B14F-4D97-AF65-F5344CB8AC3E}">
        <p14:creationId xmlns:p14="http://schemas.microsoft.com/office/powerpoint/2010/main" val="3759317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8BA353-EE9F-1A4C-82CC-22EE274214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889705"/>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8</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2898398"/>
            <a:ext cx="6858000"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According to the latest CoreLogic Home Price Insights Report, nationwide, </a:t>
            </a:r>
            <a:br>
              <a:rPr lang="en-US" sz="1500" i="1" dirty="0">
                <a:solidFill>
                  <a:schemeClr val="bg2"/>
                </a:solidFill>
                <a:latin typeface="Georgia" panose="02040502050405020303" pitchFamily="18" charset="0"/>
              </a:rPr>
            </a:br>
            <a:r>
              <a:rPr lang="en-US" sz="1500" b="1" i="1" dirty="0">
                <a:solidFill>
                  <a:schemeClr val="bg2"/>
                </a:solidFill>
                <a:latin typeface="Georgia" panose="02040502050405020303" pitchFamily="18" charset="0"/>
              </a:rPr>
              <a:t>home values increased by an impressive 17.2% over the last 12 months</a:t>
            </a:r>
            <a:r>
              <a:rPr lang="en-US" sz="1500" i="1" dirty="0">
                <a:solidFill>
                  <a:schemeClr val="bg2"/>
                </a:solidFill>
                <a:latin typeface="Georgia" panose="02040502050405020303" pitchFamily="18" charset="0"/>
              </a:rPr>
              <a:t>. The dramatic rise happened when the inventory of houses for sale reached historic lows at the same time buyer demand skyrocketed as a result of near record-low mortgage rates. </a:t>
            </a:r>
          </a:p>
          <a:p>
            <a:pPr>
              <a:lnSpc>
                <a:spcPct val="114000"/>
              </a:lnSpc>
              <a:spcAft>
                <a:spcPts val="1000"/>
              </a:spcAft>
            </a:pPr>
            <a:endParaRPr lang="en-US" sz="1500" i="1" dirty="0">
              <a:solidFill>
                <a:schemeClr val="bg2"/>
              </a:solidFill>
              <a:latin typeface="Georgia" panose="02040502050405020303" pitchFamily="18" charset="0"/>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469496"/>
            <a:ext cx="6172200" cy="4176068"/>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Where Will Home Values Go from Here?</a:t>
            </a:r>
          </a:p>
          <a:p>
            <a:pPr>
              <a:lnSpc>
                <a:spcPct val="110000"/>
              </a:lnSpc>
              <a:spcAft>
                <a:spcPts val="1000"/>
              </a:spcAft>
            </a:pPr>
            <a:r>
              <a:rPr lang="en-US" sz="1250" dirty="0"/>
              <a:t>Home price appreciation will continue to be determined by an imbalance of supply and demand. If supply remains low and demand high, prices will continue to increase, making it a great time to sell your house. Frank Martell, President and CEO of </a:t>
            </a:r>
            <a:r>
              <a:rPr lang="en-US" sz="1250" i="1" dirty="0"/>
              <a:t>CoreLogic,</a:t>
            </a:r>
            <a:r>
              <a:rPr lang="en-US" sz="1250" dirty="0"/>
              <a:t> explains:</a:t>
            </a:r>
          </a:p>
          <a:p>
            <a:pPr lvl="1">
              <a:lnSpc>
                <a:spcPct val="110000"/>
              </a:lnSpc>
              <a:spcAft>
                <a:spcPts val="1000"/>
              </a:spcAft>
            </a:pPr>
            <a:r>
              <a:rPr lang="en-US" sz="1250" i="1" dirty="0">
                <a:solidFill>
                  <a:srgbClr val="797979"/>
                </a:solidFill>
                <a:latin typeface="Arial" panose="020B0604020202020204" pitchFamily="34" charset="0"/>
                <a:cs typeface="Arial" panose="020B0604020202020204" pitchFamily="34" charset="0"/>
              </a:rPr>
              <a:t>“Home prices have been rising in the mid-single digits for some years now. </a:t>
            </a:r>
            <a:br>
              <a:rPr lang="en-US" sz="1250" i="1" dirty="0">
                <a:solidFill>
                  <a:srgbClr val="797979"/>
                </a:solidFill>
                <a:latin typeface="Arial" panose="020B0604020202020204" pitchFamily="34" charset="0"/>
                <a:cs typeface="Arial" panose="020B0604020202020204" pitchFamily="34" charset="0"/>
              </a:rPr>
            </a:br>
            <a:r>
              <a:rPr lang="en-US" sz="1250" b="1" i="1" dirty="0">
                <a:solidFill>
                  <a:srgbClr val="797979"/>
                </a:solidFill>
                <a:latin typeface="Arial" panose="020B0604020202020204" pitchFamily="34" charset="0"/>
                <a:cs typeface="Arial" panose="020B0604020202020204" pitchFamily="34" charset="0"/>
              </a:rPr>
              <a:t>The recent surge to double-digit price jumps reflect the convergence </a:t>
            </a:r>
            <a:br>
              <a:rPr lang="en-US" sz="1250" b="1" i="1" dirty="0">
                <a:solidFill>
                  <a:srgbClr val="797979"/>
                </a:solidFill>
                <a:latin typeface="Arial" panose="020B0604020202020204" pitchFamily="34" charset="0"/>
                <a:cs typeface="Arial" panose="020B0604020202020204" pitchFamily="34" charset="0"/>
              </a:rPr>
            </a:br>
            <a:r>
              <a:rPr lang="en-US" sz="1250" b="1" i="1" dirty="0">
                <a:solidFill>
                  <a:srgbClr val="797979"/>
                </a:solidFill>
                <a:latin typeface="Arial" panose="020B0604020202020204" pitchFamily="34" charset="0"/>
                <a:cs typeface="Arial" panose="020B0604020202020204" pitchFamily="34" charset="0"/>
              </a:rPr>
              <a:t>of exceptional demand and persistent low supply </a:t>
            </a:r>
            <a:r>
              <a:rPr lang="en-US" sz="1250" i="1" dirty="0">
                <a:solidFill>
                  <a:srgbClr val="797979"/>
                </a:solidFill>
                <a:latin typeface="Arial" panose="020B0604020202020204" pitchFamily="34" charset="0"/>
                <a:cs typeface="Arial" panose="020B0604020202020204" pitchFamily="34" charset="0"/>
              </a:rPr>
              <a:t>. . .”</a:t>
            </a:r>
          </a:p>
          <a:p>
            <a:pPr>
              <a:lnSpc>
                <a:spcPct val="110000"/>
              </a:lnSpc>
              <a:spcAft>
                <a:spcPts val="1000"/>
              </a:spcAft>
            </a:pPr>
            <a:r>
              <a:rPr lang="en-US" sz="1500" b="1" dirty="0">
                <a:solidFill>
                  <a:schemeClr val="tx2"/>
                </a:solidFill>
              </a:rPr>
              <a:t>Housing Supply</a:t>
            </a:r>
          </a:p>
          <a:p>
            <a:pPr>
              <a:lnSpc>
                <a:spcPct val="110000"/>
              </a:lnSpc>
              <a:spcAft>
                <a:spcPts val="1000"/>
              </a:spcAft>
            </a:pPr>
            <a:r>
              <a:rPr lang="en-US" sz="1250" dirty="0">
                <a:solidFill>
                  <a:srgbClr val="000000"/>
                </a:solidFill>
              </a:rPr>
              <a:t>Home prices are rising, but they should moderate as more housing inventory comes to market. George </a:t>
            </a:r>
            <a:r>
              <a:rPr lang="en-US" sz="1250" dirty="0" err="1">
                <a:solidFill>
                  <a:srgbClr val="000000"/>
                </a:solidFill>
              </a:rPr>
              <a:t>Ratiu</a:t>
            </a:r>
            <a:r>
              <a:rPr lang="en-US" sz="1250" dirty="0">
                <a:solidFill>
                  <a:srgbClr val="000000"/>
                </a:solidFill>
              </a:rPr>
              <a:t>, Senior Economist at </a:t>
            </a:r>
            <a:r>
              <a:rPr lang="en-US" sz="1250" i="1" dirty="0" err="1">
                <a:solidFill>
                  <a:srgbClr val="000000"/>
                </a:solidFill>
              </a:rPr>
              <a:t>realtor.com</a:t>
            </a:r>
            <a:r>
              <a:rPr lang="en-US" sz="1250" dirty="0">
                <a:solidFill>
                  <a:srgbClr val="000000"/>
                </a:solidFill>
              </a:rPr>
              <a:t>, says there are signs we may see the current inventory challenges lessen, slowing the fast-paced home price appreciation and creating more choices for buyers:</a:t>
            </a:r>
          </a:p>
          <a:p>
            <a:pPr lvl="1">
              <a:lnSpc>
                <a:spcPct val="110000"/>
              </a:lnSpc>
              <a:spcAft>
                <a:spcPts val="1000"/>
              </a:spcAft>
            </a:pPr>
            <a:r>
              <a:rPr lang="en-US" sz="1250" i="1" dirty="0">
                <a:solidFill>
                  <a:srgbClr val="797979"/>
                </a:solidFill>
                <a:latin typeface="Arial" panose="020B0604020202020204" pitchFamily="34" charset="0"/>
                <a:cs typeface="Arial" panose="020B0604020202020204" pitchFamily="34" charset="0"/>
              </a:rPr>
              <a:t>“. . . there are still fewer homes for sale than last year when we were focused on how limited supply was holding back the housing market. On the other hand, the gap continues to shrink. . . . This means that low inventory of homes for sale is still a problem, but we’re on pace to see inventories grow before the end</a:t>
            </a:r>
            <a:br>
              <a:rPr lang="en-US" sz="1250" i="1" dirty="0">
                <a:solidFill>
                  <a:srgbClr val="797979"/>
                </a:solidFill>
                <a:latin typeface="Arial" panose="020B0604020202020204" pitchFamily="34" charset="0"/>
                <a:cs typeface="Arial" panose="020B0604020202020204" pitchFamily="34" charset="0"/>
              </a:rPr>
            </a:br>
            <a:r>
              <a:rPr lang="en-US" sz="1250" i="1" dirty="0">
                <a:solidFill>
                  <a:srgbClr val="797979"/>
                </a:solidFill>
                <a:latin typeface="Arial" panose="020B0604020202020204" pitchFamily="34" charset="0"/>
                <a:cs typeface="Arial" panose="020B0604020202020204" pitchFamily="34" charset="0"/>
              </a:rPr>
              <a:t>of the year.”</a:t>
            </a:r>
          </a:p>
        </p:txBody>
      </p:sp>
      <p:sp>
        <p:nvSpPr>
          <p:cNvPr id="8" name="Rectangle 7">
            <a:extLst>
              <a:ext uri="{FF2B5EF4-FFF2-40B4-BE49-F238E27FC236}">
                <a16:creationId xmlns:a16="http://schemas.microsoft.com/office/drawing/2014/main" id="{CFC07FC6-668C-C347-A8F7-4099C75CB944}"/>
              </a:ext>
            </a:extLst>
          </p:cNvPr>
          <p:cNvSpPr/>
          <p:nvPr/>
        </p:nvSpPr>
        <p:spPr>
          <a:xfrm>
            <a:off x="0" y="1935598"/>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Will Home Prices Continue To Rise?</a:t>
            </a:r>
          </a:p>
        </p:txBody>
      </p:sp>
    </p:spTree>
    <p:extLst>
      <p:ext uri="{BB962C8B-B14F-4D97-AF65-F5344CB8AC3E}">
        <p14:creationId xmlns:p14="http://schemas.microsoft.com/office/powerpoint/2010/main" val="1798460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29621CD-59AF-8C48-918D-9B872B2CE5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7772400" cy="2030727"/>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9</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5884708"/>
            <a:ext cx="6172200" cy="2516873"/>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Housing Demand</a:t>
            </a:r>
          </a:p>
          <a:p>
            <a:pPr>
              <a:lnSpc>
                <a:spcPct val="110000"/>
              </a:lnSpc>
              <a:spcAft>
                <a:spcPts val="1000"/>
              </a:spcAft>
            </a:pPr>
            <a:r>
              <a:rPr lang="en-US" sz="1250" dirty="0"/>
              <a:t>Will the high level of buyer demand last? For over a year, low mortgage rates have powered buyer demand. While rates are projected to rise, they’re still much lower than the historical norm, which creates opportunity for homebuyers. That’s why demand is expected to remain high throughout 2021.</a:t>
            </a:r>
          </a:p>
          <a:p>
            <a:pPr>
              <a:lnSpc>
                <a:spcPct val="110000"/>
              </a:lnSpc>
              <a:spcAft>
                <a:spcPts val="1000"/>
              </a:spcAft>
            </a:pPr>
            <a:r>
              <a:rPr lang="en-US" sz="1250" dirty="0"/>
              <a:t>Taking into consideration the projections on housing supply and demand, real estate analysts forecast home prices will continue to appreciate. </a:t>
            </a:r>
          </a:p>
          <a:p>
            <a:pPr>
              <a:lnSpc>
                <a:spcPct val="110000"/>
              </a:lnSpc>
              <a:spcAft>
                <a:spcPts val="1000"/>
              </a:spcAft>
            </a:pPr>
            <a:endParaRPr lang="en-US" sz="1250"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381914665"/>
              </p:ext>
            </p:extLst>
          </p:nvPr>
        </p:nvGraphicFramePr>
        <p:xfrm>
          <a:off x="457200" y="8439833"/>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There’s still a very limited number of homes for sale compared to the demand from purchasers looking to buy them. As a result, home values will continue to appreciate, making this fall a fantastic time to sell your current house.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grpSp>
        <p:nvGrpSpPr>
          <p:cNvPr id="8" name="Group 7">
            <a:extLst>
              <a:ext uri="{FF2B5EF4-FFF2-40B4-BE49-F238E27FC236}">
                <a16:creationId xmlns:a16="http://schemas.microsoft.com/office/drawing/2014/main" id="{C38F0D69-9C8A-2647-9245-9B48B6AED009}"/>
              </a:ext>
            </a:extLst>
          </p:cNvPr>
          <p:cNvGrpSpPr/>
          <p:nvPr/>
        </p:nvGrpSpPr>
        <p:grpSpPr>
          <a:xfrm>
            <a:off x="465307" y="2270457"/>
            <a:ext cx="6841785" cy="3572404"/>
            <a:chOff x="381907" y="1271926"/>
            <a:chExt cx="6841785" cy="3572404"/>
          </a:xfrm>
        </p:grpSpPr>
        <p:sp>
          <p:nvSpPr>
            <p:cNvPr id="9" name="Rectangle 8">
              <a:extLst>
                <a:ext uri="{FF2B5EF4-FFF2-40B4-BE49-F238E27FC236}">
                  <a16:creationId xmlns:a16="http://schemas.microsoft.com/office/drawing/2014/main" id="{6C8D4AEA-277D-1F41-9A45-11833C0628C5}"/>
                </a:ext>
              </a:extLst>
            </p:cNvPr>
            <p:cNvSpPr/>
            <p:nvPr/>
          </p:nvSpPr>
          <p:spPr>
            <a:xfrm>
              <a:off x="381907" y="1271926"/>
              <a:ext cx="6841785" cy="357240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0" name="TextBox 9">
              <a:extLst>
                <a:ext uri="{FF2B5EF4-FFF2-40B4-BE49-F238E27FC236}">
                  <a16:creationId xmlns:a16="http://schemas.microsoft.com/office/drawing/2014/main" id="{9CCCAD40-B01E-A243-916A-AE340EDDE40A}"/>
                </a:ext>
              </a:extLst>
            </p:cNvPr>
            <p:cNvSpPr txBox="1"/>
            <p:nvPr/>
          </p:nvSpPr>
          <p:spPr>
            <a:xfrm>
              <a:off x="568374" y="1428580"/>
              <a:ext cx="6536347" cy="230832"/>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2021 Home Price Forecasts</a:t>
              </a:r>
            </a:p>
          </p:txBody>
        </p:sp>
      </p:grpSp>
      <p:sp>
        <p:nvSpPr>
          <p:cNvPr id="11" name="TextBox 10">
            <a:extLst>
              <a:ext uri="{FF2B5EF4-FFF2-40B4-BE49-F238E27FC236}">
                <a16:creationId xmlns:a16="http://schemas.microsoft.com/office/drawing/2014/main" id="{7E0CB527-CB52-4148-83DB-4FA3694D7D8B}"/>
              </a:ext>
            </a:extLst>
          </p:cNvPr>
          <p:cNvSpPr txBox="1"/>
          <p:nvPr/>
        </p:nvSpPr>
        <p:spPr>
          <a:xfrm>
            <a:off x="457200" y="2701293"/>
            <a:ext cx="6858000" cy="192360"/>
          </a:xfrm>
          <a:prstGeom prst="rect">
            <a:avLst/>
          </a:prstGeom>
          <a:noFill/>
        </p:spPr>
        <p:txBody>
          <a:bodyPr wrap="square" lIns="0" tIns="0" rIns="0" bIns="0" rtlCol="0">
            <a:spAutoFit/>
          </a:bodyPr>
          <a:lstStyle/>
          <a:p>
            <a:pPr algn="ctr">
              <a:defRPr/>
            </a:pPr>
            <a:r>
              <a:rPr lang="en-US" sz="1250" i="1" dirty="0">
                <a:solidFill>
                  <a:schemeClr val="bg2"/>
                </a:solidFill>
                <a:latin typeface="Georgia" panose="02040502050405020303" pitchFamily="18" charset="0"/>
                <a:cs typeface="Calibri" panose="020F0502020204030204" pitchFamily="34" charset="0"/>
              </a:rPr>
              <a:t>Top real estate analysts’ expectations for annual price appreciation</a:t>
            </a:r>
          </a:p>
        </p:txBody>
      </p:sp>
      <p:grpSp>
        <p:nvGrpSpPr>
          <p:cNvPr id="22" name="Group 21">
            <a:extLst>
              <a:ext uri="{FF2B5EF4-FFF2-40B4-BE49-F238E27FC236}">
                <a16:creationId xmlns:a16="http://schemas.microsoft.com/office/drawing/2014/main" id="{48B525B0-2D8E-8F4F-ABC2-F1333A7B19DA}"/>
              </a:ext>
            </a:extLst>
          </p:cNvPr>
          <p:cNvGrpSpPr/>
          <p:nvPr/>
        </p:nvGrpSpPr>
        <p:grpSpPr>
          <a:xfrm>
            <a:off x="635218" y="2892144"/>
            <a:ext cx="6432010" cy="2866551"/>
            <a:chOff x="635218" y="2892144"/>
            <a:chExt cx="6432010" cy="2866551"/>
          </a:xfrm>
        </p:grpSpPr>
        <p:graphicFrame>
          <p:nvGraphicFramePr>
            <p:cNvPr id="13" name="Chart 12">
              <a:extLst>
                <a:ext uri="{FF2B5EF4-FFF2-40B4-BE49-F238E27FC236}">
                  <a16:creationId xmlns:a16="http://schemas.microsoft.com/office/drawing/2014/main" id="{7F2816C8-2BC9-45EF-A163-E2FCD5153C0C}"/>
                </a:ext>
              </a:extLst>
            </p:cNvPr>
            <p:cNvGraphicFramePr/>
            <p:nvPr>
              <p:extLst>
                <p:ext uri="{D42A27DB-BD31-4B8C-83A1-F6EECF244321}">
                  <p14:modId xmlns:p14="http://schemas.microsoft.com/office/powerpoint/2010/main" val="2505383331"/>
                </p:ext>
              </p:extLst>
            </p:nvPr>
          </p:nvGraphicFramePr>
          <p:xfrm>
            <a:off x="635218" y="2892144"/>
            <a:ext cx="6420910" cy="2866551"/>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1B672791-90AE-46A6-B4D2-64197ADBCCB6}"/>
                </a:ext>
              </a:extLst>
            </p:cNvPr>
            <p:cNvSpPr txBox="1"/>
            <p:nvPr/>
          </p:nvSpPr>
          <p:spPr>
            <a:xfrm>
              <a:off x="3938553" y="3287033"/>
              <a:ext cx="2618024" cy="284693"/>
            </a:xfrm>
            <a:prstGeom prst="rect">
              <a:avLst/>
            </a:prstGeom>
            <a:noFill/>
            <a:ln>
              <a:noFill/>
            </a:ln>
          </p:spPr>
          <p:txBody>
            <a:bodyPr wrap="none" rtlCol="0">
              <a:spAutoFit/>
            </a:bodyPr>
            <a:lstStyle/>
            <a:p>
              <a:pPr defTabSz="914400">
                <a:defRPr/>
              </a:pPr>
              <a:r>
                <a:rPr lang="en-US" sz="1250" kern="0" dirty="0">
                  <a:solidFill>
                    <a:schemeClr val="accent2"/>
                  </a:solidFill>
                  <a:latin typeface="Arial" panose="020B0604020202020204" pitchFamily="34" charset="0"/>
                  <a:cs typeface="Arial" panose="020B0604020202020204" pitchFamily="34" charset="0"/>
                </a:rPr>
                <a:t>Average of All Forecasts: </a:t>
              </a:r>
              <a:r>
                <a:rPr lang="en-US" sz="1250" b="1" kern="0" dirty="0">
                  <a:solidFill>
                    <a:schemeClr val="accent2"/>
                  </a:solidFill>
                  <a:latin typeface="Arial" panose="020B0604020202020204" pitchFamily="34" charset="0"/>
                  <a:cs typeface="Arial" panose="020B0604020202020204" pitchFamily="34" charset="0"/>
                </a:rPr>
                <a:t>12.46% </a:t>
              </a:r>
            </a:p>
          </p:txBody>
        </p:sp>
        <p:cxnSp>
          <p:nvCxnSpPr>
            <p:cNvPr id="17" name="Straight Connector 16">
              <a:extLst>
                <a:ext uri="{FF2B5EF4-FFF2-40B4-BE49-F238E27FC236}">
                  <a16:creationId xmlns:a16="http://schemas.microsoft.com/office/drawing/2014/main" id="{9F76651B-F8FE-4AAF-AD13-A7FB8417BA72}"/>
                </a:ext>
              </a:extLst>
            </p:cNvPr>
            <p:cNvCxnSpPr>
              <a:cxnSpLocks/>
            </p:cNvCxnSpPr>
            <p:nvPr/>
          </p:nvCxnSpPr>
          <p:spPr>
            <a:xfrm>
              <a:off x="774916" y="3548896"/>
              <a:ext cx="6292312" cy="0"/>
            </a:xfrm>
            <a:prstGeom prst="line">
              <a:avLst/>
            </a:prstGeom>
            <a:noFill/>
            <a:ln w="25400" cap="flat" cmpd="sng" algn="ctr">
              <a:solidFill>
                <a:schemeClr val="accent2"/>
              </a:solidFill>
              <a:prstDash val="sysDot"/>
              <a:miter lim="800000"/>
            </a:ln>
            <a:effectLst/>
          </p:spPr>
        </p:cxnSp>
      </p:grpSp>
    </p:spTree>
    <p:extLst>
      <p:ext uri="{BB962C8B-B14F-4D97-AF65-F5344CB8AC3E}">
        <p14:creationId xmlns:p14="http://schemas.microsoft.com/office/powerpoint/2010/main" val="843989995"/>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10116</TotalTime>
  <Words>4491</Words>
  <Application>Microsoft Office PowerPoint</Application>
  <PresentationFormat>Custom</PresentationFormat>
  <Paragraphs>288</Paragraphs>
  <Slides>24</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Craig Lescoe</cp:lastModifiedBy>
  <cp:revision>206</cp:revision>
  <dcterms:created xsi:type="dcterms:W3CDTF">2021-07-16T16:38:04Z</dcterms:created>
  <dcterms:modified xsi:type="dcterms:W3CDTF">2021-09-07T19:43:18Z</dcterms:modified>
</cp:coreProperties>
</file>