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263" r:id="rId4"/>
    <p:sldId id="3264" r:id="rId5"/>
    <p:sldId id="265" r:id="rId6"/>
    <p:sldId id="3281" r:id="rId7"/>
    <p:sldId id="3280" r:id="rId8"/>
    <p:sldId id="3265" r:id="rId9"/>
    <p:sldId id="3267" r:id="rId10"/>
    <p:sldId id="3266" r:id="rId11"/>
    <p:sldId id="3268" r:id="rId12"/>
    <p:sldId id="3269" r:id="rId13"/>
    <p:sldId id="3284" r:id="rId14"/>
    <p:sldId id="3283" r:id="rId15"/>
    <p:sldId id="3271" r:id="rId16"/>
    <p:sldId id="3276" r:id="rId17"/>
    <p:sldId id="3255" r:id="rId18"/>
    <p:sldId id="3256" r:id="rId19"/>
    <p:sldId id="3277" r:id="rId20"/>
    <p:sldId id="3257" r:id="rId21"/>
    <p:sldId id="3260" r:id="rId22"/>
    <p:sldId id="3279"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ety Cox" initials="CC" lastIdx="39"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67"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11" clrIdx="3">
    <p:extLst>
      <p:ext uri="{19B8F6BF-5375-455C-9EA6-DF929625EA0E}">
        <p15:presenceInfo xmlns:p15="http://schemas.microsoft.com/office/powerpoint/2012/main" userId="Jeymy Idrovo" providerId="None"/>
      </p:ext>
    </p:extLst>
  </p:cmAuthor>
  <p:cmAuthor id="5" name="Kate Rezabek" initials="KR" lastIdx="20" clrIdx="4">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7" autoAdjust="0"/>
    <p:restoredTop sz="96327" autoAdjust="0"/>
  </p:normalViewPr>
  <p:slideViewPr>
    <p:cSldViewPr snapToGrid="0" snapToObjects="1">
      <p:cViewPr varScale="1">
        <p:scale>
          <a:sx n="82" d="100"/>
          <a:sy n="82" d="100"/>
        </p:scale>
        <p:origin x="2808"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2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726D-4C70-A7DA-86E4CE36A555}"/>
              </c:ext>
            </c:extLst>
          </c:dPt>
          <c:dPt>
            <c:idx val="1"/>
            <c:invertIfNegative val="0"/>
            <c:bubble3D val="0"/>
            <c:spPr>
              <a:solidFill>
                <a:srgbClr val="00B0F0"/>
              </a:solidFill>
              <a:ln>
                <a:noFill/>
              </a:ln>
              <a:effectLst/>
            </c:spPr>
            <c:extLst>
              <c:ext xmlns:c16="http://schemas.microsoft.com/office/drawing/2014/chart" uri="{C3380CC4-5D6E-409C-BE32-E72D297353CC}">
                <c16:uniqueId val="{00000003-726D-4C70-A7DA-86E4CE36A555}"/>
              </c:ext>
            </c:extLst>
          </c:dPt>
          <c:dPt>
            <c:idx val="2"/>
            <c:invertIfNegative val="0"/>
            <c:bubble3D val="0"/>
            <c:spPr>
              <a:solidFill>
                <a:srgbClr val="00B0F0"/>
              </a:solidFill>
              <a:ln>
                <a:noFill/>
              </a:ln>
              <a:effectLst/>
            </c:spPr>
            <c:extLst>
              <c:ext xmlns:c16="http://schemas.microsoft.com/office/drawing/2014/chart" uri="{C3380CC4-5D6E-409C-BE32-E72D297353CC}">
                <c16:uniqueId val="{00000005-726D-4C70-A7DA-86E4CE36A555}"/>
              </c:ext>
            </c:extLst>
          </c:dPt>
          <c:dPt>
            <c:idx val="3"/>
            <c:invertIfNegative val="0"/>
            <c:bubble3D val="0"/>
            <c:spPr>
              <a:solidFill>
                <a:srgbClr val="00B0F0"/>
              </a:solidFill>
              <a:ln>
                <a:noFill/>
              </a:ln>
              <a:effectLst/>
            </c:spPr>
            <c:extLst>
              <c:ext xmlns:c16="http://schemas.microsoft.com/office/drawing/2014/chart" uri="{C3380CC4-5D6E-409C-BE32-E72D297353CC}">
                <c16:uniqueId val="{00000007-726D-4C70-A7DA-86E4CE36A555}"/>
              </c:ext>
            </c:extLst>
          </c:dPt>
          <c:dLbls>
            <c:dLbl>
              <c:idx val="0"/>
              <c:layout>
                <c:manualLayout>
                  <c:x val="-2.9580795867819166E-3"/>
                  <c:y val="-2.0029229292335908E-2"/>
                </c:manualLayout>
              </c:layout>
              <c:tx>
                <c:rich>
                  <a:bodyPr/>
                  <a:lstStyle/>
                  <a:p>
                    <a:fld id="{A84D1C5C-7169-432F-9A87-80B2819F9E8C}" type="VALUE">
                      <a:rPr lang="en-US" dirty="0">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6D-4C70-A7DA-86E4CE36A555}"/>
                </c:ext>
              </c:extLst>
            </c:dLbl>
            <c:dLbl>
              <c:idx val="1"/>
              <c:layout>
                <c:manualLayout>
                  <c:x val="-7.3951989669547571E-3"/>
                  <c:y val="-2.0029229292335908E-2"/>
                </c:manualLayout>
              </c:layout>
              <c:tx>
                <c:rich>
                  <a:bodyPr/>
                  <a:lstStyle/>
                  <a:p>
                    <a:fld id="{CD315D09-D2E7-4E50-AD4C-C449D1C3BDCA}"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6D-4C70-A7DA-86E4CE36A555}"/>
                </c:ext>
              </c:extLst>
            </c:dLbl>
            <c:dLbl>
              <c:idx val="2"/>
              <c:layout>
                <c:manualLayout>
                  <c:x val="-2.9580795867819028E-3"/>
                  <c:y val="-9.6311336994500309E-3"/>
                </c:manualLayout>
              </c:layout>
              <c:tx>
                <c:rich>
                  <a:bodyPr/>
                  <a:lstStyle/>
                  <a:p>
                    <a:fld id="{F5DEAF8C-D0FC-4C59-93F3-71AB1887CD39}"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26D-4C70-A7DA-86E4CE36A555}"/>
                </c:ext>
              </c:extLst>
            </c:dLbl>
            <c:dLbl>
              <c:idx val="3"/>
              <c:layout>
                <c:manualLayout>
                  <c:x val="-5.9161591735639139E-3"/>
                  <c:y val="-1.7429705394114439E-2"/>
                </c:manualLayout>
              </c:layout>
              <c:tx>
                <c:rich>
                  <a:bodyPr/>
                  <a:lstStyle/>
                  <a:p>
                    <a:fld id="{7D811E0D-AC88-4BCA-92CB-4077802DD5D7}"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26D-4C70-A7DA-86E4CE36A555}"/>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Overall</c:v>
                </c:pt>
                <c:pt idx="1">
                  <c:v>Studio</c:v>
                </c:pt>
                <c:pt idx="2">
                  <c:v>1 Bedroom</c:v>
                </c:pt>
                <c:pt idx="3">
                  <c:v>2 Bedrooms</c:v>
                </c:pt>
              </c:strCache>
            </c:strRef>
          </c:cat>
          <c:val>
            <c:numRef>
              <c:f>Sheet1!$B$2:$B$5</c:f>
              <c:numCache>
                <c:formatCode>"$"#,##0_);[Red]\("$"#,##0\)</c:formatCode>
                <c:ptCount val="4"/>
                <c:pt idx="0">
                  <c:v>1607</c:v>
                </c:pt>
                <c:pt idx="1">
                  <c:v>1315</c:v>
                </c:pt>
                <c:pt idx="2">
                  <c:v>1495</c:v>
                </c:pt>
                <c:pt idx="3">
                  <c:v>1802</c:v>
                </c:pt>
              </c:numCache>
            </c:numRef>
          </c:val>
          <c:extLst>
            <c:ext xmlns:c16="http://schemas.microsoft.com/office/drawing/2014/chart" uri="{C3380CC4-5D6E-409C-BE32-E72D297353CC}">
              <c16:uniqueId val="{00000008-726D-4C70-A7DA-86E4CE36A555}"/>
            </c:ext>
          </c:extLst>
        </c:ser>
        <c:dLbls>
          <c:dLblPos val="outEnd"/>
          <c:showLegendKey val="0"/>
          <c:showVal val="1"/>
          <c:showCatName val="0"/>
          <c:showSerName val="0"/>
          <c:showPercent val="0"/>
          <c:showBubbleSize val="0"/>
        </c:dLbls>
        <c:gapWidth val="50"/>
        <c:overlap val="-27"/>
        <c:axId val="465103727"/>
        <c:axId val="465094575"/>
      </c:barChart>
      <c:catAx>
        <c:axId val="465103727"/>
        <c:scaling>
          <c:orientation val="minMax"/>
        </c:scaling>
        <c:delete val="0"/>
        <c:axPos val="b"/>
        <c:numFmt formatCode="General" sourceLinked="1"/>
        <c:majorTickMark val="none"/>
        <c:minorTickMark val="none"/>
        <c:tickLblPos val="nextTo"/>
        <c:spPr>
          <a:noFill/>
          <a:ln w="12700" cap="flat" cmpd="sng" algn="ctr">
            <a:solidFill>
              <a:srgbClr val="FFFFFF">
                <a:lumMod val="75000"/>
              </a:srgbClr>
            </a:solidFill>
            <a:round/>
          </a:ln>
          <a:effectLst/>
        </c:spPr>
        <c:txPr>
          <a:bodyPr rot="-60000000" spcFirstLastPara="1" vertOverflow="ellipsis" vert="horz" wrap="square" anchor="ctr" anchorCtr="1"/>
          <a:lstStyle/>
          <a:p>
            <a:pPr>
              <a:defRPr sz="8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5094575"/>
        <c:crosses val="autoZero"/>
        <c:auto val="1"/>
        <c:lblAlgn val="ctr"/>
        <c:lblOffset val="100"/>
        <c:noMultiLvlLbl val="0"/>
      </c:catAx>
      <c:valAx>
        <c:axId val="465094575"/>
        <c:scaling>
          <c:orientation val="minMax"/>
        </c:scaling>
        <c:delete val="1"/>
        <c:axPos val="l"/>
        <c:numFmt formatCode="&quot;$&quot;#,##0_);[Red]\(&quot;$&quot;#,##0\)" sourceLinked="1"/>
        <c:majorTickMark val="out"/>
        <c:minorTickMark val="none"/>
        <c:tickLblPos val="nextTo"/>
        <c:crossAx val="465103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AEEF"/>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0.00%</c:formatCode>
                <c:ptCount val="5"/>
                <c:pt idx="0">
                  <c:v>8.6599999999999996E-2</c:v>
                </c:pt>
                <c:pt idx="1">
                  <c:v>5.1200000000000002E-2</c:v>
                </c:pt>
                <c:pt idx="2" formatCode="0.0%">
                  <c:v>3.6999999999999998E-2</c:v>
                </c:pt>
                <c:pt idx="3">
                  <c:v>3.56E-2</c:v>
                </c:pt>
                <c:pt idx="4">
                  <c:v>3.3300000000000003E-2</c:v>
                </c:pt>
              </c:numCache>
            </c:numRef>
          </c:val>
          <c:extLst>
            <c:ext xmlns:c16="http://schemas.microsoft.com/office/drawing/2014/chart" uri="{C3380CC4-5D6E-409C-BE32-E72D297353CC}">
              <c16:uniqueId val="{00000000-C3B8-5747-BEAE-B7F69364D3A2}"/>
            </c:ext>
          </c:extLst>
        </c:ser>
        <c:dLbls>
          <c:showLegendKey val="0"/>
          <c:showVal val="0"/>
          <c:showCatName val="0"/>
          <c:showSerName val="0"/>
          <c:showPercent val="0"/>
          <c:showBubbleSize val="0"/>
        </c:dLbls>
        <c:gapWidth val="20"/>
        <c:overlap val="-27"/>
        <c:axId val="845173040"/>
        <c:axId val="845174704"/>
      </c:barChart>
      <c:catAx>
        <c:axId val="845173040"/>
        <c:scaling>
          <c:orientation val="minMax"/>
        </c:scaling>
        <c:delete val="0"/>
        <c:axPos val="b"/>
        <c:numFmt formatCode="General" sourceLinked="1"/>
        <c:majorTickMark val="none"/>
        <c:minorTickMark val="none"/>
        <c:tickLblPos val="nextTo"/>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mn-lt"/>
                <a:ea typeface="+mn-ea"/>
                <a:cs typeface="+mn-cs"/>
              </a:defRPr>
            </a:pPr>
            <a:endParaRPr lang="en-US"/>
          </a:p>
        </c:txPr>
        <c:crossAx val="845174704"/>
        <c:crosses val="autoZero"/>
        <c:auto val="1"/>
        <c:lblAlgn val="ctr"/>
        <c:lblOffset val="100"/>
        <c:noMultiLvlLbl val="0"/>
      </c:catAx>
      <c:valAx>
        <c:axId val="845174704"/>
        <c:scaling>
          <c:orientation val="minMax"/>
        </c:scaling>
        <c:delete val="1"/>
        <c:axPos val="l"/>
        <c:numFmt formatCode="0.00%" sourceLinked="1"/>
        <c:majorTickMark val="none"/>
        <c:minorTickMark val="none"/>
        <c:tickLblPos val="nextTo"/>
        <c:crossAx val="845173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00AE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First-Time Homebuyers</c:v>
                </c:pt>
                <c:pt idx="1">
                  <c:v>All Homebuyers</c:v>
                </c:pt>
                <c:pt idx="2">
                  <c:v>Repeat Homebuyers</c:v>
                </c:pt>
              </c:strCache>
            </c:strRef>
          </c:cat>
          <c:val>
            <c:numRef>
              <c:f>Sheet1!$B$2:$B$4</c:f>
              <c:numCache>
                <c:formatCode>0%</c:formatCode>
                <c:ptCount val="3"/>
                <c:pt idx="0">
                  <c:v>7.0000000000000007E-2</c:v>
                </c:pt>
                <c:pt idx="1">
                  <c:v>0.12</c:v>
                </c:pt>
                <c:pt idx="2">
                  <c:v>0.16</c:v>
                </c:pt>
              </c:numCache>
            </c:numRef>
          </c:val>
          <c:extLst>
            <c:ext xmlns:c16="http://schemas.microsoft.com/office/drawing/2014/chart" uri="{C3380CC4-5D6E-409C-BE32-E72D297353CC}">
              <c16:uniqueId val="{00000000-6AB7-864D-8896-4A052B361812}"/>
            </c:ext>
          </c:extLst>
        </c:ser>
        <c:dLbls>
          <c:dLblPos val="inEnd"/>
          <c:showLegendKey val="0"/>
          <c:showVal val="1"/>
          <c:showCatName val="0"/>
          <c:showSerName val="0"/>
          <c:showPercent val="0"/>
          <c:showBubbleSize val="0"/>
        </c:dLbls>
        <c:gapWidth val="100"/>
        <c:overlap val="-27"/>
        <c:axId val="386225104"/>
        <c:axId val="386225496"/>
      </c:barChart>
      <c:catAx>
        <c:axId val="386225104"/>
        <c:scaling>
          <c:orientation val="minMax"/>
        </c:scaling>
        <c:delete val="0"/>
        <c:axPos val="b"/>
        <c:numFmt formatCode="General" sourceLinked="1"/>
        <c:majorTickMark val="none"/>
        <c:minorTickMark val="none"/>
        <c:tickLblPos val="nextTo"/>
        <c:spPr>
          <a:noFill/>
          <a:ln w="12700" cap="flat" cmpd="sng" algn="ctr">
            <a:solidFill>
              <a:srgbClr val="FFFFFF">
                <a:lumMod val="75000"/>
              </a:srgbClr>
            </a:solidFill>
            <a:round/>
          </a:ln>
          <a:effectLst/>
        </c:spPr>
        <c:txPr>
          <a:bodyPr rot="-60000000" spcFirstLastPara="1" vertOverflow="ellipsis" vert="horz" wrap="square" anchor="ctr" anchorCtr="1"/>
          <a:lstStyle/>
          <a:p>
            <a:pPr>
              <a:defRPr sz="125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crossAx val="386225496"/>
        <c:crosses val="autoZero"/>
        <c:auto val="1"/>
        <c:lblAlgn val="ctr"/>
        <c:lblOffset val="100"/>
        <c:noMultiLvlLbl val="0"/>
      </c:catAx>
      <c:valAx>
        <c:axId val="386225496"/>
        <c:scaling>
          <c:orientation val="minMax"/>
          <c:max val="0.2"/>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225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9/7/2021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https://www.corelogic.com/intelligence/appraisal-gap-increases-in-hot-markets/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372124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https://www.attomdata.com/news/market-trends/home-sales-prices/q2-2021-u-s-home-affordability-report/</a:t>
            </a:r>
          </a:p>
          <a:p>
            <a:r>
              <a:rPr lang="en-US" dirty="0"/>
              <a:t>https://www.apartmentlist.com/research/national-rent-data</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2810835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http://www.freddiemac.com/research/forecast/20210715_quarterly_economic_forecast.page?</a:t>
            </a:r>
          </a:p>
          <a:p>
            <a:r>
              <a:rPr lang="en-US" dirty="0"/>
              <a:t>https://pulsenomics.com/surveys/#home-price-expectations</a:t>
            </a:r>
          </a:p>
          <a:p>
            <a:r>
              <a:rPr lang="en-US" dirty="0"/>
              <a:t>https://freddiemac.gcs-web.com/node/23431/pdf</a:t>
            </a:r>
          </a:p>
          <a:p>
            <a:r>
              <a:rPr lang="en-US" dirty="0"/>
              <a:t>https://</a:t>
            </a:r>
            <a:r>
              <a:rPr lang="en-US" dirty="0" err="1"/>
              <a:t>blog.firstam.com</a:t>
            </a:r>
            <a:r>
              <a:rPr lang="en-US" dirty="0"/>
              <a:t>/economics/is-it-a-good-time-to-buy-a-home</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4211127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https://www.jchs.harvard.edu/sites/default/files/reports/files/Harvard_JCHS_State_Nations_Housing_2021.pdf</a:t>
            </a:r>
          </a:p>
          <a:p>
            <a:r>
              <a:rPr lang="en-US" dirty="0"/>
              <a:t>https://www.reuters.com/business/us-home-prices-keep-racing-ahead-with-risks-upside-2021-05-24/</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176327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https://blog.firstam.com/economics/house-prices-are-hot-but-is-housing-overvalued</a:t>
            </a:r>
          </a:p>
          <a:p>
            <a:r>
              <a:rPr lang="en-US" dirty="0"/>
              <a:t>https://www.theatlantic.com/ideas/archive/2021/05/us-housing-market-records/619029/</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1550585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www.ftc.gov</a:t>
            </a:r>
            <a:r>
              <a:rPr lang="en-US" dirty="0"/>
              <a:t>/sites/default/files/documents/one-stops/real-estate-competition/</a:t>
            </a:r>
            <a:r>
              <a:rPr lang="en-US" dirty="0" err="1"/>
              <a:t>realestateglossary.pdf</a:t>
            </a:r>
            <a:endParaRPr lang="en-US" dirty="0"/>
          </a:p>
          <a:p>
            <a:r>
              <a:rPr lang="en-US" dirty="0"/>
              <a:t>https://</a:t>
            </a:r>
            <a:r>
              <a:rPr lang="en-US" dirty="0" err="1"/>
              <a:t>blog.firstam.com</a:t>
            </a:r>
            <a:r>
              <a:rPr lang="en-US" dirty="0"/>
              <a:t>/15-real-estate-terms-you-should-know</a:t>
            </a:r>
          </a:p>
          <a:p>
            <a:r>
              <a:rPr lang="en-US" dirty="0"/>
              <a:t>https://</a:t>
            </a:r>
            <a:r>
              <a:rPr lang="en-US" dirty="0" err="1"/>
              <a:t>magazine.realtor</a:t>
            </a:r>
            <a:r>
              <a:rPr lang="en-US" dirty="0"/>
              <a:t>/tool-kit/rookie/article/2020/02/real-estate-glossary</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874600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https://sf.freddiemac.com/articles/insights/down-payments-helping-future-borrowers-bridge-the-awareness-gap</a:t>
            </a:r>
          </a:p>
          <a:p>
            <a:r>
              <a:rPr lang="en-US" dirty="0"/>
              <a:t>https://www.nar.realtor/research-and-statistics/research-reports/highlights-from-the-profile-of-home-buyers-and-sellers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59418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https://www.nar.realtor/research-and-statistics/research-reports/highlights-from-the-profile-of-home-buyers-and-sellers</a:t>
            </a:r>
          </a:p>
          <a:p>
            <a:r>
              <a:rPr lang="en-US" dirty="0"/>
              <a:t>https://www.hud.gov/buying/loans</a:t>
            </a:r>
          </a:p>
          <a:p>
            <a:r>
              <a:rPr lang="en-US" dirty="0"/>
              <a:t>https://www.benefits.va.gov/homeloans/index.asp</a:t>
            </a:r>
          </a:p>
          <a:p>
            <a:r>
              <a:rPr lang="en-US" dirty="0"/>
              <a:t>https://www.rd.usda.gov/newsroom/news-release/usda-rural-home-loans-offer-100-financing-and-no-down-payment</a:t>
            </a:r>
          </a:p>
          <a:p>
            <a:r>
              <a:rPr lang="en-US" dirty="0"/>
              <a:t>https://downpaymentresource.com/</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34438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https://cdn.nar.realtor/sites/default/files/documents/2021-07-realtors-confidence-index-08-23-2021.pdf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https://myhome.freddiemac.com/blog/homeownership/20201019_5_rules_for_making_an_offer_on_a_home.page</a:t>
            </a:r>
          </a:p>
          <a:p>
            <a:r>
              <a:rPr lang="en-US" dirty="0"/>
              <a:t>https://cdn.nar.realtor/sites/default/files/documents/2021-07-realtors-confidence-index-08-23-2021.pdf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http://www.freddiemac.com/research/forecast/20210715_quarterly_economic_forecast.page?</a:t>
            </a:r>
          </a:p>
          <a:p>
            <a:r>
              <a:rPr lang="en-US" dirty="0"/>
              <a:t>https://pulsenomics.com/surveys/#home-price-expectations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191348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blog.firstam.com</a:t>
            </a:r>
            <a:r>
              <a:rPr lang="en-US" dirty="0"/>
              <a:t>/economics/pandemic-accelerated-roaring-20s-of-millennial-homeownership-demand</a:t>
            </a: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30423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https://twitter.com/odetakushi/status/1407344750534041615</a:t>
            </a:r>
          </a:p>
          <a:p>
            <a:r>
              <a:rPr lang="en-US" dirty="0"/>
              <a:t>https://news.move.com/2021-08-26-Realtor-com-R-July-Rental-Report-Buying-a-Starter-Home-is-More-Affordable-than-Renting-in-Nearly-Half-of-the-Biggest-U-S-Metros</a:t>
            </a:r>
          </a:p>
          <a:p>
            <a:r>
              <a:rPr lang="en-US" dirty="0"/>
              <a:t>https://www.nar.realtor/blogs/economists-outlook/housing-affordability-weakens-in-june-as-home-prices-ascend</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84879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https://pulsenomics.com/surveys/#home-price-expectations</a:t>
            </a:r>
          </a:p>
          <a:p>
            <a:r>
              <a:rPr lang="en-US" dirty="0"/>
              <a:t>http://www.freddiemac.com/research/forecast/20210715_quarterly_economic_forecast.page?</a:t>
            </a:r>
          </a:p>
          <a:p>
            <a:r>
              <a:rPr lang="en-US" dirty="0"/>
              <a:t>https://www.investopedia.com/terms/a/appreciation.asp</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https://www.instagram.com/p/CRFC2_QHBQI/</a:t>
            </a:r>
          </a:p>
          <a:p>
            <a:r>
              <a:rPr lang="en-US" dirty="0"/>
              <a:t>https://blog.firstam.com/economics/reconomy-podcast-what-influences-changes-in-mortgage-rates-and-where-are-rates-headed-the-rest-of-the-year</a:t>
            </a:r>
          </a:p>
          <a:p>
            <a:r>
              <a:rPr lang="en-US" dirty="0"/>
              <a:t>https://www.realtor.com/research/pending-home-sales-decline-in-june-2021/</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74781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9747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https://www.realtor.com/research/data/</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https://www.nar.realtor/newsroom/existing-home-sales-climb-2-0-in-july</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273960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https://www.corelogic.com/intelligence/find-stories/us-sp-corelogic-case-shiller-rockets-to-16-6-reaches-new-records/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62652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outdoor, tree, person, person&#10;&#10;Description automatically generated">
            <a:extLst>
              <a:ext uri="{FF2B5EF4-FFF2-40B4-BE49-F238E27FC236}">
                <a16:creationId xmlns:a16="http://schemas.microsoft.com/office/drawing/2014/main" id="{8C689B49-7B01-324D-AFD6-FB3C79E861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A081C297-C143-5144-B757-F2D3C92A5A7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FALL 2021</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itting at a table looking at a tablet&#10;&#10;Description automatically generated with medium confidence">
            <a:extLst>
              <a:ext uri="{FF2B5EF4-FFF2-40B4-BE49-F238E27FC236}">
                <a16:creationId xmlns:a16="http://schemas.microsoft.com/office/drawing/2014/main" id="{8B4EF262-3E7D-F649-8467-BE1B27105A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221"/>
            <a:ext cx="7772400" cy="3172759"/>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1143000" y="3173506"/>
            <a:ext cx="6172200" cy="474681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Be ready to close an appraisal gap.</a:t>
            </a:r>
          </a:p>
          <a:p>
            <a:pPr>
              <a:lnSpc>
                <a:spcPct val="114000"/>
              </a:lnSpc>
              <a:spcAft>
                <a:spcPts val="1000"/>
              </a:spcAft>
            </a:pPr>
            <a:r>
              <a:rPr lang="en-US" sz="1250" dirty="0"/>
              <a:t>With current home price appreciation, appraisal gaps are becoming more common. </a:t>
            </a:r>
            <a:br>
              <a:rPr lang="en-US" sz="1250" dirty="0"/>
            </a:br>
            <a:r>
              <a:rPr lang="en-US" sz="1250" dirty="0"/>
              <a:t>An </a:t>
            </a:r>
            <a:r>
              <a:rPr lang="en-US" sz="1250" b="1" dirty="0"/>
              <a:t>appraisal gap </a:t>
            </a:r>
            <a:r>
              <a:rPr lang="en-US" sz="1250" dirty="0"/>
              <a:t>occurs when the price of your contract doesn’t match up with the appraisal for the house. </a:t>
            </a:r>
          </a:p>
          <a:p>
            <a:pPr>
              <a:lnSpc>
                <a:spcPct val="114000"/>
              </a:lnSpc>
              <a:spcAft>
                <a:spcPts val="1000"/>
              </a:spcAft>
            </a:pPr>
            <a:r>
              <a:rPr lang="en-US" sz="1250" dirty="0"/>
              <a:t>According to data from </a:t>
            </a:r>
            <a:r>
              <a:rPr lang="en-US" sz="1250" i="1" dirty="0"/>
              <a:t>CoreLogic</a:t>
            </a:r>
            <a:r>
              <a:rPr lang="en-US" sz="1250" dirty="0"/>
              <a:t>:</a:t>
            </a:r>
          </a:p>
          <a:p>
            <a:pPr lvl="1">
              <a:lnSpc>
                <a:spcPct val="114000"/>
              </a:lnSpc>
              <a:spcAft>
                <a:spcPts val="1000"/>
              </a:spcAft>
            </a:pPr>
            <a:r>
              <a:rPr lang="en-US" sz="1250" i="1" dirty="0">
                <a:solidFill>
                  <a:schemeClr val="bg2"/>
                </a:solidFill>
                <a:latin typeface="Arial" panose="020B0604020202020204" pitchFamily="34" charset="0"/>
                <a:cs typeface="Arial" panose="020B0604020202020204" pitchFamily="34" charset="0"/>
              </a:rPr>
              <a:t>“Beginning in January 2020, nationally, 7% of purchase transactions had a contract price above the appraisal, but by May 2021, the frequency had increased to 19% of purchase transactions.”</a:t>
            </a:r>
          </a:p>
          <a:p>
            <a:pPr>
              <a:lnSpc>
                <a:spcPct val="114000"/>
              </a:lnSpc>
              <a:spcAft>
                <a:spcPts val="1000"/>
              </a:spcAft>
            </a:pPr>
            <a:r>
              <a:rPr lang="en-US" sz="1250" dirty="0"/>
              <a:t>When this happens, chances are your lender won’t loan more than the home’s appraised value. That means there’s going to be a gap between the amount of loan you can secure and the contract price on the house. </a:t>
            </a:r>
          </a:p>
          <a:p>
            <a:pPr>
              <a:lnSpc>
                <a:spcPct val="114000"/>
              </a:lnSpc>
              <a:spcAft>
                <a:spcPts val="1000"/>
              </a:spcAft>
            </a:pPr>
            <a:r>
              <a:rPr lang="en-US" sz="1250" dirty="0"/>
              <a:t>In today’s competitive market, the seller may ask you to pay the difference out of pocket. Make sure you know your budget, know what you can afford, and work with a trusted advisor who can help you make all the right moves as you buy a home.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933991991"/>
              </p:ext>
            </p:extLst>
          </p:nvPr>
        </p:nvGraphicFramePr>
        <p:xfrm>
          <a:off x="457200" y="8196169"/>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Bidding wars are creating an auction-like atmosphere in many real estate transactions. Let’s connect so you have a trusted real estate professional on your side to provide the best advice on how to make a competitive offer on a home and how to navigate the process.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780712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4F6860-BEB4-6E49-AD4D-539AE50DCFD3}"/>
              </a:ext>
            </a:extLst>
          </p:cNvPr>
          <p:cNvSpPr/>
          <p:nvPr/>
        </p:nvSpPr>
        <p:spPr>
          <a:xfrm>
            <a:off x="0" y="0"/>
            <a:ext cx="7772400" cy="1692771"/>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A Deeper Look at Affordability</a:t>
            </a:r>
          </a:p>
        </p:txBody>
      </p:sp>
      <p:pic>
        <p:nvPicPr>
          <p:cNvPr id="4" name="Picture 3">
            <a:extLst>
              <a:ext uri="{FF2B5EF4-FFF2-40B4-BE49-F238E27FC236}">
                <a16:creationId xmlns:a16="http://schemas.microsoft.com/office/drawing/2014/main" id="{32823B35-97EB-E44F-94B6-2002455586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284" y="1"/>
            <a:ext cx="1269116" cy="169277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1648786"/>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Rising prices and bidding wars are leading some buyers to question affordability. Here’s what the data says. </a:t>
            </a: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2435673"/>
            <a:ext cx="6172200" cy="5428687"/>
          </a:xfrm>
          <a:prstGeom prst="rect">
            <a:avLst/>
          </a:prstGeom>
          <a:noFill/>
        </p:spPr>
        <p:txBody>
          <a:bodyPr wrap="square" lIns="0" tIns="320040" rIns="0" bIns="0" numCol="1" spcCol="457200" rtlCol="0">
            <a:noAutofit/>
          </a:bodyPr>
          <a:lstStyle/>
          <a:p>
            <a:pPr>
              <a:lnSpc>
                <a:spcPct val="114000"/>
              </a:lnSpc>
              <a:spcAft>
                <a:spcPts val="1000"/>
              </a:spcAft>
            </a:pPr>
            <a:r>
              <a:rPr lang="en-US" sz="1250" dirty="0">
                <a:solidFill>
                  <a:srgbClr val="000000"/>
                </a:solidFill>
              </a:rPr>
              <a:t>The 2021</a:t>
            </a:r>
            <a:r>
              <a:rPr lang="en-US" sz="1250" i="1" dirty="0">
                <a:solidFill>
                  <a:srgbClr val="000000"/>
                </a:solidFill>
              </a:rPr>
              <a:t> U.S. Home Affordability Report </a:t>
            </a:r>
            <a:r>
              <a:rPr lang="en-US" sz="1250" dirty="0">
                <a:solidFill>
                  <a:srgbClr val="000000"/>
                </a:solidFill>
              </a:rPr>
              <a:t>from </a:t>
            </a:r>
            <a:r>
              <a:rPr lang="en-US" sz="1250" i="1" dirty="0">
                <a:solidFill>
                  <a:srgbClr val="000000"/>
                </a:solidFill>
              </a:rPr>
              <a:t>ATTOM Data </a:t>
            </a:r>
            <a:r>
              <a:rPr lang="en-US" sz="1250" dirty="0">
                <a:solidFill>
                  <a:srgbClr val="000000"/>
                </a:solidFill>
              </a:rPr>
              <a:t>explains that the major ownership costs (on the typical home) as a percent of the average national wage increased from 22.2% in the second quarter of 2020 to 25.2% in the second quarter of this year. That means homeowners today are contributing a slightly higher percentage of their total income to their monthly mortgage payments than they did last year, but this shouldn’t be a major cause for concern:</a:t>
            </a:r>
          </a:p>
          <a:p>
            <a:pPr lvl="1">
              <a:lnSpc>
                <a:spcPct val="114000"/>
              </a:lnSpc>
              <a:spcAft>
                <a:spcPts val="1000"/>
              </a:spcAft>
            </a:pPr>
            <a:r>
              <a:rPr lang="en-US" sz="1250" i="1" dirty="0">
                <a:solidFill>
                  <a:srgbClr val="797979"/>
                </a:solidFill>
                <a:latin typeface="Arial" panose="020B0604020202020204" pitchFamily="34" charset="0"/>
                <a:cs typeface="Arial" panose="020B0604020202020204" pitchFamily="34" charset="0"/>
              </a:rPr>
              <a:t>“Still, the latest level is </a:t>
            </a:r>
            <a:r>
              <a:rPr lang="en-US" sz="1250" b="1" i="1" dirty="0">
                <a:solidFill>
                  <a:srgbClr val="797979"/>
                </a:solidFill>
                <a:latin typeface="Arial" panose="020B0604020202020204" pitchFamily="34" charset="0"/>
                <a:cs typeface="Arial" panose="020B0604020202020204" pitchFamily="34" charset="0"/>
              </a:rPr>
              <a:t>within the 28 percent standard lenders prefer for how much homeowners should spend on mortgage payments, home insurance and property taxes.</a:t>
            </a:r>
            <a:r>
              <a:rPr lang="en-US" sz="1250" i="1" dirty="0">
                <a:solidFill>
                  <a:srgbClr val="797979"/>
                </a:solidFill>
                <a:latin typeface="Arial" panose="020B0604020202020204" pitchFamily="34" charset="0"/>
                <a:cs typeface="Arial" panose="020B0604020202020204" pitchFamily="34" charset="0"/>
              </a:rPr>
              <a:t>”</a:t>
            </a:r>
          </a:p>
          <a:p>
            <a:pPr>
              <a:lnSpc>
                <a:spcPct val="114000"/>
              </a:lnSpc>
              <a:spcAft>
                <a:spcPts val="1000"/>
              </a:spcAft>
            </a:pPr>
            <a:r>
              <a:rPr lang="en-US" sz="1250" dirty="0">
                <a:solidFill>
                  <a:srgbClr val="000000"/>
                </a:solidFill>
              </a:rPr>
              <a:t>It’s true that monthly mortgage payments are greater than they were a year ago (as the </a:t>
            </a:r>
            <a:r>
              <a:rPr lang="en-US" sz="1250" i="1" dirty="0">
                <a:solidFill>
                  <a:srgbClr val="000000"/>
                </a:solidFill>
              </a:rPr>
              <a:t>ATTOM </a:t>
            </a:r>
            <a:r>
              <a:rPr lang="en-US" sz="1250" dirty="0">
                <a:solidFill>
                  <a:srgbClr val="000000"/>
                </a:solidFill>
              </a:rPr>
              <a:t>data shows), but they’re not unaffordable when compared to the last 30 years. While payments have increased dramatically during that several-decade span, if we adjust for inflation, </a:t>
            </a:r>
            <a:r>
              <a:rPr lang="en-US" sz="1250" b="1" dirty="0">
                <a:solidFill>
                  <a:srgbClr val="000000"/>
                </a:solidFill>
              </a:rPr>
              <a:t>today’s mortgage payments are 10.7% lower than they were in 1990</a:t>
            </a:r>
            <a:r>
              <a:rPr lang="en-US" sz="1250" dirty="0">
                <a:solidFill>
                  <a:srgbClr val="000000"/>
                </a:solidFill>
              </a:rPr>
              <a:t>.</a:t>
            </a:r>
          </a:p>
          <a:p>
            <a:pPr>
              <a:lnSpc>
                <a:spcPct val="114000"/>
              </a:lnSpc>
              <a:spcAft>
                <a:spcPts val="1000"/>
              </a:spcAft>
            </a:pPr>
            <a:r>
              <a:rPr lang="en-US" sz="1250" dirty="0">
                <a:solidFill>
                  <a:srgbClr val="000000"/>
                </a:solidFill>
              </a:rPr>
              <a:t>What does that mean for you? While you may not get the homebuying deal someone you know got last year, that doesn’t mean you shouldn’t still buy a home. Here are your alternatives to buying and the trade-offs you’ll have with each one.</a:t>
            </a:r>
          </a:p>
          <a:p>
            <a:pPr>
              <a:lnSpc>
                <a:spcPct val="114000"/>
              </a:lnSpc>
              <a:spcAft>
                <a:spcPts val="1000"/>
              </a:spcAft>
            </a:pPr>
            <a:r>
              <a:rPr lang="en-US" sz="1500" b="1" dirty="0">
                <a:solidFill>
                  <a:srgbClr val="00AEEF"/>
                </a:solidFill>
              </a:rPr>
              <a:t>Alternative 1: I'll rent instead.</a:t>
            </a:r>
          </a:p>
          <a:p>
            <a:pPr>
              <a:lnSpc>
                <a:spcPct val="114000"/>
              </a:lnSpc>
              <a:spcAft>
                <a:spcPts val="1000"/>
              </a:spcAft>
            </a:pPr>
            <a:r>
              <a:rPr lang="en-US" sz="1250" dirty="0"/>
              <a:t>Some may consider renting as the better option. However, the monthly cost of renting a home is skyrocketing. According to the latest </a:t>
            </a:r>
            <a:r>
              <a:rPr lang="en-US" sz="1250" i="1" dirty="0"/>
              <a:t>National Rent Report </a:t>
            </a:r>
            <a:r>
              <a:rPr lang="en-US" sz="1250" dirty="0"/>
              <a:t>from </a:t>
            </a:r>
            <a:r>
              <a:rPr lang="en-US" sz="1250" i="1" dirty="0"/>
              <a:t>Apartment List</a:t>
            </a:r>
            <a:r>
              <a:rPr lang="en-US" sz="1250" dirty="0"/>
              <a:t>:</a:t>
            </a:r>
          </a:p>
          <a:p>
            <a:pPr lvl="1">
              <a:lnSpc>
                <a:spcPct val="114000"/>
              </a:lnSpc>
              <a:spcAft>
                <a:spcPts val="1000"/>
              </a:spcAft>
            </a:pPr>
            <a:r>
              <a:rPr lang="en-US" sz="1250" i="1" dirty="0">
                <a:solidFill>
                  <a:schemeClr val="bg2"/>
                </a:solidFill>
                <a:latin typeface="Arial" panose="020B0604020202020204" pitchFamily="34" charset="0"/>
                <a:cs typeface="Arial" panose="020B0604020202020204" pitchFamily="34" charset="0"/>
              </a:rPr>
              <a:t>“</a:t>
            </a:r>
            <a:r>
              <a:rPr lang="en-US" sz="1250" b="1" i="1" dirty="0">
                <a:solidFill>
                  <a:schemeClr val="bg2"/>
                </a:solidFill>
                <a:latin typeface="Arial" panose="020B0604020202020204" pitchFamily="34" charset="0"/>
                <a:cs typeface="Arial" panose="020B0604020202020204" pitchFamily="34" charset="0"/>
              </a:rPr>
              <a:t>The first half of 2021 has seen the fastest growth in rent prices since the start of our estimates in 2017. </a:t>
            </a:r>
            <a:r>
              <a:rPr lang="en-US" sz="1250" i="1" dirty="0">
                <a:solidFill>
                  <a:schemeClr val="bg2"/>
                </a:solidFill>
                <a:latin typeface="Arial" panose="020B0604020202020204" pitchFamily="34" charset="0"/>
                <a:cs typeface="Arial" panose="020B0604020202020204" pitchFamily="34" charset="0"/>
              </a:rPr>
              <a:t>Our national rent index has increased by 11.4 percent since January.”</a:t>
            </a:r>
          </a:p>
          <a:p>
            <a:pPr>
              <a:lnSpc>
                <a:spcPct val="114000"/>
              </a:lnSpc>
              <a:spcAft>
                <a:spcPts val="1000"/>
              </a:spcAft>
            </a:pPr>
            <a:r>
              <a:rPr lang="en-US" sz="1250" dirty="0"/>
              <a:t>If you continue to rent, your monthly payments will keep increasing at a very rapid pace. That means you’ll end up spending significantly more of your income on your rental as time goes on, which can make it even harder to save for a home.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Tree>
    <p:extLst>
      <p:ext uri="{BB962C8B-B14F-4D97-AF65-F5344CB8AC3E}">
        <p14:creationId xmlns:p14="http://schemas.microsoft.com/office/powerpoint/2010/main" val="377025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3000" y="336177"/>
            <a:ext cx="6172200" cy="474681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Alternative 2: I'll wait it out. </a:t>
            </a:r>
          </a:p>
          <a:p>
            <a:pPr>
              <a:lnSpc>
                <a:spcPct val="114000"/>
              </a:lnSpc>
              <a:spcAft>
                <a:spcPts val="1000"/>
              </a:spcAft>
            </a:pPr>
            <a:r>
              <a:rPr lang="en-US" sz="1250" dirty="0"/>
              <a:t>Others may consider waiting for another year in hopes that purchasing a home will be less expensive by then. Let’s look at that possibility. A lower monthly payment will require one of those two elements to decrease over the next year. </a:t>
            </a:r>
            <a:r>
              <a:rPr lang="en-US" sz="1250" b="1" dirty="0"/>
              <a:t>However, experts are forecasting the exact opposite</a:t>
            </a:r>
            <a:r>
              <a:rPr lang="en-US" sz="1250" dirty="0"/>
              <a:t>:</a:t>
            </a:r>
          </a:p>
          <a:p>
            <a:pPr marL="285750" indent="-285750">
              <a:lnSpc>
                <a:spcPct val="114000"/>
              </a:lnSpc>
              <a:spcAft>
                <a:spcPts val="1000"/>
              </a:spcAft>
              <a:buFont typeface="Arial" panose="020B0604020202020204" pitchFamily="34" charset="0"/>
              <a:buChar char="•"/>
            </a:pPr>
            <a:r>
              <a:rPr lang="en-US" sz="1250" i="1" dirty="0"/>
              <a:t>Freddie Mac </a:t>
            </a:r>
            <a:r>
              <a:rPr lang="en-US" sz="1250" dirty="0"/>
              <a:t>projects mortgage rates will be at 3.8% by the end of 2022.</a:t>
            </a:r>
          </a:p>
          <a:p>
            <a:pPr marL="285750" indent="-285750">
              <a:lnSpc>
                <a:spcPct val="114000"/>
              </a:lnSpc>
              <a:spcAft>
                <a:spcPts val="1000"/>
              </a:spcAft>
              <a:buFont typeface="Arial" panose="020B0604020202020204" pitchFamily="34" charset="0"/>
              <a:buChar char="•"/>
            </a:pPr>
            <a:r>
              <a:rPr lang="en-US" sz="1250" dirty="0"/>
              <a:t>The </a:t>
            </a:r>
            <a:r>
              <a:rPr lang="en-US" sz="1250" i="1" dirty="0"/>
              <a:t>Home Price Expectation Survey </a:t>
            </a:r>
            <a:r>
              <a:rPr lang="en-US" sz="1250" dirty="0"/>
              <a:t>(HPES), a survey of over 100 economists, investment strategists, and housing market analysts, calls for home prices to increase by 5.12% in 2022.</a:t>
            </a:r>
          </a:p>
          <a:p>
            <a:pPr>
              <a:lnSpc>
                <a:spcPct val="114000"/>
              </a:lnSpc>
              <a:spcAft>
                <a:spcPts val="1000"/>
              </a:spcAft>
            </a:pPr>
            <a:r>
              <a:rPr lang="en-US" sz="1250" dirty="0"/>
              <a:t>Based on these projections, let’s see the possible impact on a monthly </a:t>
            </a:r>
            <a:br>
              <a:rPr lang="en-US" sz="1250" dirty="0"/>
            </a:br>
            <a:r>
              <a:rPr lang="en-US" sz="1250" dirty="0"/>
              <a:t>mortgage payment:</a:t>
            </a:r>
          </a:p>
          <a:p>
            <a:pPr>
              <a:lnSpc>
                <a:spcPct val="114000"/>
              </a:lnSpc>
              <a:spcAft>
                <a:spcPts val="1000"/>
              </a:spcAft>
            </a:pPr>
            <a:endParaRPr lang="en-US" sz="1250" dirty="0"/>
          </a:p>
          <a:p>
            <a:pPr marL="285750" indent="-285750">
              <a:lnSpc>
                <a:spcPct val="114000"/>
              </a:lnSpc>
              <a:spcAft>
                <a:spcPts val="1000"/>
              </a:spcAft>
              <a:buFont typeface="Arial" panose="020B0604020202020204" pitchFamily="34" charset="0"/>
              <a:buChar char="•"/>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4269572294"/>
              </p:ext>
            </p:extLst>
          </p:nvPr>
        </p:nvGraphicFramePr>
        <p:xfrm>
          <a:off x="457200" y="8155828"/>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While you may have missed the absolute best time to buy a home, waiting any longer may not make sense. Mark Fleming, Chief Economist at First American, says it best: “Affordability is likely to worsen before it improves, so try to buy it now, if you can find it.”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0" name="TextBox 9">
            <a:extLst>
              <a:ext uri="{FF2B5EF4-FFF2-40B4-BE49-F238E27FC236}">
                <a16:creationId xmlns:a16="http://schemas.microsoft.com/office/drawing/2014/main" id="{20E3AB31-C54A-6D49-A918-3094D6E724F1}"/>
              </a:ext>
            </a:extLst>
          </p:cNvPr>
          <p:cNvSpPr txBox="1"/>
          <p:nvPr/>
        </p:nvSpPr>
        <p:spPr>
          <a:xfrm>
            <a:off x="1143000" y="6522892"/>
            <a:ext cx="6172200" cy="1107141"/>
          </a:xfrm>
          <a:prstGeom prst="rect">
            <a:avLst/>
          </a:prstGeom>
          <a:noFill/>
        </p:spPr>
        <p:txBody>
          <a:bodyPr wrap="square" lIns="0" tIns="320040" rIns="0" bIns="0" numCol="1" spcCol="457200" rtlCol="0">
            <a:noAutofit/>
          </a:bodyPr>
          <a:lstStyle/>
          <a:p>
            <a:pPr>
              <a:lnSpc>
                <a:spcPct val="114000"/>
              </a:lnSpc>
              <a:spcAft>
                <a:spcPts val="1000"/>
              </a:spcAft>
            </a:pPr>
            <a:r>
              <a:rPr lang="en-US" sz="1250" dirty="0"/>
              <a:t>By waiting until next year, you’ll potentially pay more for the home, need a larger down payment, pay a higher mortgage rate, and pay an additional $239 a month ($2,868 a year) over the life of the loan.</a:t>
            </a:r>
          </a:p>
        </p:txBody>
      </p:sp>
      <p:graphicFrame>
        <p:nvGraphicFramePr>
          <p:cNvPr id="7" name="Table 2">
            <a:extLst>
              <a:ext uri="{FF2B5EF4-FFF2-40B4-BE49-F238E27FC236}">
                <a16:creationId xmlns:a16="http://schemas.microsoft.com/office/drawing/2014/main" id="{B63E15D8-B70C-0D4E-80E4-070AB0ED45CF}"/>
              </a:ext>
            </a:extLst>
          </p:cNvPr>
          <p:cNvGraphicFramePr>
            <a:graphicFrameLocks noGrp="1"/>
          </p:cNvGraphicFramePr>
          <p:nvPr>
            <p:extLst>
              <p:ext uri="{D42A27DB-BD31-4B8C-83A1-F6EECF244321}">
                <p14:modId xmlns:p14="http://schemas.microsoft.com/office/powerpoint/2010/main" val="1047682655"/>
              </p:ext>
            </p:extLst>
          </p:nvPr>
        </p:nvGraphicFramePr>
        <p:xfrm>
          <a:off x="1143000" y="3920321"/>
          <a:ext cx="6172200" cy="2081468"/>
        </p:xfrm>
        <a:graphic>
          <a:graphicData uri="http://schemas.openxmlformats.org/drawingml/2006/table">
            <a:tbl>
              <a:tblPr firstRow="1" bandRow="1"/>
              <a:tblGrid>
                <a:gridCol w="1028700">
                  <a:extLst>
                    <a:ext uri="{9D8B030D-6E8A-4147-A177-3AD203B41FA5}">
                      <a16:colId xmlns:a16="http://schemas.microsoft.com/office/drawing/2014/main" val="812905690"/>
                    </a:ext>
                  </a:extLst>
                </a:gridCol>
                <a:gridCol w="1028700">
                  <a:extLst>
                    <a:ext uri="{9D8B030D-6E8A-4147-A177-3AD203B41FA5}">
                      <a16:colId xmlns:a16="http://schemas.microsoft.com/office/drawing/2014/main" val="2705880735"/>
                    </a:ext>
                  </a:extLst>
                </a:gridCol>
                <a:gridCol w="1028700">
                  <a:extLst>
                    <a:ext uri="{9D8B030D-6E8A-4147-A177-3AD203B41FA5}">
                      <a16:colId xmlns:a16="http://schemas.microsoft.com/office/drawing/2014/main" val="2976434795"/>
                    </a:ext>
                  </a:extLst>
                </a:gridCol>
                <a:gridCol w="1028700">
                  <a:extLst>
                    <a:ext uri="{9D8B030D-6E8A-4147-A177-3AD203B41FA5}">
                      <a16:colId xmlns:a16="http://schemas.microsoft.com/office/drawing/2014/main" val="1008707720"/>
                    </a:ext>
                  </a:extLst>
                </a:gridCol>
                <a:gridCol w="1028700">
                  <a:extLst>
                    <a:ext uri="{9D8B030D-6E8A-4147-A177-3AD203B41FA5}">
                      <a16:colId xmlns:a16="http://schemas.microsoft.com/office/drawing/2014/main" val="3851426596"/>
                    </a:ext>
                  </a:extLst>
                </a:gridCol>
                <a:gridCol w="1028700">
                  <a:extLst>
                    <a:ext uri="{9D8B030D-6E8A-4147-A177-3AD203B41FA5}">
                      <a16:colId xmlns:a16="http://schemas.microsoft.com/office/drawing/2014/main" val="3016709306"/>
                    </a:ext>
                  </a:extLst>
                </a:gridCol>
              </a:tblGrid>
              <a:tr h="786328">
                <a:tc>
                  <a:txBody>
                    <a:bodyPr/>
                    <a:lstStyle>
                      <a:lvl1pPr marL="0">
                        <a:defRPr b="1">
                          <a:solidFill>
                            <a:schemeClr val="lt1"/>
                          </a:solidFill>
                          <a:latin typeface="Calibri" panose="020F0502020204030204"/>
                        </a:defRPr>
                      </a:lvl1pPr>
                      <a:lvl2pPr marL="457232">
                        <a:defRPr b="1">
                          <a:solidFill>
                            <a:schemeClr val="lt1"/>
                          </a:solidFill>
                          <a:latin typeface="Calibri" panose="020F0502020204030204"/>
                        </a:defRPr>
                      </a:lvl2pPr>
                      <a:lvl3pPr marL="914463">
                        <a:defRPr b="1">
                          <a:solidFill>
                            <a:schemeClr val="lt1"/>
                          </a:solidFill>
                          <a:latin typeface="Calibri" panose="020F0502020204030204"/>
                        </a:defRPr>
                      </a:lvl3pPr>
                      <a:lvl4pPr marL="1371696">
                        <a:defRPr b="1">
                          <a:solidFill>
                            <a:schemeClr val="lt1"/>
                          </a:solidFill>
                          <a:latin typeface="Calibri" panose="020F0502020204030204"/>
                        </a:defRPr>
                      </a:lvl4pPr>
                      <a:lvl5pPr marL="1828928">
                        <a:defRPr b="1">
                          <a:solidFill>
                            <a:schemeClr val="lt1"/>
                          </a:solidFill>
                          <a:latin typeface="Calibri" panose="020F0502020204030204"/>
                        </a:defRPr>
                      </a:lvl5pPr>
                      <a:lvl6pPr marL="2286160">
                        <a:defRPr b="1">
                          <a:solidFill>
                            <a:schemeClr val="lt1"/>
                          </a:solidFill>
                          <a:latin typeface="Calibri" panose="020F0502020204030204"/>
                        </a:defRPr>
                      </a:lvl6pPr>
                      <a:lvl7pPr marL="2743391">
                        <a:defRPr b="1">
                          <a:solidFill>
                            <a:schemeClr val="lt1"/>
                          </a:solidFill>
                          <a:latin typeface="Calibri" panose="020F0502020204030204"/>
                        </a:defRPr>
                      </a:lvl7pPr>
                      <a:lvl8pPr marL="3200623">
                        <a:defRPr b="1">
                          <a:solidFill>
                            <a:schemeClr val="lt1"/>
                          </a:solidFill>
                          <a:latin typeface="Calibri" panose="020F0502020204030204"/>
                        </a:defRPr>
                      </a:lvl8pPr>
                      <a:lvl9pPr marL="3657855">
                        <a:defRPr b="1">
                          <a:solidFill>
                            <a:schemeClr val="lt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Home Purchase Date</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defRPr b="1">
                          <a:solidFill>
                            <a:schemeClr val="lt1"/>
                          </a:solidFill>
                          <a:latin typeface="Calibri" panose="020F0502020204030204"/>
                        </a:defRPr>
                      </a:lvl1pPr>
                      <a:lvl2pPr marL="457232">
                        <a:defRPr b="1">
                          <a:solidFill>
                            <a:schemeClr val="lt1"/>
                          </a:solidFill>
                          <a:latin typeface="Calibri" panose="020F0502020204030204"/>
                        </a:defRPr>
                      </a:lvl2pPr>
                      <a:lvl3pPr marL="914463">
                        <a:defRPr b="1">
                          <a:solidFill>
                            <a:schemeClr val="lt1"/>
                          </a:solidFill>
                          <a:latin typeface="Calibri" panose="020F0502020204030204"/>
                        </a:defRPr>
                      </a:lvl3pPr>
                      <a:lvl4pPr marL="1371696">
                        <a:defRPr b="1">
                          <a:solidFill>
                            <a:schemeClr val="lt1"/>
                          </a:solidFill>
                          <a:latin typeface="Calibri" panose="020F0502020204030204"/>
                        </a:defRPr>
                      </a:lvl4pPr>
                      <a:lvl5pPr marL="1828928">
                        <a:defRPr b="1">
                          <a:solidFill>
                            <a:schemeClr val="lt1"/>
                          </a:solidFill>
                          <a:latin typeface="Calibri" panose="020F0502020204030204"/>
                        </a:defRPr>
                      </a:lvl5pPr>
                      <a:lvl6pPr marL="2286160">
                        <a:defRPr b="1">
                          <a:solidFill>
                            <a:schemeClr val="lt1"/>
                          </a:solidFill>
                          <a:latin typeface="Calibri" panose="020F0502020204030204"/>
                        </a:defRPr>
                      </a:lvl6pPr>
                      <a:lvl7pPr marL="2743391">
                        <a:defRPr b="1">
                          <a:solidFill>
                            <a:schemeClr val="lt1"/>
                          </a:solidFill>
                          <a:latin typeface="Calibri" panose="020F0502020204030204"/>
                        </a:defRPr>
                      </a:lvl7pPr>
                      <a:lvl8pPr marL="3200623">
                        <a:defRPr b="1">
                          <a:solidFill>
                            <a:schemeClr val="lt1"/>
                          </a:solidFill>
                          <a:latin typeface="Calibri" panose="020F0502020204030204"/>
                        </a:defRPr>
                      </a:lvl8pPr>
                      <a:lvl9pPr marL="3657855">
                        <a:defRPr b="1">
                          <a:solidFill>
                            <a:schemeClr val="lt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Cost of Home</a:t>
                      </a:r>
                      <a:r>
                        <a:rPr lang="en-US" sz="1200" b="0" noProof="0" dirty="0">
                          <a:latin typeface="Arial" panose="020B0604020202020204" pitchFamily="34" charset="0"/>
                          <a:cs typeface="Arial" panose="020B0604020202020204" pitchFamily="34" charset="0"/>
                        </a:rPr>
                        <a:t>*</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defRPr b="1">
                          <a:solidFill>
                            <a:schemeClr val="lt1"/>
                          </a:solidFill>
                          <a:latin typeface="Calibri" panose="020F0502020204030204"/>
                        </a:defRPr>
                      </a:lvl1pPr>
                      <a:lvl2pPr marL="457232">
                        <a:defRPr b="1">
                          <a:solidFill>
                            <a:schemeClr val="lt1"/>
                          </a:solidFill>
                          <a:latin typeface="Calibri" panose="020F0502020204030204"/>
                        </a:defRPr>
                      </a:lvl2pPr>
                      <a:lvl3pPr marL="914463">
                        <a:defRPr b="1">
                          <a:solidFill>
                            <a:schemeClr val="lt1"/>
                          </a:solidFill>
                          <a:latin typeface="Calibri" panose="020F0502020204030204"/>
                        </a:defRPr>
                      </a:lvl3pPr>
                      <a:lvl4pPr marL="1371696">
                        <a:defRPr b="1">
                          <a:solidFill>
                            <a:schemeClr val="lt1"/>
                          </a:solidFill>
                          <a:latin typeface="Calibri" panose="020F0502020204030204"/>
                        </a:defRPr>
                      </a:lvl4pPr>
                      <a:lvl5pPr marL="1828928">
                        <a:defRPr b="1">
                          <a:solidFill>
                            <a:schemeClr val="lt1"/>
                          </a:solidFill>
                          <a:latin typeface="Calibri" panose="020F0502020204030204"/>
                        </a:defRPr>
                      </a:lvl5pPr>
                      <a:lvl6pPr marL="2286160">
                        <a:defRPr b="1">
                          <a:solidFill>
                            <a:schemeClr val="lt1"/>
                          </a:solidFill>
                          <a:latin typeface="Calibri" panose="020F0502020204030204"/>
                        </a:defRPr>
                      </a:lvl6pPr>
                      <a:lvl7pPr marL="2743391">
                        <a:defRPr b="1">
                          <a:solidFill>
                            <a:schemeClr val="lt1"/>
                          </a:solidFill>
                          <a:latin typeface="Calibri" panose="020F0502020204030204"/>
                        </a:defRPr>
                      </a:lvl7pPr>
                      <a:lvl8pPr marL="3200623">
                        <a:defRPr b="1">
                          <a:solidFill>
                            <a:schemeClr val="lt1"/>
                          </a:solidFill>
                          <a:latin typeface="Calibri" panose="020F0502020204030204"/>
                        </a:defRPr>
                      </a:lvl8pPr>
                      <a:lvl9pPr marL="3657855">
                        <a:defRPr b="1">
                          <a:solidFill>
                            <a:schemeClr val="lt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10% Down Payment</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defRPr b="1">
                          <a:solidFill>
                            <a:schemeClr val="lt1"/>
                          </a:solidFill>
                          <a:latin typeface="Calibri" panose="020F0502020204030204"/>
                        </a:defRPr>
                      </a:lvl1pPr>
                      <a:lvl2pPr marL="457232">
                        <a:defRPr b="1">
                          <a:solidFill>
                            <a:schemeClr val="lt1"/>
                          </a:solidFill>
                          <a:latin typeface="Calibri" panose="020F0502020204030204"/>
                        </a:defRPr>
                      </a:lvl2pPr>
                      <a:lvl3pPr marL="914463">
                        <a:defRPr b="1">
                          <a:solidFill>
                            <a:schemeClr val="lt1"/>
                          </a:solidFill>
                          <a:latin typeface="Calibri" panose="020F0502020204030204"/>
                        </a:defRPr>
                      </a:lvl3pPr>
                      <a:lvl4pPr marL="1371696">
                        <a:defRPr b="1">
                          <a:solidFill>
                            <a:schemeClr val="lt1"/>
                          </a:solidFill>
                          <a:latin typeface="Calibri" panose="020F0502020204030204"/>
                        </a:defRPr>
                      </a:lvl4pPr>
                      <a:lvl5pPr marL="1828928">
                        <a:defRPr b="1">
                          <a:solidFill>
                            <a:schemeClr val="lt1"/>
                          </a:solidFill>
                          <a:latin typeface="Calibri" panose="020F0502020204030204"/>
                        </a:defRPr>
                      </a:lvl5pPr>
                      <a:lvl6pPr marL="2286160">
                        <a:defRPr b="1">
                          <a:solidFill>
                            <a:schemeClr val="lt1"/>
                          </a:solidFill>
                          <a:latin typeface="Calibri" panose="020F0502020204030204"/>
                        </a:defRPr>
                      </a:lvl6pPr>
                      <a:lvl7pPr marL="2743391">
                        <a:defRPr b="1">
                          <a:solidFill>
                            <a:schemeClr val="lt1"/>
                          </a:solidFill>
                          <a:latin typeface="Calibri" panose="020F0502020204030204"/>
                        </a:defRPr>
                      </a:lvl7pPr>
                      <a:lvl8pPr marL="3200623">
                        <a:defRPr b="1">
                          <a:solidFill>
                            <a:schemeClr val="lt1"/>
                          </a:solidFill>
                          <a:latin typeface="Calibri" panose="020F0502020204030204"/>
                        </a:defRPr>
                      </a:lvl8pPr>
                      <a:lvl9pPr marL="3657855">
                        <a:defRPr b="1">
                          <a:solidFill>
                            <a:schemeClr val="lt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Mortgage Amount</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defRPr b="1">
                          <a:solidFill>
                            <a:schemeClr val="lt1"/>
                          </a:solidFill>
                          <a:latin typeface="Calibri" panose="020F0502020204030204"/>
                        </a:defRPr>
                      </a:lvl1pPr>
                      <a:lvl2pPr marL="457232">
                        <a:defRPr b="1">
                          <a:solidFill>
                            <a:schemeClr val="lt1"/>
                          </a:solidFill>
                          <a:latin typeface="Calibri" panose="020F0502020204030204"/>
                        </a:defRPr>
                      </a:lvl2pPr>
                      <a:lvl3pPr marL="914463">
                        <a:defRPr b="1">
                          <a:solidFill>
                            <a:schemeClr val="lt1"/>
                          </a:solidFill>
                          <a:latin typeface="Calibri" panose="020F0502020204030204"/>
                        </a:defRPr>
                      </a:lvl3pPr>
                      <a:lvl4pPr marL="1371696">
                        <a:defRPr b="1">
                          <a:solidFill>
                            <a:schemeClr val="lt1"/>
                          </a:solidFill>
                          <a:latin typeface="Calibri" panose="020F0502020204030204"/>
                        </a:defRPr>
                      </a:lvl4pPr>
                      <a:lvl5pPr marL="1828928">
                        <a:defRPr b="1">
                          <a:solidFill>
                            <a:schemeClr val="lt1"/>
                          </a:solidFill>
                          <a:latin typeface="Calibri" panose="020F0502020204030204"/>
                        </a:defRPr>
                      </a:lvl5pPr>
                      <a:lvl6pPr marL="2286160">
                        <a:defRPr b="1">
                          <a:solidFill>
                            <a:schemeClr val="lt1"/>
                          </a:solidFill>
                          <a:latin typeface="Calibri" panose="020F0502020204030204"/>
                        </a:defRPr>
                      </a:lvl6pPr>
                      <a:lvl7pPr marL="2743391">
                        <a:defRPr b="1">
                          <a:solidFill>
                            <a:schemeClr val="lt1"/>
                          </a:solidFill>
                          <a:latin typeface="Calibri" panose="020F0502020204030204"/>
                        </a:defRPr>
                      </a:lvl7pPr>
                      <a:lvl8pPr marL="3200623">
                        <a:defRPr b="1">
                          <a:solidFill>
                            <a:schemeClr val="lt1"/>
                          </a:solidFill>
                          <a:latin typeface="Calibri" panose="020F0502020204030204"/>
                        </a:defRPr>
                      </a:lvl8pPr>
                      <a:lvl9pPr marL="3657855">
                        <a:defRPr b="1">
                          <a:solidFill>
                            <a:schemeClr val="lt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Mortgage Rate</a:t>
                      </a:r>
                      <a:r>
                        <a:rPr lang="en-US" sz="1200" b="0" noProof="0">
                          <a:latin typeface="Arial" panose="020B0604020202020204" pitchFamily="34" charset="0"/>
                          <a:cs typeface="Arial" panose="020B0604020202020204" pitchFamily="34" charset="0"/>
                        </a:rPr>
                        <a:t>**</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defRPr b="1">
                          <a:solidFill>
                            <a:schemeClr val="lt1"/>
                          </a:solidFill>
                          <a:latin typeface="Calibri" panose="020F0502020204030204"/>
                        </a:defRPr>
                      </a:lvl1pPr>
                      <a:lvl2pPr marL="457232">
                        <a:defRPr b="1">
                          <a:solidFill>
                            <a:schemeClr val="lt1"/>
                          </a:solidFill>
                          <a:latin typeface="Calibri" panose="020F0502020204030204"/>
                        </a:defRPr>
                      </a:lvl2pPr>
                      <a:lvl3pPr marL="914463">
                        <a:defRPr b="1">
                          <a:solidFill>
                            <a:schemeClr val="lt1"/>
                          </a:solidFill>
                          <a:latin typeface="Calibri" panose="020F0502020204030204"/>
                        </a:defRPr>
                      </a:lvl3pPr>
                      <a:lvl4pPr marL="1371696">
                        <a:defRPr b="1">
                          <a:solidFill>
                            <a:schemeClr val="lt1"/>
                          </a:solidFill>
                          <a:latin typeface="Calibri" panose="020F0502020204030204"/>
                        </a:defRPr>
                      </a:lvl4pPr>
                      <a:lvl5pPr marL="1828928">
                        <a:defRPr b="1">
                          <a:solidFill>
                            <a:schemeClr val="lt1"/>
                          </a:solidFill>
                          <a:latin typeface="Calibri" panose="020F0502020204030204"/>
                        </a:defRPr>
                      </a:lvl5pPr>
                      <a:lvl6pPr marL="2286160">
                        <a:defRPr b="1">
                          <a:solidFill>
                            <a:schemeClr val="lt1"/>
                          </a:solidFill>
                          <a:latin typeface="Calibri" panose="020F0502020204030204"/>
                        </a:defRPr>
                      </a:lvl6pPr>
                      <a:lvl7pPr marL="2743391">
                        <a:defRPr b="1">
                          <a:solidFill>
                            <a:schemeClr val="lt1"/>
                          </a:solidFill>
                          <a:latin typeface="Calibri" panose="020F0502020204030204"/>
                        </a:defRPr>
                      </a:lvl7pPr>
                      <a:lvl8pPr marL="3200623">
                        <a:defRPr b="1">
                          <a:solidFill>
                            <a:schemeClr val="lt1"/>
                          </a:solidFill>
                          <a:latin typeface="Calibri" panose="020F0502020204030204"/>
                        </a:defRPr>
                      </a:lvl8pPr>
                      <a:lvl9pPr marL="3657855">
                        <a:defRPr b="1">
                          <a:solidFill>
                            <a:schemeClr val="lt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Monthly Payment</a:t>
                      </a:r>
                      <a:r>
                        <a:rPr lang="en-US" sz="1200" b="0" noProof="0">
                          <a:latin typeface="Arial" panose="020B0604020202020204" pitchFamily="34" charset="0"/>
                          <a:cs typeface="Arial" panose="020B0604020202020204" pitchFamily="34" charset="0"/>
                        </a:rPr>
                        <a:t>***</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300443761"/>
                  </a:ext>
                </a:extLst>
              </a:tr>
              <a:tr h="397605">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Today</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$350,000</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$35,000</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$315,000</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2.86%</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$1,304</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35816340"/>
                  </a:ext>
                </a:extLst>
              </a:tr>
              <a:tr h="397212">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Next Year</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$367,920</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latin typeface="Arial" panose="020B0604020202020204" pitchFamily="34" charset="0"/>
                          <a:cs typeface="Arial" panose="020B0604020202020204" pitchFamily="34" charset="0"/>
                        </a:rPr>
                        <a:t>$36,792</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$331,128</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3.8%</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latin typeface="Arial" panose="020B0604020202020204" pitchFamily="34" charset="0"/>
                          <a:cs typeface="Arial" panose="020B0604020202020204" pitchFamily="34" charset="0"/>
                        </a:rPr>
                        <a:t>$1,543</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71693829"/>
                  </a:ext>
                </a:extLst>
              </a:tr>
              <a:tr h="500323">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solidFill>
                            <a:schemeClr val="bg1"/>
                          </a:solidFill>
                          <a:latin typeface="Arial" panose="020B0604020202020204" pitchFamily="34" charset="0"/>
                          <a:cs typeface="Arial" panose="020B0604020202020204" pitchFamily="34" charset="0"/>
                        </a:rPr>
                        <a:t>Difference</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solidFill>
                            <a:schemeClr val="bg1"/>
                          </a:solidFill>
                          <a:latin typeface="Arial" panose="020B0604020202020204" pitchFamily="34" charset="0"/>
                          <a:cs typeface="Arial" panose="020B0604020202020204" pitchFamily="34" charset="0"/>
                        </a:rPr>
                        <a:t>$17,920</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solidFill>
                            <a:schemeClr val="bg1"/>
                          </a:solidFill>
                          <a:latin typeface="Arial" panose="020B0604020202020204" pitchFamily="34" charset="0"/>
                          <a:cs typeface="Arial" panose="020B0604020202020204" pitchFamily="34" charset="0"/>
                        </a:rPr>
                        <a:t>$1,792</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a:solidFill>
                            <a:schemeClr val="bg1"/>
                          </a:solidFill>
                          <a:latin typeface="Arial" panose="020B0604020202020204" pitchFamily="34" charset="0"/>
                          <a:cs typeface="Arial" panose="020B0604020202020204" pitchFamily="34" charset="0"/>
                        </a:rPr>
                        <a:t>$16,128</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solidFill>
                            <a:schemeClr val="bg1"/>
                          </a:solidFill>
                          <a:latin typeface="Arial" panose="020B0604020202020204" pitchFamily="34" charset="0"/>
                          <a:cs typeface="Arial" panose="020B0604020202020204" pitchFamily="34" charset="0"/>
                        </a:rPr>
                        <a:t>0.94%</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defRPr>
                          <a:solidFill>
                            <a:schemeClr val="dk1"/>
                          </a:solidFill>
                          <a:latin typeface="Calibri" panose="020F0502020204030204"/>
                        </a:defRPr>
                      </a:lvl1pPr>
                      <a:lvl2pPr marL="457232">
                        <a:defRPr>
                          <a:solidFill>
                            <a:schemeClr val="dk1"/>
                          </a:solidFill>
                          <a:latin typeface="Calibri" panose="020F0502020204030204"/>
                        </a:defRPr>
                      </a:lvl2pPr>
                      <a:lvl3pPr marL="914463">
                        <a:defRPr>
                          <a:solidFill>
                            <a:schemeClr val="dk1"/>
                          </a:solidFill>
                          <a:latin typeface="Calibri" panose="020F0502020204030204"/>
                        </a:defRPr>
                      </a:lvl3pPr>
                      <a:lvl4pPr marL="1371696">
                        <a:defRPr>
                          <a:solidFill>
                            <a:schemeClr val="dk1"/>
                          </a:solidFill>
                          <a:latin typeface="Calibri" panose="020F0502020204030204"/>
                        </a:defRPr>
                      </a:lvl4pPr>
                      <a:lvl5pPr marL="1828928">
                        <a:defRPr>
                          <a:solidFill>
                            <a:schemeClr val="dk1"/>
                          </a:solidFill>
                          <a:latin typeface="Calibri" panose="020F0502020204030204"/>
                        </a:defRPr>
                      </a:lvl5pPr>
                      <a:lvl6pPr marL="2286160">
                        <a:defRPr>
                          <a:solidFill>
                            <a:schemeClr val="dk1"/>
                          </a:solidFill>
                          <a:latin typeface="Calibri" panose="020F0502020204030204"/>
                        </a:defRPr>
                      </a:lvl6pPr>
                      <a:lvl7pPr marL="2743391">
                        <a:defRPr>
                          <a:solidFill>
                            <a:schemeClr val="dk1"/>
                          </a:solidFill>
                          <a:latin typeface="Calibri" panose="020F0502020204030204"/>
                        </a:defRPr>
                      </a:lvl7pPr>
                      <a:lvl8pPr marL="3200623">
                        <a:defRPr>
                          <a:solidFill>
                            <a:schemeClr val="dk1"/>
                          </a:solidFill>
                          <a:latin typeface="Calibri" panose="020F0502020204030204"/>
                        </a:defRPr>
                      </a:lvl8pPr>
                      <a:lvl9pPr marL="3657855">
                        <a:defRPr>
                          <a:solidFill>
                            <a:schemeClr val="dk1"/>
                          </a:solidFill>
                          <a:latin typeface="Calibri" panose="020F0502020204030204"/>
                        </a:defRPr>
                      </a:lvl9pPr>
                    </a:lstStyle>
                    <a:p>
                      <a:pPr algn="ctr"/>
                      <a:r>
                        <a:rPr lang="en-US" sz="1200" noProof="0" dirty="0">
                          <a:solidFill>
                            <a:schemeClr val="bg1"/>
                          </a:solidFill>
                          <a:latin typeface="Arial" panose="020B0604020202020204" pitchFamily="34" charset="0"/>
                          <a:cs typeface="Arial" panose="020B0604020202020204" pitchFamily="34" charset="0"/>
                        </a:rPr>
                        <a:t>$239</a:t>
                      </a:r>
                    </a:p>
                  </a:txBody>
                  <a:tcPr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130568441"/>
                  </a:ext>
                </a:extLst>
              </a:tr>
            </a:tbl>
          </a:graphicData>
        </a:graphic>
      </p:graphicFrame>
      <p:sp>
        <p:nvSpPr>
          <p:cNvPr id="9" name="TextBox 8">
            <a:extLst>
              <a:ext uri="{FF2B5EF4-FFF2-40B4-BE49-F238E27FC236}">
                <a16:creationId xmlns:a16="http://schemas.microsoft.com/office/drawing/2014/main" id="{3F012CE9-EAD7-6D41-8829-22A09BCF9816}"/>
              </a:ext>
            </a:extLst>
          </p:cNvPr>
          <p:cNvSpPr txBox="1"/>
          <p:nvPr/>
        </p:nvSpPr>
        <p:spPr>
          <a:xfrm>
            <a:off x="1143000" y="6116372"/>
            <a:ext cx="6172200"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bg2"/>
                </a:solidFill>
                <a:effectLst/>
                <a:uLnTx/>
                <a:uFillTx/>
              </a:rPr>
              <a:t>*Increase in value based on 5.12% price growth as forecast by the Home Price Expectation Survey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bg2"/>
                </a:solidFill>
                <a:effectLst/>
                <a:uLnTx/>
                <a:uFillTx/>
              </a:rPr>
              <a:t>**Freddie Mac’s current rate and forecast for Q4 2022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bg2"/>
                </a:solidFill>
                <a:effectLst/>
                <a:uLnTx/>
                <a:uFillTx/>
              </a:rPr>
              <a:t>***Principal and interest only</a:t>
            </a:r>
          </a:p>
        </p:txBody>
      </p:sp>
    </p:spTree>
    <p:extLst>
      <p:ext uri="{BB962C8B-B14F-4D97-AF65-F5344CB8AC3E}">
        <p14:creationId xmlns:p14="http://schemas.microsoft.com/office/powerpoint/2010/main" val="2731946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gnifying glass&#10;&#10;Description automatically generated with low confidence">
            <a:extLst>
              <a:ext uri="{FF2B5EF4-FFF2-40B4-BE49-F238E27FC236}">
                <a16:creationId xmlns:a16="http://schemas.microsoft.com/office/drawing/2014/main" id="{B1211392-6BC0-2C4D-8078-5A4E33674B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4038760"/>
          </a:xfrm>
          <a:prstGeom prst="rect">
            <a:avLst/>
          </a:prstGeom>
        </p:spPr>
      </p:pic>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4059921"/>
            <a:ext cx="6858000" cy="1694461"/>
          </a:xfrm>
          <a:prstGeom prst="rect">
            <a:avLst/>
          </a:prstGeom>
          <a:noFill/>
        </p:spPr>
        <p:txBody>
          <a:bodyPr wrap="square" lIns="0" tIns="320040" rIns="0" bIns="0" rtlCol="0">
            <a:noAutofit/>
          </a:bodyPr>
          <a:lstStyle/>
          <a:p>
            <a:pPr lvl="0">
              <a:lnSpc>
                <a:spcPct val="114000"/>
              </a:lnSpc>
              <a:spcAft>
                <a:spcPts val="1000"/>
              </a:spcAft>
            </a:pPr>
            <a:r>
              <a:rPr lang="en-US" sz="1490" i="1" dirty="0">
                <a:solidFill>
                  <a:srgbClr val="797979"/>
                </a:solidFill>
                <a:latin typeface="Georgia" panose="02040502050405020303" pitchFamily="18" charset="0"/>
              </a:rPr>
              <a:t>The conversations around pricing and affordability are leading some to question whether the real estate market is a bubble ready to pop. Experts say it’s not.</a:t>
            </a:r>
          </a:p>
          <a:p>
            <a:pPr lvl="0">
              <a:lnSpc>
                <a:spcPct val="114000"/>
              </a:lnSpc>
              <a:spcAft>
                <a:spcPts val="1000"/>
              </a:spcAft>
            </a:pPr>
            <a:r>
              <a:rPr lang="en-US" sz="1490" i="1" dirty="0">
                <a:solidFill>
                  <a:srgbClr val="797979"/>
                </a:solidFill>
                <a:latin typeface="Georgia" panose="02040502050405020303" pitchFamily="18" charset="0"/>
              </a:rPr>
              <a:t>When it comes down to it, the opinions that carry the most weight are the ones based on experience and expertise. Here’s what leading industry influencers have to say:</a:t>
            </a:r>
          </a:p>
          <a:p>
            <a:pPr lvl="0">
              <a:lnSpc>
                <a:spcPct val="114000"/>
              </a:lnSpc>
              <a:spcAft>
                <a:spcPts val="1000"/>
              </a:spcAft>
            </a:pPr>
            <a:endParaRPr lang="en-US" sz="1490" i="1" dirty="0">
              <a:solidFill>
                <a:srgbClr val="797979"/>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graphicFrame>
        <p:nvGraphicFramePr>
          <p:cNvPr id="6" name="Table 6">
            <a:extLst>
              <a:ext uri="{FF2B5EF4-FFF2-40B4-BE49-F238E27FC236}">
                <a16:creationId xmlns:a16="http://schemas.microsoft.com/office/drawing/2014/main" id="{532561AE-B85C-9E48-A161-A1C8C776E923}"/>
              </a:ext>
            </a:extLst>
          </p:cNvPr>
          <p:cNvGraphicFramePr>
            <a:graphicFrameLocks noGrp="1"/>
          </p:cNvGraphicFramePr>
          <p:nvPr>
            <p:extLst>
              <p:ext uri="{D42A27DB-BD31-4B8C-83A1-F6EECF244321}">
                <p14:modId xmlns:p14="http://schemas.microsoft.com/office/powerpoint/2010/main" val="2860141863"/>
              </p:ext>
            </p:extLst>
          </p:nvPr>
        </p:nvGraphicFramePr>
        <p:xfrm>
          <a:off x="457200" y="6113466"/>
          <a:ext cx="6961961" cy="3239707"/>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262714">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 . conditions today are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quite different than in the early 2000s</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particularly in terms of credit availability. The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current climb in house prices instead reflects strong demand amid tight supply</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helped along by record-low interest rates.</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The State of the Nation’s Housing 2021 Report</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Joint Center for Housing Studies</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The housing market is in line with fundamentals as interest rates are attractive and incomes are high due to fiscal stimulus, making debt servicing relatively affordable and allowing buyers to qualify for larger mortgages. </a:t>
                      </a:r>
                      <a: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Underwriting standards are still strong, so there is little risk of a bubble developing.</a:t>
                      </a:r>
                      <a:endPar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a:t>
                      </a:r>
                      <a:r>
                        <a:rPr lang="en-US" sz="1200" b="0" dirty="0"/>
                        <a:t>Nathaniel Karp</a:t>
                      </a:r>
                      <a:r>
                        <a:rPr lang="en-US" sz="1200" dirty="0"/>
                        <a:t>, Chief U.S. Economist, </a:t>
                      </a:r>
                      <a:r>
                        <a:rPr lang="en-US" sz="1200" i="1" dirty="0"/>
                        <a:t>BBVA</a:t>
                      </a:r>
                      <a:endParaRPr kumimoji="0" lang="en-US" sz="6500" b="1" i="0" u="none" strike="noStrike" kern="1200" cap="none" spc="0" normalizeH="0" baseline="0" noProof="0" dirty="0">
                        <a:ln>
                          <a:noFill/>
                        </a:ln>
                        <a:solidFill>
                          <a:srgbClr val="FFFFFF"/>
                        </a:solidFill>
                        <a:effectLst/>
                        <a:uLnTx/>
                        <a:uFillTx/>
                        <a:latin typeface="+mn-lt"/>
                        <a:ea typeface="+mn-ea"/>
                        <a:cs typeface="+mn-cs"/>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834770972"/>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43603711"/>
                  </a:ext>
                </a:extLst>
              </a:tr>
            </a:tbl>
          </a:graphicData>
        </a:graphic>
      </p:graphicFrame>
      <p:sp>
        <p:nvSpPr>
          <p:cNvPr id="8" name="Rectangle 7">
            <a:extLst>
              <a:ext uri="{FF2B5EF4-FFF2-40B4-BE49-F238E27FC236}">
                <a16:creationId xmlns:a16="http://schemas.microsoft.com/office/drawing/2014/main" id="{18842611-18A9-6541-A604-BF5BF6536568}"/>
              </a:ext>
            </a:extLst>
          </p:cNvPr>
          <p:cNvSpPr/>
          <p:nvPr/>
        </p:nvSpPr>
        <p:spPr>
          <a:xfrm>
            <a:off x="0" y="259221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Are We in a Housing Bubble? Experts Say No.</a:t>
            </a:r>
          </a:p>
        </p:txBody>
      </p:sp>
    </p:spTree>
    <p:extLst>
      <p:ext uri="{BB962C8B-B14F-4D97-AF65-F5344CB8AC3E}">
        <p14:creationId xmlns:p14="http://schemas.microsoft.com/office/powerpoint/2010/main" val="184294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ight bulb&#10;&#10;Description automatically generated with low confidence">
            <a:extLst>
              <a:ext uri="{FF2B5EF4-FFF2-40B4-BE49-F238E27FC236}">
                <a16:creationId xmlns:a16="http://schemas.microsoft.com/office/drawing/2014/main" id="{57EEB520-13D9-9D44-A673-08D8030BA2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78" y="-1"/>
            <a:ext cx="7769922" cy="3288891"/>
          </a:xfrm>
          <a:prstGeom prst="rect">
            <a:avLst/>
          </a:prstGeom>
        </p:spPr>
      </p:pic>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6" name="Table 6">
            <a:extLst>
              <a:ext uri="{FF2B5EF4-FFF2-40B4-BE49-F238E27FC236}">
                <a16:creationId xmlns:a16="http://schemas.microsoft.com/office/drawing/2014/main" id="{532561AE-B85C-9E48-A161-A1C8C776E923}"/>
              </a:ext>
            </a:extLst>
          </p:cNvPr>
          <p:cNvGraphicFramePr>
            <a:graphicFrameLocks noGrp="1"/>
          </p:cNvGraphicFramePr>
          <p:nvPr>
            <p:extLst>
              <p:ext uri="{D42A27DB-BD31-4B8C-83A1-F6EECF244321}">
                <p14:modId xmlns:p14="http://schemas.microsoft.com/office/powerpoint/2010/main" val="2024257193"/>
              </p:ext>
            </p:extLst>
          </p:nvPr>
        </p:nvGraphicFramePr>
        <p:xfrm>
          <a:off x="457200" y="3697890"/>
          <a:ext cx="6961961" cy="4496054"/>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262714">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Looking back at the bubble years, house prices exceeded house-buying power </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in 2006 nationally, but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today house-buying power is nearly twice as high as the median sale price</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nationally. . . . Many find it hard to believe, </a:t>
                      </a:r>
                      <a:b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but housing is actually undervalued in most markets and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the gap between </a:t>
                      </a:r>
                      <a:b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house-buying power and sale prices indicates there’s room for further house price growth </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in the months to come.</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Mark Fleming, Chief Economist,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First American</a:t>
                      </a: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It’s not clear at all to me that things are going to slow down significantly in the near future. In 2005, </a:t>
                      </a:r>
                      <a: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I had a strong sense that the hot market would turn </a:t>
                      </a:r>
                      <a:b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and that, when it turned, things would get very ugly.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Today, I don’t have that sense at all</a:t>
                      </a: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because all of the fundamentals are there. Demand will be high for a while, because Millennials need houses. </a:t>
                      </a:r>
                      <a:b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Prices will keep rising for a while, because inventory is so low.</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a:t>
                      </a:r>
                      <a:r>
                        <a:rPr lang="en-US" sz="1200" b="0" dirty="0"/>
                        <a:t>Bill McBride, </a:t>
                      </a:r>
                      <a:r>
                        <a:rPr lang="en-US" sz="1200" b="0" i="1" dirty="0"/>
                        <a:t>Calculated Risk</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834770972"/>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43603711"/>
                  </a:ext>
                </a:extLst>
              </a:tr>
            </a:tbl>
          </a:graphicData>
        </a:graphic>
      </p:graphicFrame>
      <p:graphicFrame>
        <p:nvGraphicFramePr>
          <p:cNvPr id="11" name="Table 10">
            <a:extLst>
              <a:ext uri="{FF2B5EF4-FFF2-40B4-BE49-F238E27FC236}">
                <a16:creationId xmlns:a16="http://schemas.microsoft.com/office/drawing/2014/main" id="{869745F7-AE02-1D4C-A50E-541A0C14F28B}"/>
              </a:ext>
            </a:extLst>
          </p:cNvPr>
          <p:cNvGraphicFramePr>
            <a:graphicFrameLocks noGrp="1"/>
          </p:cNvGraphicFramePr>
          <p:nvPr>
            <p:extLst>
              <p:ext uri="{D42A27DB-BD31-4B8C-83A1-F6EECF244321}">
                <p14:modId xmlns:p14="http://schemas.microsoft.com/office/powerpoint/2010/main" val="1752569563"/>
              </p:ext>
            </p:extLst>
          </p:nvPr>
        </p:nvGraphicFramePr>
        <p:xfrm>
          <a:off x="457200" y="845865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All four strongly believe we’re not in a bubble and won’t see crashing home values like we did in 2008. This is good news for homebuyers as you can rest assured it isn't like the last time.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1333970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chat or text message&#10;&#10;Description automatically generated">
            <a:extLst>
              <a:ext uri="{FF2B5EF4-FFF2-40B4-BE49-F238E27FC236}">
                <a16:creationId xmlns:a16="http://schemas.microsoft.com/office/drawing/2014/main" id="{9A95EE9C-7A7F-8449-91F3-9F3AD16A69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7EBF5-878E-7A43-A1F6-2426103A7A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spTree>
    <p:extLst>
      <p:ext uri="{BB962C8B-B14F-4D97-AF65-F5344CB8AC3E}">
        <p14:creationId xmlns:p14="http://schemas.microsoft.com/office/powerpoint/2010/main" val="2212545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E705BB61-C330-9942-B80A-D4517A1A4A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4016705"/>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4063912"/>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One thing that may be holding you back from buying right now is the idea of saving for a down payment. Don’t let that stop you from pursuing your homeownership dreams. </a:t>
            </a:r>
          </a:p>
        </p:txBody>
      </p:sp>
      <p:sp>
        <p:nvSpPr>
          <p:cNvPr id="6" name="TextBox 5">
            <a:extLst>
              <a:ext uri="{FF2B5EF4-FFF2-40B4-BE49-F238E27FC236}">
                <a16:creationId xmlns:a16="http://schemas.microsoft.com/office/drawing/2014/main" id="{ADF4D003-23B3-2245-A0FC-3101599455D8}"/>
              </a:ext>
            </a:extLst>
          </p:cNvPr>
          <p:cNvSpPr txBox="1"/>
          <p:nvPr/>
        </p:nvSpPr>
        <p:spPr>
          <a:xfrm>
            <a:off x="472965" y="5153423"/>
            <a:ext cx="3767958" cy="4518570"/>
          </a:xfrm>
          <a:prstGeom prst="rect">
            <a:avLst/>
          </a:prstGeom>
          <a:noFill/>
        </p:spPr>
        <p:txBody>
          <a:bodyPr wrap="square" lIns="0" tIns="320040" rIns="0" bIns="0" rtlCol="0">
            <a:noAutofit/>
          </a:bodyPr>
          <a:lstStyle/>
          <a:p>
            <a:pPr>
              <a:lnSpc>
                <a:spcPct val="114000"/>
              </a:lnSpc>
              <a:spcAft>
                <a:spcPts val="1000"/>
              </a:spcAft>
            </a:pPr>
            <a:r>
              <a:rPr lang="en-US" sz="1250" dirty="0"/>
              <a:t>Today, there’s still a common myth that you need to come up with 20% of the total sale price for your down payment. The reality is – whether it’s your first home or you’ve purchased one before – </a:t>
            </a:r>
            <a:r>
              <a:rPr lang="en-US" sz="1250" b="1" dirty="0"/>
              <a:t>you most likely don’t need a 20% down payment. </a:t>
            </a:r>
          </a:p>
          <a:p>
            <a:pPr>
              <a:lnSpc>
                <a:spcPct val="114000"/>
              </a:lnSpc>
              <a:spcAft>
                <a:spcPts val="1000"/>
              </a:spcAft>
            </a:pPr>
            <a:r>
              <a:rPr lang="en-US" sz="1250" dirty="0"/>
              <a:t>If saving that much money sounds daunting, you might be ready to give up on the dream of homeownership before you even begin – but you don’t have to. </a:t>
            </a:r>
          </a:p>
          <a:p>
            <a:pPr>
              <a:lnSpc>
                <a:spcPct val="114000"/>
              </a:lnSpc>
              <a:spcAft>
                <a:spcPts val="1000"/>
              </a:spcAft>
            </a:pPr>
            <a:r>
              <a:rPr lang="en-US" sz="1250" dirty="0"/>
              <a:t>The </a:t>
            </a:r>
            <a:r>
              <a:rPr lang="en-US" sz="1250" i="1" dirty="0"/>
              <a:t>2020 Profile of Home Buyers and Sellers </a:t>
            </a:r>
            <a:r>
              <a:rPr lang="en-US" sz="1250" dirty="0"/>
              <a:t>from the </a:t>
            </a:r>
            <a:r>
              <a:rPr lang="en-US" sz="1250" i="1" dirty="0"/>
              <a:t>National Association of Realtors </a:t>
            </a:r>
            <a:r>
              <a:rPr lang="en-US" sz="1250" dirty="0"/>
              <a:t>(NAR) notes how the median down payment </a:t>
            </a:r>
            <a:r>
              <a:rPr lang="en-US" sz="1250" b="1" dirty="0"/>
              <a:t>hasn’t been over 20% since 2005</a:t>
            </a:r>
            <a:r>
              <a:rPr lang="en-US" sz="1250" dirty="0"/>
              <a:t>, and even then, that was only for repeat buyers, not first-time homebuyers. </a:t>
            </a:r>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17060" y="2570155"/>
            <a:ext cx="778946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tIns="228600" rIns="502920" bIns="228600" rtlCol="0" anchor="b" anchorCtr="0">
            <a:spAutoFit/>
          </a:bodyPr>
          <a:lstStyle/>
          <a:p>
            <a:pPr lvl="0">
              <a:spcAft>
                <a:spcPts val="1000"/>
              </a:spcAft>
            </a:pPr>
            <a:r>
              <a:rPr lang="en-US" sz="3200" dirty="0">
                <a:solidFill>
                  <a:srgbClr val="FFFFFF"/>
                </a:solidFill>
              </a:rPr>
              <a:t>Do I Really Need a </a:t>
            </a:r>
            <a:br>
              <a:rPr lang="en-US" sz="3200" dirty="0">
                <a:solidFill>
                  <a:srgbClr val="FFFFFF"/>
                </a:solidFill>
              </a:rPr>
            </a:br>
            <a:r>
              <a:rPr lang="en-US" sz="3200" dirty="0">
                <a:solidFill>
                  <a:srgbClr val="FFFFFF"/>
                </a:solidFill>
              </a:rPr>
              <a:t>20% Down Payment?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grpSp>
        <p:nvGrpSpPr>
          <p:cNvPr id="2" name="Group 1">
            <a:extLst>
              <a:ext uri="{FF2B5EF4-FFF2-40B4-BE49-F238E27FC236}">
                <a16:creationId xmlns:a16="http://schemas.microsoft.com/office/drawing/2014/main" id="{21A1B579-CD40-E343-AE97-7C57EBE17C72}"/>
              </a:ext>
            </a:extLst>
          </p:cNvPr>
          <p:cNvGrpSpPr/>
          <p:nvPr/>
        </p:nvGrpSpPr>
        <p:grpSpPr>
          <a:xfrm>
            <a:off x="4597372" y="5227646"/>
            <a:ext cx="2717832" cy="3003080"/>
            <a:chOff x="7900351" y="4922667"/>
            <a:chExt cx="2717832" cy="3003080"/>
          </a:xfrm>
        </p:grpSpPr>
        <p:sp>
          <p:nvSpPr>
            <p:cNvPr id="13" name="Rectangle 12">
              <a:extLst>
                <a:ext uri="{FF2B5EF4-FFF2-40B4-BE49-F238E27FC236}">
                  <a16:creationId xmlns:a16="http://schemas.microsoft.com/office/drawing/2014/main" id="{1D5EF549-3314-8643-829E-BD235D530EFE}"/>
                </a:ext>
              </a:extLst>
            </p:cNvPr>
            <p:cNvSpPr/>
            <p:nvPr/>
          </p:nvSpPr>
          <p:spPr>
            <a:xfrm>
              <a:off x="7900351" y="5196987"/>
              <a:ext cx="2717832" cy="2728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a:lnSpc>
                  <a:spcPct val="114000"/>
                </a:lnSpc>
                <a:spcAft>
                  <a:spcPts val="1000"/>
                </a:spcAft>
              </a:pPr>
              <a:r>
                <a:rPr lang="en-US" sz="1500" i="1" dirty="0">
                  <a:solidFill>
                    <a:srgbClr val="797979"/>
                  </a:solidFill>
                  <a:latin typeface="Georgia" panose="02040502050405020303" pitchFamily="18" charset="0"/>
                </a:rPr>
                <a:t>The most damaging down payment myth—since it stops the homebuying process before it can start—is the belief that 20% is necessary.</a:t>
              </a:r>
              <a:endParaRPr lang="en-US" sz="1500" dirty="0">
                <a:solidFill>
                  <a:srgbClr val="000000"/>
                </a:solidFill>
              </a:endParaRPr>
            </a:p>
            <a:p>
              <a:pPr defTabSz="909619" fontAlgn="base">
                <a:lnSpc>
                  <a:spcPct val="114000"/>
                </a:lnSpc>
                <a:spcBef>
                  <a:spcPts val="1000"/>
                </a:spcBef>
                <a:buSzPct val="100000"/>
              </a:pPr>
              <a:r>
                <a:rPr lang="en-US" sz="1250" dirty="0">
                  <a:solidFill>
                    <a:prstClr val="black"/>
                  </a:solidFill>
                  <a:latin typeface="Arial" panose="020B0604020202020204" pitchFamily="34" charset="0"/>
                  <a:ea typeface="Helvetica Neue" panose="02000503000000020004" pitchFamily="2" charset="0"/>
                  <a:cs typeface="Arial" panose="020B0604020202020204" pitchFamily="34" charset="0"/>
                </a:rPr>
                <a:t>- </a:t>
              </a:r>
              <a:r>
                <a:rPr lang="en-US" sz="1250" i="1" dirty="0">
                  <a:solidFill>
                    <a:prstClr val="black"/>
                  </a:solidFill>
                  <a:latin typeface="Arial" panose="020B0604020202020204" pitchFamily="34" charset="0"/>
                  <a:ea typeface="Helvetica Neue" panose="02000503000000020004" pitchFamily="2" charset="0"/>
                  <a:cs typeface="Arial" panose="020B0604020202020204" pitchFamily="34" charset="0"/>
                </a:rPr>
                <a:t>Freddie Mac</a:t>
              </a:r>
              <a:endParaRPr lang="en-US" sz="1250" i="1" dirty="0">
                <a:solidFill>
                  <a:prstClr val="black">
                    <a:lumMod val="75000"/>
                    <a:lumOff val="25000"/>
                  </a:prstClr>
                </a:solidFill>
                <a:latin typeface="Arial" panose="020B0604020202020204" pitchFamily="34" charset="0"/>
                <a:ea typeface="Helvetica Neue" panose="02000503000000020004" pitchFamily="2"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CF8CF985-5874-E14A-BF82-9F24347DD2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04796" y="4922667"/>
              <a:ext cx="548640" cy="548640"/>
            </a:xfrm>
            <a:prstGeom prst="rect">
              <a:avLst/>
            </a:prstGeom>
          </p:spPr>
        </p:pic>
      </p:grpSp>
    </p:spTree>
    <p:extLst>
      <p:ext uri="{BB962C8B-B14F-4D97-AF65-F5344CB8AC3E}">
        <p14:creationId xmlns:p14="http://schemas.microsoft.com/office/powerpoint/2010/main" val="350935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ouch holding a coffee cup&#10;&#10;Description automatically generated with medium confidence">
            <a:extLst>
              <a:ext uri="{FF2B5EF4-FFF2-40B4-BE49-F238E27FC236}">
                <a16:creationId xmlns:a16="http://schemas.microsoft.com/office/drawing/2014/main" id="{B42ABCFF-0A99-E645-B3EB-0CD85DFFB3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59"/>
            <a:ext cx="7772400" cy="2133601"/>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1447800" y="5190670"/>
            <a:ext cx="5867400" cy="3006992"/>
          </a:xfrm>
          <a:prstGeom prst="rect">
            <a:avLst/>
          </a:prstGeom>
          <a:noFill/>
        </p:spPr>
        <p:txBody>
          <a:bodyPr wrap="square" lIns="0" tIns="320040" rIns="0" bIns="0" rtlCol="0">
            <a:noAutofit/>
          </a:bodyPr>
          <a:lstStyle/>
          <a:p>
            <a:pPr>
              <a:lnSpc>
                <a:spcPct val="114000"/>
              </a:lnSpc>
              <a:spcAft>
                <a:spcPts val="1000"/>
              </a:spcAft>
            </a:pPr>
            <a:r>
              <a:rPr lang="en-US" sz="1500" b="1" dirty="0">
                <a:solidFill>
                  <a:schemeClr val="tx2"/>
                </a:solidFill>
              </a:rPr>
              <a:t>What does this mean for potential homebuyers?</a:t>
            </a:r>
          </a:p>
          <a:p>
            <a:pPr>
              <a:lnSpc>
                <a:spcPct val="114000"/>
              </a:lnSpc>
              <a:spcAft>
                <a:spcPts val="1000"/>
              </a:spcAft>
            </a:pPr>
            <a:r>
              <a:rPr lang="en-US" sz="1250" dirty="0"/>
              <a:t>If you’re a first-time buyer and putting down 7% still seems challenging, understand that there are programs allowing qualified buyers to purchase a home with a down payment as low as 3.5%. There are even options like VA loans and USDA loans with no down payment requirements for qualified applicants.</a:t>
            </a:r>
          </a:p>
          <a:p>
            <a:pPr>
              <a:lnSpc>
                <a:spcPct val="114000"/>
              </a:lnSpc>
              <a:spcAft>
                <a:spcPts val="1000"/>
              </a:spcAft>
            </a:pPr>
            <a:r>
              <a:rPr lang="en-US" sz="1250" dirty="0"/>
              <a:t>It’s important to know you likely don’t need a 20% down payment, but you do need to do your homework to understand the options available. When you’re interested in learning more about down payment assistance programs, information is available through sites like </a:t>
            </a:r>
            <a:r>
              <a:rPr lang="en-US" sz="1250" i="1" dirty="0" err="1"/>
              <a:t>downpaymentresource.com</a:t>
            </a:r>
            <a:r>
              <a:rPr lang="en-US" sz="1250" dirty="0"/>
              <a:t>. Be sure to also work with trusted professionals from the start to learn what you may qualify for in the homebuying process.</a:t>
            </a:r>
          </a:p>
          <a:p>
            <a:pPr>
              <a:lnSpc>
                <a:spcPct val="114000"/>
              </a:lnSpc>
              <a:spcAft>
                <a:spcPts val="1000"/>
              </a:spcAft>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2780906512"/>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let down payment myths keep you from hitting your homeownership goals.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If you’re hoping to buy a home this year, let’s meet up to review your options.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7" name="Rectangle 16">
            <a:extLst>
              <a:ext uri="{FF2B5EF4-FFF2-40B4-BE49-F238E27FC236}">
                <a16:creationId xmlns:a16="http://schemas.microsoft.com/office/drawing/2014/main" id="{5149ABF1-32DC-914B-97C5-E84188ADE828}"/>
              </a:ext>
            </a:extLst>
          </p:cNvPr>
          <p:cNvSpPr/>
          <p:nvPr/>
        </p:nvSpPr>
        <p:spPr>
          <a:xfrm>
            <a:off x="465307" y="2437045"/>
            <a:ext cx="6841785" cy="274007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8FABB71-41E7-EA45-BB37-9DC34FA0341E}"/>
              </a:ext>
            </a:extLst>
          </p:cNvPr>
          <p:cNvSpPr txBox="1"/>
          <p:nvPr/>
        </p:nvSpPr>
        <p:spPr>
          <a:xfrm>
            <a:off x="685239" y="2748012"/>
            <a:ext cx="1939636" cy="1349087"/>
          </a:xfrm>
          <a:prstGeom prst="rect">
            <a:avLst/>
          </a:prstGeom>
          <a:noFill/>
        </p:spPr>
        <p:txBody>
          <a:bodyPr wrap="square" lIns="0" tIns="0" rIns="0" bIns="0" rtlCol="0">
            <a:spAutoFit/>
          </a:bodyPr>
          <a:lstStyle/>
          <a:p>
            <a:pPr>
              <a:spcAft>
                <a:spcPts val="1000"/>
              </a:spcAft>
            </a:pPr>
            <a:r>
              <a:rPr lang="en-US" sz="1500" b="1" dirty="0">
                <a:solidFill>
                  <a:schemeClr val="bg2"/>
                </a:solidFill>
                <a:latin typeface="Arial" panose="020B0604020202020204" pitchFamily="34" charset="0"/>
                <a:cs typeface="Arial" panose="020B0604020202020204" pitchFamily="34" charset="0"/>
              </a:rPr>
              <a:t>Median Down Payments</a:t>
            </a:r>
            <a:r>
              <a:rPr lang="en-US" sz="1500" b="1" strike="sngStrike" dirty="0">
                <a:solidFill>
                  <a:schemeClr val="bg2"/>
                </a:solidFill>
                <a:highlight>
                  <a:srgbClr val="FFFF00"/>
                </a:highlight>
                <a:latin typeface="Arial" panose="020B0604020202020204" pitchFamily="34" charset="0"/>
                <a:cs typeface="Arial" panose="020B0604020202020204" pitchFamily="34" charset="0"/>
              </a:rPr>
              <a:t> </a:t>
            </a:r>
          </a:p>
          <a:p>
            <a:pPr>
              <a:spcAft>
                <a:spcPts val="1000"/>
              </a:spcAft>
            </a:pPr>
            <a:r>
              <a:rPr lang="en-US" sz="1250" i="1" dirty="0">
                <a:solidFill>
                  <a:schemeClr val="bg2"/>
                </a:solidFill>
                <a:latin typeface="Georgia" panose="02040502050405020303" pitchFamily="18" charset="0"/>
                <a:cs typeface="Arial" panose="020B0604020202020204" pitchFamily="34" charset="0"/>
              </a:rPr>
              <a:t>Today’s median down payment is less than 20%</a:t>
            </a:r>
          </a:p>
          <a:p>
            <a:pPr>
              <a:spcAft>
                <a:spcPts val="1000"/>
              </a:spcAft>
            </a:pPr>
            <a:endParaRPr lang="en-US" sz="1600" b="1" dirty="0">
              <a:solidFill>
                <a:schemeClr val="bg2"/>
              </a:solidFill>
              <a:highlight>
                <a:srgbClr val="00FFFF"/>
              </a:highlight>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3E1ECB7E-43A5-DE43-A9C0-C928D65BC541}"/>
              </a:ext>
            </a:extLst>
          </p:cNvPr>
          <p:cNvGrpSpPr/>
          <p:nvPr/>
        </p:nvGrpSpPr>
        <p:grpSpPr>
          <a:xfrm>
            <a:off x="3003082" y="2714045"/>
            <a:ext cx="4235918" cy="2289336"/>
            <a:chOff x="457200" y="1825464"/>
            <a:chExt cx="6781800" cy="2289336"/>
          </a:xfrm>
        </p:grpSpPr>
        <p:graphicFrame>
          <p:nvGraphicFramePr>
            <p:cNvPr id="24" name="Chart 23">
              <a:extLst>
                <a:ext uri="{FF2B5EF4-FFF2-40B4-BE49-F238E27FC236}">
                  <a16:creationId xmlns:a16="http://schemas.microsoft.com/office/drawing/2014/main" id="{F5543186-1598-1C4B-8478-0A295B9779B6}"/>
                </a:ext>
              </a:extLst>
            </p:cNvPr>
            <p:cNvGraphicFramePr/>
            <p:nvPr>
              <p:extLst>
                <p:ext uri="{D42A27DB-BD31-4B8C-83A1-F6EECF244321}">
                  <p14:modId xmlns:p14="http://schemas.microsoft.com/office/powerpoint/2010/main" val="1719550296"/>
                </p:ext>
              </p:extLst>
            </p:nvPr>
          </p:nvGraphicFramePr>
          <p:xfrm>
            <a:off x="457200" y="1981200"/>
            <a:ext cx="6781800" cy="2133600"/>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Straight Connector 24">
              <a:extLst>
                <a:ext uri="{FF2B5EF4-FFF2-40B4-BE49-F238E27FC236}">
                  <a16:creationId xmlns:a16="http://schemas.microsoft.com/office/drawing/2014/main" id="{6B4F543C-4EBC-D343-8880-00B2F3CC77C6}"/>
                </a:ext>
              </a:extLst>
            </p:cNvPr>
            <p:cNvCxnSpPr>
              <a:cxnSpLocks/>
            </p:cNvCxnSpPr>
            <p:nvPr/>
          </p:nvCxnSpPr>
          <p:spPr>
            <a:xfrm>
              <a:off x="1163105" y="2133600"/>
              <a:ext cx="5923495" cy="0"/>
            </a:xfrm>
            <a:prstGeom prst="line">
              <a:avLst/>
            </a:prstGeom>
            <a:noFill/>
            <a:ln w="25400" cap="flat" cmpd="sng" algn="ctr">
              <a:solidFill>
                <a:schemeClr val="accent2"/>
              </a:solidFill>
              <a:prstDash val="sysDot"/>
            </a:ln>
            <a:effectLst/>
          </p:spPr>
        </p:cxnSp>
        <p:sp>
          <p:nvSpPr>
            <p:cNvPr id="26" name="TextBox 25">
              <a:extLst>
                <a:ext uri="{FF2B5EF4-FFF2-40B4-BE49-F238E27FC236}">
                  <a16:creationId xmlns:a16="http://schemas.microsoft.com/office/drawing/2014/main" id="{1FC14F2D-1C10-8943-A6B4-F6E12F32532B}"/>
                </a:ext>
              </a:extLst>
            </p:cNvPr>
            <p:cNvSpPr txBox="1"/>
            <p:nvPr/>
          </p:nvSpPr>
          <p:spPr>
            <a:xfrm>
              <a:off x="1017105" y="1825464"/>
              <a:ext cx="6031393" cy="284693"/>
            </a:xfrm>
            <a:prstGeom prst="rect">
              <a:avLst/>
            </a:prstGeom>
            <a:noFill/>
          </p:spPr>
          <p:txBody>
            <a:bodyPr wrap="square" rtlCol="0">
              <a:spAutoFit/>
            </a:bodyPr>
            <a:lstStyle/>
            <a:p>
              <a:pPr marL="0" marR="0" lvl="0" indent="0" algn="ctr" defTabSz="909619" eaLnBrk="1" fontAlgn="auto" latinLnBrk="0" hangingPunct="1">
                <a:lnSpc>
                  <a:spcPct val="100000"/>
                </a:lnSpc>
                <a:spcBef>
                  <a:spcPts val="0"/>
                </a:spcBef>
                <a:spcAft>
                  <a:spcPts val="0"/>
                </a:spcAft>
                <a:buClrTx/>
                <a:buSzTx/>
                <a:buFontTx/>
                <a:buNone/>
                <a:tabLst/>
                <a:defRPr/>
              </a:pPr>
              <a:r>
                <a:rPr kumimoji="0" lang="en-US" sz="125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Common Misconception: </a:t>
              </a:r>
              <a:r>
                <a:rPr kumimoji="0" lang="en-US" sz="125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20%</a:t>
              </a:r>
            </a:p>
          </p:txBody>
        </p:sp>
      </p:grpSp>
      <p:sp>
        <p:nvSpPr>
          <p:cNvPr id="12" name="TextBox 11">
            <a:extLst>
              <a:ext uri="{FF2B5EF4-FFF2-40B4-BE49-F238E27FC236}">
                <a16:creationId xmlns:a16="http://schemas.microsoft.com/office/drawing/2014/main" id="{1ACFDB0E-3071-D14D-B90E-C3E27B46B507}"/>
              </a:ext>
            </a:extLst>
          </p:cNvPr>
          <p:cNvSpPr txBox="1"/>
          <p:nvPr/>
        </p:nvSpPr>
        <p:spPr>
          <a:xfrm>
            <a:off x="6931278" y="4925227"/>
            <a:ext cx="36324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NAR</a:t>
            </a:r>
          </a:p>
        </p:txBody>
      </p:sp>
    </p:spTree>
    <p:extLst>
      <p:ext uri="{BB962C8B-B14F-4D97-AF65-F5344CB8AC3E}">
        <p14:creationId xmlns:p14="http://schemas.microsoft.com/office/powerpoint/2010/main" val="802755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Tree>
    <p:extLst>
      <p:ext uri="{BB962C8B-B14F-4D97-AF65-F5344CB8AC3E}">
        <p14:creationId xmlns:p14="http://schemas.microsoft.com/office/powerpoint/2010/main" val="176328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Buying a Home This Fall</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Expert Insights for Today’s Homebuyers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7</a:t>
            </a:r>
            <a:r>
              <a:rPr lang="en-US" sz="1600" dirty="0">
                <a:solidFill>
                  <a:prstClr val="black"/>
                </a:solidFill>
                <a:ea typeface="Helvetica Neue" panose="02000503000000020004" pitchFamily="2" charset="0"/>
              </a:rPr>
              <a:t>	Patience Is Key in a Competitive Market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9</a:t>
            </a:r>
            <a:r>
              <a:rPr lang="en-US" sz="1600" dirty="0">
                <a:solidFill>
                  <a:prstClr val="black"/>
                </a:solidFill>
                <a:ea typeface="Helvetica Neue" panose="02000503000000020004" pitchFamily="2" charset="0"/>
              </a:rPr>
              <a:t>	Why Listing Prices Are Like an Auction’s Reserve Price</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11</a:t>
            </a:r>
            <a:r>
              <a:rPr lang="en-US" sz="1600" dirty="0">
                <a:solidFill>
                  <a:prstClr val="black"/>
                </a:solidFill>
                <a:ea typeface="Helvetica Neue" panose="02000503000000020004" pitchFamily="2" charset="0"/>
              </a:rPr>
              <a:t>	A Deeper Look at Affordability</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13</a:t>
            </a:r>
            <a:r>
              <a:rPr lang="en-US" sz="1600" dirty="0">
                <a:solidFill>
                  <a:prstClr val="black"/>
                </a:solidFill>
                <a:ea typeface="Helvetica Neue" panose="02000503000000020004" pitchFamily="2" charset="0"/>
              </a:rPr>
              <a:t>	Are We in a Housing Bubble?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Experts Say No.</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15</a:t>
            </a:r>
            <a:r>
              <a:rPr lang="en-US" sz="1600" dirty="0">
                <a:solidFill>
                  <a:prstClr val="black"/>
                </a:solidFill>
                <a:ea typeface="Helvetica Neue" panose="02000503000000020004" pitchFamily="2" charset="0"/>
              </a:rPr>
              <a:t>	Key Terms To Know in the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Homebuying Process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16</a:t>
            </a:r>
            <a:r>
              <a:rPr lang="en-US" sz="1600" dirty="0">
                <a:solidFill>
                  <a:prstClr val="black"/>
                </a:solidFill>
                <a:ea typeface="Helvetica Neue" panose="02000503000000020004" pitchFamily="2" charset="0"/>
              </a:rPr>
              <a:t>	The Path to Homeownership</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17</a:t>
            </a:r>
            <a:r>
              <a:rPr lang="en-US" sz="1600" dirty="0">
                <a:solidFill>
                  <a:prstClr val="black"/>
                </a:solidFill>
                <a:ea typeface="Helvetica Neue" panose="02000503000000020004" pitchFamily="2" charset="0"/>
              </a:rPr>
              <a:t>	Do I Really Need a 20% Down Payment?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19</a:t>
            </a:r>
            <a:r>
              <a:rPr lang="en-US" sz="1600" dirty="0">
                <a:solidFill>
                  <a:prstClr val="black"/>
                </a:solidFill>
                <a:ea typeface="Helvetica Neue" panose="02000503000000020004" pitchFamily="2" charset="0"/>
              </a:rPr>
              <a:t>	Things To Avoid After Applying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for a Mortgage</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20</a:t>
            </a:r>
            <a:r>
              <a:rPr lang="en-US" sz="1600" dirty="0">
                <a:solidFill>
                  <a:prstClr val="black"/>
                </a:solidFill>
                <a:ea typeface="Helvetica Neue" panose="02000503000000020004" pitchFamily="2" charset="0"/>
              </a:rPr>
              <a:t>	5 Tips for Making an Offer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22</a:t>
            </a:r>
            <a:r>
              <a:rPr lang="en-US" sz="1600" dirty="0">
                <a:solidFill>
                  <a:prstClr val="black"/>
                </a:solidFill>
                <a:ea typeface="Helvetica Neue" panose="02000503000000020004" pitchFamily="2" charset="0"/>
              </a:rPr>
              <a:t>	Homebuyers: Hang in There</a:t>
            </a:r>
          </a:p>
        </p:txBody>
      </p:sp>
      <p:pic>
        <p:nvPicPr>
          <p:cNvPr id="4" name="Picture 3" descr="A picture containing plant, tree, maple&#10;&#10;Description automatically generated">
            <a:extLst>
              <a:ext uri="{FF2B5EF4-FFF2-40B4-BE49-F238E27FC236}">
                <a16:creationId xmlns:a16="http://schemas.microsoft.com/office/drawing/2014/main" id="{E70C8D96-D225-EB4F-943E-85EB91C09B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0"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8BD7DF-6920-5949-8942-077D24340C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7772400" cy="350913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517830"/>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Even though the number of homes for sale is rising, it’s still lower than historic norms. With this combination of low supply and high buyer demand, a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multi-offer scenario is the new normal. If you’re buying a home, you’ll want to do what you can to stand out from the competition. Here are five things to keep in mind when you’re ready to make an offer.</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199" y="5108043"/>
            <a:ext cx="6857999" cy="3540244"/>
          </a:xfrm>
          <a:prstGeom prst="rect">
            <a:avLst/>
          </a:prstGeom>
          <a:noFill/>
        </p:spPr>
        <p:txBody>
          <a:bodyPr wrap="square" lIns="0" tIns="320040" rIns="0" bIns="0" numCol="2" spcCol="457200" rtlCol="0">
            <a:noAutofit/>
          </a:bodyPr>
          <a:lstStyle/>
          <a:p>
            <a:pPr>
              <a:lnSpc>
                <a:spcPct val="110000"/>
              </a:lnSpc>
              <a:spcAft>
                <a:spcPts val="1000"/>
              </a:spcAft>
            </a:pPr>
            <a:r>
              <a:rPr lang="en-US" sz="1500" b="1" dirty="0">
                <a:solidFill>
                  <a:schemeClr val="tx2"/>
                </a:solidFill>
              </a:rPr>
              <a:t>1. Know Your Numbers</a:t>
            </a:r>
          </a:p>
          <a:p>
            <a:pPr>
              <a:lnSpc>
                <a:spcPct val="110000"/>
              </a:lnSpc>
              <a:spcAft>
                <a:spcPts val="1000"/>
              </a:spcAft>
            </a:pPr>
            <a:r>
              <a:rPr lang="en-US" sz="1250" dirty="0"/>
              <a:t>A complete understanding of your budget and how much home you can afford is essential. That’s why you should connect with a lender to get pre-approved for a loan early in the homebuying process. </a:t>
            </a:r>
          </a:p>
          <a:p>
            <a:pPr>
              <a:lnSpc>
                <a:spcPct val="110000"/>
              </a:lnSpc>
              <a:spcAft>
                <a:spcPts val="1000"/>
              </a:spcAft>
            </a:pPr>
            <a:r>
              <a:rPr lang="en-US" sz="1250" dirty="0"/>
              <a:t>Taking this step shows sellers you’re a serious, qualified buyer and can give you a competitive edge in a bidding war.</a:t>
            </a:r>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r>
              <a:rPr lang="en-US" sz="1500" b="1" dirty="0">
                <a:solidFill>
                  <a:schemeClr val="tx2"/>
                </a:solidFill>
              </a:rPr>
              <a:t>2. Brace for a Fast Pace</a:t>
            </a:r>
          </a:p>
          <a:p>
            <a:pPr>
              <a:lnSpc>
                <a:spcPct val="110000"/>
              </a:lnSpc>
              <a:spcAft>
                <a:spcPts val="1000"/>
              </a:spcAft>
            </a:pPr>
            <a:r>
              <a:rPr lang="en-US" sz="1250" dirty="0"/>
              <a:t>According to the </a:t>
            </a:r>
            <a:r>
              <a:rPr lang="en-US" sz="1250" i="1" dirty="0"/>
              <a:t>Realtors Confidence Index</a:t>
            </a:r>
            <a:r>
              <a:rPr lang="en-US" sz="1250" dirty="0"/>
              <a:t> from the </a:t>
            </a:r>
            <a:r>
              <a:rPr lang="en-US" sz="1250" i="1" dirty="0"/>
              <a:t>National Association of Realtors</a:t>
            </a:r>
            <a:r>
              <a:rPr lang="en-US" sz="1250" dirty="0"/>
              <a:t> (NAR), the average home is on the market for just 17 days – that means from start to finish, a house for sale in today’s climate is only active for about 2.5 weeks. </a:t>
            </a:r>
            <a:br>
              <a:rPr lang="en-US" sz="1250" dirty="0"/>
            </a:br>
            <a:br>
              <a:rPr lang="en-US" sz="1250" dirty="0"/>
            </a:br>
            <a:r>
              <a:rPr lang="en-US" sz="1250" dirty="0"/>
              <a:t>A skilled agent will do everything they can to help you stay on top of all possible opportunities. As soon as you find the right home for your needs, a real estate professional will help you draft and submit your best offer as quickly as possible.</a:t>
            </a:r>
          </a:p>
        </p:txBody>
      </p:sp>
      <p:sp>
        <p:nvSpPr>
          <p:cNvPr id="8" name="Rectangle 7">
            <a:extLst>
              <a:ext uri="{FF2B5EF4-FFF2-40B4-BE49-F238E27FC236}">
                <a16:creationId xmlns:a16="http://schemas.microsoft.com/office/drawing/2014/main" id="{CFC07FC6-668C-C347-A8F7-4099C75CB944}"/>
              </a:ext>
            </a:extLst>
          </p:cNvPr>
          <p:cNvSpPr/>
          <p:nvPr/>
        </p:nvSpPr>
        <p:spPr>
          <a:xfrm>
            <a:off x="0" y="2555030"/>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5 Tips for Making an Offer</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Tree>
    <p:extLst>
      <p:ext uri="{BB962C8B-B14F-4D97-AF65-F5344CB8AC3E}">
        <p14:creationId xmlns:p14="http://schemas.microsoft.com/office/powerpoint/2010/main" val="2097200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791882916"/>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Today’s competitive landscape makes it more important than ever to make a strong offer on a home. Let’s connect to make sure you rise to the top along the way.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pSp>
        <p:nvGrpSpPr>
          <p:cNvPr id="3" name="Group 2">
            <a:extLst>
              <a:ext uri="{FF2B5EF4-FFF2-40B4-BE49-F238E27FC236}">
                <a16:creationId xmlns:a16="http://schemas.microsoft.com/office/drawing/2014/main" id="{37EE8E47-94AA-C348-958D-481BBC63737C}"/>
              </a:ext>
            </a:extLst>
          </p:cNvPr>
          <p:cNvGrpSpPr/>
          <p:nvPr/>
        </p:nvGrpSpPr>
        <p:grpSpPr>
          <a:xfrm>
            <a:off x="4366548" y="685800"/>
            <a:ext cx="2948652" cy="3269564"/>
            <a:chOff x="4505093" y="5355937"/>
            <a:chExt cx="2948652" cy="3269564"/>
          </a:xfrm>
        </p:grpSpPr>
        <p:sp>
          <p:nvSpPr>
            <p:cNvPr id="12" name="Rectangle 11">
              <a:extLst>
                <a:ext uri="{FF2B5EF4-FFF2-40B4-BE49-F238E27FC236}">
                  <a16:creationId xmlns:a16="http://schemas.microsoft.com/office/drawing/2014/main" id="{FFF97EAD-57F5-4B4E-83EF-F782385E875E}"/>
                </a:ext>
              </a:extLst>
            </p:cNvPr>
            <p:cNvSpPr/>
            <p:nvPr/>
          </p:nvSpPr>
          <p:spPr>
            <a:xfrm>
              <a:off x="4505093" y="5630257"/>
              <a:ext cx="2948652" cy="29952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a:lnSpc>
                  <a:spcPct val="114000"/>
                </a:lnSpc>
                <a:spcAft>
                  <a:spcPts val="1000"/>
                </a:spcAft>
              </a:pPr>
              <a:r>
                <a:rPr lang="en-US" sz="1250" i="1" dirty="0">
                  <a:solidFill>
                    <a:srgbClr val="797979"/>
                  </a:solidFill>
                  <a:latin typeface="Georgia" panose="02040502050405020303" pitchFamily="18" charset="0"/>
                </a:rPr>
                <a:t>“</a:t>
              </a:r>
              <a:r>
                <a:rPr lang="en-US" sz="1250" b="1" i="1" dirty="0">
                  <a:solidFill>
                    <a:srgbClr val="797979"/>
                  </a:solidFill>
                  <a:latin typeface="Georgia" panose="02040502050405020303" pitchFamily="18" charset="0"/>
                </a:rPr>
                <a:t>Resist the temptation to waive the inspection contingency</a:t>
              </a:r>
              <a:r>
                <a:rPr lang="en-US" sz="1250" i="1" dirty="0">
                  <a:solidFill>
                    <a:srgbClr val="797979"/>
                  </a:solidFill>
                  <a:latin typeface="Georgia" panose="02040502050405020303" pitchFamily="18" charset="0"/>
                </a:rPr>
                <a:t>, especially in a hot market or if the home is being sold ‘as-is’, which means the seller won’t pay for repairs. Without an inspection contingency, you could be stuck with a contract on a house you can’t afford to fix.”</a:t>
              </a:r>
            </a:p>
            <a:p>
              <a:pPr lvl="0">
                <a:lnSpc>
                  <a:spcPct val="114000"/>
                </a:lnSpc>
                <a:spcAft>
                  <a:spcPts val="1000"/>
                </a:spcAft>
              </a:pPr>
              <a:r>
                <a:rPr lang="en-US" sz="1250" dirty="0">
                  <a:solidFill>
                    <a:srgbClr val="000000"/>
                  </a:solidFill>
                </a:rPr>
                <a:t>- </a:t>
              </a:r>
              <a:r>
                <a:rPr lang="en-US" sz="1250" i="1" dirty="0">
                  <a:solidFill>
                    <a:srgbClr val="000000"/>
                  </a:solidFill>
                </a:rPr>
                <a:t>Freddie Mac</a:t>
              </a:r>
            </a:p>
          </p:txBody>
        </p:sp>
        <p:pic>
          <p:nvPicPr>
            <p:cNvPr id="20" name="Picture 19" descr="Icon&#10;&#10;Description automatically generated">
              <a:extLst>
                <a:ext uri="{FF2B5EF4-FFF2-40B4-BE49-F238E27FC236}">
                  <a16:creationId xmlns:a16="http://schemas.microsoft.com/office/drawing/2014/main" id="{93001C26-D2B1-9047-8D36-447355B201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0452" y="5355937"/>
              <a:ext cx="547727" cy="548640"/>
            </a:xfrm>
            <a:prstGeom prst="rect">
              <a:avLst/>
            </a:prstGeom>
          </p:spPr>
        </p:pic>
      </p:grpSp>
      <p:sp>
        <p:nvSpPr>
          <p:cNvPr id="8" name="TextBox 7">
            <a:extLst>
              <a:ext uri="{FF2B5EF4-FFF2-40B4-BE49-F238E27FC236}">
                <a16:creationId xmlns:a16="http://schemas.microsoft.com/office/drawing/2014/main" id="{C911FAC1-737F-B143-8844-8048DF982ADF}"/>
              </a:ext>
            </a:extLst>
          </p:cNvPr>
          <p:cNvSpPr txBox="1"/>
          <p:nvPr/>
        </p:nvSpPr>
        <p:spPr>
          <a:xfrm>
            <a:off x="459256" y="3570890"/>
            <a:ext cx="6170144" cy="3728916"/>
          </a:xfrm>
          <a:prstGeom prst="rect">
            <a:avLst/>
          </a:prstGeom>
          <a:noFill/>
        </p:spPr>
        <p:txBody>
          <a:bodyPr wrap="square" lIns="0" tIns="320040" rIns="0" bIns="0" rtlCol="0">
            <a:noAutofit/>
          </a:bodyPr>
          <a:lstStyle/>
          <a:p>
            <a:pPr lvl="0">
              <a:lnSpc>
                <a:spcPct val="112000"/>
              </a:lnSpc>
              <a:spcAft>
                <a:spcPts val="1000"/>
              </a:spcAft>
            </a:pPr>
            <a:endParaRPr lang="en-US" sz="1250" dirty="0">
              <a:solidFill>
                <a:srgbClr val="000000"/>
              </a:solidFill>
            </a:endParaRPr>
          </a:p>
          <a:p>
            <a:pPr>
              <a:lnSpc>
                <a:spcPct val="112000"/>
              </a:lnSpc>
              <a:spcAft>
                <a:spcPts val="1000"/>
              </a:spcAft>
            </a:pPr>
            <a:r>
              <a:rPr lang="en-US" sz="1500" b="1" dirty="0">
                <a:solidFill>
                  <a:schemeClr val="tx2"/>
                </a:solidFill>
              </a:rPr>
              <a:t>4. Make a Strong, but Fair Offer</a:t>
            </a:r>
          </a:p>
          <a:p>
            <a:pPr>
              <a:lnSpc>
                <a:spcPct val="112000"/>
              </a:lnSpc>
              <a:spcAft>
                <a:spcPts val="1000"/>
              </a:spcAft>
            </a:pPr>
            <a:r>
              <a:rPr lang="en-US" sz="1250" dirty="0"/>
              <a:t>Let’s face it – we all love a good deal. In the past, offering at or near the asking price was enough to make your offer appealing to sellers. In today’s market, that’s often not the case. According to the latest </a:t>
            </a:r>
            <a:r>
              <a:rPr lang="en-US" sz="1250" i="1" dirty="0"/>
              <a:t>Realtors Confidence Index </a:t>
            </a:r>
            <a:r>
              <a:rPr lang="en-US" sz="1250" dirty="0"/>
              <a:t>from NAR, 50% of offers were above the list price in July. </a:t>
            </a:r>
          </a:p>
          <a:p>
            <a:pPr>
              <a:lnSpc>
                <a:spcPct val="112000"/>
              </a:lnSpc>
              <a:spcAft>
                <a:spcPts val="1000"/>
              </a:spcAft>
            </a:pPr>
            <a:r>
              <a:rPr lang="en-US" sz="1250" dirty="0"/>
              <a:t>In such a competitive market, emotions and prices can run high. Use an agent as your trusted advisor to make a strong, but fair offer based on market value, recent sales, and demand.</a:t>
            </a:r>
          </a:p>
          <a:p>
            <a:pPr lvl="0">
              <a:lnSpc>
                <a:spcPct val="112000"/>
              </a:lnSpc>
              <a:spcAft>
                <a:spcPts val="1000"/>
              </a:spcAft>
            </a:pPr>
            <a:r>
              <a:rPr lang="en-US" sz="1500" b="1" dirty="0">
                <a:solidFill>
                  <a:srgbClr val="00AEEF"/>
                </a:solidFill>
              </a:rPr>
              <a:t>5. Be a Flexible Negotiator</a:t>
            </a:r>
          </a:p>
          <a:p>
            <a:pPr lvl="0">
              <a:lnSpc>
                <a:spcPct val="112000"/>
              </a:lnSpc>
              <a:spcAft>
                <a:spcPts val="1000"/>
              </a:spcAft>
            </a:pPr>
            <a:r>
              <a:rPr lang="en-US" sz="1250" dirty="0">
                <a:solidFill>
                  <a:srgbClr val="000000"/>
                </a:solidFill>
              </a:rPr>
              <a:t>If you followed tip #3, you drafted the offer with the seller’s needs in mind. That said, the seller may still counter with their own changes. Your trusted real estate advisor can help you understand the seller’s request and navigate the conversation, all the while keeping your best interest at heart.</a:t>
            </a:r>
          </a:p>
        </p:txBody>
      </p:sp>
      <p:sp>
        <p:nvSpPr>
          <p:cNvPr id="6" name="TextBox 5">
            <a:extLst>
              <a:ext uri="{FF2B5EF4-FFF2-40B4-BE49-F238E27FC236}">
                <a16:creationId xmlns:a16="http://schemas.microsoft.com/office/drawing/2014/main" id="{ADF4D003-23B3-2245-A0FC-3101599455D8}"/>
              </a:ext>
            </a:extLst>
          </p:cNvPr>
          <p:cNvSpPr txBox="1"/>
          <p:nvPr/>
        </p:nvSpPr>
        <p:spPr>
          <a:xfrm>
            <a:off x="459257" y="370119"/>
            <a:ext cx="3655543" cy="3728916"/>
          </a:xfrm>
          <a:prstGeom prst="rect">
            <a:avLst/>
          </a:prstGeom>
          <a:noFill/>
        </p:spPr>
        <p:txBody>
          <a:bodyPr wrap="square" lIns="0" tIns="320040" rIns="0" bIns="0" rtlCol="0">
            <a:noAutofit/>
          </a:bodyPr>
          <a:lstStyle/>
          <a:p>
            <a:pPr lvl="0">
              <a:lnSpc>
                <a:spcPct val="112000"/>
              </a:lnSpc>
              <a:spcAft>
                <a:spcPts val="1000"/>
              </a:spcAft>
            </a:pPr>
            <a:r>
              <a:rPr lang="en-US" sz="1500" b="1" dirty="0">
                <a:solidFill>
                  <a:srgbClr val="00AEEF"/>
                </a:solidFill>
              </a:rPr>
              <a:t>3. Lean on a Real Estate Professional</a:t>
            </a:r>
          </a:p>
          <a:p>
            <a:pPr lvl="0">
              <a:lnSpc>
                <a:spcPct val="112000"/>
              </a:lnSpc>
              <a:spcAft>
                <a:spcPts val="1000"/>
              </a:spcAft>
            </a:pPr>
            <a:r>
              <a:rPr lang="en-US" sz="1250" dirty="0">
                <a:solidFill>
                  <a:srgbClr val="000000"/>
                </a:solidFill>
              </a:rPr>
              <a:t>While homebuying may seem like a whirlwind process to you, local real estate agents do this every day and know what works. That expertise can be used to give you a significant leg up on your competition. A local real estate professional can help you consider the right levers to pull that might be enticing to a seller, like minimizing contract contingencies (conditions you set that the seller must meet for the purchase to be finalized).</a:t>
            </a:r>
          </a:p>
          <a:p>
            <a:pPr lvl="0">
              <a:lnSpc>
                <a:spcPct val="112000"/>
              </a:lnSpc>
              <a:spcAft>
                <a:spcPts val="1000"/>
              </a:spcAft>
            </a:pPr>
            <a:r>
              <a:rPr lang="en-US" sz="1250" dirty="0">
                <a:solidFill>
                  <a:srgbClr val="000000"/>
                </a:solidFill>
              </a:rPr>
              <a:t>It may seem simple, but catering to what a seller may need can help your offer stand out. Just remember, there are certain contingencies you don’t want to give up, like the home inspection. </a:t>
            </a:r>
          </a:p>
        </p:txBody>
      </p:sp>
    </p:spTree>
    <p:extLst>
      <p:ext uri="{BB962C8B-B14F-4D97-AF65-F5344CB8AC3E}">
        <p14:creationId xmlns:p14="http://schemas.microsoft.com/office/powerpoint/2010/main" val="227989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936DE1-76A0-D346-8DF0-F4158F00A77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Tree>
    <p:extLst>
      <p:ext uri="{BB962C8B-B14F-4D97-AF65-F5344CB8AC3E}">
        <p14:creationId xmlns:p14="http://schemas.microsoft.com/office/powerpoint/2010/main" val="1664195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under an umbrella&#10;&#10;Description automatically generated with low confidence">
            <a:extLst>
              <a:ext uri="{FF2B5EF4-FFF2-40B4-BE49-F238E27FC236}">
                <a16:creationId xmlns:a16="http://schemas.microsoft.com/office/drawing/2014/main" id="{57E65EB9-E0FF-4C40-A17D-4CACF2CD32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23</a:t>
            </a:fld>
            <a:endParaRPr lang="en-US" dirty="0"/>
          </a:p>
        </p:txBody>
      </p:sp>
      <p:sp>
        <p:nvSpPr>
          <p:cNvPr id="9" name="Rectangle 8">
            <a:extLst>
              <a:ext uri="{FF2B5EF4-FFF2-40B4-BE49-F238E27FC236}">
                <a16:creationId xmlns:a16="http://schemas.microsoft.com/office/drawing/2014/main" id="{42F93B77-6213-6742-AD56-7CF710284085}"/>
              </a:ext>
            </a:extLst>
          </p:cNvPr>
          <p:cNvSpPr/>
          <p:nvPr/>
        </p:nvSpPr>
        <p:spPr>
          <a:xfrm>
            <a:off x="0" y="0"/>
            <a:ext cx="7772400" cy="5029200"/>
          </a:xfrm>
          <a:prstGeom prst="rect">
            <a:avLst/>
          </a:prstGeom>
          <a:gradFill>
            <a:gsLst>
              <a:gs pos="0">
                <a:schemeClr val="tx1">
                  <a:alpha val="7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701298"/>
            <a:ext cx="6858000" cy="1926168"/>
          </a:xfrm>
          <a:prstGeom prst="rect">
            <a:avLst/>
          </a:prstGeom>
          <a:noFill/>
        </p:spPr>
        <p:txBody>
          <a:bodyPr wrap="square" lIns="0" tIns="0" rIns="0" bIns="0" rtlCol="0">
            <a:spAutoFit/>
          </a:bodyPr>
          <a:lstStyle/>
          <a:p>
            <a:pPr>
              <a:spcAft>
                <a:spcPts val="2000"/>
              </a:spcAft>
            </a:pPr>
            <a:r>
              <a:rPr lang="en-US" sz="3200" i="1" dirty="0">
                <a:solidFill>
                  <a:schemeClr val="bg1"/>
                </a:solidFill>
                <a:latin typeface="Georgia" panose="02040502050405020303" pitchFamily="18" charset="0"/>
              </a:rPr>
              <a:t>“A home, now more than ever, </a:t>
            </a:r>
            <a:br>
              <a:rPr lang="en-US" sz="3200" i="1" dirty="0">
                <a:solidFill>
                  <a:schemeClr val="bg1"/>
                </a:solidFill>
                <a:latin typeface="Georgia" panose="02040502050405020303" pitchFamily="18" charset="0"/>
              </a:rPr>
            </a:br>
            <a:r>
              <a:rPr lang="en-US" sz="3200" i="1" dirty="0">
                <a:solidFill>
                  <a:schemeClr val="bg1"/>
                </a:solidFill>
                <a:latin typeface="Georgia" panose="02040502050405020303" pitchFamily="18" charset="0"/>
              </a:rPr>
              <a:t>has become a top priority for American households.”</a:t>
            </a:r>
          </a:p>
          <a:p>
            <a:pPr>
              <a:spcAft>
                <a:spcPts val="2000"/>
              </a:spcAft>
            </a:pPr>
            <a:r>
              <a:rPr lang="en-US" sz="1250" dirty="0">
                <a:solidFill>
                  <a:schemeClr val="bg1"/>
                </a:solidFill>
                <a:latin typeface="Arial" panose="020B0604020202020204" pitchFamily="34" charset="0"/>
                <a:cs typeface="Arial" panose="020B0604020202020204" pitchFamily="34" charset="0"/>
              </a:rPr>
              <a:t>- </a:t>
            </a:r>
            <a:r>
              <a:rPr lang="en-US" sz="1250" dirty="0" err="1">
                <a:solidFill>
                  <a:schemeClr val="bg1"/>
                </a:solidFill>
                <a:latin typeface="Arial" panose="020B0604020202020204" pitchFamily="34" charset="0"/>
                <a:cs typeface="Arial" panose="020B0604020202020204" pitchFamily="34" charset="0"/>
              </a:rPr>
              <a:t>Odeta</a:t>
            </a:r>
            <a:r>
              <a:rPr lang="en-US" sz="1250" dirty="0">
                <a:solidFill>
                  <a:schemeClr val="bg1"/>
                </a:solidFill>
                <a:latin typeface="Arial" panose="020B0604020202020204" pitchFamily="34" charset="0"/>
                <a:cs typeface="Arial" panose="020B0604020202020204" pitchFamily="34" charset="0"/>
              </a:rPr>
              <a:t> </a:t>
            </a:r>
            <a:r>
              <a:rPr lang="en-US" sz="1250" dirty="0" err="1">
                <a:solidFill>
                  <a:schemeClr val="bg1"/>
                </a:solidFill>
                <a:latin typeface="Arial" panose="020B0604020202020204" pitchFamily="34" charset="0"/>
                <a:cs typeface="Arial" panose="020B0604020202020204" pitchFamily="34" charset="0"/>
              </a:rPr>
              <a:t>Kushi</a:t>
            </a:r>
            <a:r>
              <a:rPr lang="en-US" sz="1250" dirty="0">
                <a:solidFill>
                  <a:schemeClr val="bg1"/>
                </a:solidFill>
                <a:latin typeface="Arial" panose="020B0604020202020204" pitchFamily="34" charset="0"/>
                <a:cs typeface="Arial" panose="020B0604020202020204" pitchFamily="34" charset="0"/>
              </a:rPr>
              <a:t>, Deputy Chief Economist, </a:t>
            </a:r>
            <a:r>
              <a:rPr lang="en-US" sz="1250" i="1" dirty="0">
                <a:solidFill>
                  <a:schemeClr val="bg1"/>
                </a:solidFill>
                <a:latin typeface="Arial" panose="020B0604020202020204" pitchFamily="34" charset="0"/>
                <a:cs typeface="Arial" panose="020B0604020202020204" pitchFamily="34" charset="0"/>
              </a:rPr>
              <a:t>First American </a:t>
            </a: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FALL 2021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8848"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a:extLst>
              <a:ext uri="{FF2B5EF4-FFF2-40B4-BE49-F238E27FC236}">
                <a16:creationId xmlns:a16="http://schemas.microsoft.com/office/drawing/2014/main" id="{FF1D4307-038A-7E46-B1CD-6C2B8A49932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212CE25-8DB6-4E18-B6B6-36C86ECC6B8C}"/>
              </a:ext>
            </a:extLst>
          </p:cNvPr>
          <p:cNvPicPr>
            <a:picLocks noChangeAspect="1"/>
          </p:cNvPicPr>
          <p:nvPr/>
        </p:nvPicPr>
        <p:blipFill>
          <a:blip r:embed="rId6"/>
          <a:srcRect/>
          <a:stretch/>
        </p:blipFill>
        <p:spPr>
          <a:xfrm>
            <a:off x="4679990" y="1524000"/>
            <a:ext cx="2608912" cy="2608912"/>
          </a:xfrm>
          <a:prstGeom prst="rect">
            <a:avLst/>
          </a:prstGeom>
          <a:ln w="38100">
            <a:noFill/>
          </a:ln>
        </p:spPr>
      </p:pic>
      <p:pic>
        <p:nvPicPr>
          <p:cNvPr id="23" name="Picture 22">
            <a:extLst>
              <a:ext uri="{FF2B5EF4-FFF2-40B4-BE49-F238E27FC236}">
                <a16:creationId xmlns:a16="http://schemas.microsoft.com/office/drawing/2014/main" id="{6555D024-14CC-4120-BAA3-E06EA66FD928}"/>
              </a:ext>
            </a:extLst>
          </p:cNvPr>
          <p:cNvPicPr>
            <a:picLocks noChangeAspect="1"/>
          </p:cNvPicPr>
          <p:nvPr/>
        </p:nvPicPr>
        <p:blipFill>
          <a:blip r:embed="rId7"/>
          <a:stretch>
            <a:fillRect/>
          </a:stretch>
        </p:blipFill>
        <p:spPr>
          <a:xfrm>
            <a:off x="466804" y="7082497"/>
            <a:ext cx="2140018" cy="1236409"/>
          </a:xfrm>
          <a:prstGeom prst="rect">
            <a:avLst/>
          </a:prstGeom>
        </p:spPr>
      </p:pic>
      <p:pic>
        <p:nvPicPr>
          <p:cNvPr id="24" name="Picture 23">
            <a:extLst>
              <a:ext uri="{FF2B5EF4-FFF2-40B4-BE49-F238E27FC236}">
                <a16:creationId xmlns:a16="http://schemas.microsoft.com/office/drawing/2014/main" id="{7498DEA2-CE57-4470-98E5-404775D29011}"/>
              </a:ext>
            </a:extLst>
          </p:cNvPr>
          <p:cNvPicPr>
            <a:picLocks noChangeAspect="1"/>
          </p:cNvPicPr>
          <p:nvPr/>
        </p:nvPicPr>
        <p:blipFill>
          <a:blip r:embed="rId8"/>
          <a:stretch>
            <a:fillRect/>
          </a:stretch>
        </p:blipFill>
        <p:spPr>
          <a:xfrm>
            <a:off x="2835628" y="6737255"/>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around a table&#10;&#10;Description automatically generated with medium confidence">
            <a:extLst>
              <a:ext uri="{FF2B5EF4-FFF2-40B4-BE49-F238E27FC236}">
                <a16:creationId xmlns:a16="http://schemas.microsoft.com/office/drawing/2014/main" id="{30599384-E1D5-0048-BB4B-855F0FD2F4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672605"/>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697657"/>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As the weather begins to cool, the real estate market will remain red-hot.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Here’s a dive into some of the biggest wins for homebuyers this fall.</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508552"/>
            <a:ext cx="6858000" cy="5428687"/>
          </a:xfrm>
          <a:prstGeom prst="rect">
            <a:avLst/>
          </a:prstGeom>
          <a:noFill/>
        </p:spPr>
        <p:txBody>
          <a:bodyPr wrap="square" lIns="0" tIns="320040" rIns="0" bIns="0" numCol="2" spcCol="457200" rtlCol="0">
            <a:noAutofit/>
          </a:bodyPr>
          <a:lstStyle/>
          <a:p>
            <a:pPr marL="228600" indent="-228600">
              <a:lnSpc>
                <a:spcPct val="114000"/>
              </a:lnSpc>
              <a:spcAft>
                <a:spcPts val="1000"/>
              </a:spcAft>
              <a:buFont typeface="+mj-lt"/>
              <a:buAutoNum type="arabicPeriod"/>
            </a:pPr>
            <a:r>
              <a:rPr lang="en-US" sz="1500" b="1" dirty="0">
                <a:solidFill>
                  <a:srgbClr val="00AEEF"/>
                </a:solidFill>
              </a:rPr>
              <a:t>More Homes Are Coming </a:t>
            </a:r>
            <a:br>
              <a:rPr lang="en-US" sz="1500" b="1" dirty="0">
                <a:solidFill>
                  <a:srgbClr val="00AEEF"/>
                </a:solidFill>
              </a:rPr>
            </a:br>
            <a:r>
              <a:rPr lang="en-US" sz="1500" b="1" dirty="0">
                <a:solidFill>
                  <a:srgbClr val="00AEEF"/>
                </a:solidFill>
              </a:rPr>
              <a:t>to the Market</a:t>
            </a:r>
            <a:endParaRPr lang="en-US" sz="1500" b="1" dirty="0">
              <a:solidFill>
                <a:schemeClr val="tx2"/>
              </a:solidFill>
            </a:endParaRPr>
          </a:p>
          <a:p>
            <a:pPr>
              <a:lnSpc>
                <a:spcPct val="114000"/>
              </a:lnSpc>
              <a:spcAft>
                <a:spcPts val="1000"/>
              </a:spcAft>
            </a:pPr>
            <a:r>
              <a:rPr lang="en-US" sz="1250" dirty="0"/>
              <a:t>Earlier this year, the number of homes available for sale fell to an all-time low. In recent months, however, housing supply has started to trend up. This is good news for buyers who crave more options. </a:t>
            </a:r>
            <a:r>
              <a:rPr lang="en-US" sz="1250" dirty="0" err="1"/>
              <a:t>Odeta</a:t>
            </a:r>
            <a:r>
              <a:rPr lang="en-US" sz="1250" dirty="0"/>
              <a:t> </a:t>
            </a:r>
            <a:r>
              <a:rPr lang="en-US" sz="1250" dirty="0" err="1"/>
              <a:t>Kushi</a:t>
            </a:r>
            <a:r>
              <a:rPr lang="en-US" sz="1250" dirty="0"/>
              <a:t>, Deputy Chief Economist at </a:t>
            </a:r>
            <a:r>
              <a:rPr lang="en-US" sz="1250" i="1" dirty="0"/>
              <a:t>First American,</a:t>
            </a:r>
            <a:r>
              <a:rPr lang="en-US" sz="1250" dirty="0"/>
              <a:t> says:</a:t>
            </a:r>
          </a:p>
          <a:p>
            <a:pPr lvl="1">
              <a:lnSpc>
                <a:spcPct val="114000"/>
              </a:lnSpc>
              <a:spcAft>
                <a:spcPts val="1000"/>
              </a:spcAft>
            </a:pPr>
            <a:r>
              <a:rPr lang="en-US" sz="1250" i="1" dirty="0">
                <a:solidFill>
                  <a:srgbClr val="797979"/>
                </a:solidFill>
                <a:latin typeface="Arial" panose="020B0604020202020204" pitchFamily="34" charset="0"/>
                <a:cs typeface="Arial" panose="020B0604020202020204" pitchFamily="34" charset="0"/>
              </a:rPr>
              <a:t>“It looks like existing inventory is starting to inch up, which is good </a:t>
            </a:r>
            <a:br>
              <a:rPr lang="en-US" sz="1250" i="1" dirty="0">
                <a:solidFill>
                  <a:srgbClr val="797979"/>
                </a:solidFill>
                <a:latin typeface="Arial" panose="020B0604020202020204" pitchFamily="34" charset="0"/>
                <a:cs typeface="Arial" panose="020B0604020202020204" pitchFamily="34" charset="0"/>
              </a:rPr>
            </a:br>
            <a:r>
              <a:rPr lang="en-US" sz="1250" i="1" dirty="0">
                <a:solidFill>
                  <a:srgbClr val="797979"/>
                </a:solidFill>
                <a:latin typeface="Arial" panose="020B0604020202020204" pitchFamily="34" charset="0"/>
                <a:cs typeface="Arial" panose="020B0604020202020204" pitchFamily="34" charset="0"/>
              </a:rPr>
              <a:t>news for a housing market parched </a:t>
            </a:r>
            <a:br>
              <a:rPr lang="en-US" sz="1250" i="1" dirty="0">
                <a:solidFill>
                  <a:srgbClr val="797979"/>
                </a:solidFill>
                <a:latin typeface="Arial" panose="020B0604020202020204" pitchFamily="34" charset="0"/>
                <a:cs typeface="Arial" panose="020B0604020202020204" pitchFamily="34" charset="0"/>
              </a:rPr>
            </a:br>
            <a:r>
              <a:rPr lang="en-US" sz="1250" i="1" dirty="0">
                <a:solidFill>
                  <a:srgbClr val="797979"/>
                </a:solidFill>
                <a:latin typeface="Arial" panose="020B0604020202020204" pitchFamily="34" charset="0"/>
                <a:cs typeface="Arial" panose="020B0604020202020204" pitchFamily="34" charset="0"/>
              </a:rPr>
              <a:t>for more supply.”</a:t>
            </a:r>
            <a:endParaRPr lang="en-US" sz="1200" dirty="0">
              <a:latin typeface="Arial" panose="020B0604020202020204" pitchFamily="34" charset="0"/>
              <a:cs typeface="Arial" panose="020B0604020202020204" pitchFamily="34" charset="0"/>
            </a:endParaRPr>
          </a:p>
          <a:p>
            <a:pPr marL="228600" indent="-228600">
              <a:lnSpc>
                <a:spcPct val="114000"/>
              </a:lnSpc>
              <a:spcAft>
                <a:spcPts val="1000"/>
              </a:spcAft>
              <a:buFont typeface="+mj-lt"/>
              <a:buAutoNum type="arabicPeriod" startAt="2"/>
            </a:pPr>
            <a:r>
              <a:rPr lang="en-US" sz="1500" b="1" dirty="0">
                <a:solidFill>
                  <a:srgbClr val="00AEEF"/>
                </a:solidFill>
              </a:rPr>
              <a:t>Buying Is More Affordable </a:t>
            </a:r>
            <a:br>
              <a:rPr lang="en-US" sz="1500" b="1" dirty="0">
                <a:solidFill>
                  <a:srgbClr val="00AEEF"/>
                </a:solidFill>
              </a:rPr>
            </a:br>
            <a:r>
              <a:rPr lang="en-US" sz="1500" b="1" dirty="0">
                <a:solidFill>
                  <a:srgbClr val="00AEEF"/>
                </a:solidFill>
              </a:rPr>
              <a:t>than Renting</a:t>
            </a:r>
          </a:p>
          <a:p>
            <a:pPr>
              <a:lnSpc>
                <a:spcPct val="114000"/>
              </a:lnSpc>
              <a:spcAft>
                <a:spcPts val="1000"/>
              </a:spcAft>
            </a:pPr>
            <a:r>
              <a:rPr lang="en-US" sz="1250" dirty="0"/>
              <a:t>According to data from </a:t>
            </a:r>
            <a:r>
              <a:rPr lang="en-US" sz="1250" i="1" dirty="0"/>
              <a:t>realtor.com</a:t>
            </a:r>
            <a:r>
              <a:rPr lang="en-US" sz="1250" dirty="0"/>
              <a:t>, median rental prices just reached their highest point ever recorded. Let’s compare today’s median mortgage payment to the median rent. </a:t>
            </a:r>
          </a:p>
          <a:p>
            <a:pPr>
              <a:lnSpc>
                <a:spcPct val="114000"/>
              </a:lnSpc>
              <a:spcAft>
                <a:spcPts val="1000"/>
              </a:spcAft>
            </a:pPr>
            <a:r>
              <a:rPr lang="en-US" sz="1250" dirty="0"/>
              <a:t>According to the </a:t>
            </a:r>
            <a:r>
              <a:rPr lang="en-US" sz="1250" i="1" dirty="0"/>
              <a:t>National Association of Realtors </a:t>
            </a:r>
            <a:r>
              <a:rPr lang="en-US" sz="1250" dirty="0"/>
              <a:t>(NAR), the latest data on homes closed shows the median monthly mortgage payment is $1,255. By contrast, the median national rent is $1,607 according to the most current data provided by </a:t>
            </a:r>
            <a:r>
              <a:rPr lang="en-US" sz="1250" i="1" dirty="0"/>
              <a:t>realtor.com </a:t>
            </a:r>
            <a:r>
              <a:rPr lang="en-US" sz="1250" dirty="0"/>
              <a:t>(</a:t>
            </a:r>
            <a:r>
              <a:rPr lang="en-US" sz="1250" i="1" dirty="0"/>
              <a:t>see graph below</a:t>
            </a:r>
            <a:r>
              <a:rPr lang="en-US" sz="1250" dirty="0"/>
              <a:t>). That’s a difference of $352 dollars each month.</a:t>
            </a:r>
          </a:p>
          <a:p>
            <a:pPr>
              <a:lnSpc>
                <a:spcPct val="114000"/>
              </a:lnSpc>
              <a:spcAft>
                <a:spcPts val="1000"/>
              </a:spcAft>
            </a:pPr>
            <a:r>
              <a:rPr lang="en-US" sz="1250" dirty="0"/>
              <a:t>If you’re a renter, it may be time to consider purchasing a home so you can lock in your housing expenses for the life of your loan and avoid future increases.</a:t>
            </a:r>
          </a:p>
          <a:p>
            <a:pPr>
              <a:lnSpc>
                <a:spcPct val="114000"/>
              </a:lnSpc>
              <a:spcAft>
                <a:spcPts val="1000"/>
              </a:spcAft>
            </a:pPr>
            <a:endParaRPr lang="en-US" sz="1250" dirty="0"/>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718498"/>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Buying a Home This Fall</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grpSp>
        <p:nvGrpSpPr>
          <p:cNvPr id="17" name="Group 16">
            <a:extLst>
              <a:ext uri="{FF2B5EF4-FFF2-40B4-BE49-F238E27FC236}">
                <a16:creationId xmlns:a16="http://schemas.microsoft.com/office/drawing/2014/main" id="{787C24DD-DDEB-3E4C-B965-65503C348B56}"/>
              </a:ext>
            </a:extLst>
          </p:cNvPr>
          <p:cNvGrpSpPr/>
          <p:nvPr/>
        </p:nvGrpSpPr>
        <p:grpSpPr>
          <a:xfrm>
            <a:off x="4055806" y="6772859"/>
            <a:ext cx="3259393" cy="2588311"/>
            <a:chOff x="381907" y="1271926"/>
            <a:chExt cx="6841785" cy="2588311"/>
          </a:xfrm>
        </p:grpSpPr>
        <p:sp>
          <p:nvSpPr>
            <p:cNvPr id="18" name="Rectangle 17">
              <a:extLst>
                <a:ext uri="{FF2B5EF4-FFF2-40B4-BE49-F238E27FC236}">
                  <a16:creationId xmlns:a16="http://schemas.microsoft.com/office/drawing/2014/main" id="{50628DB6-821F-3646-A3B1-B16F7F25F60A}"/>
                </a:ext>
              </a:extLst>
            </p:cNvPr>
            <p:cNvSpPr/>
            <p:nvPr/>
          </p:nvSpPr>
          <p:spPr>
            <a:xfrm>
              <a:off x="381907" y="1271926"/>
              <a:ext cx="6841785" cy="25883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C2F19645-437F-5349-9C37-873E1DC54EFA}"/>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Median Monthly Rental Prices</a:t>
              </a:r>
            </a:p>
          </p:txBody>
        </p:sp>
      </p:grpSp>
      <p:sp>
        <p:nvSpPr>
          <p:cNvPr id="21" name="TextBox 20">
            <a:extLst>
              <a:ext uri="{FF2B5EF4-FFF2-40B4-BE49-F238E27FC236}">
                <a16:creationId xmlns:a16="http://schemas.microsoft.com/office/drawing/2014/main" id="{CEEAD8DF-BC81-354E-BE94-5642C77CC0FF}"/>
              </a:ext>
            </a:extLst>
          </p:cNvPr>
          <p:cNvSpPr txBox="1"/>
          <p:nvPr/>
        </p:nvSpPr>
        <p:spPr>
          <a:xfrm>
            <a:off x="6236913" y="9112990"/>
            <a:ext cx="1073371"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realtor.com, NAR</a:t>
            </a:r>
          </a:p>
        </p:txBody>
      </p:sp>
      <p:graphicFrame>
        <p:nvGraphicFramePr>
          <p:cNvPr id="12" name="Chart 11">
            <a:extLst>
              <a:ext uri="{FF2B5EF4-FFF2-40B4-BE49-F238E27FC236}">
                <a16:creationId xmlns:a16="http://schemas.microsoft.com/office/drawing/2014/main" id="{A0D0CCA5-9303-4DF5-9EFB-09DFD6D3F8E5}"/>
              </a:ext>
            </a:extLst>
          </p:cNvPr>
          <p:cNvGraphicFramePr/>
          <p:nvPr>
            <p:extLst>
              <p:ext uri="{D42A27DB-BD31-4B8C-83A1-F6EECF244321}">
                <p14:modId xmlns:p14="http://schemas.microsoft.com/office/powerpoint/2010/main" val="1930193859"/>
              </p:ext>
            </p:extLst>
          </p:nvPr>
        </p:nvGraphicFramePr>
        <p:xfrm>
          <a:off x="4055806" y="7316999"/>
          <a:ext cx="2649608" cy="1795991"/>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24F3EFCD-C906-4DA9-9172-C8DDB57F1523}"/>
              </a:ext>
            </a:extLst>
          </p:cNvPr>
          <p:cNvCxnSpPr>
            <a:cxnSpLocks/>
          </p:cNvCxnSpPr>
          <p:nvPr/>
        </p:nvCxnSpPr>
        <p:spPr>
          <a:xfrm flipH="1">
            <a:off x="4128560" y="8047370"/>
            <a:ext cx="3113883" cy="0"/>
          </a:xfrm>
          <a:prstGeom prst="line">
            <a:avLst/>
          </a:prstGeom>
          <a:noFill/>
          <a:ln w="25400" cap="rnd" cmpd="sng" algn="ctr">
            <a:solidFill>
              <a:schemeClr val="accent2"/>
            </a:solidFill>
            <a:prstDash val="sysDot"/>
            <a:round/>
          </a:ln>
          <a:effectLst/>
        </p:spPr>
      </p:cxnSp>
      <p:sp>
        <p:nvSpPr>
          <p:cNvPr id="15" name="TextBox 14">
            <a:extLst>
              <a:ext uri="{FF2B5EF4-FFF2-40B4-BE49-F238E27FC236}">
                <a16:creationId xmlns:a16="http://schemas.microsoft.com/office/drawing/2014/main" id="{A60B8732-ADF0-4B43-94A2-D5386F249840}"/>
              </a:ext>
            </a:extLst>
          </p:cNvPr>
          <p:cNvSpPr txBox="1"/>
          <p:nvPr/>
        </p:nvSpPr>
        <p:spPr>
          <a:xfrm>
            <a:off x="6507079" y="7292256"/>
            <a:ext cx="810149" cy="746358"/>
          </a:xfrm>
          <a:prstGeom prst="rect">
            <a:avLst/>
          </a:prstGeom>
          <a:noFill/>
        </p:spPr>
        <p:txBody>
          <a:bodyPr wrap="square">
            <a:spAutoFit/>
          </a:bodyPr>
          <a:lstStyle/>
          <a:p>
            <a:pPr algn="ctr">
              <a:spcAft>
                <a:spcPts val="300"/>
              </a:spcAft>
            </a:pPr>
            <a:r>
              <a:rPr lang="en-US" sz="1000" dirty="0">
                <a:solidFill>
                  <a:prstClr val="black"/>
                </a:solidFill>
                <a:latin typeface="Arial" panose="020B0604020202020204" pitchFamily="34" charset="0"/>
                <a:cs typeface="Arial" panose="020B0604020202020204" pitchFamily="34" charset="0"/>
              </a:rPr>
              <a:t>Median Monthly Mortgage: </a:t>
            </a:r>
          </a:p>
          <a:p>
            <a:pPr algn="ctr">
              <a:spcAft>
                <a:spcPts val="300"/>
              </a:spcAft>
            </a:pPr>
            <a:r>
              <a:rPr lang="en-US" sz="1000" b="1" dirty="0">
                <a:solidFill>
                  <a:schemeClr val="accent2"/>
                </a:solidFill>
                <a:latin typeface="Arial" panose="020B0604020202020204" pitchFamily="34" charset="0"/>
                <a:cs typeface="Arial" panose="020B0604020202020204" pitchFamily="34" charset="0"/>
              </a:rPr>
              <a:t>$1,255</a:t>
            </a:r>
          </a:p>
        </p:txBody>
      </p:sp>
    </p:spTree>
    <p:extLst>
      <p:ext uri="{BB962C8B-B14F-4D97-AF65-F5344CB8AC3E}">
        <p14:creationId xmlns:p14="http://schemas.microsoft.com/office/powerpoint/2010/main" val="120478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DFBE774E-D52F-6E49-8B9C-2251426544F9}"/>
              </a:ext>
            </a:extLst>
          </p:cNvPr>
          <p:cNvGraphicFramePr/>
          <p:nvPr>
            <p:extLst>
              <p:ext uri="{D42A27DB-BD31-4B8C-83A1-F6EECF244321}">
                <p14:modId xmlns:p14="http://schemas.microsoft.com/office/powerpoint/2010/main" val="1194071906"/>
              </p:ext>
            </p:extLst>
          </p:nvPr>
        </p:nvGraphicFramePr>
        <p:xfrm>
          <a:off x="513406" y="1364474"/>
          <a:ext cx="6761454" cy="220644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200" y="3752818"/>
            <a:ext cx="6858000" cy="4073380"/>
          </a:xfrm>
          <a:prstGeom prst="rect">
            <a:avLst/>
          </a:prstGeom>
          <a:noFill/>
        </p:spPr>
        <p:txBody>
          <a:bodyPr wrap="square" lIns="0" tIns="320040" rIns="0" bIns="0" numCol="2" spcCol="457200" rtlCol="0">
            <a:noAutofit/>
          </a:bodyPr>
          <a:lstStyle/>
          <a:p>
            <a:pPr marL="228600" lvl="0" indent="-228600">
              <a:lnSpc>
                <a:spcPct val="114000"/>
              </a:lnSpc>
              <a:spcAft>
                <a:spcPts val="1000"/>
              </a:spcAft>
              <a:buFont typeface="+mj-lt"/>
              <a:buAutoNum type="arabicPeriod" startAt="3"/>
            </a:pPr>
            <a:r>
              <a:rPr lang="en-US" sz="1500" b="1" dirty="0">
                <a:solidFill>
                  <a:srgbClr val="00AEEF"/>
                </a:solidFill>
              </a:rPr>
              <a:t>Mortgage Rates Are Still Low</a:t>
            </a:r>
          </a:p>
          <a:p>
            <a:pPr lvl="0">
              <a:lnSpc>
                <a:spcPct val="114000"/>
              </a:lnSpc>
              <a:spcAft>
                <a:spcPts val="1000"/>
              </a:spcAft>
            </a:pPr>
            <a:r>
              <a:rPr lang="en-US" sz="1250" dirty="0">
                <a:solidFill>
                  <a:srgbClr val="000000"/>
                </a:solidFill>
              </a:rPr>
              <a:t>Last year, we saw the lowest mortgage interest rates in recorded history as they fell below 3% for the first time ever. This season, they’re still incredibly low compared to the historic norm. According to the latest quarterly forecast from </a:t>
            </a:r>
            <a:r>
              <a:rPr lang="en-US" sz="1250" i="1" dirty="0">
                <a:solidFill>
                  <a:srgbClr val="000000"/>
                </a:solidFill>
              </a:rPr>
              <a:t>Freddie Mac</a:t>
            </a:r>
            <a:r>
              <a:rPr lang="en-US" sz="1250" dirty="0">
                <a:solidFill>
                  <a:srgbClr val="000000"/>
                </a:solidFill>
              </a:rPr>
              <a:t>:</a:t>
            </a:r>
          </a:p>
          <a:p>
            <a:pPr lvl="1">
              <a:lnSpc>
                <a:spcPct val="114000"/>
              </a:lnSpc>
              <a:spcAft>
                <a:spcPts val="1000"/>
              </a:spcAft>
            </a:pPr>
            <a:r>
              <a:rPr lang="en-US" sz="1250" i="1" dirty="0">
                <a:solidFill>
                  <a:schemeClr val="bg2"/>
                </a:solidFill>
                <a:latin typeface="Arial" panose="020B0604020202020204" pitchFamily="34" charset="0"/>
                <a:cs typeface="Arial" panose="020B0604020202020204" pitchFamily="34" charset="0"/>
              </a:rPr>
              <a:t>“. . . while we forecast rates to increase gradually later in the year, we don't expect to see a rapid increase. At the end of the year, we forecast 30-year rates will be around 3.4%, rising to 3.8% by the fourth quarter of 2022.”</a:t>
            </a:r>
          </a:p>
          <a:p>
            <a:pPr>
              <a:lnSpc>
                <a:spcPct val="114000"/>
              </a:lnSpc>
              <a:spcAft>
                <a:spcPts val="1000"/>
              </a:spcAft>
            </a:pPr>
            <a:r>
              <a:rPr lang="en-US" sz="1250" dirty="0">
                <a:solidFill>
                  <a:srgbClr val="000000"/>
                </a:solidFill>
              </a:rPr>
              <a:t>Today’s low mortgage rates help boost your purchasing power, but it’s unlikely they’ll last much longer. Buying sooner rather than later is the best way to get more house for</a:t>
            </a:r>
            <a:br>
              <a:rPr lang="en-US" sz="1250" dirty="0">
                <a:solidFill>
                  <a:srgbClr val="000000"/>
                </a:solidFill>
              </a:rPr>
            </a:br>
            <a:r>
              <a:rPr lang="en-US" sz="1250" dirty="0">
                <a:solidFill>
                  <a:srgbClr val="000000"/>
                </a:solidFill>
              </a:rPr>
              <a:t>your money.</a:t>
            </a:r>
          </a:p>
          <a:p>
            <a:pPr>
              <a:lnSpc>
                <a:spcPct val="114000"/>
              </a:lnSpc>
              <a:spcAft>
                <a:spcPts val="1000"/>
              </a:spcAft>
            </a:pPr>
            <a:endParaRPr lang="en-US" sz="1250" dirty="0">
              <a:solidFill>
                <a:srgbClr val="000000"/>
              </a:solidFill>
            </a:endParaRPr>
          </a:p>
          <a:p>
            <a:pPr>
              <a:lnSpc>
                <a:spcPct val="114000"/>
              </a:lnSpc>
              <a:spcAft>
                <a:spcPts val="1000"/>
              </a:spcAft>
            </a:pPr>
            <a:endParaRPr lang="en-US" sz="1250" dirty="0">
              <a:solidFill>
                <a:srgbClr val="000000"/>
              </a:solidFill>
            </a:endParaRPr>
          </a:p>
          <a:p>
            <a:pPr>
              <a:lnSpc>
                <a:spcPct val="114000"/>
              </a:lnSpc>
              <a:spcAft>
                <a:spcPts val="1000"/>
              </a:spcAft>
            </a:pPr>
            <a:endParaRPr lang="en-US" sz="1200" dirty="0"/>
          </a:p>
          <a:p>
            <a:pPr marL="228600" indent="-228600">
              <a:lnSpc>
                <a:spcPct val="114000"/>
              </a:lnSpc>
              <a:spcAft>
                <a:spcPts val="1000"/>
              </a:spcAft>
              <a:buFont typeface="+mj-lt"/>
              <a:buAutoNum type="arabicPeriod" startAt="4"/>
            </a:pPr>
            <a:r>
              <a:rPr lang="en-US" sz="1500" b="1" dirty="0">
                <a:solidFill>
                  <a:srgbClr val="00AEEF"/>
                </a:solidFill>
              </a:rPr>
              <a:t>Home Prices Are Appreciating</a:t>
            </a:r>
          </a:p>
          <a:p>
            <a:pPr>
              <a:lnSpc>
                <a:spcPct val="114000"/>
              </a:lnSpc>
              <a:spcAft>
                <a:spcPts val="1000"/>
              </a:spcAft>
            </a:pPr>
            <a:r>
              <a:rPr lang="en-US" sz="1250" i="1" dirty="0"/>
              <a:t>Investopedia</a:t>
            </a:r>
            <a:r>
              <a:rPr lang="en-US" sz="1250" dirty="0"/>
              <a:t> defines appreciation like this:</a:t>
            </a:r>
          </a:p>
          <a:p>
            <a:pPr lvl="1">
              <a:lnSpc>
                <a:spcPct val="114000"/>
              </a:lnSpc>
              <a:spcAft>
                <a:spcPts val="1000"/>
              </a:spcAft>
            </a:pPr>
            <a:r>
              <a:rPr lang="en-US" sz="1250" i="1" dirty="0">
                <a:solidFill>
                  <a:schemeClr val="bg2"/>
                </a:solidFill>
                <a:latin typeface="Arial" panose="020B0604020202020204" pitchFamily="34" charset="0"/>
                <a:cs typeface="Arial" panose="020B0604020202020204" pitchFamily="34" charset="0"/>
              </a:rPr>
              <a:t>“Appreciation, in general terms, </a:t>
            </a:r>
            <a:br>
              <a:rPr lang="en-US" sz="1250" i="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Arial" panose="020B0604020202020204" pitchFamily="34" charset="0"/>
                <a:cs typeface="Arial" panose="020B0604020202020204" pitchFamily="34" charset="0"/>
              </a:rPr>
              <a:t>is an increase in the value of an </a:t>
            </a:r>
            <a:br>
              <a:rPr lang="en-US" sz="1250" i="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Arial" panose="020B0604020202020204" pitchFamily="34" charset="0"/>
                <a:cs typeface="Arial" panose="020B0604020202020204" pitchFamily="34" charset="0"/>
              </a:rPr>
              <a:t>asset over time.” </a:t>
            </a:r>
            <a:endParaRPr lang="en-US" sz="1250" dirty="0">
              <a:solidFill>
                <a:schemeClr val="bg2"/>
              </a:solidFill>
              <a:latin typeface="Arial" panose="020B0604020202020204" pitchFamily="34" charset="0"/>
              <a:cs typeface="Arial" panose="020B0604020202020204" pitchFamily="34" charset="0"/>
            </a:endParaRPr>
          </a:p>
          <a:p>
            <a:pPr>
              <a:lnSpc>
                <a:spcPct val="114000"/>
              </a:lnSpc>
              <a:spcAft>
                <a:spcPts val="1000"/>
              </a:spcAft>
            </a:pPr>
            <a:r>
              <a:rPr lang="en-US" sz="1250" dirty="0"/>
              <a:t>Over the past year, we’ve seen home prices rise across the country. And according to expert forecasts, that appreciation will continue through 2025. </a:t>
            </a:r>
          </a:p>
          <a:p>
            <a:pPr>
              <a:lnSpc>
                <a:spcPct val="114000"/>
              </a:lnSpc>
              <a:spcAft>
                <a:spcPts val="1000"/>
              </a:spcAft>
            </a:pPr>
            <a:r>
              <a:rPr lang="en-US" sz="1250" dirty="0"/>
              <a:t>This should help you feel confident that buying a home this year is a strong </a:t>
            </a:r>
            <a:br>
              <a:rPr lang="en-US" sz="1250" dirty="0"/>
            </a:br>
            <a:r>
              <a:rPr lang="en-US" sz="1250" dirty="0"/>
              <a:t>long-term investment. </a:t>
            </a:r>
          </a:p>
          <a:p>
            <a:pPr>
              <a:lnSpc>
                <a:spcPct val="114000"/>
              </a:lnSpc>
              <a:spcAft>
                <a:spcPts val="1000"/>
              </a:spcAft>
            </a:pPr>
            <a:r>
              <a:rPr lang="en-US" sz="1250" dirty="0"/>
              <a:t>If you’re worried about what that means for affordability today, remember that current mortgage rates help boost your purchasing power and keep your monthly payments more affordable. </a:t>
            </a:r>
          </a:p>
          <a:p>
            <a:pPr>
              <a:lnSpc>
                <a:spcPct val="114000"/>
              </a:lnSpc>
              <a:spcAft>
                <a:spcPts val="1000"/>
              </a:spcAft>
            </a:pPr>
            <a:endParaRPr lang="en-US" sz="1250" dirty="0"/>
          </a:p>
          <a:p>
            <a:pPr>
              <a:lnSpc>
                <a:spcPct val="114000"/>
              </a:lnSpc>
              <a:spcAft>
                <a:spcPts val="1000"/>
              </a:spcAft>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3187691469"/>
              </p:ext>
            </p:extLst>
          </p:nvPr>
        </p:nvGraphicFramePr>
        <p:xfrm>
          <a:off x="457200" y="8667308"/>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if you’re ready to buy so we can get your journey to homeownership started and you can capitalize on today's unique housing market opportunities.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0" name="Rectangle 9">
            <a:extLst>
              <a:ext uri="{FF2B5EF4-FFF2-40B4-BE49-F238E27FC236}">
                <a16:creationId xmlns:a16="http://schemas.microsoft.com/office/drawing/2014/main" id="{5DB4A6AC-46F3-1241-A0A6-605C0D5353AF}"/>
              </a:ext>
            </a:extLst>
          </p:cNvPr>
          <p:cNvSpPr/>
          <p:nvPr/>
        </p:nvSpPr>
        <p:spPr>
          <a:xfrm>
            <a:off x="465307" y="685800"/>
            <a:ext cx="6841785" cy="305344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1" name="TextBox 10">
            <a:extLst>
              <a:ext uri="{FF2B5EF4-FFF2-40B4-BE49-F238E27FC236}">
                <a16:creationId xmlns:a16="http://schemas.microsoft.com/office/drawing/2014/main" id="{62BB56AE-4E98-8D47-8A1C-0E15E379A7E1}"/>
              </a:ext>
            </a:extLst>
          </p:cNvPr>
          <p:cNvSpPr txBox="1"/>
          <p:nvPr/>
        </p:nvSpPr>
        <p:spPr>
          <a:xfrm>
            <a:off x="651774" y="856968"/>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Expected Rate of Home Price Appreciation Through 2025</a:t>
            </a:r>
          </a:p>
          <a:p>
            <a:pPr algn="ctr">
              <a:spcAft>
                <a:spcPts val="600"/>
              </a:spcAft>
              <a:defRPr/>
            </a:pPr>
            <a:r>
              <a:rPr lang="en-US" sz="1250" i="1" dirty="0">
                <a:solidFill>
                  <a:schemeClr val="bg2"/>
                </a:solidFill>
                <a:latin typeface="Georgia" panose="02040502050405020303" pitchFamily="18" charset="0"/>
                <a:cs typeface="Calibri" panose="020F0502020204030204" pitchFamily="34" charset="0"/>
              </a:rPr>
              <a:t>Based on a survey of 100 economists, investment strategists, and housing market analysts</a:t>
            </a:r>
          </a:p>
        </p:txBody>
      </p:sp>
      <p:sp>
        <p:nvSpPr>
          <p:cNvPr id="15" name="TextBox 14">
            <a:extLst>
              <a:ext uri="{FF2B5EF4-FFF2-40B4-BE49-F238E27FC236}">
                <a16:creationId xmlns:a16="http://schemas.microsoft.com/office/drawing/2014/main" id="{52353EF5-BA15-5547-807F-E3EE57967F2B}"/>
              </a:ext>
            </a:extLst>
          </p:cNvPr>
          <p:cNvSpPr txBox="1"/>
          <p:nvPr/>
        </p:nvSpPr>
        <p:spPr>
          <a:xfrm>
            <a:off x="4846761" y="3486527"/>
            <a:ext cx="2451953"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Home Price Expectation Survey 2021, Q2</a:t>
            </a:r>
          </a:p>
        </p:txBody>
      </p:sp>
    </p:spTree>
    <p:extLst>
      <p:ext uri="{BB962C8B-B14F-4D97-AF65-F5344CB8AC3E}">
        <p14:creationId xmlns:p14="http://schemas.microsoft.com/office/powerpoint/2010/main" val="131292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Homebuyers</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171767"/>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Experts throughout the industry agree, if you’re ready to buy a home, it’s still a good time as housing supply starts to rise and mortgage rates remain low. Here's what they have to say about today's market:</a:t>
            </a:r>
          </a:p>
          <a:p>
            <a:pPr>
              <a:lnSpc>
                <a:spcPct val="114000"/>
              </a:lnSpc>
              <a:spcAft>
                <a:spcPts val="1000"/>
              </a:spcAft>
            </a:pPr>
            <a:endParaRPr lang="en-US" sz="1500" i="1" dirty="0">
              <a:solidFill>
                <a:schemeClr val="bg2"/>
              </a:solidFill>
              <a:latin typeface="Georgia" panose="02040502050405020303" pitchFamily="18" charset="0"/>
            </a:endParaRPr>
          </a:p>
        </p:txBody>
      </p:sp>
      <p:graphicFrame>
        <p:nvGraphicFramePr>
          <p:cNvPr id="6" name="Table 6">
            <a:extLst>
              <a:ext uri="{FF2B5EF4-FFF2-40B4-BE49-F238E27FC236}">
                <a16:creationId xmlns:a16="http://schemas.microsoft.com/office/drawing/2014/main" id="{532561AE-B85C-9E48-A161-A1C8C776E923}"/>
              </a:ext>
            </a:extLst>
          </p:cNvPr>
          <p:cNvGraphicFramePr>
            <a:graphicFrameLocks noGrp="1"/>
          </p:cNvGraphicFramePr>
          <p:nvPr>
            <p:extLst>
              <p:ext uri="{D42A27DB-BD31-4B8C-83A1-F6EECF244321}">
                <p14:modId xmlns:p14="http://schemas.microsoft.com/office/powerpoint/2010/main" val="1903293197"/>
              </p:ext>
            </p:extLst>
          </p:nvPr>
        </p:nvGraphicFramePr>
        <p:xfrm>
          <a:off x="457200" y="3592900"/>
          <a:ext cx="6961961" cy="5069460"/>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262714">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As the </a:t>
                      </a:r>
                      <a: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inventory is beginning to pick up </a:t>
                      </a: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ever so modestly, we are still facing a housing shortage, but we may have turned a corner.</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a:t>
                      </a: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Lawrence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Yun, Chief Economist,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National Association of Realtors</a:t>
                      </a:r>
                      <a:endParaRPr lang="en-US" sz="6500" i="1" dirty="0"/>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We never saw mortgage rates like this. . . . This is unprecedented territory. . . .  But, basically, by the end of the year, we don't expect rates to be below 3%. </a:t>
                      </a:r>
                      <a:r>
                        <a:rPr kumimoji="0" lang="en-US" sz="1300" b="1"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We expect them to be somewhat modestly higher in the low 3 to 3.5% range</a:t>
                      </a:r>
                      <a:r>
                        <a:rPr kumimoji="0" lang="en-US" sz="1300" b="0"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a:t>
                      </a:r>
                      <a:endParaRPr kumimoji="0" lang="en-US" sz="1300" b="0" i="1" u="none" strike="noStrike" kern="1200" cap="none" spc="0" normalizeH="0" baseline="0" noProof="0" dirty="0">
                        <a:ln>
                          <a:noFill/>
                        </a:ln>
                        <a:solidFill>
                          <a:srgbClr val="00B0F0"/>
                        </a:solidFill>
                        <a:effectLst/>
                        <a:highlight>
                          <a:srgbClr val="FFFF00"/>
                        </a:highligh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Mark Fleming, Chief Economist,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First American</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834770972"/>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 . as Americans embrace the return to a new normal, many are ready to move on to the next chapter of life and are listing their homes for sale. With prices at record highs and mortgage rates still hovering near record lows, sellers are recognizing the favorable conditions. . . . </a:t>
                      </a:r>
                      <a: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The influx of new supply is keeping price growth in check and offering much-needed relief for buyers who have been frustrated by the very tight inventory and highly competitive market conditions . .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George Ratiu, Senior Economist</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realtor.com</a:t>
                      </a:r>
                      <a:endParaRPr kumimoji="0" lang="en-US" sz="6500" b="1" i="1" u="none" strike="noStrike" kern="1200" cap="none" spc="0" normalizeH="0" baseline="0" noProof="0" dirty="0">
                        <a:ln>
                          <a:noFill/>
                        </a:ln>
                        <a:solidFill>
                          <a:srgbClr val="FFFFFF"/>
                        </a:solidFill>
                        <a:effectLst/>
                        <a:uLnTx/>
                        <a:uFillTx/>
                        <a:latin typeface="+mn-lt"/>
                        <a:ea typeface="+mn-ea"/>
                        <a:cs typeface="+mn-cs"/>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43603711"/>
                  </a:ext>
                </a:extLst>
              </a:tr>
            </a:tbl>
          </a:graphicData>
        </a:graphic>
      </p:graphicFrame>
      <p:pic>
        <p:nvPicPr>
          <p:cNvPr id="7" name="Picture 6" descr="A person talking on a cell phone&#10;&#10;Description automatically generated with medium confidence">
            <a:extLst>
              <a:ext uri="{FF2B5EF4-FFF2-40B4-BE49-F238E27FC236}">
                <a16:creationId xmlns:a16="http://schemas.microsoft.com/office/drawing/2014/main" id="{01488024-A8D6-4142-9363-F116C7B080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13439" y="0"/>
            <a:ext cx="2858960"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ter, outdoor, boat&#10;&#10;Description automatically generated">
            <a:extLst>
              <a:ext uri="{FF2B5EF4-FFF2-40B4-BE49-F238E27FC236}">
                <a16:creationId xmlns:a16="http://schemas.microsoft.com/office/drawing/2014/main" id="{4D528373-0D4D-1947-BD70-8FF59FF77A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974566"/>
            <a:ext cx="6858000" cy="362663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rgbClr val="FFFFFF"/>
                </a:solidFill>
                <a:latin typeface="Arial" panose="020B0604020202020204" pitchFamily="34" charset="0"/>
                <a:cs typeface="Arial" panose="020B0604020202020204" pitchFamily="34" charset="0"/>
              </a:rPr>
              <a:t>KEY TAKEAWAY</a:t>
            </a:r>
            <a:endParaRPr lang="en-US" sz="2200" dirty="0">
              <a:solidFill>
                <a:prstClr val="white"/>
              </a:solidFill>
              <a:latin typeface="Arial" panose="020B0604020202020204" pitchFamily="34" charset="0"/>
              <a:cs typeface="Arial" panose="020B0604020202020204" pitchFamily="34" charset="0"/>
            </a:endParaRPr>
          </a:p>
          <a:p>
            <a:pPr lvl="0">
              <a:spcAft>
                <a:spcPts val="2000"/>
              </a:spcAft>
            </a:pPr>
            <a:r>
              <a:rPr lang="en-US" sz="2200" dirty="0">
                <a:solidFill>
                  <a:prstClr val="white"/>
                </a:solidFill>
                <a:latin typeface="Arial" panose="020B0604020202020204" pitchFamily="34" charset="0"/>
                <a:cs typeface="Arial" panose="020B0604020202020204" pitchFamily="34" charset="0"/>
              </a:rPr>
              <a:t>If you’re looking for a home but are having trouble finding one, stick with it. Today’s low mortgage rates are still in your favor, and as more houses become available, you’ll have more options to choose from. But act now before mortgage rates rise.</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602906"/>
            <a:ext cx="742081" cy="7433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Tree>
    <p:extLst>
      <p:ext uri="{BB962C8B-B14F-4D97-AF65-F5344CB8AC3E}">
        <p14:creationId xmlns:p14="http://schemas.microsoft.com/office/powerpoint/2010/main" val="375931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6B42DCD-F463-6F44-98F1-ABF9F92AF24D}"/>
              </a:ext>
            </a:extLst>
          </p:cNvPr>
          <p:cNvPicPr>
            <a:picLocks noChangeAspect="1"/>
          </p:cNvPicPr>
          <p:nvPr/>
        </p:nvPicPr>
        <p:blipFill>
          <a:blip r:embed="rId3"/>
          <a:stretch>
            <a:fillRect/>
          </a:stretch>
        </p:blipFill>
        <p:spPr>
          <a:xfrm>
            <a:off x="465307" y="4319516"/>
            <a:ext cx="6841785" cy="5286834"/>
          </a:xfrm>
          <a:prstGeom prst="rect">
            <a:avLst/>
          </a:prstGeom>
        </p:spPr>
      </p:pic>
      <p:pic>
        <p:nvPicPr>
          <p:cNvPr id="12" name="Picture 11" descr="A picture containing plant&#10;&#10;Description automatically generated">
            <a:extLst>
              <a:ext uri="{FF2B5EF4-FFF2-40B4-BE49-F238E27FC236}">
                <a16:creationId xmlns:a16="http://schemas.microsoft.com/office/drawing/2014/main" id="{D1C494FE-EB10-8846-BA4D-0945A22099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7772400" cy="2988302"/>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504497" y="2988393"/>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According to realtor.com, the number of sellers listing their houses for sale is on the rise. Looking at the month-over-month change in housing inventory, the number of homes available for sale increased 5.7% in the latest report.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sp>
        <p:nvSpPr>
          <p:cNvPr id="11" name="Rectangle 10">
            <a:extLst>
              <a:ext uri="{FF2B5EF4-FFF2-40B4-BE49-F238E27FC236}">
                <a16:creationId xmlns:a16="http://schemas.microsoft.com/office/drawing/2014/main" id="{DF7F5230-AE73-9743-905C-A2683A95858E}"/>
              </a:ext>
            </a:extLst>
          </p:cNvPr>
          <p:cNvSpPr/>
          <p:nvPr/>
        </p:nvSpPr>
        <p:spPr>
          <a:xfrm>
            <a:off x="0" y="155065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Patience Is Key in a </a:t>
            </a:r>
            <a:br>
              <a:rPr lang="en-US" sz="3200" dirty="0">
                <a:solidFill>
                  <a:srgbClr val="FFFFFF"/>
                </a:solidFill>
              </a:rPr>
            </a:br>
            <a:r>
              <a:rPr lang="en-US" sz="3200" dirty="0">
                <a:solidFill>
                  <a:srgbClr val="FFFFFF"/>
                </a:solidFill>
              </a:rPr>
              <a:t>Competitive Market</a:t>
            </a:r>
          </a:p>
        </p:txBody>
      </p:sp>
      <p:grpSp>
        <p:nvGrpSpPr>
          <p:cNvPr id="16" name="Group 15">
            <a:extLst>
              <a:ext uri="{FF2B5EF4-FFF2-40B4-BE49-F238E27FC236}">
                <a16:creationId xmlns:a16="http://schemas.microsoft.com/office/drawing/2014/main" id="{F90F109A-F8A7-F940-A543-06791D68DFCB}"/>
              </a:ext>
            </a:extLst>
          </p:cNvPr>
          <p:cNvGrpSpPr/>
          <p:nvPr/>
        </p:nvGrpSpPr>
        <p:grpSpPr>
          <a:xfrm>
            <a:off x="465307" y="4349980"/>
            <a:ext cx="6841785" cy="5103986"/>
            <a:chOff x="381907" y="1271926"/>
            <a:chExt cx="6841785" cy="5103986"/>
          </a:xfrm>
        </p:grpSpPr>
        <p:sp>
          <p:nvSpPr>
            <p:cNvPr id="17" name="Rectangle 16">
              <a:extLst>
                <a:ext uri="{FF2B5EF4-FFF2-40B4-BE49-F238E27FC236}">
                  <a16:creationId xmlns:a16="http://schemas.microsoft.com/office/drawing/2014/main" id="{2F73B935-419C-1F48-8DEC-D2D4474EA176}"/>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E464C1A5-F9AF-A340-BF2E-14EB1DCC8B7F}"/>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Month-Over-Month Change in Housing Inventory</a:t>
              </a:r>
            </a:p>
          </p:txBody>
        </p:sp>
      </p:grpSp>
      <p:sp>
        <p:nvSpPr>
          <p:cNvPr id="21" name="TextBox 20">
            <a:extLst>
              <a:ext uri="{FF2B5EF4-FFF2-40B4-BE49-F238E27FC236}">
                <a16:creationId xmlns:a16="http://schemas.microsoft.com/office/drawing/2014/main" id="{C59EAB3D-C2DE-1C41-B376-CAD97FAC0BFA}"/>
              </a:ext>
            </a:extLst>
          </p:cNvPr>
          <p:cNvSpPr txBox="1"/>
          <p:nvPr/>
        </p:nvSpPr>
        <p:spPr>
          <a:xfrm>
            <a:off x="6562854" y="9207836"/>
            <a:ext cx="73193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realtor.com</a:t>
            </a:r>
          </a:p>
        </p:txBody>
      </p:sp>
    </p:spTree>
    <p:extLst>
      <p:ext uri="{BB962C8B-B14F-4D97-AF65-F5344CB8AC3E}">
        <p14:creationId xmlns:p14="http://schemas.microsoft.com/office/powerpoint/2010/main" val="3581307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dining table&#10;&#10;Description automatically generated">
            <a:extLst>
              <a:ext uri="{FF2B5EF4-FFF2-40B4-BE49-F238E27FC236}">
                <a16:creationId xmlns:a16="http://schemas.microsoft.com/office/drawing/2014/main" id="{EB5AC549-A9D0-E644-B962-A66D766232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51282" y="0"/>
            <a:ext cx="3421118" cy="10058400"/>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65081" y="457200"/>
            <a:ext cx="3413234" cy="4114800"/>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What does this mean for you?</a:t>
            </a:r>
          </a:p>
          <a:p>
            <a:pPr>
              <a:lnSpc>
                <a:spcPct val="114000"/>
              </a:lnSpc>
              <a:spcAft>
                <a:spcPts val="1000"/>
              </a:spcAft>
            </a:pPr>
            <a:r>
              <a:rPr lang="en-US" sz="1250" dirty="0"/>
              <a:t>This increase in homes available for sale is good news for buyers. If you’re ready to buy and you’re having trouble finding a home, take comfort in knowing that more options are already coming to the market. The key is sticking with your search, working with your agent, and </a:t>
            </a:r>
            <a:r>
              <a:rPr lang="en-US" sz="1250" b="1" dirty="0"/>
              <a:t>trusting</a:t>
            </a:r>
            <a:r>
              <a:rPr lang="en-US" sz="1250" dirty="0"/>
              <a:t> </a:t>
            </a:r>
            <a:r>
              <a:rPr lang="en-US" sz="1250" b="1" dirty="0"/>
              <a:t>the process</a:t>
            </a:r>
            <a:r>
              <a:rPr lang="en-US" sz="1250" dirty="0"/>
              <a:t>. </a:t>
            </a:r>
          </a:p>
          <a:p>
            <a:pPr>
              <a:lnSpc>
                <a:spcPct val="114000"/>
              </a:lnSpc>
              <a:spcAft>
                <a:spcPts val="1000"/>
              </a:spcAft>
            </a:pPr>
            <a:r>
              <a:rPr lang="en-US" sz="1250" dirty="0"/>
              <a:t>While there are more homes on the market today, NAR reports that inventory sits at a </a:t>
            </a:r>
            <a:r>
              <a:rPr lang="en-US" sz="1250" b="1" dirty="0"/>
              <a:t>2.6-months’ supply</a:t>
            </a:r>
            <a:r>
              <a:rPr lang="en-US" sz="1250" dirty="0"/>
              <a:t> at the current sales pace. For there to be enough homes on the market to meet buyer demand, that number would be 6.0 months of inventory – which is significantly higher than where we are today.</a:t>
            </a:r>
          </a:p>
          <a:p>
            <a:pPr>
              <a:lnSpc>
                <a:spcPct val="114000"/>
              </a:lnSpc>
              <a:spcAft>
                <a:spcPts val="1000"/>
              </a:spcAft>
            </a:pPr>
            <a:endParaRPr lang="en-US" sz="1250" dirty="0"/>
          </a:p>
          <a:p>
            <a:pPr>
              <a:lnSpc>
                <a:spcPct val="114000"/>
              </a:lnSpc>
              <a:spcAft>
                <a:spcPts val="1000"/>
              </a:spcAft>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graphicFrame>
        <p:nvGraphicFramePr>
          <p:cNvPr id="20" name="Table 10">
            <a:extLst>
              <a:ext uri="{FF2B5EF4-FFF2-40B4-BE49-F238E27FC236}">
                <a16:creationId xmlns:a16="http://schemas.microsoft.com/office/drawing/2014/main" id="{F7E52E41-D2E2-2046-8527-47E1963E6D86}"/>
              </a:ext>
            </a:extLst>
          </p:cNvPr>
          <p:cNvGraphicFramePr>
            <a:graphicFrameLocks noGrp="1"/>
          </p:cNvGraphicFramePr>
          <p:nvPr>
            <p:extLst>
              <p:ext uri="{D42A27DB-BD31-4B8C-83A1-F6EECF244321}">
                <p14:modId xmlns:p14="http://schemas.microsoft.com/office/powerpoint/2010/main" val="323528431"/>
              </p:ext>
            </p:extLst>
          </p:nvPr>
        </p:nvGraphicFramePr>
        <p:xfrm>
          <a:off x="457201" y="7726485"/>
          <a:ext cx="3476444" cy="1655953"/>
        </p:xfrm>
        <a:graphic>
          <a:graphicData uri="http://schemas.openxmlformats.org/drawingml/2006/table">
            <a:tbl>
              <a:tblPr firstRow="1" bandRow="1">
                <a:tableStyleId>{5C22544A-7EE6-4342-B048-85BDC9FD1C3A}</a:tableStyleId>
              </a:tblPr>
              <a:tblGrid>
                <a:gridCol w="3476444">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Even with the welcome rise in supply, it’s still a highly competitive market. Be ready to </a:t>
                      </a:r>
                      <a:r>
                        <a:rPr lang="en-US" sz="1350" b="1" i="1" dirty="0">
                          <a:solidFill>
                            <a:schemeClr val="bg2"/>
                          </a:solidFill>
                          <a:latin typeface="Georgia" panose="02040502050405020303" pitchFamily="18" charset="0"/>
                        </a:rPr>
                        <a:t>act immediately </a:t>
                      </a:r>
                      <a:r>
                        <a:rPr lang="en-US" sz="1350" b="0" i="1" dirty="0">
                          <a:solidFill>
                            <a:schemeClr val="bg2"/>
                          </a:solidFill>
                          <a:latin typeface="Georgia" panose="02040502050405020303" pitchFamily="18" charset="0"/>
                        </a:rPr>
                        <a:t>once you find the right home for you. Then, let’s work together so you can craft a strong offer based on today's market conditions.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87611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with medium confidence">
            <a:extLst>
              <a:ext uri="{FF2B5EF4-FFF2-40B4-BE49-F238E27FC236}">
                <a16:creationId xmlns:a16="http://schemas.microsoft.com/office/drawing/2014/main" id="{455C80EA-C02C-6545-937A-B2929DF058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682909"/>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684210"/>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 near record-low supply of homes for sale coupled with very strong buyer demand is resulting in bidding wars that are driving home prices up. </a:t>
            </a: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497990"/>
            <a:ext cx="6172200" cy="5428687"/>
          </a:xfrm>
          <a:prstGeom prst="rect">
            <a:avLst/>
          </a:prstGeom>
          <a:noFill/>
        </p:spPr>
        <p:txBody>
          <a:bodyPr wrap="square" lIns="0" tIns="320040" rIns="0" bIns="0" numCol="1" spcCol="457200" rtlCol="0">
            <a:noAutofit/>
          </a:bodyPr>
          <a:lstStyle/>
          <a:p>
            <a:pPr>
              <a:lnSpc>
                <a:spcPct val="114000"/>
              </a:lnSpc>
              <a:spcAft>
                <a:spcPts val="1000"/>
              </a:spcAft>
            </a:pPr>
            <a:r>
              <a:rPr lang="en-US" sz="1250" dirty="0">
                <a:solidFill>
                  <a:srgbClr val="000000"/>
                </a:solidFill>
              </a:rPr>
              <a:t>In the past, a home's asking price was generally the ceiling of the negotiation. Buyers would try to determine how much less than full price they could offer and still get the home. Usually, the outcome was the buyer and seller would agree on a revised price that met somewhere in the middle. </a:t>
            </a:r>
          </a:p>
          <a:p>
            <a:pPr>
              <a:lnSpc>
                <a:spcPct val="114000"/>
              </a:lnSpc>
              <a:spcAft>
                <a:spcPts val="1000"/>
              </a:spcAft>
            </a:pPr>
            <a:r>
              <a:rPr lang="en-US" sz="1500" b="1" dirty="0">
                <a:solidFill>
                  <a:srgbClr val="00AEEF"/>
                </a:solidFill>
              </a:rPr>
              <a:t>Today is different.</a:t>
            </a:r>
          </a:p>
          <a:p>
            <a:pPr>
              <a:lnSpc>
                <a:spcPct val="114000"/>
              </a:lnSpc>
              <a:spcAft>
                <a:spcPts val="1000"/>
              </a:spcAft>
            </a:pPr>
            <a:r>
              <a:rPr lang="en-US" sz="1250" dirty="0"/>
              <a:t>Homes today often sell for </a:t>
            </a:r>
            <a:r>
              <a:rPr lang="en-US" sz="1250" b="1" dirty="0"/>
              <a:t>more</a:t>
            </a:r>
            <a:r>
              <a:rPr lang="en-US" sz="1250" dirty="0"/>
              <a:t> than the list price. In some cases, they sell for a lot more. Selma </a:t>
            </a:r>
            <a:r>
              <a:rPr lang="en-US" sz="1250" dirty="0" err="1"/>
              <a:t>Hepp</a:t>
            </a:r>
            <a:r>
              <a:rPr lang="en-US" sz="1250" dirty="0"/>
              <a:t>, Deputy Chief Economist at </a:t>
            </a:r>
            <a:r>
              <a:rPr lang="en-US" sz="1250" i="1" dirty="0"/>
              <a:t>CoreLogic,</a:t>
            </a:r>
            <a:r>
              <a:rPr lang="en-US" sz="1250" dirty="0"/>
              <a:t> explains:</a:t>
            </a:r>
          </a:p>
          <a:p>
            <a:pPr lvl="1">
              <a:lnSpc>
                <a:spcPct val="114000"/>
              </a:lnSpc>
              <a:spcAft>
                <a:spcPts val="1000"/>
              </a:spcAft>
            </a:pPr>
            <a:r>
              <a:rPr lang="en-US" sz="1250" i="1" dirty="0">
                <a:solidFill>
                  <a:srgbClr val="797979"/>
                </a:solidFill>
                <a:latin typeface="Arial" panose="020B0604020202020204" pitchFamily="34" charset="0"/>
                <a:cs typeface="Arial" panose="020B0604020202020204" pitchFamily="34" charset="0"/>
              </a:rPr>
              <a:t>“</a:t>
            </a:r>
            <a:r>
              <a:rPr lang="en-US" sz="1250" i="1" dirty="0">
                <a:solidFill>
                  <a:schemeClr val="bg2"/>
                </a:solidFill>
                <a:latin typeface="Arial" panose="020B0604020202020204" pitchFamily="34" charset="0"/>
                <a:cs typeface="Arial" panose="020B0604020202020204" pitchFamily="34" charset="0"/>
              </a:rPr>
              <a:t>The</a:t>
            </a:r>
            <a:r>
              <a:rPr lang="en-US" sz="1250" i="1" dirty="0">
                <a:solidFill>
                  <a:srgbClr val="797979"/>
                </a:solidFill>
                <a:latin typeface="Arial" panose="020B0604020202020204" pitchFamily="34" charset="0"/>
                <a:cs typeface="Arial" panose="020B0604020202020204" pitchFamily="34" charset="0"/>
              </a:rPr>
              <a:t> imbalance between robust demand and dismal availability of for-sale homes has led to a continual bidding over asking prices, which reached record levels in recent months. </a:t>
            </a:r>
            <a:r>
              <a:rPr lang="en-US" sz="1250" b="1" i="1" dirty="0">
                <a:solidFill>
                  <a:srgbClr val="797979"/>
                </a:solidFill>
                <a:latin typeface="Arial" panose="020B0604020202020204" pitchFamily="34" charset="0"/>
                <a:cs typeface="Arial" panose="020B0604020202020204" pitchFamily="34" charset="0"/>
              </a:rPr>
              <a:t>Now, almost 6 in 10 homes listed are selling over the asking price.</a:t>
            </a:r>
            <a:r>
              <a:rPr lang="en-US" sz="1250" i="1" dirty="0">
                <a:solidFill>
                  <a:srgbClr val="797979"/>
                </a:solidFill>
                <a:latin typeface="Arial" panose="020B0604020202020204" pitchFamily="34" charset="0"/>
                <a:cs typeface="Arial" panose="020B0604020202020204" pitchFamily="34" charset="0"/>
              </a:rPr>
              <a:t>”</a:t>
            </a:r>
          </a:p>
          <a:p>
            <a:pPr>
              <a:lnSpc>
                <a:spcPct val="114000"/>
              </a:lnSpc>
              <a:spcAft>
                <a:spcPts val="1000"/>
              </a:spcAft>
            </a:pPr>
            <a:r>
              <a:rPr lang="en-US" sz="1500" b="1" dirty="0">
                <a:solidFill>
                  <a:srgbClr val="00AEEF"/>
                </a:solidFill>
              </a:rPr>
              <a:t>You may need to change the way you look at the asking price </a:t>
            </a:r>
            <a:br>
              <a:rPr lang="en-US" sz="1500" b="1" dirty="0">
                <a:solidFill>
                  <a:srgbClr val="00AEEF"/>
                </a:solidFill>
              </a:rPr>
            </a:br>
            <a:r>
              <a:rPr lang="en-US" sz="1500" b="1" dirty="0">
                <a:solidFill>
                  <a:srgbClr val="00AEEF"/>
                </a:solidFill>
              </a:rPr>
              <a:t>of a home.</a:t>
            </a:r>
          </a:p>
          <a:p>
            <a:pPr>
              <a:lnSpc>
                <a:spcPct val="114000"/>
              </a:lnSpc>
              <a:spcAft>
                <a:spcPts val="1000"/>
              </a:spcAft>
            </a:pPr>
            <a:r>
              <a:rPr lang="en-US" sz="1250" dirty="0"/>
              <a:t>Instead of looking at the asking price as the ceiling of negotiations, think of the list price of the house as the reserve price at an auction. It’s the minimum the seller will accept in many cases. Therefore, if you really love a home, be prepared that it may ultimately sell for more than the sellers are asking. </a:t>
            </a:r>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236359"/>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Listing Prices Are Like an Auction’s Reserve Price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spTree>
    <p:extLst>
      <p:ext uri="{BB962C8B-B14F-4D97-AF65-F5344CB8AC3E}">
        <p14:creationId xmlns:p14="http://schemas.microsoft.com/office/powerpoint/2010/main" val="501768131"/>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8914</TotalTime>
  <Words>4577</Words>
  <Application>Microsoft Office PowerPoint</Application>
  <PresentationFormat>Custom</PresentationFormat>
  <Paragraphs>280</Paragraphs>
  <Slides>24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Craig Lescoe</cp:lastModifiedBy>
  <cp:revision>196</cp:revision>
  <dcterms:created xsi:type="dcterms:W3CDTF">2021-07-16T16:38:04Z</dcterms:created>
  <dcterms:modified xsi:type="dcterms:W3CDTF">2021-09-07T19:45:10Z</dcterms:modified>
</cp:coreProperties>
</file>